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89" autoAdjust="0"/>
  </p:normalViewPr>
  <p:slideViewPr>
    <p:cSldViewPr snapToGrid="0">
      <p:cViewPr varScale="1">
        <p:scale>
          <a:sx n="84" d="100"/>
          <a:sy n="84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A357-0763-CFB6-7871-4DE17AA46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25D3F-D55E-209D-D408-922C2B62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ABF8-0D05-9E16-9219-CE42379E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3FD8-53E4-8ADF-65E9-F0AC83CF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A3D1-D402-FAFE-45AE-D3CC1633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C884-D91B-F7FE-4B82-E3A87A50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E56E-8B05-F4A6-A656-CCA8D926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3188-0FD6-D8B3-2ADF-DD8576FD6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7CD6A-4D41-299D-8564-041D1935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CB1E-77FA-17C2-DD94-EBEA1B1C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0CF8C-FE5D-0972-C957-3715D9D6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59E16-4DE1-35A4-BA77-4D1923B7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E17D-B2E5-C590-E1C7-9F1A8F27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8219-D67D-D8ED-5D82-E869382E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3BC6-B65B-AD7E-8942-738035C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4173-AE30-17E7-DC95-1A61F943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B345-62D3-CF2B-C1C0-6DAA2D5A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8C88-2901-32CF-1839-64CFC63A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C8A5-ACD1-C318-7F88-6E08D515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C426-E813-94CE-091D-D4183E8B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6FB2-2C1A-0104-DE10-8760A13F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1C983-2709-C0DF-CC2C-00DAEDAED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D23F-E1BE-923A-A89A-82E3C4F6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93276-5EB6-9F4F-1587-E442B225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C793-C866-B3C0-4FF6-D5797DF2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DC3B-0DCA-E1D0-D961-485AC16B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3767-F889-5E7A-87BC-D140FF6EB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8949F-3E60-54F6-6E02-E8315A22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14409-8D87-A2F5-FD8C-967562D9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15F8-63F8-52B5-16F2-4155B25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AA6E-0CAC-73A7-7E9B-C60CF96F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B4B4-D0BF-097C-DA2F-934B4FBF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D0762-91C4-BC81-6207-72730E5C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2165-2218-104C-D9BC-BA7571F7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B67A-5332-EDF3-DCC2-7D6D1F03A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D2B6-07BA-8640-620C-894E4516D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6E0B2-9C2F-FBCB-61FB-EAB95ED9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D33B6-3325-8389-61BB-B90F8477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4AC54-AF3B-95A7-BAEA-1986C635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81A2-A242-7D71-75DF-CCEE0CD1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B2F42-2DBB-7B2F-6814-98AF62CC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55A50-E719-687F-6E91-1CF15FE4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61E8-2277-2A7D-7779-15B2C7A8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4C852-8ACA-AF09-9DA1-C3EC6043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FB786-1BFA-414D-43D3-6BF012A7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11B65-44E2-EF1C-CD59-FD62A2B8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CC7-34DC-834A-9836-EC96D4AC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7678-E49D-640F-A38D-AC338CE3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710C-7BDB-7F71-FBB2-70FF492F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52D6B-6D2C-1584-19E3-B359E747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6F34-7782-FBEB-1CC9-66CCAAB8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BD7B4-382D-9331-6057-E83F24C3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8FE9-5C3C-8ABA-1098-3234B6E1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EA379-8285-644A-2DF4-3AB7FE9C2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5F04C-FDFB-6812-7C79-8037BE287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D5C77-4277-E2E1-784B-B1364D96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28E2-6D07-A03C-A361-2D26BDE7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AA62-46F2-3D7E-E4CD-0CB692A5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E982A-DE22-77C2-7A68-DF7C5A48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1B4D8-93C7-E883-52BF-EEB66E59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4F79-5132-CE61-26B0-C09F1ABB5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640A-634F-41C1-83A4-3D99D8AF97D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083D-0958-0BC9-C90B-70870B91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DC1F-6594-A83E-8FFD-DB982F51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938B1-9188-487B-85F5-8B38E7170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3jlG3XBDj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obikes.com/articles/5067364-tour-de-france-rider-count-by-count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9636-1DBF-BFE8-6AD2-AD6EE6E0B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4481"/>
            <a:ext cx="4849792" cy="3437681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Tour de France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DC96-2671-C651-38AB-9EB134D0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48" y="5282203"/>
            <a:ext cx="11505234" cy="15007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Jyothy Das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166E7-B370-C078-147C-FD40EA2BC825}"/>
              </a:ext>
            </a:extLst>
          </p:cNvPr>
          <p:cNvGrpSpPr/>
          <p:nvPr/>
        </p:nvGrpSpPr>
        <p:grpSpPr>
          <a:xfrm>
            <a:off x="3964313" y="694481"/>
            <a:ext cx="8360081" cy="4019556"/>
            <a:chOff x="4236210" y="333061"/>
            <a:chExt cx="8360081" cy="4019556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1CD8663-0A98-8FE0-20C4-1E7092AAFF29}"/>
                </a:ext>
              </a:extLst>
            </p:cNvPr>
            <p:cNvSpPr/>
            <p:nvPr/>
          </p:nvSpPr>
          <p:spPr>
            <a:xfrm rot="19818823">
              <a:off x="6818050" y="333061"/>
              <a:ext cx="3489189" cy="162155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C58687-1CD7-A876-8DA7-61F3B5A596BE}"/>
                </a:ext>
              </a:extLst>
            </p:cNvPr>
            <p:cNvSpPr/>
            <p:nvPr/>
          </p:nvSpPr>
          <p:spPr>
            <a:xfrm rot="19818823">
              <a:off x="8846863" y="1032461"/>
              <a:ext cx="3630154" cy="142956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111652-EDE1-D483-7B1A-69C11554E83A}"/>
                </a:ext>
              </a:extLst>
            </p:cNvPr>
            <p:cNvSpPr/>
            <p:nvPr/>
          </p:nvSpPr>
          <p:spPr>
            <a:xfrm rot="19818823">
              <a:off x="6100800" y="2703717"/>
              <a:ext cx="3058894" cy="1648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C8FC7F0-3CDA-9CB6-DFA1-4B8B82A1EB53}"/>
                </a:ext>
              </a:extLst>
            </p:cNvPr>
            <p:cNvSpPr/>
            <p:nvPr/>
          </p:nvSpPr>
          <p:spPr>
            <a:xfrm rot="19818823">
              <a:off x="8514260" y="2875778"/>
              <a:ext cx="4082031" cy="97230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FC38A8-B5C8-03A6-09BA-C7F1AF499A4E}"/>
                </a:ext>
              </a:extLst>
            </p:cNvPr>
            <p:cNvSpPr/>
            <p:nvPr/>
          </p:nvSpPr>
          <p:spPr>
            <a:xfrm rot="19818823">
              <a:off x="4236210" y="355386"/>
              <a:ext cx="3547207" cy="1232885"/>
            </a:xfrm>
            <a:prstGeom prst="roundRect">
              <a:avLst>
                <a:gd name="adj" fmla="val 4034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0F40F7-3600-B219-1C4B-D5A2E85EECBF}"/>
                </a:ext>
              </a:extLst>
            </p:cNvPr>
            <p:cNvSpPr/>
            <p:nvPr/>
          </p:nvSpPr>
          <p:spPr>
            <a:xfrm rot="19818823">
              <a:off x="4805863" y="1978512"/>
              <a:ext cx="2182223" cy="136717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30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42C9-7000-2D33-39B1-36D57C9B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201642" cy="8565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Tour de France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923B-F7C8-1B3D-3AE9-4543CFB0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130"/>
            <a:ext cx="10515600" cy="513683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nnual men's multiple-stage bicycle race held primarily in France.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Oldest and most prestigious of the three Grand Tours.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Held in July. 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The route changes each year.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21 individual stages over a 23- or 24-day period.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Cover approximately 3,500 </a:t>
            </a:r>
            <a:r>
              <a:rPr lang="en-US" dirty="0" err="1">
                <a:solidFill>
                  <a:srgbClr val="002060"/>
                </a:solidFill>
                <a:latin typeface="Bahnschrift SemiBold Condensed" panose="020B0502040204020203" pitchFamily="34" charset="0"/>
              </a:rPr>
              <a:t>kilometres</a:t>
            </a:r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Winner : Rider with the lowest cumulative time wins the ‘Yellow Jersey’.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Not held in the years 1915-1918 and 1940-1946 due to the two World Wars. </a:t>
            </a:r>
          </a:p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  <a:hlinkClick r:id="rId2"/>
              </a:rPr>
              <a:t>To know more Ctrl+ Click here.</a:t>
            </a:r>
            <a:endParaRPr lang="en-US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D83370-AB1D-BE36-A36A-FE9D15DE7339}"/>
              </a:ext>
            </a:extLst>
          </p:cNvPr>
          <p:cNvSpPr/>
          <p:nvPr/>
        </p:nvSpPr>
        <p:spPr>
          <a:xfrm>
            <a:off x="0" y="681036"/>
            <a:ext cx="10463514" cy="17549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B72A7-05B6-DBB4-217B-415388BD7957}"/>
              </a:ext>
            </a:extLst>
          </p:cNvPr>
          <p:cNvSpPr/>
          <p:nvPr/>
        </p:nvSpPr>
        <p:spPr>
          <a:xfrm rot="5400000">
            <a:off x="-1890714" y="2420856"/>
            <a:ext cx="5029198" cy="18749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EC5D27-DD07-DAE8-2575-5C322550CF22}"/>
              </a:ext>
            </a:extLst>
          </p:cNvPr>
          <p:cNvGrpSpPr/>
          <p:nvPr/>
        </p:nvGrpSpPr>
        <p:grpSpPr>
          <a:xfrm rot="10800000">
            <a:off x="1645920" y="1611630"/>
            <a:ext cx="10434938" cy="5246371"/>
            <a:chOff x="0" y="1"/>
            <a:chExt cx="10653009" cy="50404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3ADAA2-2462-020E-7EF2-1D314CAFC551}"/>
                </a:ext>
              </a:extLst>
            </p:cNvPr>
            <p:cNvSpPr/>
            <p:nvPr/>
          </p:nvSpPr>
          <p:spPr>
            <a:xfrm>
              <a:off x="0" y="571036"/>
              <a:ext cx="10653009" cy="219629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EDB90D-B86E-2CDA-9F5C-52A6BED56E8D}"/>
                </a:ext>
              </a:extLst>
            </p:cNvPr>
            <p:cNvSpPr/>
            <p:nvPr/>
          </p:nvSpPr>
          <p:spPr>
            <a:xfrm rot="5400000">
              <a:off x="-1898309" y="2424531"/>
              <a:ext cx="5040467" cy="1914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0304D1-372A-3828-6E52-5CC8CE807BBE}"/>
              </a:ext>
            </a:extLst>
          </p:cNvPr>
          <p:cNvGrpSpPr/>
          <p:nvPr/>
        </p:nvGrpSpPr>
        <p:grpSpPr>
          <a:xfrm>
            <a:off x="0" y="2"/>
            <a:ext cx="7511970" cy="5937814"/>
            <a:chOff x="0" y="2"/>
            <a:chExt cx="7511970" cy="59378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DE6ACF-6803-9A6D-37A5-E27F76689F87}"/>
                </a:ext>
              </a:extLst>
            </p:cNvPr>
            <p:cNvSpPr/>
            <p:nvPr/>
          </p:nvSpPr>
          <p:spPr>
            <a:xfrm>
              <a:off x="0" y="681037"/>
              <a:ext cx="7511970" cy="1754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FB9F1-1C1F-83B1-B592-74C805B6FFA0}"/>
                </a:ext>
              </a:extLst>
            </p:cNvPr>
            <p:cNvSpPr/>
            <p:nvPr/>
          </p:nvSpPr>
          <p:spPr>
            <a:xfrm rot="5400000">
              <a:off x="-2345022" y="2875164"/>
              <a:ext cx="5937814" cy="18749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24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35B5-5271-95D2-91CC-E27BEC50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72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Tour de France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4FF69-D2CA-B3A8-E287-0566E3C9D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00410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Stages fall into one of 4 categories: Flat stages, hilly stages, mountain stages, and individual time trials.  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Pelotons: 22 teams of 8 riders each. (Total 176 riders at the start.)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White jersey and 20000 €: Best young (age &lt; 25) rider.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Green jersey and 25000 €: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 rider across the finish line each day.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Bahnschrift SemiBold Condensed" panose="020B0502040204020203" pitchFamily="34" charset="0"/>
                  </a:rPr>
                  <a:t>Polka dot jersey 25000 € : The rider with the most mountain climb points.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54FF69-D2CA-B3A8-E287-0566E3C9D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00410" cy="4351338"/>
              </a:xfrm>
              <a:blipFill>
                <a:blip r:embed="rId2"/>
                <a:stretch>
                  <a:fillRect l="-100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824CCC8-0A65-B2BC-221E-C83CB8F46FE6}"/>
              </a:ext>
            </a:extLst>
          </p:cNvPr>
          <p:cNvSpPr/>
          <p:nvPr/>
        </p:nvSpPr>
        <p:spPr>
          <a:xfrm>
            <a:off x="422910" y="754380"/>
            <a:ext cx="11532870" cy="2514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91802-0D77-844B-954A-D75EE6E4F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3E79-B333-34EE-42A8-DE39AF50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724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Tour de France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FFEB-D59A-6AB6-D925-4A418F4A5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0410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Participant countries: </a:t>
            </a:r>
            <a:r>
              <a:rPr lang="en-US" dirty="0">
                <a:solidFill>
                  <a:srgbClr val="002060"/>
                </a:solidFill>
                <a:latin typeface="Bahnschrift SemiBold Condensed" panose="020B0502040204020203" pitchFamily="34" charset="0"/>
                <a:hlinkClick r:id="rId2"/>
              </a:rPr>
              <a:t>Ctrl+ Click here</a:t>
            </a:r>
            <a:endParaRPr lang="en-US" dirty="0">
              <a:solidFill>
                <a:srgbClr val="00206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C2DE1-B555-2A96-E5C9-38A5026020AA}"/>
              </a:ext>
            </a:extLst>
          </p:cNvPr>
          <p:cNvSpPr/>
          <p:nvPr/>
        </p:nvSpPr>
        <p:spPr>
          <a:xfrm>
            <a:off x="422910" y="754380"/>
            <a:ext cx="11532870" cy="2514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1480D1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188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Bahnschrift SemiBold Condensed</vt:lpstr>
      <vt:lpstr>Calibri</vt:lpstr>
      <vt:lpstr>Calibri Light</vt:lpstr>
      <vt:lpstr>Cambria Math</vt:lpstr>
      <vt:lpstr>Office Theme</vt:lpstr>
      <vt:lpstr>Tour de France </vt:lpstr>
      <vt:lpstr>Tour de France</vt:lpstr>
      <vt:lpstr>Tour de France</vt:lpstr>
      <vt:lpstr>Tour de France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JYOTHY DAS</dc:creator>
  <cp:lastModifiedBy>JYOTHY DAS</cp:lastModifiedBy>
  <cp:revision>33</cp:revision>
  <dcterms:created xsi:type="dcterms:W3CDTF">2025-07-07T11:03:48Z</dcterms:created>
  <dcterms:modified xsi:type="dcterms:W3CDTF">2025-07-24T08:50:02Z</dcterms:modified>
</cp:coreProperties>
</file>