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8" r:id="rId3"/>
    <p:sldId id="269" r:id="rId4"/>
    <p:sldId id="288" r:id="rId5"/>
    <p:sldId id="287" r:id="rId6"/>
    <p:sldId id="260" r:id="rId7"/>
    <p:sldId id="267" r:id="rId8"/>
    <p:sldId id="289" r:id="rId9"/>
    <p:sldId id="290" r:id="rId10"/>
    <p:sldId id="291" r:id="rId11"/>
    <p:sldId id="292" r:id="rId12"/>
    <p:sldId id="293" r:id="rId13"/>
    <p:sldId id="264" r:id="rId14"/>
    <p:sldId id="296" r:id="rId15"/>
    <p:sldId id="294" r:id="rId16"/>
    <p:sldId id="295" r:id="rId17"/>
    <p:sldId id="265" r:id="rId18"/>
    <p:sldId id="298" r:id="rId19"/>
    <p:sldId id="299" r:id="rId20"/>
    <p:sldId id="28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43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96" y="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AF43F3-3904-4186-8245-30EA0AC6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D7EA56-FD46-41BA-AB3F-9D8619EA65A1}"/>
              </a:ext>
            </a:extLst>
          </p:cNvPr>
          <p:cNvSpPr txBox="1"/>
          <p:nvPr/>
        </p:nvSpPr>
        <p:spPr>
          <a:xfrm>
            <a:off x="1107440" y="2123440"/>
            <a:ext cx="1039739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2"/>
                </a:solidFill>
              </a:rPr>
              <a:t>[                   ]</a:t>
            </a:r>
            <a:endParaRPr lang="ko-KR" altLang="en-US" sz="13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8344A-744C-470F-8A97-D4099130BF21}"/>
              </a:ext>
            </a:extLst>
          </p:cNvPr>
          <p:cNvSpPr txBox="1"/>
          <p:nvPr/>
        </p:nvSpPr>
        <p:spPr>
          <a:xfrm>
            <a:off x="3956777" y="2705725"/>
            <a:ext cx="47528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돌체라떼</a:t>
            </a:r>
            <a:endParaRPr lang="ko-KR" altLang="en-US" sz="8800" b="1" dirty="0">
              <a:solidFill>
                <a:schemeClr val="accent4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9896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4868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사용한 알고리즘에 따른 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5" name="AutoShape 9" descr="(숫자파일)">
            <a:extLst>
              <a:ext uri="{FF2B5EF4-FFF2-40B4-BE49-F238E27FC236}">
                <a16:creationId xmlns:a16="http://schemas.microsoft.com/office/drawing/2014/main" id="{A3BC7240-8537-4412-8555-47E6239CE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539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0" descr="Untitled">
            <a:extLst>
              <a:ext uri="{FF2B5EF4-FFF2-40B4-BE49-F238E27FC236}">
                <a16:creationId xmlns:a16="http://schemas.microsoft.com/office/drawing/2014/main" id="{406FB8F0-1592-4A38-9F6F-9BA80F2C1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11" descr="Untitled">
            <a:extLst>
              <a:ext uri="{FF2B5EF4-FFF2-40B4-BE49-F238E27FC236}">
                <a16:creationId xmlns:a16="http://schemas.microsoft.com/office/drawing/2014/main" id="{CFB31F0C-CAEA-4851-9CFB-1DEDCBDDC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41FC2F7E-B356-4FB6-A1BA-82DFEA93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A4118638-DBA3-4546-9A4D-78A618D22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615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AutoShape 14" descr="Untitled">
            <a:extLst>
              <a:ext uri="{FF2B5EF4-FFF2-40B4-BE49-F238E27FC236}">
                <a16:creationId xmlns:a16="http://schemas.microsoft.com/office/drawing/2014/main" id="{C414C0B1-9E7A-4816-811A-26CAD47B3A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266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26" descr="Untitled">
            <a:extLst>
              <a:ext uri="{FF2B5EF4-FFF2-40B4-BE49-F238E27FC236}">
                <a16:creationId xmlns:a16="http://schemas.microsoft.com/office/drawing/2014/main" id="{55E73659-7F42-4877-8DC5-05778C7729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AutoShape 17" descr="Untitled">
            <a:extLst>
              <a:ext uri="{FF2B5EF4-FFF2-40B4-BE49-F238E27FC236}">
                <a16:creationId xmlns:a16="http://schemas.microsoft.com/office/drawing/2014/main" id="{B1029C90-B2AA-421E-B26C-A1C55477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1951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AutoShape 18" descr="Untitled">
            <a:extLst>
              <a:ext uri="{FF2B5EF4-FFF2-40B4-BE49-F238E27FC236}">
                <a16:creationId xmlns:a16="http://schemas.microsoft.com/office/drawing/2014/main" id="{42762E82-01DB-4799-BC53-3ED5406A0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563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AutoShape 19" descr="Untitled">
            <a:extLst>
              <a:ext uri="{FF2B5EF4-FFF2-40B4-BE49-F238E27FC236}">
                <a16:creationId xmlns:a16="http://schemas.microsoft.com/office/drawing/2014/main" id="{02942BFF-577B-461A-B315-883A9FA58D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2746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AutoShape 20" descr="Untitled">
            <a:extLst>
              <a:ext uri="{FF2B5EF4-FFF2-40B4-BE49-F238E27FC236}">
                <a16:creationId xmlns:a16="http://schemas.microsoft.com/office/drawing/2014/main" id="{427FCC35-D99D-4E48-A9B5-907B04D5BE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83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0893CDA-B07E-4888-9067-2699640B0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429014"/>
            <a:ext cx="120650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LGBM -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Baseline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LGBM - 튜닝한 파라미터: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10" name="AutoShape 4" descr="Untitled">
            <a:extLst>
              <a:ext uri="{FF2B5EF4-FFF2-40B4-BE49-F238E27FC236}">
                <a16:creationId xmlns:a16="http://schemas.microsoft.com/office/drawing/2014/main" id="{8FC7BDE0-0904-4D47-A615-36BEB836B3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25087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5" descr="Untitled">
            <a:extLst>
              <a:ext uri="{FF2B5EF4-FFF2-40B4-BE49-F238E27FC236}">
                <a16:creationId xmlns:a16="http://schemas.microsoft.com/office/drawing/2014/main" id="{E0363E83-5269-4BD4-98F2-BB207C6600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33469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6" descr="Untitled">
            <a:extLst>
              <a:ext uri="{FF2B5EF4-FFF2-40B4-BE49-F238E27FC236}">
                <a16:creationId xmlns:a16="http://schemas.microsoft.com/office/drawing/2014/main" id="{545E3A2A-BBE5-42C7-91EA-781CC84F0F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39120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7" descr="Untitled">
            <a:extLst>
              <a:ext uri="{FF2B5EF4-FFF2-40B4-BE49-F238E27FC236}">
                <a16:creationId xmlns:a16="http://schemas.microsoft.com/office/drawing/2014/main" id="{BD527C63-51B2-4F77-8DA6-2E23BD3A75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44756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8" descr="Untitled">
            <a:extLst>
              <a:ext uri="{FF2B5EF4-FFF2-40B4-BE49-F238E27FC236}">
                <a16:creationId xmlns:a16="http://schemas.microsoft.com/office/drawing/2014/main" id="{D7C5CFCB-B3F2-46BD-A80C-ED318184FF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50392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9" descr="Untitled">
            <a:extLst>
              <a:ext uri="{FF2B5EF4-FFF2-40B4-BE49-F238E27FC236}">
                <a16:creationId xmlns:a16="http://schemas.microsoft.com/office/drawing/2014/main" id="{DBEEB7D7-FB72-42EB-92FA-0D87360E18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56027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34EAD25-C98E-4853-B5E5-6BAC4CE24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911612"/>
            <a:ext cx="2903913" cy="162309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8038EE7-B213-4DA1-862E-27A142B4A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4030458"/>
            <a:ext cx="304842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4868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사용한 알고리즘에 따른 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5" name="AutoShape 9" descr="(숫자파일)">
            <a:extLst>
              <a:ext uri="{FF2B5EF4-FFF2-40B4-BE49-F238E27FC236}">
                <a16:creationId xmlns:a16="http://schemas.microsoft.com/office/drawing/2014/main" id="{A3BC7240-8537-4412-8555-47E6239CE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539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0" descr="Untitled">
            <a:extLst>
              <a:ext uri="{FF2B5EF4-FFF2-40B4-BE49-F238E27FC236}">
                <a16:creationId xmlns:a16="http://schemas.microsoft.com/office/drawing/2014/main" id="{406FB8F0-1592-4A38-9F6F-9BA80F2C1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11" descr="Untitled">
            <a:extLst>
              <a:ext uri="{FF2B5EF4-FFF2-40B4-BE49-F238E27FC236}">
                <a16:creationId xmlns:a16="http://schemas.microsoft.com/office/drawing/2014/main" id="{CFB31F0C-CAEA-4851-9CFB-1DEDCBDDC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41FC2F7E-B356-4FB6-A1BA-82DFEA93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A4118638-DBA3-4546-9A4D-78A618D22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615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AutoShape 14" descr="Untitled">
            <a:extLst>
              <a:ext uri="{FF2B5EF4-FFF2-40B4-BE49-F238E27FC236}">
                <a16:creationId xmlns:a16="http://schemas.microsoft.com/office/drawing/2014/main" id="{C414C0B1-9E7A-4816-811A-26CAD47B3A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266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26" descr="Untitled">
            <a:extLst>
              <a:ext uri="{FF2B5EF4-FFF2-40B4-BE49-F238E27FC236}">
                <a16:creationId xmlns:a16="http://schemas.microsoft.com/office/drawing/2014/main" id="{55E73659-7F42-4877-8DC5-05778C7729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AutoShape 17" descr="Untitled">
            <a:extLst>
              <a:ext uri="{FF2B5EF4-FFF2-40B4-BE49-F238E27FC236}">
                <a16:creationId xmlns:a16="http://schemas.microsoft.com/office/drawing/2014/main" id="{B1029C90-B2AA-421E-B26C-A1C55477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1951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AutoShape 18" descr="Untitled">
            <a:extLst>
              <a:ext uri="{FF2B5EF4-FFF2-40B4-BE49-F238E27FC236}">
                <a16:creationId xmlns:a16="http://schemas.microsoft.com/office/drawing/2014/main" id="{42762E82-01DB-4799-BC53-3ED5406A0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563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AutoShape 19" descr="Untitled">
            <a:extLst>
              <a:ext uri="{FF2B5EF4-FFF2-40B4-BE49-F238E27FC236}">
                <a16:creationId xmlns:a16="http://schemas.microsoft.com/office/drawing/2014/main" id="{02942BFF-577B-461A-B315-883A9FA58D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2746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AutoShape 20" descr="Untitled">
            <a:extLst>
              <a:ext uri="{FF2B5EF4-FFF2-40B4-BE49-F238E27FC236}">
                <a16:creationId xmlns:a16="http://schemas.microsoft.com/office/drawing/2014/main" id="{427FCC35-D99D-4E48-A9B5-907B04D5BE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83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0893CDA-B07E-4888-9067-2699640B0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79" y="1272596"/>
            <a:ext cx="12065000" cy="524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Polynomial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Degree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+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LGBM :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특성 개수 : 35개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en-US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Polynomial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Degree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5) +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LGBM 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특성 개수: 791개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en-US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LGBM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파라미터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튜닝했을때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MinMaxScaler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LGBM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파라미터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튜닝했을때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없는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LGBM :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없는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4" descr="Untitled">
            <a:extLst>
              <a:ext uri="{FF2B5EF4-FFF2-40B4-BE49-F238E27FC236}">
                <a16:creationId xmlns:a16="http://schemas.microsoft.com/office/drawing/2014/main" id="{8FC7BDE0-0904-4D47-A615-36BEB836B3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25087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5" descr="Untitled">
            <a:extLst>
              <a:ext uri="{FF2B5EF4-FFF2-40B4-BE49-F238E27FC236}">
                <a16:creationId xmlns:a16="http://schemas.microsoft.com/office/drawing/2014/main" id="{E0363E83-5269-4BD4-98F2-BB207C6600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33469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6" descr="Untitled">
            <a:extLst>
              <a:ext uri="{FF2B5EF4-FFF2-40B4-BE49-F238E27FC236}">
                <a16:creationId xmlns:a16="http://schemas.microsoft.com/office/drawing/2014/main" id="{545E3A2A-BBE5-42C7-91EA-781CC84F0F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39120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7" descr="Untitled">
            <a:extLst>
              <a:ext uri="{FF2B5EF4-FFF2-40B4-BE49-F238E27FC236}">
                <a16:creationId xmlns:a16="http://schemas.microsoft.com/office/drawing/2014/main" id="{BD527C63-51B2-4F77-8DA6-2E23BD3A75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44756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8" descr="Untitled">
            <a:extLst>
              <a:ext uri="{FF2B5EF4-FFF2-40B4-BE49-F238E27FC236}">
                <a16:creationId xmlns:a16="http://schemas.microsoft.com/office/drawing/2014/main" id="{D7C5CFCB-B3F2-46BD-A80C-ED318184FF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50392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9" descr="Untitled">
            <a:extLst>
              <a:ext uri="{FF2B5EF4-FFF2-40B4-BE49-F238E27FC236}">
                <a16:creationId xmlns:a16="http://schemas.microsoft.com/office/drawing/2014/main" id="{DBEEB7D7-FB72-42EB-92FA-0D87360E18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56027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EBF8B2B-37DC-463D-8191-0486085EA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824" y="1847727"/>
            <a:ext cx="4563112" cy="57158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D68D70A-0248-45B2-92E3-8EBCE98B3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3" y="2938586"/>
            <a:ext cx="4305901" cy="49536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B4B2529-3C6D-47FC-9C81-502DAC830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444" y="3605063"/>
            <a:ext cx="4810796" cy="53347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753079F-86EA-4A6C-B627-338B2A2EE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654" y="4470460"/>
            <a:ext cx="4734586" cy="50489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333F0C2-34A6-460B-96D6-F4F72AD69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6679" y="5278704"/>
            <a:ext cx="4801270" cy="58110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B57222B-FA9F-4C2A-B3C8-62BC711864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2727" y="5891448"/>
            <a:ext cx="4667901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4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4868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사용한 알고리즘에 따른 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5" name="AutoShape 9" descr="(숫자파일)">
            <a:extLst>
              <a:ext uri="{FF2B5EF4-FFF2-40B4-BE49-F238E27FC236}">
                <a16:creationId xmlns:a16="http://schemas.microsoft.com/office/drawing/2014/main" id="{A3BC7240-8537-4412-8555-47E6239CE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539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0" descr="Untitled">
            <a:extLst>
              <a:ext uri="{FF2B5EF4-FFF2-40B4-BE49-F238E27FC236}">
                <a16:creationId xmlns:a16="http://schemas.microsoft.com/office/drawing/2014/main" id="{406FB8F0-1592-4A38-9F6F-9BA80F2C1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11" descr="Untitled">
            <a:extLst>
              <a:ext uri="{FF2B5EF4-FFF2-40B4-BE49-F238E27FC236}">
                <a16:creationId xmlns:a16="http://schemas.microsoft.com/office/drawing/2014/main" id="{CFB31F0C-CAEA-4851-9CFB-1DEDCBDDC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41FC2F7E-B356-4FB6-A1BA-82DFEA93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A4118638-DBA3-4546-9A4D-78A618D22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615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AutoShape 14" descr="Untitled">
            <a:extLst>
              <a:ext uri="{FF2B5EF4-FFF2-40B4-BE49-F238E27FC236}">
                <a16:creationId xmlns:a16="http://schemas.microsoft.com/office/drawing/2014/main" id="{C414C0B1-9E7A-4816-811A-26CAD47B3A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266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26" descr="Untitled">
            <a:extLst>
              <a:ext uri="{FF2B5EF4-FFF2-40B4-BE49-F238E27FC236}">
                <a16:creationId xmlns:a16="http://schemas.microsoft.com/office/drawing/2014/main" id="{55E73659-7F42-4877-8DC5-05778C7729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AutoShape 17" descr="Untitled">
            <a:extLst>
              <a:ext uri="{FF2B5EF4-FFF2-40B4-BE49-F238E27FC236}">
                <a16:creationId xmlns:a16="http://schemas.microsoft.com/office/drawing/2014/main" id="{B1029C90-B2AA-421E-B26C-A1C55477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1951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AutoShape 18" descr="Untitled">
            <a:extLst>
              <a:ext uri="{FF2B5EF4-FFF2-40B4-BE49-F238E27FC236}">
                <a16:creationId xmlns:a16="http://schemas.microsoft.com/office/drawing/2014/main" id="{42762E82-01DB-4799-BC53-3ED5406A0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563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AutoShape 19" descr="Untitled">
            <a:extLst>
              <a:ext uri="{FF2B5EF4-FFF2-40B4-BE49-F238E27FC236}">
                <a16:creationId xmlns:a16="http://schemas.microsoft.com/office/drawing/2014/main" id="{02942BFF-577B-461A-B315-883A9FA58D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2746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AutoShape 20" descr="Untitled">
            <a:extLst>
              <a:ext uri="{FF2B5EF4-FFF2-40B4-BE49-F238E27FC236}">
                <a16:creationId xmlns:a16="http://schemas.microsoft.com/office/drawing/2014/main" id="{427FCC35-D99D-4E48-A9B5-907B04D5BE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83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798D09A-924D-4C5B-A325-E94116507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517650"/>
            <a:ext cx="1139077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 dirty="0"/>
              <a:t>결론</a:t>
            </a:r>
            <a:endParaRPr lang="en-US" altLang="ko-KR" sz="3600" b="1" dirty="0"/>
          </a:p>
          <a:p>
            <a:endParaRPr lang="ko-KR" altLang="en-US" sz="3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500" dirty="0"/>
              <a:t>1</a:t>
            </a:r>
            <a:r>
              <a:rPr lang="ko-KR" altLang="en-US" sz="2500" dirty="0"/>
              <a:t>개의 알고리즘과 파라미터 튜닝으로는 마지막으로 제출한 모델과 큰 격차를 만들지 못한다</a:t>
            </a:r>
            <a:r>
              <a:rPr lang="en-US" altLang="ko-KR" sz="25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500" dirty="0"/>
              <a:t>Scaler</a:t>
            </a:r>
            <a:r>
              <a:rPr lang="ko-KR" altLang="en-US" sz="2500" dirty="0"/>
              <a:t>의 사용으로 크게 격차를 만들지는 못하였으나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StandardScaler</a:t>
            </a:r>
            <a:r>
              <a:rPr lang="ko-KR" altLang="en-US" sz="2500" dirty="0"/>
              <a:t>가 의의가 있다</a:t>
            </a:r>
            <a:r>
              <a:rPr lang="en-US" altLang="ko-KR" sz="25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500" dirty="0"/>
              <a:t>Stacking</a:t>
            </a:r>
            <a:r>
              <a:rPr lang="ko-KR" altLang="en-US" sz="2500" dirty="0"/>
              <a:t>을 사용하여 차이를 본다</a:t>
            </a:r>
            <a:r>
              <a:rPr lang="en-US" altLang="ko-KR" sz="25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4" descr="Untitled">
            <a:extLst>
              <a:ext uri="{FF2B5EF4-FFF2-40B4-BE49-F238E27FC236}">
                <a16:creationId xmlns:a16="http://schemas.microsoft.com/office/drawing/2014/main" id="{8FC7BDE0-0904-4D47-A615-36BEB836B3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25087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5" descr="Untitled">
            <a:extLst>
              <a:ext uri="{FF2B5EF4-FFF2-40B4-BE49-F238E27FC236}">
                <a16:creationId xmlns:a16="http://schemas.microsoft.com/office/drawing/2014/main" id="{E0363E83-5269-4BD4-98F2-BB207C6600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33469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6" descr="Untitled">
            <a:extLst>
              <a:ext uri="{FF2B5EF4-FFF2-40B4-BE49-F238E27FC236}">
                <a16:creationId xmlns:a16="http://schemas.microsoft.com/office/drawing/2014/main" id="{545E3A2A-BBE5-42C7-91EA-781CC84F0F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39120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7" descr="Untitled">
            <a:extLst>
              <a:ext uri="{FF2B5EF4-FFF2-40B4-BE49-F238E27FC236}">
                <a16:creationId xmlns:a16="http://schemas.microsoft.com/office/drawing/2014/main" id="{BD527C63-51B2-4F77-8DA6-2E23BD3A75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44756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8" descr="Untitled">
            <a:extLst>
              <a:ext uri="{FF2B5EF4-FFF2-40B4-BE49-F238E27FC236}">
                <a16:creationId xmlns:a16="http://schemas.microsoft.com/office/drawing/2014/main" id="{D7C5CFCB-B3F2-46BD-A80C-ED318184FF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50392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9" descr="Untitled">
            <a:extLst>
              <a:ext uri="{FF2B5EF4-FFF2-40B4-BE49-F238E27FC236}">
                <a16:creationId xmlns:a16="http://schemas.microsoft.com/office/drawing/2014/main" id="{DBEEB7D7-FB72-42EB-92FA-0D87360E18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56027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6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AEEEC5F-09A1-4D97-80EE-CE11C1BD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89638"/>
              </p:ext>
            </p:extLst>
          </p:nvPr>
        </p:nvGraphicFramePr>
        <p:xfrm>
          <a:off x="720000" y="3429000"/>
          <a:ext cx="9959502" cy="1522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975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497975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GradientBoosting</a:t>
                      </a:r>
                      <a:r>
                        <a:rPr lang="en-US" altLang="ko-KR" sz="2400" dirty="0"/>
                        <a:t> 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XGB (</a:t>
                      </a:r>
                      <a:r>
                        <a:rPr lang="ko-KR" altLang="en-US" sz="2400" dirty="0"/>
                        <a:t>메타모델</a:t>
                      </a:r>
                      <a:r>
                        <a:rPr lang="en-US" altLang="ko-KR" sz="2400" dirty="0"/>
                        <a:t>) 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LGBM 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RandomForest</a:t>
                      </a:r>
                      <a:r>
                        <a:rPr lang="en-US" altLang="ko-KR" sz="2400" dirty="0"/>
                        <a:t> 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A2491D6-BCE1-42C1-B4BB-4FB470499DDA}"/>
              </a:ext>
            </a:extLst>
          </p:cNvPr>
          <p:cNvSpPr txBox="1"/>
          <p:nvPr/>
        </p:nvSpPr>
        <p:spPr>
          <a:xfrm>
            <a:off x="720000" y="121920"/>
            <a:ext cx="4868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사용한 알고리즘에 따른 결과</a:t>
            </a:r>
          </a:p>
        </p:txBody>
      </p:sp>
      <p:sp>
        <p:nvSpPr>
          <p:cNvPr id="10" name="AutoShape 19" descr="Untitled">
            <a:extLst>
              <a:ext uri="{FF2B5EF4-FFF2-40B4-BE49-F238E27FC236}">
                <a16:creationId xmlns:a16="http://schemas.microsoft.com/office/drawing/2014/main" id="{CD5B370E-C1D7-459D-B98C-206967310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2746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F34AC-5C09-4FC7-962C-157A9DB8EB1F}"/>
              </a:ext>
            </a:extLst>
          </p:cNvPr>
          <p:cNvSpPr txBox="1"/>
          <p:nvPr/>
        </p:nvSpPr>
        <p:spPr>
          <a:xfrm>
            <a:off x="720000" y="1406523"/>
            <a:ext cx="614200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dirty="0"/>
              <a:t>점수를 올리고자 </a:t>
            </a:r>
            <a:r>
              <a:rPr lang="en-US" altLang="ko-KR" sz="2100" dirty="0"/>
              <a:t>k-fold </a:t>
            </a:r>
            <a:r>
              <a:rPr lang="ko-KR" altLang="en-US" sz="2100" dirty="0"/>
              <a:t>기반 </a:t>
            </a:r>
            <a:r>
              <a:rPr lang="ko-KR" altLang="en-US" sz="2100" dirty="0" err="1"/>
              <a:t>스태킹</a:t>
            </a:r>
            <a:r>
              <a:rPr lang="ko-KR" altLang="en-US" sz="2100" dirty="0"/>
              <a:t> 실행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3FF65-925F-4485-9752-1F3B3DCFA09E}"/>
              </a:ext>
            </a:extLst>
          </p:cNvPr>
          <p:cNvSpPr txBox="1"/>
          <p:nvPr/>
        </p:nvSpPr>
        <p:spPr>
          <a:xfrm>
            <a:off x="961540" y="2356206"/>
            <a:ext cx="6142006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900" dirty="0"/>
              <a:t>Stacking</a:t>
            </a:r>
            <a:r>
              <a:rPr lang="ko-KR" altLang="en-US" sz="2900" dirty="0"/>
              <a:t>에 사용한 모델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2F1FE-CACE-4396-B8E8-7AECFF152471}"/>
              </a:ext>
            </a:extLst>
          </p:cNvPr>
          <p:cNvSpPr txBox="1"/>
          <p:nvPr/>
        </p:nvSpPr>
        <p:spPr>
          <a:xfrm>
            <a:off x="1242204" y="5451060"/>
            <a:ext cx="6142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💡 </a:t>
            </a:r>
            <a:r>
              <a:rPr lang="ko-KR" altLang="en-US" dirty="0" err="1"/>
              <a:t>스태킹은</a:t>
            </a:r>
            <a:r>
              <a:rPr lang="ko-KR" altLang="en-US" dirty="0"/>
              <a:t> 각 모델마다 파라미터 튜닝을 하는게 좋지만</a:t>
            </a:r>
            <a:r>
              <a:rPr lang="en-US" altLang="ko-KR" dirty="0"/>
              <a:t>, </a:t>
            </a:r>
            <a:r>
              <a:rPr lang="ko-KR" altLang="en-US" dirty="0"/>
              <a:t>시간관계상 </a:t>
            </a:r>
            <a:r>
              <a:rPr lang="ko-KR" altLang="en-US" dirty="0" err="1"/>
              <a:t>하지못했다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332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491D6-BCE1-42C1-B4BB-4FB470499DDA}"/>
              </a:ext>
            </a:extLst>
          </p:cNvPr>
          <p:cNvSpPr txBox="1"/>
          <p:nvPr/>
        </p:nvSpPr>
        <p:spPr>
          <a:xfrm>
            <a:off x="720000" y="121920"/>
            <a:ext cx="4868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사용한 알고리즘에 따른 결과</a:t>
            </a:r>
          </a:p>
        </p:txBody>
      </p:sp>
      <p:sp>
        <p:nvSpPr>
          <p:cNvPr id="10" name="AutoShape 19" descr="Untitled">
            <a:extLst>
              <a:ext uri="{FF2B5EF4-FFF2-40B4-BE49-F238E27FC236}">
                <a16:creationId xmlns:a16="http://schemas.microsoft.com/office/drawing/2014/main" id="{CD5B370E-C1D7-459D-B98C-206967310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2746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7355BD-6F51-4246-8DD9-44D48A623BA9}"/>
              </a:ext>
            </a:extLst>
          </p:cNvPr>
          <p:cNvSpPr txBox="1"/>
          <p:nvPr/>
        </p:nvSpPr>
        <p:spPr>
          <a:xfrm>
            <a:off x="452939" y="1883614"/>
            <a:ext cx="1057162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300" dirty="0"/>
              <a:t>원본 </a:t>
            </a:r>
            <a:r>
              <a:rPr lang="en-US" altLang="ko-KR" sz="3300" dirty="0"/>
              <a:t>train</a:t>
            </a:r>
            <a:r>
              <a:rPr lang="ko-KR" altLang="en-US" sz="3300" dirty="0"/>
              <a:t>데이터를 위 </a:t>
            </a:r>
            <a:r>
              <a:rPr lang="en-US" altLang="ko-KR" sz="3300" dirty="0"/>
              <a:t>4</a:t>
            </a:r>
            <a:r>
              <a:rPr lang="ko-KR" altLang="en-US" sz="3300" dirty="0"/>
              <a:t>개의 모델이 학습한다</a:t>
            </a:r>
            <a:r>
              <a:rPr lang="en-US" altLang="ko-KR" sz="33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300" dirty="0"/>
          </a:p>
          <a:p>
            <a:pPr marL="514350" indent="-514350">
              <a:buFont typeface="+mj-lt"/>
              <a:buAutoNum type="arabicPeriod"/>
            </a:pPr>
            <a:endParaRPr lang="en-US" altLang="ko-KR" sz="33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3300" dirty="0"/>
              <a:t>각 모델마다 </a:t>
            </a:r>
            <a:r>
              <a:rPr lang="en-US" altLang="ko-KR" sz="3300" dirty="0"/>
              <a:t>test</a:t>
            </a:r>
            <a:r>
              <a:rPr lang="ko-KR" altLang="en-US" sz="3300" dirty="0"/>
              <a:t>로 </a:t>
            </a:r>
            <a:r>
              <a:rPr lang="en-US" altLang="ko-KR" sz="3300" dirty="0"/>
              <a:t>pred</a:t>
            </a:r>
            <a:r>
              <a:rPr lang="ko-KR" altLang="en-US" sz="3300" dirty="0"/>
              <a:t>를 뽑아낸다</a:t>
            </a:r>
            <a:r>
              <a:rPr lang="en-US" altLang="ko-KR" sz="33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300" dirty="0"/>
          </a:p>
          <a:p>
            <a:pPr marL="514350" indent="-514350">
              <a:buFont typeface="+mj-lt"/>
              <a:buAutoNum type="arabicPeriod"/>
            </a:pPr>
            <a:endParaRPr lang="en-US" altLang="ko-KR" sz="33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3300" dirty="0"/>
              <a:t>이 </a:t>
            </a:r>
            <a:r>
              <a:rPr lang="en-US" altLang="ko-KR" sz="3300" dirty="0"/>
              <a:t>pred</a:t>
            </a:r>
            <a:r>
              <a:rPr lang="ko-KR" altLang="en-US" sz="3300" dirty="0"/>
              <a:t>로 메타모델이 다시 학습데이터로 사용한다</a:t>
            </a:r>
            <a:r>
              <a:rPr lang="en-US" altLang="ko-KR" sz="3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889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4868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사용한 알고리즘에 따른 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5" name="AutoShape 9" descr="(숫자파일)">
            <a:extLst>
              <a:ext uri="{FF2B5EF4-FFF2-40B4-BE49-F238E27FC236}">
                <a16:creationId xmlns:a16="http://schemas.microsoft.com/office/drawing/2014/main" id="{A3BC7240-8537-4412-8555-47E6239CE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539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0" descr="Untitled">
            <a:extLst>
              <a:ext uri="{FF2B5EF4-FFF2-40B4-BE49-F238E27FC236}">
                <a16:creationId xmlns:a16="http://schemas.microsoft.com/office/drawing/2014/main" id="{406FB8F0-1592-4A38-9F6F-9BA80F2C1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11" descr="Untitled">
            <a:extLst>
              <a:ext uri="{FF2B5EF4-FFF2-40B4-BE49-F238E27FC236}">
                <a16:creationId xmlns:a16="http://schemas.microsoft.com/office/drawing/2014/main" id="{CFB31F0C-CAEA-4851-9CFB-1DEDCBDDC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41FC2F7E-B356-4FB6-A1BA-82DFEA93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A4118638-DBA3-4546-9A4D-78A618D22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615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AutoShape 14" descr="Untitled">
            <a:extLst>
              <a:ext uri="{FF2B5EF4-FFF2-40B4-BE49-F238E27FC236}">
                <a16:creationId xmlns:a16="http://schemas.microsoft.com/office/drawing/2014/main" id="{C414C0B1-9E7A-4816-811A-26CAD47B3A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266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26" descr="Untitled">
            <a:extLst>
              <a:ext uri="{FF2B5EF4-FFF2-40B4-BE49-F238E27FC236}">
                <a16:creationId xmlns:a16="http://schemas.microsoft.com/office/drawing/2014/main" id="{55E73659-7F42-4877-8DC5-05778C7729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AutoShape 17" descr="Untitled">
            <a:extLst>
              <a:ext uri="{FF2B5EF4-FFF2-40B4-BE49-F238E27FC236}">
                <a16:creationId xmlns:a16="http://schemas.microsoft.com/office/drawing/2014/main" id="{B1029C90-B2AA-421E-B26C-A1C55477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1951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AutoShape 18" descr="Untitled">
            <a:extLst>
              <a:ext uri="{FF2B5EF4-FFF2-40B4-BE49-F238E27FC236}">
                <a16:creationId xmlns:a16="http://schemas.microsoft.com/office/drawing/2014/main" id="{42762E82-01DB-4799-BC53-3ED5406A0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563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AutoShape 19" descr="Untitled">
            <a:extLst>
              <a:ext uri="{FF2B5EF4-FFF2-40B4-BE49-F238E27FC236}">
                <a16:creationId xmlns:a16="http://schemas.microsoft.com/office/drawing/2014/main" id="{02942BFF-577B-461A-B315-883A9FA58D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2746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AutoShape 20" descr="Untitled">
            <a:extLst>
              <a:ext uri="{FF2B5EF4-FFF2-40B4-BE49-F238E27FC236}">
                <a16:creationId xmlns:a16="http://schemas.microsoft.com/office/drawing/2014/main" id="{427FCC35-D99D-4E48-A9B5-907B04D5BE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83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798D09A-924D-4C5B-A325-E94116507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1240094"/>
            <a:ext cx="11390770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 dirty="0"/>
              <a:t>결론</a:t>
            </a:r>
            <a:endParaRPr lang="en-US" altLang="ko-KR" sz="3600" b="1" dirty="0"/>
          </a:p>
          <a:p>
            <a:endParaRPr lang="ko-KR" altLang="en-US" sz="36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4" descr="Untitled">
            <a:extLst>
              <a:ext uri="{FF2B5EF4-FFF2-40B4-BE49-F238E27FC236}">
                <a16:creationId xmlns:a16="http://schemas.microsoft.com/office/drawing/2014/main" id="{8FC7BDE0-0904-4D47-A615-36BEB836B3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25087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5" descr="Untitled">
            <a:extLst>
              <a:ext uri="{FF2B5EF4-FFF2-40B4-BE49-F238E27FC236}">
                <a16:creationId xmlns:a16="http://schemas.microsoft.com/office/drawing/2014/main" id="{E0363E83-5269-4BD4-98F2-BB207C6600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33469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6" descr="Untitled">
            <a:extLst>
              <a:ext uri="{FF2B5EF4-FFF2-40B4-BE49-F238E27FC236}">
                <a16:creationId xmlns:a16="http://schemas.microsoft.com/office/drawing/2014/main" id="{545E3A2A-BBE5-42C7-91EA-781CC84F0F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39120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7" descr="Untitled">
            <a:extLst>
              <a:ext uri="{FF2B5EF4-FFF2-40B4-BE49-F238E27FC236}">
                <a16:creationId xmlns:a16="http://schemas.microsoft.com/office/drawing/2014/main" id="{BD527C63-51B2-4F77-8DA6-2E23BD3A75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44756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8" descr="Untitled">
            <a:extLst>
              <a:ext uri="{FF2B5EF4-FFF2-40B4-BE49-F238E27FC236}">
                <a16:creationId xmlns:a16="http://schemas.microsoft.com/office/drawing/2014/main" id="{D7C5CFCB-B3F2-46BD-A80C-ED318184FF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50392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9" descr="Untitled">
            <a:extLst>
              <a:ext uri="{FF2B5EF4-FFF2-40B4-BE49-F238E27FC236}">
                <a16:creationId xmlns:a16="http://schemas.microsoft.com/office/drawing/2014/main" id="{DBEEB7D7-FB72-42EB-92FA-0D87360E18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56027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DEE4D92-1319-48EC-99C2-D74F662CD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599345"/>
            <a:ext cx="11253464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메타모델을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로 사용해서, 기존 기온데이터로 돌렸더니:</a:t>
            </a:r>
            <a:endParaRPr kumimoji="0" lang="ko-KR" altLang="ko-KR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제출점수가 0.13 (80등) → 0.11대로 성능이 향상되었다. (60등)</a:t>
            </a:r>
            <a:endParaRPr kumimoji="0" lang="en-US" altLang="ko-KR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스태킹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후 생각보다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데이콘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제출점수가 높게 나오지 않았다.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과대적합 되었다고 생각해서,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블랜드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기법을 사용했다. 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블랜딩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중 구글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Colab에서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모델생성할때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RAM이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부족해 다운되는 현상</a:t>
            </a:r>
            <a:endParaRPr kumimoji="0" lang="en-US" altLang="ko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→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블랜딩에서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랜덤포레스트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삭제 </a:t>
            </a:r>
            <a:endParaRPr kumimoji="0" lang="ko-KR" altLang="ko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블랜딩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후 점수가 0.15대 로, 성능이 더 떨어졌다.</a:t>
            </a:r>
            <a:endParaRPr kumimoji="0" lang="en-US" altLang="ko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과대적합 되지 않았다고 판단</a:t>
            </a:r>
            <a:endParaRPr kumimoji="0" lang="en-US" altLang="ko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하이퍼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파라미터 튜닝을 하면 성능이 더 향상 될 것으로 예상</a:t>
            </a:r>
          </a:p>
        </p:txBody>
      </p:sp>
    </p:spTree>
    <p:extLst>
      <p:ext uri="{BB962C8B-B14F-4D97-AF65-F5344CB8AC3E}">
        <p14:creationId xmlns:p14="http://schemas.microsoft.com/office/powerpoint/2010/main" val="38797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4644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추후 개선 사항 및 자체 평가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5" name="AutoShape 9" descr="(숫자파일)">
            <a:extLst>
              <a:ext uri="{FF2B5EF4-FFF2-40B4-BE49-F238E27FC236}">
                <a16:creationId xmlns:a16="http://schemas.microsoft.com/office/drawing/2014/main" id="{A3BC7240-8537-4412-8555-47E6239CE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539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0" descr="Untitled">
            <a:extLst>
              <a:ext uri="{FF2B5EF4-FFF2-40B4-BE49-F238E27FC236}">
                <a16:creationId xmlns:a16="http://schemas.microsoft.com/office/drawing/2014/main" id="{406FB8F0-1592-4A38-9F6F-9BA80F2C1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11" descr="Untitled">
            <a:extLst>
              <a:ext uri="{FF2B5EF4-FFF2-40B4-BE49-F238E27FC236}">
                <a16:creationId xmlns:a16="http://schemas.microsoft.com/office/drawing/2014/main" id="{CFB31F0C-CAEA-4851-9CFB-1DEDCBDDC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41FC2F7E-B356-4FB6-A1BA-82DFEA93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A4118638-DBA3-4546-9A4D-78A618D22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615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AutoShape 14" descr="Untitled">
            <a:extLst>
              <a:ext uri="{FF2B5EF4-FFF2-40B4-BE49-F238E27FC236}">
                <a16:creationId xmlns:a16="http://schemas.microsoft.com/office/drawing/2014/main" id="{C414C0B1-9E7A-4816-811A-26CAD47B3A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266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26" descr="Untitled">
            <a:extLst>
              <a:ext uri="{FF2B5EF4-FFF2-40B4-BE49-F238E27FC236}">
                <a16:creationId xmlns:a16="http://schemas.microsoft.com/office/drawing/2014/main" id="{55E73659-7F42-4877-8DC5-05778C7729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AutoShape 17" descr="Untitled">
            <a:extLst>
              <a:ext uri="{FF2B5EF4-FFF2-40B4-BE49-F238E27FC236}">
                <a16:creationId xmlns:a16="http://schemas.microsoft.com/office/drawing/2014/main" id="{B1029C90-B2AA-421E-B26C-A1C55477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1951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AutoShape 18" descr="Untitled">
            <a:extLst>
              <a:ext uri="{FF2B5EF4-FFF2-40B4-BE49-F238E27FC236}">
                <a16:creationId xmlns:a16="http://schemas.microsoft.com/office/drawing/2014/main" id="{42762E82-01DB-4799-BC53-3ED5406A0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563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AutoShape 19" descr="Untitled">
            <a:extLst>
              <a:ext uri="{FF2B5EF4-FFF2-40B4-BE49-F238E27FC236}">
                <a16:creationId xmlns:a16="http://schemas.microsoft.com/office/drawing/2014/main" id="{02942BFF-577B-461A-B315-883A9FA58D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2746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AutoShape 20" descr="Untitled">
            <a:extLst>
              <a:ext uri="{FF2B5EF4-FFF2-40B4-BE49-F238E27FC236}">
                <a16:creationId xmlns:a16="http://schemas.microsoft.com/office/drawing/2014/main" id="{427FCC35-D99D-4E48-A9B5-907B04D5BE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83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798D09A-924D-4C5B-A325-E94116507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79" y="2254803"/>
            <a:ext cx="11390770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/>
              <a:t>원</a:t>
            </a:r>
            <a:r>
              <a:rPr lang="en-US" altLang="ko-KR" sz="3600" dirty="0"/>
              <a:t>-</a:t>
            </a:r>
            <a:r>
              <a:rPr lang="ko-KR" altLang="en-US" sz="3600" dirty="0"/>
              <a:t>핫 인코딩 </a:t>
            </a:r>
            <a:r>
              <a:rPr lang="en-US" altLang="ko-KR" sz="3600" dirty="0"/>
              <a:t>- </a:t>
            </a:r>
            <a:r>
              <a:rPr lang="ko-KR" altLang="en-US" sz="2200" dirty="0"/>
              <a:t>구분</a:t>
            </a:r>
            <a:r>
              <a:rPr lang="en-US" altLang="ko-KR" sz="2200" dirty="0"/>
              <a:t>(</a:t>
            </a:r>
            <a:r>
              <a:rPr lang="ko-KR" altLang="en-US" sz="2200" dirty="0"/>
              <a:t>공급사</a:t>
            </a:r>
            <a:r>
              <a:rPr lang="en-US" altLang="ko-KR" sz="2200" dirty="0"/>
              <a:t>)</a:t>
            </a:r>
            <a:r>
              <a:rPr lang="ko-KR" altLang="en-US" sz="2200" dirty="0"/>
              <a:t>에 적용 </a:t>
            </a:r>
            <a:r>
              <a:rPr lang="en-US" altLang="ko-KR" sz="2200" dirty="0"/>
              <a:t>(</a:t>
            </a:r>
            <a:r>
              <a:rPr lang="ko-KR" altLang="en-US" sz="2200" dirty="0"/>
              <a:t>선형 모델을 사용하기 때문에</a:t>
            </a:r>
            <a:r>
              <a:rPr lang="en-US" altLang="ko-KR" sz="2200" dirty="0"/>
              <a:t>)</a:t>
            </a:r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Stacking - </a:t>
            </a:r>
            <a:r>
              <a:rPr lang="ko-KR" altLang="en-US" sz="2200" dirty="0" err="1"/>
              <a:t>하이퍼파라미터</a:t>
            </a:r>
            <a:r>
              <a:rPr lang="ko-KR" altLang="en-US" sz="2200" dirty="0"/>
              <a:t> 조정</a:t>
            </a:r>
          </a:p>
          <a:p>
            <a:endParaRPr lang="en-US" altLang="ko-KR" sz="36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4" descr="Untitled">
            <a:extLst>
              <a:ext uri="{FF2B5EF4-FFF2-40B4-BE49-F238E27FC236}">
                <a16:creationId xmlns:a16="http://schemas.microsoft.com/office/drawing/2014/main" id="{8FC7BDE0-0904-4D47-A615-36BEB836B3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25087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5" descr="Untitled">
            <a:extLst>
              <a:ext uri="{FF2B5EF4-FFF2-40B4-BE49-F238E27FC236}">
                <a16:creationId xmlns:a16="http://schemas.microsoft.com/office/drawing/2014/main" id="{E0363E83-5269-4BD4-98F2-BB207C6600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33469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6" descr="Untitled">
            <a:extLst>
              <a:ext uri="{FF2B5EF4-FFF2-40B4-BE49-F238E27FC236}">
                <a16:creationId xmlns:a16="http://schemas.microsoft.com/office/drawing/2014/main" id="{545E3A2A-BBE5-42C7-91EA-781CC84F0F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39120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7" descr="Untitled">
            <a:extLst>
              <a:ext uri="{FF2B5EF4-FFF2-40B4-BE49-F238E27FC236}">
                <a16:creationId xmlns:a16="http://schemas.microsoft.com/office/drawing/2014/main" id="{BD527C63-51B2-4F77-8DA6-2E23BD3A75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44756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8" descr="Untitled">
            <a:extLst>
              <a:ext uri="{FF2B5EF4-FFF2-40B4-BE49-F238E27FC236}">
                <a16:creationId xmlns:a16="http://schemas.microsoft.com/office/drawing/2014/main" id="{D7C5CFCB-B3F2-46BD-A80C-ED318184FF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50392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9" descr="Untitled">
            <a:extLst>
              <a:ext uri="{FF2B5EF4-FFF2-40B4-BE49-F238E27FC236}">
                <a16:creationId xmlns:a16="http://schemas.microsoft.com/office/drawing/2014/main" id="{DBEEB7D7-FB72-42EB-92FA-0D87360E18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000" y="56027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415768-F755-43DA-8015-509D40889AE8}"/>
              </a:ext>
            </a:extLst>
          </p:cNvPr>
          <p:cNvSpPr txBox="1"/>
          <p:nvPr/>
        </p:nvSpPr>
        <p:spPr>
          <a:xfrm>
            <a:off x="1570605" y="1367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B5D619-0609-467D-B42A-25E8F6515CF8}"/>
              </a:ext>
            </a:extLst>
          </p:cNvPr>
          <p:cNvSpPr txBox="1"/>
          <p:nvPr/>
        </p:nvSpPr>
        <p:spPr>
          <a:xfrm>
            <a:off x="2259306" y="132083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팀장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: 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박지용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B8A534-9BC5-4D8D-9EE4-029CB17D8764}"/>
              </a:ext>
            </a:extLst>
          </p:cNvPr>
          <p:cNvSpPr txBox="1"/>
          <p:nvPr/>
        </p:nvSpPr>
        <p:spPr>
          <a:xfrm>
            <a:off x="1570605" y="40780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569596-1DA5-4BB9-BA32-567367EC2E56}"/>
              </a:ext>
            </a:extLst>
          </p:cNvPr>
          <p:cNvSpPr txBox="1"/>
          <p:nvPr/>
        </p:nvSpPr>
        <p:spPr>
          <a:xfrm>
            <a:off x="2259306" y="4031872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팀원 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최두호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0D6386-D7B0-40AC-A3F0-E908F4BA6C19}"/>
              </a:ext>
            </a:extLst>
          </p:cNvPr>
          <p:cNvSpPr txBox="1"/>
          <p:nvPr/>
        </p:nvSpPr>
        <p:spPr>
          <a:xfrm>
            <a:off x="2189312" y="4656258"/>
            <a:ext cx="61420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 기온데이터와 </a:t>
            </a:r>
            <a:r>
              <a:rPr lang="ko-KR" altLang="en-US" dirty="0" err="1"/>
              <a:t>스태킹을</a:t>
            </a:r>
            <a:r>
              <a:rPr lang="ko-KR" altLang="en-US" dirty="0"/>
              <a:t> 사용했는데</a:t>
            </a:r>
            <a:r>
              <a:rPr lang="en-US" altLang="ko-KR" dirty="0"/>
              <a:t>, </a:t>
            </a:r>
            <a:r>
              <a:rPr lang="ko-KR" altLang="en-US" dirty="0"/>
              <a:t>점수를 크게 향상할 것이라고 예상했고 실제로 점수가 올랐다</a:t>
            </a:r>
            <a:r>
              <a:rPr lang="en-US" altLang="ko-KR" dirty="0"/>
              <a:t>. </a:t>
            </a:r>
            <a:r>
              <a:rPr lang="ko-KR" altLang="en-US" dirty="0"/>
              <a:t>파라미터 개선을 하면 더 높아지리라고 생각한다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 과정 하면서 부족함이 많았지만</a:t>
            </a:r>
            <a:r>
              <a:rPr lang="en-US" altLang="ko-KR" dirty="0"/>
              <a:t>, </a:t>
            </a:r>
            <a:r>
              <a:rPr lang="ko-KR" altLang="en-US" dirty="0"/>
              <a:t>점수가 점점 오르다 보니 욕심이 생겼다</a:t>
            </a:r>
            <a:r>
              <a:rPr lang="en-US" altLang="ko-KR" dirty="0"/>
              <a:t>. </a:t>
            </a:r>
            <a:r>
              <a:rPr lang="ko-KR" altLang="en-US" dirty="0"/>
              <a:t>공부를 많이 </a:t>
            </a:r>
            <a:r>
              <a:rPr lang="ko-KR" altLang="en-US" dirty="0" err="1"/>
              <a:t>해야겠다고</a:t>
            </a:r>
            <a:r>
              <a:rPr lang="ko-KR" altLang="en-US" dirty="0"/>
              <a:t> 느낀다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5A4FA9-3863-49EE-964C-4E56262A8279}"/>
              </a:ext>
            </a:extLst>
          </p:cNvPr>
          <p:cNvSpPr txBox="1"/>
          <p:nvPr/>
        </p:nvSpPr>
        <p:spPr>
          <a:xfrm>
            <a:off x="2259306" y="1931618"/>
            <a:ext cx="61420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 단일 알고리즘의 성능 한계로 어떤 방향으로 나아갈지 고민일때 </a:t>
            </a:r>
            <a:r>
              <a:rPr lang="ko-KR" altLang="en-US" dirty="0" err="1"/>
              <a:t>두호님께서</a:t>
            </a:r>
            <a:r>
              <a:rPr lang="ko-KR" altLang="en-US" dirty="0"/>
              <a:t> </a:t>
            </a:r>
            <a:r>
              <a:rPr lang="en-US" altLang="ko-KR" dirty="0"/>
              <a:t>Stacking</a:t>
            </a:r>
            <a:r>
              <a:rPr lang="ko-KR" altLang="en-US" dirty="0"/>
              <a:t>을 시도한다고 할 때 비교되는 두개의 군을 발표할 수 있는 좋은 결과를 예상했다</a:t>
            </a:r>
            <a:r>
              <a:rPr lang="en-US" altLang="ko-KR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 특성을 제한적으로 사용했고</a:t>
            </a:r>
            <a:r>
              <a:rPr lang="en-US" altLang="ko-KR" dirty="0"/>
              <a:t>, </a:t>
            </a:r>
            <a:r>
              <a:rPr lang="ko-KR" altLang="en-US" dirty="0"/>
              <a:t>파라미터를 완벽하게 적용하지 못한 </a:t>
            </a:r>
            <a:r>
              <a:rPr lang="en-US" altLang="ko-KR" dirty="0"/>
              <a:t>Stacking</a:t>
            </a:r>
            <a:r>
              <a:rPr lang="ko-KR" altLang="en-US" dirty="0"/>
              <a:t>이어서 점수의 개선이 예상된다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E787E-428D-4C22-B988-51385E486E59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BE05C9-B782-4CE8-8238-72AC3C7C8D9C}"/>
              </a:ext>
            </a:extLst>
          </p:cNvPr>
          <p:cNvSpPr txBox="1"/>
          <p:nvPr/>
        </p:nvSpPr>
        <p:spPr>
          <a:xfrm>
            <a:off x="720000" y="121920"/>
            <a:ext cx="4644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추후 개선 사항 및 자체 평가</a:t>
            </a:r>
          </a:p>
        </p:txBody>
      </p:sp>
    </p:spTree>
    <p:extLst>
      <p:ext uri="{BB962C8B-B14F-4D97-AF65-F5344CB8AC3E}">
        <p14:creationId xmlns:p14="http://schemas.microsoft.com/office/powerpoint/2010/main" val="36079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201446"/>
            <a:ext cx="18197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 시행 착오</a:t>
            </a:r>
            <a:endParaRPr lang="en-US" altLang="ko-KR" sz="3200" spc="-3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E34B18-A1E8-4E37-B477-DF8A778CC5BA}"/>
              </a:ext>
            </a:extLst>
          </p:cNvPr>
          <p:cNvSpPr txBox="1"/>
          <p:nvPr/>
        </p:nvSpPr>
        <p:spPr>
          <a:xfrm>
            <a:off x="1570605" y="1367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BE0A4C-06E3-45D8-80EF-3DBE89DF4F35}"/>
              </a:ext>
            </a:extLst>
          </p:cNvPr>
          <p:cNvSpPr txBox="1"/>
          <p:nvPr/>
        </p:nvSpPr>
        <p:spPr>
          <a:xfrm>
            <a:off x="2090177" y="1320837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~  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중간 발표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911A62-F2EC-4E85-90A6-F22C9D229376}"/>
              </a:ext>
            </a:extLst>
          </p:cNvPr>
          <p:cNvSpPr txBox="1"/>
          <p:nvPr/>
        </p:nvSpPr>
        <p:spPr>
          <a:xfrm>
            <a:off x="2259306" y="2040247"/>
            <a:ext cx="893493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  데이터 </a:t>
            </a:r>
            <a:r>
              <a:rPr lang="ko-KR" altLang="en-US" sz="2200" dirty="0" err="1"/>
              <a:t>결측치</a:t>
            </a:r>
            <a:r>
              <a:rPr lang="ko-KR" altLang="en-US" sz="2200" dirty="0"/>
              <a:t> 처리</a:t>
            </a: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  윤년이 </a:t>
            </a:r>
            <a:r>
              <a:rPr lang="ko-KR" altLang="en-US" sz="2200" dirty="0" err="1"/>
              <a:t>껴있는</a:t>
            </a:r>
            <a:r>
              <a:rPr lang="ko-KR" altLang="en-US" sz="2200" dirty="0"/>
              <a:t> </a:t>
            </a:r>
            <a:r>
              <a:rPr lang="en-US" altLang="ko-KR" sz="2200" dirty="0"/>
              <a:t>2016/2/29</a:t>
            </a:r>
            <a:r>
              <a:rPr lang="ko-KR" altLang="en-US" sz="2200" dirty="0"/>
              <a:t>일 데이터 처리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876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201446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 시행 착오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4A6CB-C017-4E3A-BEF9-ADBFEE5E0091}"/>
              </a:ext>
            </a:extLst>
          </p:cNvPr>
          <p:cNvSpPr txBox="1"/>
          <p:nvPr/>
        </p:nvSpPr>
        <p:spPr>
          <a:xfrm>
            <a:off x="720000" y="16626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6B9187-9861-4933-81B3-FC5074A5F1A4}"/>
              </a:ext>
            </a:extLst>
          </p:cNvPr>
          <p:cNvSpPr txBox="1"/>
          <p:nvPr/>
        </p:nvSpPr>
        <p:spPr>
          <a:xfrm>
            <a:off x="1408701" y="1616476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~  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최종발표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911A62-F2EC-4E85-90A6-F22C9D229376}"/>
              </a:ext>
            </a:extLst>
          </p:cNvPr>
          <p:cNvSpPr txBox="1"/>
          <p:nvPr/>
        </p:nvSpPr>
        <p:spPr>
          <a:xfrm>
            <a:off x="1239572" y="2263196"/>
            <a:ext cx="96814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  데이터 전처리에서 외부데이터 처리를 공급사와 같이 묶어 </a:t>
            </a:r>
            <a:r>
              <a:rPr lang="en-US" altLang="ko-KR" sz="2000" dirty="0"/>
              <a:t>7</a:t>
            </a:r>
            <a:r>
              <a:rPr lang="ko-KR" altLang="en-US" sz="2000" dirty="0"/>
              <a:t>번 반복된 데이터를 기반으로 예측치를 처리하였다</a:t>
            </a:r>
            <a:r>
              <a:rPr lang="en-US" altLang="ko-KR" sz="2000" dirty="0"/>
              <a:t>. → </a:t>
            </a:r>
            <a:r>
              <a:rPr lang="ko-KR" altLang="en-US" sz="2000" dirty="0"/>
              <a:t>논리적으로 하루의 기온과 발전량은 </a:t>
            </a:r>
            <a:r>
              <a:rPr lang="en-US" altLang="ko-KR" sz="2000" dirty="0"/>
              <a:t>1</a:t>
            </a:r>
            <a:r>
              <a:rPr lang="ko-KR" altLang="en-US" sz="2000" dirty="0"/>
              <a:t>대 </a:t>
            </a:r>
            <a:r>
              <a:rPr lang="en-US" altLang="ko-KR" sz="2000" dirty="0"/>
              <a:t>1 </a:t>
            </a:r>
            <a:r>
              <a:rPr lang="ko-KR" altLang="en-US" sz="2000" dirty="0"/>
              <a:t>대응이므로 반복이 안된 데이터로 예측치를 새로 만들고 모델링하였다</a:t>
            </a:r>
            <a:r>
              <a:rPr lang="en-US" altLang="ko-KR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  </a:t>
            </a:r>
            <a:r>
              <a:rPr lang="ko-KR" altLang="en-US" sz="2000" dirty="0" err="1"/>
              <a:t>히트맵으로</a:t>
            </a:r>
            <a:r>
              <a:rPr lang="ko-KR" altLang="en-US" sz="2000" dirty="0"/>
              <a:t> 보았을 때 공급사만큼 반복했을 때보다 기온에서 상관계수가 작게 나왔다</a:t>
            </a:r>
            <a:r>
              <a:rPr lang="en-US" altLang="ko-KR" sz="20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발전량 데이터에서 일정 구간이 겹치는 구간을 찾아서 재설정하였는데 변동이 없었고</a:t>
            </a:r>
            <a:r>
              <a:rPr lang="en-US" altLang="ko-KR" sz="2000" dirty="0"/>
              <a:t>, </a:t>
            </a:r>
            <a:r>
              <a:rPr lang="ko-KR" altLang="en-US" sz="2000" dirty="0"/>
              <a:t>오히려 기온의 데이터의 변동으로 </a:t>
            </a:r>
            <a:r>
              <a:rPr lang="en-US" altLang="ko-KR" sz="2000" dirty="0"/>
              <a:t>7</a:t>
            </a:r>
            <a:r>
              <a:rPr lang="ko-KR" altLang="en-US" sz="2000" dirty="0"/>
              <a:t>번 반복된 기존의 방식의 예측 모델로 진행하기로 결정하였다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267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81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프로젝트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201446"/>
            <a:ext cx="2489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0CD140-3559-4EB8-BC02-B1FBC1F87433}"/>
              </a:ext>
            </a:extLst>
          </p:cNvPr>
          <p:cNvCxnSpPr>
            <a:cxnSpLocks/>
          </p:cNvCxnSpPr>
          <p:nvPr/>
        </p:nvCxnSpPr>
        <p:spPr>
          <a:xfrm>
            <a:off x="682248" y="3846815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3E34B18-A1E8-4E37-B477-DF8A778CC5BA}"/>
              </a:ext>
            </a:extLst>
          </p:cNvPr>
          <p:cNvSpPr txBox="1"/>
          <p:nvPr/>
        </p:nvSpPr>
        <p:spPr>
          <a:xfrm>
            <a:off x="1570605" y="1367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BE0A4C-06E3-45D8-80EF-3DBE89DF4F35}"/>
              </a:ext>
            </a:extLst>
          </p:cNvPr>
          <p:cNvSpPr txBox="1"/>
          <p:nvPr/>
        </p:nvSpPr>
        <p:spPr>
          <a:xfrm>
            <a:off x="2259306" y="132083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팀장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: 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박지용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B56E54-2D8D-435C-A048-9DE619AD4501}"/>
              </a:ext>
            </a:extLst>
          </p:cNvPr>
          <p:cNvSpPr txBox="1"/>
          <p:nvPr/>
        </p:nvSpPr>
        <p:spPr>
          <a:xfrm>
            <a:off x="1570605" y="40780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2259306" y="4031872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팀원 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최두호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39078F-57D7-44D1-A861-548368AFCCA0}"/>
              </a:ext>
            </a:extLst>
          </p:cNvPr>
          <p:cNvSpPr txBox="1"/>
          <p:nvPr/>
        </p:nvSpPr>
        <p:spPr>
          <a:xfrm>
            <a:off x="2189312" y="4656258"/>
            <a:ext cx="61420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역할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수행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외부데이터 수집 및 가공 </a:t>
            </a:r>
            <a:r>
              <a:rPr lang="en-US" altLang="ko-KR" dirty="0"/>
              <a:t>- </a:t>
            </a:r>
            <a:r>
              <a:rPr lang="ko-KR" altLang="en-US" dirty="0"/>
              <a:t>기온 데이터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Stacking </a:t>
            </a:r>
            <a:r>
              <a:rPr lang="ko-KR" altLang="en-US" dirty="0"/>
              <a:t>알고리즘 구현 및 성능 확인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A523CA-0F48-4936-B83C-610B13B4E78A}"/>
              </a:ext>
            </a:extLst>
          </p:cNvPr>
          <p:cNvSpPr txBox="1"/>
          <p:nvPr/>
        </p:nvSpPr>
        <p:spPr>
          <a:xfrm>
            <a:off x="2276334" y="1782503"/>
            <a:ext cx="61420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역할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전 총괄 및 검토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 데이터 </a:t>
            </a:r>
            <a:r>
              <a:rPr lang="en-US" altLang="ko-KR" dirty="0"/>
              <a:t>+</a:t>
            </a:r>
            <a:r>
              <a:rPr lang="ko-KR" altLang="en-US" dirty="0"/>
              <a:t> 외부 데이터 병합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외부데이터 수집 및 가공 </a:t>
            </a:r>
            <a:r>
              <a:rPr lang="en-US" altLang="ko-KR" dirty="0"/>
              <a:t>- </a:t>
            </a:r>
            <a:r>
              <a:rPr lang="ko-KR" altLang="en-US" dirty="0"/>
              <a:t>발전량 데이터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ko-KR" altLang="en-US" dirty="0"/>
              <a:t>외부 데이터 예측 모델 구현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단일 알고리즘 튜닝 및 성능 확인</a:t>
            </a:r>
          </a:p>
        </p:txBody>
      </p:sp>
    </p:spTree>
    <p:extLst>
      <p:ext uri="{BB962C8B-B14F-4D97-AF65-F5344CB8AC3E}">
        <p14:creationId xmlns:p14="http://schemas.microsoft.com/office/powerpoint/2010/main" val="25993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901136" y="2418079"/>
            <a:ext cx="541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프로젝트 수행 절차 및</a:t>
            </a:r>
            <a:r>
              <a:rPr lang="en-US" altLang="ko-KR" sz="3600" spc="-3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300" spc="-300" dirty="0">
                <a:solidFill>
                  <a:schemeClr val="accent4">
                    <a:lumMod val="50000"/>
                  </a:schemeClr>
                </a:solidFill>
              </a:rPr>
              <a:t>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8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201446"/>
            <a:ext cx="4644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 프로젝트 수행 절차 및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E34B18-A1E8-4E37-B477-DF8A778CC5BA}"/>
              </a:ext>
            </a:extLst>
          </p:cNvPr>
          <p:cNvSpPr txBox="1"/>
          <p:nvPr/>
        </p:nvSpPr>
        <p:spPr>
          <a:xfrm>
            <a:off x="1570605" y="1367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BE0A4C-06E3-45D8-80EF-3DBE89DF4F35}"/>
              </a:ext>
            </a:extLst>
          </p:cNvPr>
          <p:cNvSpPr txBox="1"/>
          <p:nvPr/>
        </p:nvSpPr>
        <p:spPr>
          <a:xfrm>
            <a:off x="2090177" y="1320837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~ 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중간 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222AFC5-82B8-4E20-99B3-40ED443AC8EB}"/>
              </a:ext>
            </a:extLst>
          </p:cNvPr>
          <p:cNvCxnSpPr>
            <a:cxnSpLocks/>
          </p:cNvCxnSpPr>
          <p:nvPr/>
        </p:nvCxnSpPr>
        <p:spPr>
          <a:xfrm>
            <a:off x="682248" y="3846815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44A6CB-C017-4E3A-BEF9-ADBFEE5E0091}"/>
              </a:ext>
            </a:extLst>
          </p:cNvPr>
          <p:cNvSpPr txBox="1"/>
          <p:nvPr/>
        </p:nvSpPr>
        <p:spPr>
          <a:xfrm>
            <a:off x="1570605" y="40780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6B9187-9861-4933-81B3-FC5074A5F1A4}"/>
              </a:ext>
            </a:extLst>
          </p:cNvPr>
          <p:cNvSpPr txBox="1"/>
          <p:nvPr/>
        </p:nvSpPr>
        <p:spPr>
          <a:xfrm>
            <a:off x="2259306" y="4031872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~ 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최종발표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911A62-F2EC-4E85-90A6-F22C9D229376}"/>
              </a:ext>
            </a:extLst>
          </p:cNvPr>
          <p:cNvSpPr txBox="1"/>
          <p:nvPr/>
        </p:nvSpPr>
        <p:spPr>
          <a:xfrm>
            <a:off x="2259306" y="2040247"/>
            <a:ext cx="89349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각 팀원 당 한개의 외부 데이터를 </a:t>
            </a:r>
            <a:r>
              <a:rPr lang="ko-KR" altLang="en-US" sz="2000" dirty="0" err="1"/>
              <a:t>전처리</a:t>
            </a:r>
            <a:r>
              <a:rPr lang="ko-KR" altLang="en-US" sz="2000" dirty="0"/>
              <a:t> 해본다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Baseline</a:t>
            </a:r>
            <a:r>
              <a:rPr lang="ko-KR" altLang="en-US" sz="2000" dirty="0"/>
              <a:t>에서 제공된 </a:t>
            </a:r>
            <a:r>
              <a:rPr lang="en-US" altLang="ko-KR" sz="2000" dirty="0" err="1"/>
              <a:t>lgbm</a:t>
            </a:r>
            <a:r>
              <a:rPr lang="en-US" altLang="ko-KR" sz="2000" dirty="0"/>
              <a:t> </a:t>
            </a:r>
            <a:r>
              <a:rPr lang="ko-KR" altLang="en-US" sz="2000" dirty="0"/>
              <a:t>모델로 외부데이터의 성능 일차적으로 확인해본다</a:t>
            </a:r>
            <a:r>
              <a:rPr lang="en-US" altLang="ko-KR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122FB7-66B1-4822-8F22-6054C8055039}"/>
              </a:ext>
            </a:extLst>
          </p:cNvPr>
          <p:cNvSpPr txBox="1"/>
          <p:nvPr/>
        </p:nvSpPr>
        <p:spPr>
          <a:xfrm>
            <a:off x="2090177" y="4793328"/>
            <a:ext cx="993269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Feature </a:t>
            </a:r>
            <a:r>
              <a:rPr lang="ko-KR" altLang="en-US" sz="2000" dirty="0"/>
              <a:t>선택을 위해 </a:t>
            </a:r>
            <a:r>
              <a:rPr lang="en-US" altLang="ko-KR" sz="2000" dirty="0"/>
              <a:t>Heatmap </a:t>
            </a:r>
            <a:r>
              <a:rPr lang="ko-KR" altLang="en-US" sz="2000" dirty="0"/>
              <a:t>시각화 작업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900" dirty="0" err="1"/>
              <a:t>PolynomialFeature</a:t>
            </a:r>
            <a:r>
              <a:rPr lang="ko-KR" altLang="en-US" sz="1900" dirty="0"/>
              <a:t>과 </a:t>
            </a:r>
            <a:r>
              <a:rPr lang="ko-KR" altLang="en-US" sz="1900" dirty="0" err="1"/>
              <a:t>스케일러</a:t>
            </a:r>
            <a:r>
              <a:rPr lang="en-US" altLang="ko-KR" sz="1900" dirty="0"/>
              <a:t>, </a:t>
            </a:r>
            <a:r>
              <a:rPr lang="ko-KR" altLang="en-US" sz="1900" dirty="0"/>
              <a:t>파라미터 </a:t>
            </a:r>
            <a:r>
              <a:rPr lang="ko-KR" altLang="en-US" sz="1900" dirty="0" err="1"/>
              <a:t>튜닝를</a:t>
            </a:r>
            <a:r>
              <a:rPr lang="ko-KR" altLang="en-US" sz="1900" dirty="0"/>
              <a:t> 적용해본 단일 알고리즘의 성능 확인</a:t>
            </a:r>
            <a:r>
              <a:rPr lang="en-US" altLang="ko-KR" sz="19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CV Stacking</a:t>
            </a:r>
            <a:r>
              <a:rPr lang="ko-KR" altLang="en-US" sz="2000" dirty="0"/>
              <a:t>을 활용한 모델 개선해보기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26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1" y="4108320"/>
            <a:ext cx="5801359" cy="773182"/>
            <a:chOff x="294640" y="1391920"/>
            <a:chExt cx="580135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8" y="1511607"/>
              <a:ext cx="4958351" cy="418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사용한 알고리즘에  따른 결과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41925"/>
            <a:ext cx="6096000" cy="5720561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DAED8AD0-4CE7-4FF9-8290-0844B96461BA}"/>
              </a:ext>
            </a:extLst>
          </p:cNvPr>
          <p:cNvGrpSpPr/>
          <p:nvPr/>
        </p:nvGrpSpPr>
        <p:grpSpPr>
          <a:xfrm>
            <a:off x="294641" y="5379531"/>
            <a:ext cx="5801359" cy="773182"/>
            <a:chOff x="294640" y="1391920"/>
            <a:chExt cx="5801359" cy="70104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F02CB5-0516-46A4-BCA3-C8DB4341BBB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4EDBF1-7584-4EC4-A6A3-FC7555D385D1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30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C8CAB2-920B-40A1-8216-9D8C23669816}"/>
                </a:ext>
              </a:extLst>
            </p:cNvPr>
            <p:cNvSpPr txBox="1"/>
            <p:nvPr/>
          </p:nvSpPr>
          <p:spPr>
            <a:xfrm>
              <a:off x="1137648" y="1511607"/>
              <a:ext cx="4958351" cy="418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추후 개선 사항 및 평가 의견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D6BCD09-F9FC-4422-8D6F-90FDD3044EAA}"/>
              </a:ext>
            </a:extLst>
          </p:cNvPr>
          <p:cNvGrpSpPr/>
          <p:nvPr/>
        </p:nvGrpSpPr>
        <p:grpSpPr>
          <a:xfrm>
            <a:off x="260690" y="1489101"/>
            <a:ext cx="5801359" cy="773182"/>
            <a:chOff x="294640" y="1391920"/>
            <a:chExt cx="5801359" cy="70104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8A42F08-DC94-4325-BFB8-3FC63672725E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F1C359C-482A-4347-BB4F-604F39D3BE73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30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6716F33-B339-4CF2-B443-B12AF6FC251A}"/>
                </a:ext>
              </a:extLst>
            </p:cNvPr>
            <p:cNvSpPr txBox="1"/>
            <p:nvPr/>
          </p:nvSpPr>
          <p:spPr>
            <a:xfrm>
              <a:off x="1137648" y="1511607"/>
              <a:ext cx="4958351" cy="418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외부데이터 정제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278139B-24F3-4E84-876B-5510F749DCBE}"/>
              </a:ext>
            </a:extLst>
          </p:cNvPr>
          <p:cNvGrpSpPr/>
          <p:nvPr/>
        </p:nvGrpSpPr>
        <p:grpSpPr>
          <a:xfrm>
            <a:off x="273237" y="2811281"/>
            <a:ext cx="5801359" cy="773182"/>
            <a:chOff x="294640" y="1391920"/>
            <a:chExt cx="5801359" cy="70104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8FF28C5-49E0-4820-B46E-7470461AF454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A7544B1-EC2A-40C9-B248-8CBF42243DE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30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6D2EB48-CDE2-432B-85DF-045FD2325A26}"/>
                </a:ext>
              </a:extLst>
            </p:cNvPr>
            <p:cNvSpPr txBox="1"/>
            <p:nvPr/>
          </p:nvSpPr>
          <p:spPr>
            <a:xfrm>
              <a:off x="1137648" y="1511607"/>
              <a:ext cx="4958351" cy="418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상관계수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044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외부데이터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5F1533E0-2529-4FCA-8049-203B1468B850}"/>
              </a:ext>
            </a:extLst>
          </p:cNvPr>
          <p:cNvSpPr/>
          <p:nvPr/>
        </p:nvSpPr>
        <p:spPr>
          <a:xfrm>
            <a:off x="228739" y="1391582"/>
            <a:ext cx="11510322" cy="5091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273274" y="1432332"/>
            <a:ext cx="4065712" cy="8697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기온데이터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B228289F-119E-470A-9DFD-AD74FCCBB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39" y="2174085"/>
            <a:ext cx="11106457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데이터프레임으로 하나씩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불러온뒤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하나의 데이터 프레임으로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병합해주었음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(이슈)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(숫자파일)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기온DF을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기본DF과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병합한뒤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해당 데이터 프레임으로 기온예측모델생성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기온예측모델을 이용해서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데이터프레임에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붙어주었음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이제, 기온의 특성추가를 완료하였기때문에 구분, 년, 월, 일, 시간,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기온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데이터를 사용하여서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공급량 예측 모델 생성 후, 제출.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기본데이터만을 가지고 예측을 했을 때와 비교해서,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0.1617253368 → 0.1307686256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0.031점 정도 차이나는 유의미한 성과를 냈음.</a:t>
            </a:r>
          </a:p>
        </p:txBody>
      </p:sp>
      <p:sp>
        <p:nvSpPr>
          <p:cNvPr id="15" name="AutoShape 9" descr="(숫자파일)">
            <a:extLst>
              <a:ext uri="{FF2B5EF4-FFF2-40B4-BE49-F238E27FC236}">
                <a16:creationId xmlns:a16="http://schemas.microsoft.com/office/drawing/2014/main" id="{A3BC7240-8537-4412-8555-47E6239CE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539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0" descr="Untitled">
            <a:extLst>
              <a:ext uri="{FF2B5EF4-FFF2-40B4-BE49-F238E27FC236}">
                <a16:creationId xmlns:a16="http://schemas.microsoft.com/office/drawing/2014/main" id="{406FB8F0-1592-4A38-9F6F-9BA80F2C1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11" descr="Untitled">
            <a:extLst>
              <a:ext uri="{FF2B5EF4-FFF2-40B4-BE49-F238E27FC236}">
                <a16:creationId xmlns:a16="http://schemas.microsoft.com/office/drawing/2014/main" id="{CFB31F0C-CAEA-4851-9CFB-1DEDCBDDC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12" descr="Untitled">
            <a:extLst>
              <a:ext uri="{FF2B5EF4-FFF2-40B4-BE49-F238E27FC236}">
                <a16:creationId xmlns:a16="http://schemas.microsoft.com/office/drawing/2014/main" id="{E865897F-1EC0-48AD-8449-9B3278B568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974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41FC2F7E-B356-4FB6-A1BA-82DFEA93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A4118638-DBA3-4546-9A4D-78A618D22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615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AutoShape 14" descr="Untitled">
            <a:extLst>
              <a:ext uri="{FF2B5EF4-FFF2-40B4-BE49-F238E27FC236}">
                <a16:creationId xmlns:a16="http://schemas.microsoft.com/office/drawing/2014/main" id="{C414C0B1-9E7A-4816-811A-26CAD47B3A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266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26" descr="Untitled">
            <a:extLst>
              <a:ext uri="{FF2B5EF4-FFF2-40B4-BE49-F238E27FC236}">
                <a16:creationId xmlns:a16="http://schemas.microsoft.com/office/drawing/2014/main" id="{55E73659-7F42-4877-8DC5-05778C7729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AutoShape 17" descr="Untitled">
            <a:extLst>
              <a:ext uri="{FF2B5EF4-FFF2-40B4-BE49-F238E27FC236}">
                <a16:creationId xmlns:a16="http://schemas.microsoft.com/office/drawing/2014/main" id="{B1029C90-B2AA-421E-B26C-A1C55477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1951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AutoShape 18" descr="Untitled">
            <a:extLst>
              <a:ext uri="{FF2B5EF4-FFF2-40B4-BE49-F238E27FC236}">
                <a16:creationId xmlns:a16="http://schemas.microsoft.com/office/drawing/2014/main" id="{42762E82-01DB-4799-BC53-3ED5406A0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563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AutoShape 19" descr="Untitled">
            <a:extLst>
              <a:ext uri="{FF2B5EF4-FFF2-40B4-BE49-F238E27FC236}">
                <a16:creationId xmlns:a16="http://schemas.microsoft.com/office/drawing/2014/main" id="{02942BFF-577B-461A-B315-883A9FA58D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2746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AutoShape 20" descr="Untitled">
            <a:extLst>
              <a:ext uri="{FF2B5EF4-FFF2-40B4-BE49-F238E27FC236}">
                <a16:creationId xmlns:a16="http://schemas.microsoft.com/office/drawing/2014/main" id="{427FCC35-D99D-4E48-A9B5-907B04D5BE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83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AutoShape 23" descr="Untitled">
            <a:extLst>
              <a:ext uri="{FF2B5EF4-FFF2-40B4-BE49-F238E27FC236}">
                <a16:creationId xmlns:a16="http://schemas.microsoft.com/office/drawing/2014/main" id="{11CA1C08-B187-41F1-8BD0-6AA9A453DE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403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044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외부데이터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5" name="AutoShape 9" descr="(숫자파일)">
            <a:extLst>
              <a:ext uri="{FF2B5EF4-FFF2-40B4-BE49-F238E27FC236}">
                <a16:creationId xmlns:a16="http://schemas.microsoft.com/office/drawing/2014/main" id="{A3BC7240-8537-4412-8555-47E6239CE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539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0" descr="Untitled">
            <a:extLst>
              <a:ext uri="{FF2B5EF4-FFF2-40B4-BE49-F238E27FC236}">
                <a16:creationId xmlns:a16="http://schemas.microsoft.com/office/drawing/2014/main" id="{406FB8F0-1592-4A38-9F6F-9BA80F2C1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11" descr="Untitled">
            <a:extLst>
              <a:ext uri="{FF2B5EF4-FFF2-40B4-BE49-F238E27FC236}">
                <a16:creationId xmlns:a16="http://schemas.microsoft.com/office/drawing/2014/main" id="{CFB31F0C-CAEA-4851-9CFB-1DEDCBDDC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12" descr="Untitled">
            <a:extLst>
              <a:ext uri="{FF2B5EF4-FFF2-40B4-BE49-F238E27FC236}">
                <a16:creationId xmlns:a16="http://schemas.microsoft.com/office/drawing/2014/main" id="{E865897F-1EC0-48AD-8449-9B3278B568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974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A4118638-DBA3-4546-9A4D-78A618D22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615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AutoShape 14" descr="Untitled">
            <a:extLst>
              <a:ext uri="{FF2B5EF4-FFF2-40B4-BE49-F238E27FC236}">
                <a16:creationId xmlns:a16="http://schemas.microsoft.com/office/drawing/2014/main" id="{C414C0B1-9E7A-4816-811A-26CAD47B3A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266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26" descr="Untitled">
            <a:extLst>
              <a:ext uri="{FF2B5EF4-FFF2-40B4-BE49-F238E27FC236}">
                <a16:creationId xmlns:a16="http://schemas.microsoft.com/office/drawing/2014/main" id="{55E73659-7F42-4877-8DC5-05778C7729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AutoShape 17" descr="Untitled">
            <a:extLst>
              <a:ext uri="{FF2B5EF4-FFF2-40B4-BE49-F238E27FC236}">
                <a16:creationId xmlns:a16="http://schemas.microsoft.com/office/drawing/2014/main" id="{B1029C90-B2AA-421E-B26C-A1C55477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1951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AutoShape 18" descr="Untitled">
            <a:extLst>
              <a:ext uri="{FF2B5EF4-FFF2-40B4-BE49-F238E27FC236}">
                <a16:creationId xmlns:a16="http://schemas.microsoft.com/office/drawing/2014/main" id="{42762E82-01DB-4799-BC53-3ED5406A0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563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AutoShape 19" descr="Untitled">
            <a:extLst>
              <a:ext uri="{FF2B5EF4-FFF2-40B4-BE49-F238E27FC236}">
                <a16:creationId xmlns:a16="http://schemas.microsoft.com/office/drawing/2014/main" id="{02942BFF-577B-461A-B315-883A9FA58D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2746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AutoShape 20" descr="Untitled">
            <a:extLst>
              <a:ext uri="{FF2B5EF4-FFF2-40B4-BE49-F238E27FC236}">
                <a16:creationId xmlns:a16="http://schemas.microsoft.com/office/drawing/2014/main" id="{427FCC35-D99D-4E48-A9B5-907B04D5BE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83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AutoShape 23" descr="Untitled">
            <a:extLst>
              <a:ext uri="{FF2B5EF4-FFF2-40B4-BE49-F238E27FC236}">
                <a16:creationId xmlns:a16="http://schemas.microsoft.com/office/drawing/2014/main" id="{11CA1C08-B187-41F1-8BD0-6AA9A453DE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403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8743B1-D704-44CE-B663-D3E954ECFE53}"/>
              </a:ext>
            </a:extLst>
          </p:cNvPr>
          <p:cNvSpPr/>
          <p:nvPr/>
        </p:nvSpPr>
        <p:spPr>
          <a:xfrm>
            <a:off x="222250" y="1363400"/>
            <a:ext cx="11912600" cy="5416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E8C20DA-FAA5-4989-84C2-6393C0C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70" y="1206388"/>
            <a:ext cx="11125559" cy="583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화력 발전량 데이터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공공데이터에서 17~18년 화력 발전소 시간데이터를 베이스로 데이터 구상을 시작했음.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13년부터 15년 데이터는 에너지원별 발전량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참고하여 총 생산량 비율로 17년 , 18년 기준으로 나눈 후 두개를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추합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후, 반으로 나눔.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16년도 윤년 데이터는 예측하지 않고 제거하였음. → 이후, 새로운 특성 데이터와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합칠때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오류 발생 우려로 해결.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16년 2월 29일 데이터를 예측하기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pd.date_range를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이용해 시간데이터를 임의로 생성.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16년 2월 29일에 해당되는 구간만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잘라내기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기존 발전량과 합치고, 잘라낸 구간 합치고.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sort_index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()로 다시 구간 맞추기.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nterpolate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")을 사용하여, 시간별로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결측치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보간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유의미한 결과를 가져오는 가에,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baseline과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동일하게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lgbm을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사용해서 발전량의 예측량을 예측하고, 공급량 예측 모델을 생성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베이스라인 점수와 비교했을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때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CB497519-B432-4FBF-BD0B-23A94E103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7150" y="1076437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AutoShape 11" descr="Untitled">
            <a:extLst>
              <a:ext uri="{FF2B5EF4-FFF2-40B4-BE49-F238E27FC236}">
                <a16:creationId xmlns:a16="http://schemas.microsoft.com/office/drawing/2014/main" id="{4FF46691-D0D8-4D29-B9A1-72D5DDEF08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5335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AutoShape 5" descr="Untitled">
            <a:extLst>
              <a:ext uri="{FF2B5EF4-FFF2-40B4-BE49-F238E27FC236}">
                <a16:creationId xmlns:a16="http://schemas.microsoft.com/office/drawing/2014/main" id="{50FC8AB7-4EBB-450C-8110-000B5A38B8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-18207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" name="AutoShape 6" descr="Untitled">
            <a:extLst>
              <a:ext uri="{FF2B5EF4-FFF2-40B4-BE49-F238E27FC236}">
                <a16:creationId xmlns:a16="http://schemas.microsoft.com/office/drawing/2014/main" id="{FAC4BBA7-4A51-42CB-84A2-5A8CE0D0AD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-4332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AutoShape 7" descr="Untitled">
            <a:extLst>
              <a:ext uri="{FF2B5EF4-FFF2-40B4-BE49-F238E27FC236}">
                <a16:creationId xmlns:a16="http://schemas.microsoft.com/office/drawing/2014/main" id="{CC2EB9E9-EE0A-4D31-96E2-9B36AB2481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4049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AutoShape 8" descr="Untitled">
            <a:extLst>
              <a:ext uri="{FF2B5EF4-FFF2-40B4-BE49-F238E27FC236}">
                <a16:creationId xmlns:a16="http://schemas.microsoft.com/office/drawing/2014/main" id="{FD8478BE-6CE9-4E5B-9C23-607D25F434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9684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AutoShape 2" descr="Untitled">
            <a:extLst>
              <a:ext uri="{FF2B5EF4-FFF2-40B4-BE49-F238E27FC236}">
                <a16:creationId xmlns:a16="http://schemas.microsoft.com/office/drawing/2014/main" id="{5836DF2E-E111-45A0-B2E4-23E9E750D7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3969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AutoShape 14" descr="Untitled">
            <a:extLst>
              <a:ext uri="{FF2B5EF4-FFF2-40B4-BE49-F238E27FC236}">
                <a16:creationId xmlns:a16="http://schemas.microsoft.com/office/drawing/2014/main" id="{B18B1BA1-0DBD-4C6F-BBEC-4E28CD7102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-1417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0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5910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외부데이터와 가스공급량 상관계수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5" name="AutoShape 9" descr="(숫자파일)">
            <a:extLst>
              <a:ext uri="{FF2B5EF4-FFF2-40B4-BE49-F238E27FC236}">
                <a16:creationId xmlns:a16="http://schemas.microsoft.com/office/drawing/2014/main" id="{A3BC7240-8537-4412-8555-47E6239CE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539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0" descr="Untitled">
            <a:extLst>
              <a:ext uri="{FF2B5EF4-FFF2-40B4-BE49-F238E27FC236}">
                <a16:creationId xmlns:a16="http://schemas.microsoft.com/office/drawing/2014/main" id="{406FB8F0-1592-4A38-9F6F-9BA80F2C1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11" descr="Untitled">
            <a:extLst>
              <a:ext uri="{FF2B5EF4-FFF2-40B4-BE49-F238E27FC236}">
                <a16:creationId xmlns:a16="http://schemas.microsoft.com/office/drawing/2014/main" id="{CFB31F0C-CAEA-4851-9CFB-1DEDCBDDC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12" descr="Untitled">
            <a:extLst>
              <a:ext uri="{FF2B5EF4-FFF2-40B4-BE49-F238E27FC236}">
                <a16:creationId xmlns:a16="http://schemas.microsoft.com/office/drawing/2014/main" id="{E865897F-1EC0-48AD-8449-9B3278B568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59396" y="66105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41FC2F7E-B356-4FB6-A1BA-82DFEA93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A4118638-DBA3-4546-9A4D-78A618D22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615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AutoShape 14" descr="Untitled">
            <a:extLst>
              <a:ext uri="{FF2B5EF4-FFF2-40B4-BE49-F238E27FC236}">
                <a16:creationId xmlns:a16="http://schemas.microsoft.com/office/drawing/2014/main" id="{C414C0B1-9E7A-4816-811A-26CAD47B3A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266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26" descr="Untitled">
            <a:extLst>
              <a:ext uri="{FF2B5EF4-FFF2-40B4-BE49-F238E27FC236}">
                <a16:creationId xmlns:a16="http://schemas.microsoft.com/office/drawing/2014/main" id="{55E73659-7F42-4877-8DC5-05778C7729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AutoShape 17" descr="Untitled">
            <a:extLst>
              <a:ext uri="{FF2B5EF4-FFF2-40B4-BE49-F238E27FC236}">
                <a16:creationId xmlns:a16="http://schemas.microsoft.com/office/drawing/2014/main" id="{B1029C90-B2AA-421E-B26C-A1C55477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1951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AutoShape 18" descr="Untitled">
            <a:extLst>
              <a:ext uri="{FF2B5EF4-FFF2-40B4-BE49-F238E27FC236}">
                <a16:creationId xmlns:a16="http://schemas.microsoft.com/office/drawing/2014/main" id="{42762E82-01DB-4799-BC53-3ED5406A0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563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AutoShape 19" descr="Untitled">
            <a:extLst>
              <a:ext uri="{FF2B5EF4-FFF2-40B4-BE49-F238E27FC236}">
                <a16:creationId xmlns:a16="http://schemas.microsoft.com/office/drawing/2014/main" id="{02942BFF-577B-461A-B315-883A9FA58D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2746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AutoShape 20" descr="Untitled">
            <a:extLst>
              <a:ext uri="{FF2B5EF4-FFF2-40B4-BE49-F238E27FC236}">
                <a16:creationId xmlns:a16="http://schemas.microsoft.com/office/drawing/2014/main" id="{427FCC35-D99D-4E48-A9B5-907B04D5BE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83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AutoShape 23" descr="Untitled">
            <a:extLst>
              <a:ext uri="{FF2B5EF4-FFF2-40B4-BE49-F238E27FC236}">
                <a16:creationId xmlns:a16="http://schemas.microsoft.com/office/drawing/2014/main" id="{11CA1C08-B187-41F1-8BD0-6AA9A453DE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4781" y="2260958"/>
            <a:ext cx="6534615" cy="307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외부 데이터 </a:t>
            </a:r>
            <a:r>
              <a:rPr lang="ko-KR" altLang="en-US" b="1" dirty="0"/>
              <a:t>기온이</a:t>
            </a:r>
            <a:r>
              <a:rPr lang="ko-KR" altLang="en-US" dirty="0"/>
              <a:t> </a:t>
            </a:r>
            <a:r>
              <a:rPr lang="en-US" altLang="ko-KR" b="1" dirty="0"/>
              <a:t>0.54 , </a:t>
            </a:r>
            <a:r>
              <a:rPr lang="ko-KR" altLang="en-US" b="1" dirty="0"/>
              <a:t>발전량이 </a:t>
            </a:r>
            <a:r>
              <a:rPr lang="en-US" altLang="ko-KR" b="1" dirty="0"/>
              <a:t>0.22</a:t>
            </a:r>
            <a:r>
              <a:rPr lang="ko-KR" altLang="en-US" dirty="0"/>
              <a:t> 로 유의미한 특징을 찾았다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차적으로 만든 </a:t>
            </a:r>
            <a:r>
              <a:rPr lang="en-US" altLang="ko-KR" dirty="0" err="1"/>
              <a:t>lgbm</a:t>
            </a:r>
            <a:r>
              <a:rPr lang="en-US" altLang="ko-KR" dirty="0"/>
              <a:t> </a:t>
            </a:r>
            <a:r>
              <a:rPr lang="ko-KR" altLang="en-US" dirty="0"/>
              <a:t>모델에서 발전량과 기온을 특징으로 선택하여 사용했을 때</a:t>
            </a:r>
            <a:r>
              <a:rPr lang="en-US" altLang="ko-KR" dirty="0"/>
              <a:t>, </a:t>
            </a:r>
            <a:r>
              <a:rPr lang="ko-KR" altLang="en-US" dirty="0"/>
              <a:t>기온만을 사용한 것보다 점수가 낮게 측정되었다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Feature Selection</a:t>
            </a:r>
            <a:r>
              <a:rPr lang="ko-KR" altLang="en-US" dirty="0"/>
              <a:t>으로 상관계수가 낮은 </a:t>
            </a:r>
            <a:r>
              <a:rPr lang="en-US" altLang="ko-KR" dirty="0"/>
              <a:t>day</a:t>
            </a:r>
            <a:r>
              <a:rPr lang="ko-KR" altLang="en-US" dirty="0"/>
              <a:t>와 </a:t>
            </a:r>
            <a:r>
              <a:rPr lang="en-US" altLang="ko-KR" dirty="0"/>
              <a:t>weekday</a:t>
            </a:r>
            <a:r>
              <a:rPr lang="ko-KR" altLang="en-US" dirty="0"/>
              <a:t>를 삭제하고 모델링을 하였을 때 오히려 더 점수가 떨어진 결과를 도출했다</a:t>
            </a:r>
            <a:r>
              <a:rPr lang="en-US" altLang="ko-KR" dirty="0"/>
              <a:t>. - (</a:t>
            </a:r>
            <a:r>
              <a:rPr lang="ko-KR" altLang="en-US" dirty="0"/>
              <a:t>적용하지 않을 예정</a:t>
            </a:r>
            <a:r>
              <a:rPr lang="en-US" altLang="ko-KR" dirty="0"/>
              <a:t>.)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6AC87A0-657D-4643-8A5F-A30C383D5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311602"/>
            <a:ext cx="4944077" cy="510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77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946</Words>
  <Application>Microsoft Office PowerPoint</Application>
  <PresentationFormat>와이드스크린</PresentationFormat>
  <Paragraphs>218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Arial Unicode MS</vt:lpstr>
      <vt:lpstr>나눔스퀘어 Bold</vt:lpstr>
      <vt:lpstr>나눔스퀘어 Light</vt:lpstr>
      <vt:lpstr>Arial</vt:lpstr>
      <vt:lpstr>Arial Nova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Park Ji Yong Logan</cp:lastModifiedBy>
  <cp:revision>29</cp:revision>
  <dcterms:created xsi:type="dcterms:W3CDTF">2020-12-13T00:02:47Z</dcterms:created>
  <dcterms:modified xsi:type="dcterms:W3CDTF">2021-11-11T07:01:45Z</dcterms:modified>
</cp:coreProperties>
</file>