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69" r:id="rId4"/>
    <p:sldId id="288" r:id="rId5"/>
    <p:sldId id="287" r:id="rId6"/>
    <p:sldId id="260" r:id="rId7"/>
    <p:sldId id="267" r:id="rId8"/>
    <p:sldId id="289" r:id="rId9"/>
    <p:sldId id="290" r:id="rId10"/>
    <p:sldId id="291" r:id="rId11"/>
    <p:sldId id="292" r:id="rId12"/>
    <p:sldId id="293" r:id="rId13"/>
    <p:sldId id="264" r:id="rId14"/>
    <p:sldId id="296" r:id="rId15"/>
    <p:sldId id="294" r:id="rId16"/>
    <p:sldId id="295" r:id="rId17"/>
    <p:sldId id="265" r:id="rId18"/>
    <p:sldId id="298" r:id="rId19"/>
    <p:sldId id="299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3956777" y="2705725"/>
            <a:ext cx="4752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돌체라떼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893CDA-B07E-4888-9067-2699640B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429014"/>
            <a:ext cx="120650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LGBM 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LGBM - 튜닝한 파라미터: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4EAD25-C98E-4853-B5E5-6BAC4CE2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11612"/>
            <a:ext cx="2903913" cy="16230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8038EE7-B213-4DA1-862E-27A142B4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030458"/>
            <a:ext cx="304842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893CDA-B07E-4888-9067-2699640B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9" y="1272596"/>
            <a:ext cx="12065000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+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LGBM 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개수 : 35개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5) +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LGBM 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개수: 791개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LGBM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파라미터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튜닝했을때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LGBM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파라미터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튜닝했을때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LGBM :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BF8B2B-37DC-463D-8191-0486085E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824" y="1847727"/>
            <a:ext cx="4563112" cy="57158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68D70A-0248-45B2-92E3-8EBCE98B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3" y="2938586"/>
            <a:ext cx="4305901" cy="4953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4B2529-3C6D-47FC-9C81-502DAC830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4" y="3605063"/>
            <a:ext cx="4810796" cy="5334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753079F-86EA-4A6C-B627-338B2A2EE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54" y="4470460"/>
            <a:ext cx="4734586" cy="504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333F0C2-34A6-460B-96D6-F4F72AD69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679" y="5278704"/>
            <a:ext cx="4801270" cy="5811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B57222B-FA9F-4C2A-B3C8-62BC71186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727" y="5891448"/>
            <a:ext cx="466790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8D09A-924D-4C5B-A325-E941165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517650"/>
            <a:ext cx="113907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  <a:p>
            <a:endParaRPr lang="ko-KR" alt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1</a:t>
            </a:r>
            <a:r>
              <a:rPr lang="ko-KR" altLang="en-US" sz="2500" dirty="0"/>
              <a:t>개의 알고리즘과 파라미터 튜닝으로는 마지막으로 제출한 모델과 큰 격차를 만들지 못한다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Scaler</a:t>
            </a:r>
            <a:r>
              <a:rPr lang="ko-KR" altLang="en-US" sz="2500" dirty="0"/>
              <a:t>의 사용으로 크게 격차를 만들지는 못하였으나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StandardScaler</a:t>
            </a:r>
            <a:r>
              <a:rPr lang="ko-KR" altLang="en-US" sz="2500" dirty="0"/>
              <a:t>가 의의가 있다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Stacking</a:t>
            </a:r>
            <a:r>
              <a:rPr lang="ko-KR" altLang="en-US" sz="2500" dirty="0"/>
              <a:t>을 사용하여 차이를 본다</a:t>
            </a:r>
            <a:r>
              <a:rPr lang="en-US" altLang="ko-KR" sz="25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89638"/>
              </p:ext>
            </p:extLst>
          </p:nvPr>
        </p:nvGraphicFramePr>
        <p:xfrm>
          <a:off x="720000" y="3429000"/>
          <a:ext cx="9959502" cy="1522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975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97975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GradientBoosting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XGB (</a:t>
                      </a:r>
                      <a:r>
                        <a:rPr lang="ko-KR" altLang="en-US" sz="2400" dirty="0"/>
                        <a:t>메타모델</a:t>
                      </a:r>
                      <a:r>
                        <a:rPr lang="en-US" altLang="ko-KR" sz="2400" dirty="0"/>
                        <a:t>)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LGBM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RandomForest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2491D6-BCE1-42C1-B4BB-4FB470499DDA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10" name="AutoShape 19" descr="Untitled">
            <a:extLst>
              <a:ext uri="{FF2B5EF4-FFF2-40B4-BE49-F238E27FC236}">
                <a16:creationId xmlns:a16="http://schemas.microsoft.com/office/drawing/2014/main" id="{CD5B370E-C1D7-459D-B98C-206967310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F34AC-5C09-4FC7-962C-157A9DB8EB1F}"/>
              </a:ext>
            </a:extLst>
          </p:cNvPr>
          <p:cNvSpPr txBox="1"/>
          <p:nvPr/>
        </p:nvSpPr>
        <p:spPr>
          <a:xfrm>
            <a:off x="720000" y="1406523"/>
            <a:ext cx="6142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dirty="0"/>
              <a:t>점수를 올리고자 </a:t>
            </a:r>
            <a:r>
              <a:rPr lang="en-US" altLang="ko-KR" sz="2100" dirty="0"/>
              <a:t>k-fold </a:t>
            </a:r>
            <a:r>
              <a:rPr lang="ko-KR" altLang="en-US" sz="2100" dirty="0"/>
              <a:t>기반 </a:t>
            </a:r>
            <a:r>
              <a:rPr lang="ko-KR" altLang="en-US" sz="2100" dirty="0" err="1"/>
              <a:t>스태킹</a:t>
            </a:r>
            <a:r>
              <a:rPr lang="ko-KR" altLang="en-US" sz="2100" dirty="0"/>
              <a:t>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FF65-925F-4485-9752-1F3B3DCFA09E}"/>
              </a:ext>
            </a:extLst>
          </p:cNvPr>
          <p:cNvSpPr txBox="1"/>
          <p:nvPr/>
        </p:nvSpPr>
        <p:spPr>
          <a:xfrm>
            <a:off x="961540" y="2356206"/>
            <a:ext cx="614200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/>
              <a:t>Stacking</a:t>
            </a:r>
            <a:r>
              <a:rPr lang="ko-KR" altLang="en-US" sz="2900" dirty="0"/>
              <a:t>에 사용한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2F1FE-CACE-4396-B8E8-7AECFF152471}"/>
              </a:ext>
            </a:extLst>
          </p:cNvPr>
          <p:cNvSpPr txBox="1"/>
          <p:nvPr/>
        </p:nvSpPr>
        <p:spPr>
          <a:xfrm>
            <a:off x="1242204" y="5451060"/>
            <a:ext cx="614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💡 </a:t>
            </a:r>
            <a:r>
              <a:rPr lang="ko-KR" altLang="en-US" dirty="0" err="1"/>
              <a:t>스태킹은</a:t>
            </a:r>
            <a:r>
              <a:rPr lang="ko-KR" altLang="en-US" dirty="0"/>
              <a:t> 각 모델마다 파라미터 튜닝을 하는게 좋지만</a:t>
            </a:r>
            <a:r>
              <a:rPr lang="en-US" altLang="ko-KR" dirty="0"/>
              <a:t>, </a:t>
            </a:r>
            <a:r>
              <a:rPr lang="ko-KR" altLang="en-US" dirty="0"/>
              <a:t>시간관계상 </a:t>
            </a:r>
            <a:r>
              <a:rPr lang="ko-KR" altLang="en-US" dirty="0" err="1"/>
              <a:t>하지못했다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491D6-BCE1-42C1-B4BB-4FB470499DDA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10" name="AutoShape 19" descr="Untitled">
            <a:extLst>
              <a:ext uri="{FF2B5EF4-FFF2-40B4-BE49-F238E27FC236}">
                <a16:creationId xmlns:a16="http://schemas.microsoft.com/office/drawing/2014/main" id="{CD5B370E-C1D7-459D-B98C-206967310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355BD-6F51-4246-8DD9-44D48A623BA9}"/>
              </a:ext>
            </a:extLst>
          </p:cNvPr>
          <p:cNvSpPr txBox="1"/>
          <p:nvPr/>
        </p:nvSpPr>
        <p:spPr>
          <a:xfrm>
            <a:off x="452939" y="1883614"/>
            <a:ext cx="1057162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300" dirty="0"/>
              <a:t>(1)</a:t>
            </a:r>
            <a:r>
              <a:rPr lang="ko-KR" altLang="en-US" sz="3300" dirty="0"/>
              <a:t>원본 </a:t>
            </a:r>
            <a:r>
              <a:rPr lang="en-US" altLang="ko-KR" sz="3300" dirty="0"/>
              <a:t>train</a:t>
            </a:r>
            <a:r>
              <a:rPr lang="ko-KR" altLang="en-US" sz="3300" dirty="0"/>
              <a:t>데이터를 위 </a:t>
            </a:r>
            <a:r>
              <a:rPr lang="en-US" altLang="ko-KR" sz="3300" dirty="0"/>
              <a:t>4</a:t>
            </a:r>
            <a:r>
              <a:rPr lang="ko-KR" altLang="en-US" sz="3300" dirty="0"/>
              <a:t>개의 모델이 학습한다</a:t>
            </a:r>
            <a:r>
              <a:rPr lang="en-US" altLang="ko-KR" sz="3300" dirty="0"/>
              <a:t>.</a:t>
            </a:r>
          </a:p>
          <a:p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300" dirty="0"/>
              <a:t>(2)</a:t>
            </a:r>
            <a:r>
              <a:rPr lang="ko-KR" altLang="en-US" sz="3300" dirty="0"/>
              <a:t>각 모델마다 </a:t>
            </a:r>
            <a:r>
              <a:rPr lang="en-US" altLang="ko-KR" sz="3300" dirty="0"/>
              <a:t>test</a:t>
            </a:r>
            <a:r>
              <a:rPr lang="ko-KR" altLang="en-US" sz="3300" dirty="0"/>
              <a:t>로 </a:t>
            </a:r>
            <a:r>
              <a:rPr lang="en-US" altLang="ko-KR" sz="3300" dirty="0"/>
              <a:t>pred</a:t>
            </a:r>
            <a:r>
              <a:rPr lang="ko-KR" altLang="en-US" sz="3300" dirty="0"/>
              <a:t>를 뽑아낸다</a:t>
            </a:r>
            <a:r>
              <a:rPr lang="en-US" altLang="ko-KR" sz="3300" dirty="0"/>
              <a:t>.</a:t>
            </a:r>
          </a:p>
          <a:p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300" dirty="0"/>
              <a:t>(3)</a:t>
            </a:r>
            <a:r>
              <a:rPr lang="ko-KR" altLang="en-US" sz="3300" dirty="0"/>
              <a:t>이 </a:t>
            </a:r>
            <a:r>
              <a:rPr lang="en-US" altLang="ko-KR" sz="3300" dirty="0"/>
              <a:t>pred</a:t>
            </a:r>
            <a:r>
              <a:rPr lang="ko-KR" altLang="en-US" sz="3300" dirty="0"/>
              <a:t>로 메타모델이 다시 학습데이터로 사용한다</a:t>
            </a:r>
            <a:r>
              <a:rPr lang="en-US" altLang="ko-KR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8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8D09A-924D-4C5B-A325-E941165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240094"/>
            <a:ext cx="1139077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  <a:p>
            <a:endParaRPr lang="ko-KR" alt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EE4D92-1319-48EC-99C2-D74F662C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99345"/>
            <a:ext cx="1125346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메타모델을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 사용해서, 기존 기온데이터로 돌렸더니:</a:t>
            </a: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제출점수가 0.13 (80등) → 0.11대로 성능이 향상되었다. (60등)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스태킹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생각보다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제출점수가 높게 나오지 않았다.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과대적합 되었다고 생각해서,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블랜드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기법을 사용했다. 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블랜딩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중 구글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Colab에서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모델생성할때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RAM이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부족해 다운되는 현상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블랜딩에서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랜덤포레스트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삭제 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블랜딩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점수가 0.15대 로, 성능이 더 떨어졌다.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과대적합 되지 않았다고 판단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하이퍼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파라미터 튜닝을 하면 성능이 더 향상 될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879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추후 개선 사항 및 자체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8D09A-924D-4C5B-A325-E941165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9" y="2254803"/>
            <a:ext cx="1139077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/>
              <a:t>원</a:t>
            </a:r>
            <a:r>
              <a:rPr lang="en-US" altLang="ko-KR" sz="3600" dirty="0"/>
              <a:t>-</a:t>
            </a:r>
            <a:r>
              <a:rPr lang="ko-KR" altLang="en-US" sz="3600" dirty="0"/>
              <a:t>핫 인코딩 </a:t>
            </a:r>
            <a:r>
              <a:rPr lang="en-US" altLang="ko-KR" sz="3600" dirty="0"/>
              <a:t>- </a:t>
            </a:r>
            <a:r>
              <a:rPr lang="ko-KR" altLang="en-US" sz="2200" dirty="0"/>
              <a:t>구분</a:t>
            </a:r>
            <a:r>
              <a:rPr lang="en-US" altLang="ko-KR" sz="2200" dirty="0"/>
              <a:t>(</a:t>
            </a:r>
            <a:r>
              <a:rPr lang="ko-KR" altLang="en-US" sz="2200" dirty="0"/>
              <a:t>공급사</a:t>
            </a:r>
            <a:r>
              <a:rPr lang="en-US" altLang="ko-KR" sz="2200" dirty="0"/>
              <a:t>)</a:t>
            </a:r>
            <a:r>
              <a:rPr lang="ko-KR" altLang="en-US" sz="2200" dirty="0"/>
              <a:t>에 적용 </a:t>
            </a:r>
            <a:r>
              <a:rPr lang="en-US" altLang="ko-KR" sz="2200" dirty="0"/>
              <a:t>(</a:t>
            </a:r>
            <a:r>
              <a:rPr lang="ko-KR" altLang="en-US" sz="2200" dirty="0"/>
              <a:t>선형 모델을 사용하기 때문에</a:t>
            </a:r>
            <a:r>
              <a:rPr lang="en-US" altLang="ko-KR" sz="2200" dirty="0"/>
              <a:t>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Stacking - </a:t>
            </a:r>
            <a:r>
              <a:rPr lang="ko-KR" altLang="en-US" sz="2200" dirty="0" err="1"/>
              <a:t>하이퍼파라미터</a:t>
            </a:r>
            <a:r>
              <a:rPr lang="ko-KR" altLang="en-US" sz="2200" dirty="0"/>
              <a:t> 조정</a:t>
            </a:r>
          </a:p>
          <a:p>
            <a:endParaRPr lang="en-US" altLang="ko-KR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15768-F755-43DA-8015-509D40889AE8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5D619-0609-467D-B42A-25E8F6515CF8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팀장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박지용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B8A534-9BC5-4D8D-9EE4-029CB17D8764}"/>
              </a:ext>
            </a:extLst>
          </p:cNvPr>
          <p:cNvSpPr txBox="1"/>
          <p:nvPr/>
        </p:nvSpPr>
        <p:spPr>
          <a:xfrm>
            <a:off x="1570605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69596-1DA5-4BB9-BA32-567367EC2E56}"/>
              </a:ext>
            </a:extLst>
          </p:cNvPr>
          <p:cNvSpPr txBox="1"/>
          <p:nvPr/>
        </p:nvSpPr>
        <p:spPr>
          <a:xfrm>
            <a:off x="2259306" y="403187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최두호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0D6386-D7B0-40AC-A3F0-E908F4BA6C19}"/>
              </a:ext>
            </a:extLst>
          </p:cNvPr>
          <p:cNvSpPr txBox="1"/>
          <p:nvPr/>
        </p:nvSpPr>
        <p:spPr>
          <a:xfrm>
            <a:off x="2189312" y="4656258"/>
            <a:ext cx="61420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기온데이터와 </a:t>
            </a:r>
            <a:r>
              <a:rPr lang="ko-KR" altLang="en-US" dirty="0" err="1"/>
              <a:t>스태킹을</a:t>
            </a:r>
            <a:r>
              <a:rPr lang="ko-KR" altLang="en-US" dirty="0"/>
              <a:t> 사용했는데</a:t>
            </a:r>
            <a:r>
              <a:rPr lang="en-US" altLang="ko-KR" dirty="0"/>
              <a:t>, </a:t>
            </a:r>
            <a:r>
              <a:rPr lang="ko-KR" altLang="en-US" dirty="0"/>
              <a:t>점수를 크게 향상할 것이라고 예상했고 실제로 점수가 올랐다</a:t>
            </a:r>
            <a:r>
              <a:rPr lang="en-US" altLang="ko-KR" dirty="0"/>
              <a:t>. </a:t>
            </a:r>
            <a:r>
              <a:rPr lang="ko-KR" altLang="en-US" dirty="0"/>
              <a:t>파라미터 개선을 하면 더 높아지리라고 생각한다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과정 하면서 부족함이 많았지만</a:t>
            </a:r>
            <a:r>
              <a:rPr lang="en-US" altLang="ko-KR" dirty="0"/>
              <a:t>, </a:t>
            </a:r>
            <a:r>
              <a:rPr lang="ko-KR" altLang="en-US" dirty="0"/>
              <a:t>점수가 점점 오르다 보니 욕심이 생겼다</a:t>
            </a:r>
            <a:r>
              <a:rPr lang="en-US" altLang="ko-KR" dirty="0"/>
              <a:t>. </a:t>
            </a:r>
            <a:r>
              <a:rPr lang="ko-KR" altLang="en-US" dirty="0"/>
              <a:t>공부를 많이 </a:t>
            </a:r>
            <a:r>
              <a:rPr lang="ko-KR" altLang="en-US" dirty="0" err="1"/>
              <a:t>해야겠다고</a:t>
            </a:r>
            <a:r>
              <a:rPr lang="ko-KR" altLang="en-US" dirty="0"/>
              <a:t> 느낀다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A4FA9-3863-49EE-964C-4E56262A8279}"/>
              </a:ext>
            </a:extLst>
          </p:cNvPr>
          <p:cNvSpPr txBox="1"/>
          <p:nvPr/>
        </p:nvSpPr>
        <p:spPr>
          <a:xfrm>
            <a:off x="2259306" y="1931618"/>
            <a:ext cx="61420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단일 알고리즘의 성능 한계로 어떤 방향으로 나아갈지 고민일때 </a:t>
            </a:r>
            <a:r>
              <a:rPr lang="ko-KR" altLang="en-US" dirty="0" err="1"/>
              <a:t>두호님께서</a:t>
            </a:r>
            <a:r>
              <a:rPr lang="ko-KR" altLang="en-US" dirty="0"/>
              <a:t> </a:t>
            </a:r>
            <a:r>
              <a:rPr lang="en-US" altLang="ko-KR" dirty="0"/>
              <a:t>Stacking</a:t>
            </a:r>
            <a:r>
              <a:rPr lang="ko-KR" altLang="en-US" dirty="0"/>
              <a:t>을 시도한다고 할 때 비교되는 두개의 군을 발표할 수 있는 좋은 결과를 예상했다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특성을 제한적으로 사용했고</a:t>
            </a:r>
            <a:r>
              <a:rPr lang="en-US" altLang="ko-KR" dirty="0"/>
              <a:t>, </a:t>
            </a:r>
            <a:r>
              <a:rPr lang="ko-KR" altLang="en-US" dirty="0"/>
              <a:t>파라미터를 완벽하게 적용하지 못한 </a:t>
            </a:r>
            <a:r>
              <a:rPr lang="en-US" altLang="ko-KR" dirty="0"/>
              <a:t>Stacking</a:t>
            </a:r>
            <a:r>
              <a:rPr lang="ko-KR" altLang="en-US" dirty="0"/>
              <a:t>이어서 점수의 개선이 예상된다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E787E-428D-4C22-B988-51385E486E59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E05C9-B782-4CE8-8238-72AC3C7C8D9C}"/>
              </a:ext>
            </a:extLst>
          </p:cNvPr>
          <p:cNvSpPr txBox="1"/>
          <p:nvPr/>
        </p:nvSpPr>
        <p:spPr>
          <a:xfrm>
            <a:off x="720000" y="121920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추후 개선 사항 및 자체 평가</a:t>
            </a:r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1819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시행 착오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090177" y="132083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~ 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중간 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11A62-F2EC-4E85-90A6-F22C9D229376}"/>
              </a:ext>
            </a:extLst>
          </p:cNvPr>
          <p:cNvSpPr txBox="1"/>
          <p:nvPr/>
        </p:nvSpPr>
        <p:spPr>
          <a:xfrm>
            <a:off x="2259306" y="2040247"/>
            <a:ext cx="89349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 데이터 </a:t>
            </a:r>
            <a:r>
              <a:rPr lang="ko-KR" altLang="en-US" sz="2200" dirty="0" err="1"/>
              <a:t>결측치</a:t>
            </a:r>
            <a:r>
              <a:rPr lang="ko-KR" altLang="en-US" sz="2200" dirty="0"/>
              <a:t> 처리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 윤년이 </a:t>
            </a:r>
            <a:r>
              <a:rPr lang="ko-KR" altLang="en-US" sz="2200" dirty="0" err="1"/>
              <a:t>껴있는</a:t>
            </a:r>
            <a:r>
              <a:rPr lang="ko-KR" altLang="en-US" sz="2200" dirty="0"/>
              <a:t> </a:t>
            </a:r>
            <a:r>
              <a:rPr lang="en-US" altLang="ko-KR" sz="2200" dirty="0"/>
              <a:t>2016/2/29</a:t>
            </a:r>
            <a:r>
              <a:rPr lang="ko-KR" altLang="en-US" sz="2200" dirty="0"/>
              <a:t>일 데이터 처리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7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시행 착오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4A6CB-C017-4E3A-BEF9-ADBFEE5E0091}"/>
              </a:ext>
            </a:extLst>
          </p:cNvPr>
          <p:cNvSpPr txBox="1"/>
          <p:nvPr/>
        </p:nvSpPr>
        <p:spPr>
          <a:xfrm>
            <a:off x="720000" y="1662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B9187-9861-4933-81B3-FC5074A5F1A4}"/>
              </a:ext>
            </a:extLst>
          </p:cNvPr>
          <p:cNvSpPr txBox="1"/>
          <p:nvPr/>
        </p:nvSpPr>
        <p:spPr>
          <a:xfrm>
            <a:off x="1408701" y="161647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~ 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최종발표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11A62-F2EC-4E85-90A6-F22C9D229376}"/>
              </a:ext>
            </a:extLst>
          </p:cNvPr>
          <p:cNvSpPr txBox="1"/>
          <p:nvPr/>
        </p:nvSpPr>
        <p:spPr>
          <a:xfrm>
            <a:off x="1239572" y="2263196"/>
            <a:ext cx="96814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 데이터 전처리에서 외부데이터 처리를 공급사와 같이 묶어 </a:t>
            </a:r>
            <a:r>
              <a:rPr lang="en-US" altLang="ko-KR" sz="2000" dirty="0"/>
              <a:t>7</a:t>
            </a:r>
            <a:r>
              <a:rPr lang="ko-KR" altLang="en-US" sz="2000" dirty="0"/>
              <a:t>번 반복된 데이터를 기반으로 예측치를 처리하였다</a:t>
            </a:r>
            <a:r>
              <a:rPr lang="en-US" altLang="ko-KR" sz="2000" dirty="0"/>
              <a:t>. → </a:t>
            </a:r>
            <a:r>
              <a:rPr lang="ko-KR" altLang="en-US" sz="2000" dirty="0"/>
              <a:t>논리적으로 하루의 기온과 발전량은 </a:t>
            </a:r>
            <a:r>
              <a:rPr lang="en-US" altLang="ko-KR" sz="2000" dirty="0"/>
              <a:t>1</a:t>
            </a:r>
            <a:r>
              <a:rPr lang="ko-KR" altLang="en-US" sz="2000" dirty="0"/>
              <a:t>대 </a:t>
            </a:r>
            <a:r>
              <a:rPr lang="en-US" altLang="ko-KR" sz="2000" dirty="0"/>
              <a:t>1 </a:t>
            </a:r>
            <a:r>
              <a:rPr lang="ko-KR" altLang="en-US" sz="2000" dirty="0"/>
              <a:t>대응이므로 반복이 안된 데이터로 예측치를 새로 만들고 모델링하였다</a:t>
            </a:r>
            <a:r>
              <a:rPr lang="en-US" altLang="ko-KR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 </a:t>
            </a:r>
            <a:r>
              <a:rPr lang="ko-KR" altLang="en-US" sz="2000" dirty="0" err="1"/>
              <a:t>히트맵으로</a:t>
            </a:r>
            <a:r>
              <a:rPr lang="ko-KR" altLang="en-US" sz="2000" dirty="0"/>
              <a:t> 보았을 때 공급사만큼 반복했을 때보다 기온에서 상관계수가 작게 나왔다</a:t>
            </a:r>
            <a:r>
              <a:rPr lang="en-US" altLang="ko-KR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발전량 데이터에서 일정 구간이 겹치는 구간을 찾아서 재설정하였는데 변동이 없었고</a:t>
            </a:r>
            <a:r>
              <a:rPr lang="en-US" altLang="ko-KR" sz="2000" dirty="0"/>
              <a:t>, </a:t>
            </a:r>
            <a:r>
              <a:rPr lang="ko-KR" altLang="en-US" sz="2000" dirty="0"/>
              <a:t>오히려 기온의 데이터의 변동으로 </a:t>
            </a:r>
            <a:r>
              <a:rPr lang="en-US" altLang="ko-KR" sz="2000" dirty="0"/>
              <a:t>7</a:t>
            </a:r>
            <a:r>
              <a:rPr lang="ko-KR" altLang="en-US" sz="2000" dirty="0"/>
              <a:t>번 반복된 기존의 방식의 예측 모델로 진행하기로 결정하였다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6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384681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팀장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박지용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403187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최두호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39078F-57D7-44D1-A861-548368AFCCA0}"/>
              </a:ext>
            </a:extLst>
          </p:cNvPr>
          <p:cNvSpPr txBox="1"/>
          <p:nvPr/>
        </p:nvSpPr>
        <p:spPr>
          <a:xfrm>
            <a:off x="2189312" y="4656258"/>
            <a:ext cx="6142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역할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수행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외부데이터 전 처리 및 특성 구하기 </a:t>
            </a:r>
            <a:r>
              <a:rPr lang="en-US" altLang="ko-KR" dirty="0"/>
              <a:t>- </a:t>
            </a:r>
            <a:r>
              <a:rPr lang="ko-KR" altLang="en-US" dirty="0"/>
              <a:t>기온 데이터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Stacking </a:t>
            </a:r>
            <a:r>
              <a:rPr lang="ko-KR" altLang="en-US" dirty="0"/>
              <a:t>알고리즘 구현 및 성능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523CA-0F48-4936-B83C-610B13B4E78A}"/>
              </a:ext>
            </a:extLst>
          </p:cNvPr>
          <p:cNvSpPr txBox="1"/>
          <p:nvPr/>
        </p:nvSpPr>
        <p:spPr>
          <a:xfrm>
            <a:off x="2276334" y="1782503"/>
            <a:ext cx="61420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역할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전 총괄 및 검토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 데이터 </a:t>
            </a:r>
            <a:r>
              <a:rPr lang="en-US" altLang="ko-KR" dirty="0"/>
              <a:t>+</a:t>
            </a:r>
            <a:r>
              <a:rPr lang="ko-KR" altLang="en-US" dirty="0"/>
              <a:t> 외부 데이터 병합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외부데이터 전 처리 및 특성 구하기 </a:t>
            </a:r>
            <a:r>
              <a:rPr lang="en-US" altLang="ko-KR" dirty="0"/>
              <a:t>- </a:t>
            </a:r>
            <a:r>
              <a:rPr lang="ko-KR" altLang="en-US" dirty="0"/>
              <a:t>발전량 데이터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외부 데이터 예측 모델 구현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알고리즘 튜닝 및 성능 확인</a:t>
            </a: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901136" y="2418079"/>
            <a:ext cx="541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수행 절차 및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accent4">
                    <a:lumMod val="50000"/>
                  </a:schemeClr>
                </a:solidFill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프로젝트 수행 절차 및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090177" y="132083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~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중간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22AFC5-82B8-4E20-99B3-40ED443AC8EB}"/>
              </a:ext>
            </a:extLst>
          </p:cNvPr>
          <p:cNvCxnSpPr>
            <a:cxnSpLocks/>
          </p:cNvCxnSpPr>
          <p:nvPr/>
        </p:nvCxnSpPr>
        <p:spPr>
          <a:xfrm>
            <a:off x="682248" y="384681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44A6CB-C017-4E3A-BEF9-ADBFEE5E0091}"/>
              </a:ext>
            </a:extLst>
          </p:cNvPr>
          <p:cNvSpPr txBox="1"/>
          <p:nvPr/>
        </p:nvSpPr>
        <p:spPr>
          <a:xfrm>
            <a:off x="1570605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B9187-9861-4933-81B3-FC5074A5F1A4}"/>
              </a:ext>
            </a:extLst>
          </p:cNvPr>
          <p:cNvSpPr txBox="1"/>
          <p:nvPr/>
        </p:nvSpPr>
        <p:spPr>
          <a:xfrm>
            <a:off x="2259306" y="403187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~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최종발표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11A62-F2EC-4E85-90A6-F22C9D229376}"/>
              </a:ext>
            </a:extLst>
          </p:cNvPr>
          <p:cNvSpPr txBox="1"/>
          <p:nvPr/>
        </p:nvSpPr>
        <p:spPr>
          <a:xfrm>
            <a:off x="2259306" y="2040247"/>
            <a:ext cx="8934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팀원 당 한개의 외부 데이터를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해본다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Baseline</a:t>
            </a:r>
            <a:r>
              <a:rPr lang="ko-KR" altLang="en-US" sz="2000" dirty="0"/>
              <a:t>에서 제공된 </a:t>
            </a:r>
            <a:r>
              <a:rPr lang="en-US" altLang="ko-KR" sz="2000" dirty="0" err="1"/>
              <a:t>lgbm</a:t>
            </a:r>
            <a:r>
              <a:rPr lang="en-US" altLang="ko-KR" sz="2000" dirty="0"/>
              <a:t> </a:t>
            </a:r>
            <a:r>
              <a:rPr lang="ko-KR" altLang="en-US" sz="2000" dirty="0"/>
              <a:t>모델로 외부데이터의 성능 일차적으로 확인해본다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22FB7-66B1-4822-8F22-6054C8055039}"/>
              </a:ext>
            </a:extLst>
          </p:cNvPr>
          <p:cNvSpPr txBox="1"/>
          <p:nvPr/>
        </p:nvSpPr>
        <p:spPr>
          <a:xfrm>
            <a:off x="2090177" y="4793328"/>
            <a:ext cx="99326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Feature </a:t>
            </a:r>
            <a:r>
              <a:rPr lang="ko-KR" altLang="en-US" sz="2000" dirty="0"/>
              <a:t>선택을 위해 </a:t>
            </a:r>
            <a:r>
              <a:rPr lang="en-US" altLang="ko-KR" sz="2000" dirty="0"/>
              <a:t>Heatmap </a:t>
            </a:r>
            <a:r>
              <a:rPr lang="ko-KR" altLang="en-US" sz="2000" dirty="0"/>
              <a:t>시각화 작업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 err="1"/>
              <a:t>PolynomialFeature</a:t>
            </a:r>
            <a:r>
              <a:rPr lang="ko-KR" altLang="en-US" sz="1900" dirty="0"/>
              <a:t>과 </a:t>
            </a:r>
            <a:r>
              <a:rPr lang="ko-KR" altLang="en-US" sz="1900" dirty="0" err="1"/>
              <a:t>스케일러</a:t>
            </a:r>
            <a:r>
              <a:rPr lang="en-US" altLang="ko-KR" sz="1900" dirty="0"/>
              <a:t>, </a:t>
            </a:r>
            <a:r>
              <a:rPr lang="ko-KR" altLang="en-US" sz="1900" dirty="0"/>
              <a:t>파라미터 </a:t>
            </a:r>
            <a:r>
              <a:rPr lang="ko-KR" altLang="en-US" sz="1900" dirty="0" err="1"/>
              <a:t>튜닝를</a:t>
            </a:r>
            <a:r>
              <a:rPr lang="ko-KR" altLang="en-US" sz="1900" dirty="0"/>
              <a:t> 적용해본 단일 알고리즘의 성능 확인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CV Stacking</a:t>
            </a:r>
            <a:r>
              <a:rPr lang="ko-KR" altLang="en-US" sz="2000" dirty="0"/>
              <a:t>을 활용한 모델 개선해보기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1" y="4108320"/>
            <a:ext cx="5801359" cy="773182"/>
            <a:chOff x="294640" y="1391920"/>
            <a:chExt cx="580135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사용한 알고리즘에  따른 결과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ED8AD0-4CE7-4FF9-8290-0844B96461BA}"/>
              </a:ext>
            </a:extLst>
          </p:cNvPr>
          <p:cNvGrpSpPr/>
          <p:nvPr/>
        </p:nvGrpSpPr>
        <p:grpSpPr>
          <a:xfrm>
            <a:off x="294641" y="5379531"/>
            <a:ext cx="5801359" cy="773182"/>
            <a:chOff x="294640" y="1391920"/>
            <a:chExt cx="5801359" cy="70104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F02CB5-0516-46A4-BCA3-C8DB4341BB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EDBF1-7584-4EC4-A6A3-FC7555D385D1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30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C8CAB2-920B-40A1-8216-9D8C23669816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추후 개선 사항 및 평가 의견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D6BCD09-F9FC-4422-8D6F-90FDD3044EAA}"/>
              </a:ext>
            </a:extLst>
          </p:cNvPr>
          <p:cNvGrpSpPr/>
          <p:nvPr/>
        </p:nvGrpSpPr>
        <p:grpSpPr>
          <a:xfrm>
            <a:off x="260690" y="1489101"/>
            <a:ext cx="5801359" cy="773182"/>
            <a:chOff x="294640" y="1391920"/>
            <a:chExt cx="5801359" cy="70104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8A42F08-DC94-4325-BFB8-3FC63672725E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1C359C-482A-4347-BB4F-604F39D3BE7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30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716F33-B339-4CF2-B443-B12AF6FC251A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외부데이터 정제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78139B-24F3-4E84-876B-5510F749DCBE}"/>
              </a:ext>
            </a:extLst>
          </p:cNvPr>
          <p:cNvGrpSpPr/>
          <p:nvPr/>
        </p:nvGrpSpPr>
        <p:grpSpPr>
          <a:xfrm>
            <a:off x="273237" y="2811281"/>
            <a:ext cx="5801359" cy="773182"/>
            <a:chOff x="294640" y="1391920"/>
            <a:chExt cx="5801359" cy="7010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8FF28C5-49E0-4820-B46E-7470461AF454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7544B1-EC2A-40C9-B248-8CBF42243DE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30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D2EB48-CDE2-432B-85DF-045FD2325A26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상관계수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외부데이터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228739" y="1391582"/>
            <a:ext cx="11510322" cy="5091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273274" y="1432332"/>
            <a:ext cx="4065712" cy="869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기온데이터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228289F-119E-470A-9DFD-AD74FCCB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9" y="2174085"/>
            <a:ext cx="1110645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데이터프레임으로 하나씩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불러온뒤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하나의 데이터 프레임으로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병합해주었음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(이슈)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(숫자파일)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기온DF을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기본DF과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병합한뒤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해당 데이터 프레임으로 기온예측모델생성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기온예측모델을 이용해서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데이터프레임에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붙어주었음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이제, 기온의 특성추가를 완료하였기때문에 구분, 년, 월, 일, 시간,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사용하여서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공급량 예측 모델 생성 후, 제출.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기본데이터만을 가지고 예측을 했을 때와 비교해서,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0.1617253368 → 0.1307686256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0.031점 정도 차이나는 유의미한 성과를 냈음.</a:t>
            </a: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2" descr="Untitled">
            <a:extLst>
              <a:ext uri="{FF2B5EF4-FFF2-40B4-BE49-F238E27FC236}">
                <a16:creationId xmlns:a16="http://schemas.microsoft.com/office/drawing/2014/main" id="{E865897F-1EC0-48AD-8449-9B3278B5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974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23" descr="Untitled">
            <a:extLst>
              <a:ext uri="{FF2B5EF4-FFF2-40B4-BE49-F238E27FC236}">
                <a16:creationId xmlns:a16="http://schemas.microsoft.com/office/drawing/2014/main" id="{11CA1C08-B187-41F1-8BD0-6AA9A453D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403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외부데이터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2" descr="Untitled">
            <a:extLst>
              <a:ext uri="{FF2B5EF4-FFF2-40B4-BE49-F238E27FC236}">
                <a16:creationId xmlns:a16="http://schemas.microsoft.com/office/drawing/2014/main" id="{E865897F-1EC0-48AD-8449-9B3278B5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974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23" descr="Untitled">
            <a:extLst>
              <a:ext uri="{FF2B5EF4-FFF2-40B4-BE49-F238E27FC236}">
                <a16:creationId xmlns:a16="http://schemas.microsoft.com/office/drawing/2014/main" id="{11CA1C08-B187-41F1-8BD0-6AA9A453D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403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8743B1-D704-44CE-B663-D3E954ECFE53}"/>
              </a:ext>
            </a:extLst>
          </p:cNvPr>
          <p:cNvSpPr/>
          <p:nvPr/>
        </p:nvSpPr>
        <p:spPr>
          <a:xfrm>
            <a:off x="222250" y="1363400"/>
            <a:ext cx="11912600" cy="541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E8C20DA-FAA5-4989-84C2-6393C0C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70" y="1425310"/>
            <a:ext cx="11125559" cy="58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화력 발전량 데이터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공공데이터에서 17~18년 화력 발전소 시간데이터를 베이스로 데이터 구상을 시작했음.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13년부터 15년 데이터는 에너지원별 발전량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참고하여 총 생산량 비율로 17년 , 18년 기준으로 나눈 후 두개를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후, 반으로 나눔.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16년도 윤년 데이터는 예측하지 않고 제거하였음. → 이후, 새로운 특성 데이터와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합칠때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오류 발생 우려로 해결.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16년 2월 29일 데이터를 예측하기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pd.date_range를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이용해 시간데이터를 임의로 생성.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16년 2월 29일에 해당되는 구간만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잘라내기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발전량과 합치고, 잘라낸 구간 합치고.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()로 다시 구간 맞추기.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nterpolate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")을 사용하여, 시간별로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보간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유의미한 결과를 가져오는 가에,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동일하게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lgbm을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사용해서 발전량의 예측량을 예측하고, 공급량 예측 모델을 생성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베이스라인 점수와 비교했을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B497519-B432-4FBF-BD0B-23A94E10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150" y="107643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AutoShape 11" descr="Untitled">
            <a:extLst>
              <a:ext uri="{FF2B5EF4-FFF2-40B4-BE49-F238E27FC236}">
                <a16:creationId xmlns:a16="http://schemas.microsoft.com/office/drawing/2014/main" id="{4FF46691-D0D8-4D29-B9A1-72D5DDEF08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533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AutoShape 5" descr="Untitled">
            <a:extLst>
              <a:ext uri="{FF2B5EF4-FFF2-40B4-BE49-F238E27FC236}">
                <a16:creationId xmlns:a16="http://schemas.microsoft.com/office/drawing/2014/main" id="{50FC8AB7-4EBB-450C-8110-000B5A38B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820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AutoShape 6" descr="Untitled">
            <a:extLst>
              <a:ext uri="{FF2B5EF4-FFF2-40B4-BE49-F238E27FC236}">
                <a16:creationId xmlns:a16="http://schemas.microsoft.com/office/drawing/2014/main" id="{FAC4BBA7-4A51-42CB-84A2-5A8CE0D0A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4332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AutoShape 7" descr="Untitled">
            <a:extLst>
              <a:ext uri="{FF2B5EF4-FFF2-40B4-BE49-F238E27FC236}">
                <a16:creationId xmlns:a16="http://schemas.microsoft.com/office/drawing/2014/main" id="{CC2EB9E9-EE0A-4D31-96E2-9B36AB24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404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8" descr="Untitled">
            <a:extLst>
              <a:ext uri="{FF2B5EF4-FFF2-40B4-BE49-F238E27FC236}">
                <a16:creationId xmlns:a16="http://schemas.microsoft.com/office/drawing/2014/main" id="{FD8478BE-6CE9-4E5B-9C23-607D25F434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9684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AutoShape 2" descr="Untitled">
            <a:extLst>
              <a:ext uri="{FF2B5EF4-FFF2-40B4-BE49-F238E27FC236}">
                <a16:creationId xmlns:a16="http://schemas.microsoft.com/office/drawing/2014/main" id="{5836DF2E-E111-45A0-B2E4-23E9E750D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396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14" descr="Untitled">
            <a:extLst>
              <a:ext uri="{FF2B5EF4-FFF2-40B4-BE49-F238E27FC236}">
                <a16:creationId xmlns:a16="http://schemas.microsoft.com/office/drawing/2014/main" id="{B18B1BA1-0DBD-4C6F-BBEC-4E28CD710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1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910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외부데이터와 가스공급량 상관계수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2" descr="Untitled">
            <a:extLst>
              <a:ext uri="{FF2B5EF4-FFF2-40B4-BE49-F238E27FC236}">
                <a16:creationId xmlns:a16="http://schemas.microsoft.com/office/drawing/2014/main" id="{E865897F-1EC0-48AD-8449-9B3278B5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59396" y="6610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23" descr="Untitled">
            <a:extLst>
              <a:ext uri="{FF2B5EF4-FFF2-40B4-BE49-F238E27FC236}">
                <a16:creationId xmlns:a16="http://schemas.microsoft.com/office/drawing/2014/main" id="{11CA1C08-B187-41F1-8BD0-6AA9A453D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4781" y="2260958"/>
            <a:ext cx="6534615" cy="30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 데이터 </a:t>
            </a:r>
            <a:r>
              <a:rPr lang="ko-KR" altLang="en-US" b="1" dirty="0"/>
              <a:t>기온이</a:t>
            </a:r>
            <a:r>
              <a:rPr lang="ko-KR" altLang="en-US" dirty="0"/>
              <a:t> </a:t>
            </a:r>
            <a:r>
              <a:rPr lang="en-US" altLang="ko-KR" b="1" dirty="0"/>
              <a:t>0.54 , </a:t>
            </a:r>
            <a:r>
              <a:rPr lang="ko-KR" altLang="en-US" b="1" dirty="0"/>
              <a:t>발전량이 </a:t>
            </a:r>
            <a:r>
              <a:rPr lang="en-US" altLang="ko-KR" b="1" dirty="0"/>
              <a:t>0.22</a:t>
            </a:r>
            <a:r>
              <a:rPr lang="ko-KR" altLang="en-US" dirty="0"/>
              <a:t> 로 유의미한 특징을 찾았다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차적으로 만든 </a:t>
            </a:r>
            <a:r>
              <a:rPr lang="en-US" altLang="ko-KR" dirty="0" err="1"/>
              <a:t>lgbm</a:t>
            </a:r>
            <a:r>
              <a:rPr lang="en-US" altLang="ko-KR" dirty="0"/>
              <a:t> </a:t>
            </a:r>
            <a:r>
              <a:rPr lang="ko-KR" altLang="en-US" dirty="0"/>
              <a:t>모델에서 발전량과 기온을 특징으로 선택하여 사용했을 때</a:t>
            </a:r>
            <a:r>
              <a:rPr lang="en-US" altLang="ko-KR" dirty="0"/>
              <a:t>, </a:t>
            </a:r>
            <a:r>
              <a:rPr lang="ko-KR" altLang="en-US" dirty="0"/>
              <a:t>기온만을 사용한 것보다 점수가 낮게 측정되었다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 Selection</a:t>
            </a:r>
            <a:r>
              <a:rPr lang="ko-KR" altLang="en-US" dirty="0"/>
              <a:t>으로 상관계수가 낮은 </a:t>
            </a:r>
            <a:r>
              <a:rPr lang="en-US" altLang="ko-KR" dirty="0"/>
              <a:t>day</a:t>
            </a:r>
            <a:r>
              <a:rPr lang="ko-KR" altLang="en-US" dirty="0"/>
              <a:t>와 </a:t>
            </a:r>
            <a:r>
              <a:rPr lang="en-US" altLang="ko-KR" dirty="0"/>
              <a:t>weekday</a:t>
            </a:r>
            <a:r>
              <a:rPr lang="ko-KR" altLang="en-US" dirty="0"/>
              <a:t>를 삭제하고 모델링을 하였을 때 오히려 더 점수가 떨어진 결과를 도출했다</a:t>
            </a:r>
            <a:r>
              <a:rPr lang="en-US" altLang="ko-KR" dirty="0"/>
              <a:t>. - (</a:t>
            </a:r>
            <a:r>
              <a:rPr lang="ko-KR" altLang="en-US" dirty="0"/>
              <a:t>적용하지 않을 예정</a:t>
            </a:r>
            <a:r>
              <a:rPr lang="en-US" altLang="ko-KR" dirty="0"/>
              <a:t>.)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6AC87A0-657D-4643-8A5F-A30C383D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311602"/>
            <a:ext cx="4944077" cy="51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959</Words>
  <Application>Microsoft Office PowerPoint</Application>
  <PresentationFormat>와이드스크린</PresentationFormat>
  <Paragraphs>218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Park Ji Yong Logan</cp:lastModifiedBy>
  <cp:revision>28</cp:revision>
  <dcterms:created xsi:type="dcterms:W3CDTF">2020-12-13T00:02:47Z</dcterms:created>
  <dcterms:modified xsi:type="dcterms:W3CDTF">2021-11-10T05:37:53Z</dcterms:modified>
</cp:coreProperties>
</file>