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486" r:id="rId2"/>
    <p:sldId id="532" r:id="rId3"/>
    <p:sldId id="557" r:id="rId4"/>
    <p:sldId id="257" r:id="rId5"/>
    <p:sldId id="592" r:id="rId6"/>
    <p:sldId id="563" r:id="rId7"/>
    <p:sldId id="585" r:id="rId8"/>
    <p:sldId id="593" r:id="rId9"/>
    <p:sldId id="594" r:id="rId10"/>
    <p:sldId id="565" r:id="rId11"/>
    <p:sldId id="584" r:id="rId12"/>
  </p:sldIdLst>
  <p:sldSz cx="12192000" cy="6858000"/>
  <p:notesSz cx="6858000" cy="9144000"/>
  <p:embeddedFontLst>
    <p:embeddedFont>
      <p:font typeface="나눔명조" panose="020B0600000101010101" charset="-127"/>
      <p:regular r:id="rId14"/>
      <p:bold r:id="rId15"/>
    </p:embeddedFont>
    <p:embeddedFont>
      <p:font typeface="나눔스퀘어" panose="020B0600000101010101" pitchFamily="50" charset="-127"/>
      <p:regular r:id="rId16"/>
    </p:embeddedFont>
    <p:embeddedFont>
      <p:font typeface="나눔스퀘어 Bold" panose="020B0600000101010101" pitchFamily="50" charset="-127"/>
      <p:bold r:id="rId17"/>
    </p:embeddedFont>
    <p:embeddedFont>
      <p:font typeface="나눔스퀘어 ExtraBold" panose="020B0600000101010101" pitchFamily="50" charset="-127"/>
      <p:bold r:id="rId18"/>
    </p:embeddedFont>
    <p:embeddedFont>
      <p:font typeface="나눔스퀘어_ac ExtraBold" panose="020B0600000101010101" pitchFamily="50" charset="-127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2D84"/>
    <a:srgbClr val="0A1F62"/>
    <a:srgbClr val="000000"/>
    <a:srgbClr val="F4B183"/>
    <a:srgbClr val="EE5F54"/>
    <a:srgbClr val="EA382A"/>
    <a:srgbClr val="D9D9D9"/>
    <a:srgbClr val="FFD966"/>
    <a:srgbClr val="BFBFBF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5" autoAdjust="0"/>
    <p:restoredTop sz="89612" autoAdjust="0"/>
  </p:normalViewPr>
  <p:slideViewPr>
    <p:cSldViewPr snapToGrid="0">
      <p:cViewPr varScale="1">
        <p:scale>
          <a:sx n="100" d="100"/>
          <a:sy n="100" d="100"/>
        </p:scale>
        <p:origin x="116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DF296-FCDB-4DF5-B624-45A8ADF1A231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B0669-1EF7-415B-98DC-3D3E2F9A3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92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https://hoya012.github.io/blog/anomaly-detection-overview-1/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B0669-1EF7-415B-98DC-3D3E2F9A30A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094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https://hoya012.github.io/blog/anomaly-detection-overview-1/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B0669-1EF7-415B-98DC-3D3E2F9A30A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716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https://hoya012.github.io/blog/anomaly-detection-overview-1/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B0669-1EF7-415B-98DC-3D3E2F9A30A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756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https://hoya012.github.io/blog/anomaly-detection-overview-1/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B0669-1EF7-415B-98DC-3D3E2F9A30A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820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https://hoya012.github.io/blog/anomaly-detection-overview-1/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B0669-1EF7-415B-98DC-3D3E2F9A30A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39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282F34"/>
          </a:fgClr>
          <a:bgClr>
            <a:srgbClr val="21262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07496" y="1022127"/>
            <a:ext cx="108339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Deriving Insights through network </a:t>
            </a:r>
          </a:p>
          <a:p>
            <a:r>
              <a:rPr lang="en-US" altLang="ko-KR" sz="32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analysis of patent keywords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7496" y="2079378"/>
            <a:ext cx="43018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 Projects Presentation</a:t>
            </a:r>
            <a:endParaRPr lang="ko-KR" altLang="en-US" sz="1500" dirty="0">
              <a:solidFill>
                <a:schemeClr val="bg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18081" y="1132115"/>
            <a:ext cx="89415" cy="10772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AF4E01-30DE-481C-8695-D5312A2999D2}"/>
              </a:ext>
            </a:extLst>
          </p:cNvPr>
          <p:cNvSpPr/>
          <p:nvPr/>
        </p:nvSpPr>
        <p:spPr>
          <a:xfrm>
            <a:off x="4584899" y="4554758"/>
            <a:ext cx="7607101" cy="2226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b="1" dirty="0" err="1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서울과기대</a:t>
            </a:r>
            <a:r>
              <a:rPr lang="ko-KR" altLang="en-US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b="1" dirty="0" err="1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데이터사이언스학과</a:t>
            </a:r>
            <a:endParaRPr lang="en-US" altLang="ko-KR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박영준</a:t>
            </a:r>
            <a:endParaRPr lang="en-US" altLang="ko-KR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김종백</a:t>
            </a:r>
            <a:endParaRPr lang="en-US" altLang="ko-KR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숙명여대 </a:t>
            </a:r>
            <a:r>
              <a:rPr lang="en-US" altLang="ko-KR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OO</a:t>
            </a:r>
            <a:r>
              <a:rPr lang="ko-KR" altLang="en-US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학과</a:t>
            </a:r>
            <a:endParaRPr lang="en-US" altLang="ko-KR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b="1" dirty="0" err="1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원다영</a:t>
            </a:r>
            <a:endParaRPr lang="en-US" altLang="ko-KR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오경은</a:t>
            </a:r>
            <a:endParaRPr lang="en-US" altLang="ko-KR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32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13571" y="3036150"/>
            <a:ext cx="3164858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 spc="-200">
                <a:solidFill>
                  <a:srgbClr val="EA38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b="0" dirty="0">
                <a:solidFill>
                  <a:schemeClr val="accent5">
                    <a:lumMod val="75000"/>
                  </a:schemeClr>
                </a:solidFill>
              </a:rPr>
              <a:t>05</a:t>
            </a:r>
            <a:r>
              <a:rPr lang="en-US" altLang="ko-KR" b="0" dirty="0">
                <a:solidFill>
                  <a:schemeClr val="tx1"/>
                </a:solidFill>
              </a:rPr>
              <a:t> </a:t>
            </a:r>
            <a:r>
              <a:rPr lang="ko-KR" altLang="en-US" b="0" dirty="0">
                <a:solidFill>
                  <a:schemeClr val="tx1"/>
                </a:solidFill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3751001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DC502AC-7AC2-47BC-847A-9F104A28D9E0}"/>
              </a:ext>
            </a:extLst>
          </p:cNvPr>
          <p:cNvSpPr/>
          <p:nvPr/>
        </p:nvSpPr>
        <p:spPr>
          <a:xfrm>
            <a:off x="882220" y="215073"/>
            <a:ext cx="10980000" cy="524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07F0E-6B61-4AC8-A90F-498542C26473}"/>
              </a:ext>
            </a:extLst>
          </p:cNvPr>
          <p:cNvSpPr/>
          <p:nvPr/>
        </p:nvSpPr>
        <p:spPr>
          <a:xfrm>
            <a:off x="231744" y="215073"/>
            <a:ext cx="540000" cy="54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DF7A44-7F11-4E0A-BF13-5A45F37F8653}"/>
              </a:ext>
            </a:extLst>
          </p:cNvPr>
          <p:cNvSpPr txBox="1"/>
          <p:nvPr/>
        </p:nvSpPr>
        <p:spPr>
          <a:xfrm>
            <a:off x="165519" y="271708"/>
            <a:ext cx="64807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06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4C3D1B-324D-4C40-88A6-9C1B08C51DA0}"/>
              </a:ext>
            </a:extLst>
          </p:cNvPr>
          <p:cNvSpPr txBox="1"/>
          <p:nvPr/>
        </p:nvSpPr>
        <p:spPr>
          <a:xfrm>
            <a:off x="819475" y="418460"/>
            <a:ext cx="353996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참고문헌</a:t>
            </a:r>
            <a:endParaRPr lang="en-US" altLang="ko-KR" b="1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Google Shape;102;p2">
            <a:extLst>
              <a:ext uri="{FF2B5EF4-FFF2-40B4-BE49-F238E27FC236}">
                <a16:creationId xmlns:a16="http://schemas.microsoft.com/office/drawing/2014/main" id="{165CEA88-9C25-4EF8-A8BA-D6424FAE28CA}"/>
              </a:ext>
            </a:extLst>
          </p:cNvPr>
          <p:cNvSpPr txBox="1"/>
          <p:nvPr/>
        </p:nvSpPr>
        <p:spPr>
          <a:xfrm>
            <a:off x="670549" y="966456"/>
            <a:ext cx="10632451" cy="171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굴림" panose="020B0600000101010101" pitchFamily="50" charset="-127"/>
              </a:rPr>
              <a:t>Paper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  <a:cs typeface="굴림" panose="020B0600000101010101" pitchFamily="50" charset="-127"/>
            </a:endParaRPr>
          </a:p>
          <a:p>
            <a:endParaRPr lang="en-US" altLang="ko-KR" sz="1600" dirty="0">
              <a:solidFill>
                <a:srgbClr val="22222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굴림" panose="020B0600000101010101" pitchFamily="50" charset="-127"/>
            </a:endParaRPr>
          </a:p>
          <a:p>
            <a:endParaRPr lang="en-US" altLang="ko-KR" sz="1600" dirty="0">
              <a:solidFill>
                <a:srgbClr val="22222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굴림" panose="020B0600000101010101" pitchFamily="50" charset="-127"/>
            </a:endParaRPr>
          </a:p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Reference</a:t>
            </a:r>
          </a:p>
          <a:p>
            <a:pPr marL="285750" indent="-285750">
              <a:buFontTx/>
              <a:buChar char="-"/>
            </a:pPr>
            <a:endParaRPr lang="ko-KR" altLang="en-US" sz="1600" dirty="0">
              <a:solidFill>
                <a:srgbClr val="22222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02AEA283-2508-49C8-B065-336125CDD0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450" y="-16827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9">
            <a:extLst>
              <a:ext uri="{FF2B5EF4-FFF2-40B4-BE49-F238E27FC236}">
                <a16:creationId xmlns:a16="http://schemas.microsoft.com/office/drawing/2014/main" id="{07174EAA-C7C3-4643-9A3A-CE35640360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425" y="-16827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2240" y="342198"/>
            <a:ext cx="11009301" cy="61736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793000" y="652549"/>
            <a:ext cx="3744416" cy="60016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3300" spc="-200" dirty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860273" y="1408636"/>
            <a:ext cx="10440000" cy="0"/>
          </a:xfrm>
          <a:prstGeom prst="line">
            <a:avLst/>
          </a:prstGeom>
          <a:ln w="38100" cmpd="sng">
            <a:solidFill>
              <a:srgbClr val="282F3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765464" y="1677242"/>
            <a:ext cx="3701603" cy="853839"/>
            <a:chOff x="5076056" y="1707653"/>
            <a:chExt cx="2776202" cy="640379"/>
          </a:xfrm>
        </p:grpSpPr>
        <p:sp>
          <p:nvSpPr>
            <p:cNvPr id="9" name="TextBox 8"/>
            <p:cNvSpPr txBox="1"/>
            <p:nvPr/>
          </p:nvSpPr>
          <p:spPr>
            <a:xfrm>
              <a:off x="5076056" y="2094116"/>
              <a:ext cx="2776202" cy="25391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76056" y="1707653"/>
              <a:ext cx="2489233" cy="438581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3200" spc="-200" dirty="0">
                  <a:solidFill>
                    <a:schemeClr val="accent5">
                      <a:lumMod val="75000"/>
                    </a:schemeClr>
                  </a:solidFill>
                </a:rPr>
                <a:t>01</a:t>
              </a:r>
              <a:r>
                <a:rPr lang="en-US" altLang="ko-KR" dirty="0"/>
                <a:t>   </a:t>
              </a:r>
              <a:r>
                <a:rPr lang="ko-KR" altLang="en-US" dirty="0"/>
                <a:t>서론</a:t>
              </a:r>
              <a:endParaRPr lang="ko-KR" altLang="en-US" sz="20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442653" y="1680838"/>
            <a:ext cx="5375682" cy="853784"/>
            <a:chOff x="5065499" y="1707694"/>
            <a:chExt cx="4031761" cy="640338"/>
          </a:xfrm>
        </p:grpSpPr>
        <p:sp>
          <p:nvSpPr>
            <p:cNvPr id="24" name="TextBox 23"/>
            <p:cNvSpPr txBox="1"/>
            <p:nvPr/>
          </p:nvSpPr>
          <p:spPr>
            <a:xfrm>
              <a:off x="5076056" y="2094116"/>
              <a:ext cx="2776202" cy="25391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endParaRPr lang="ko-KR" altLang="en-US" sz="16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65499" y="1707694"/>
              <a:ext cx="4031761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spc="-200" dirty="0">
                  <a:solidFill>
                    <a:schemeClr val="accent5">
                      <a:lumMod val="7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04</a:t>
              </a:r>
              <a:endParaRPr lang="ko-KR" altLang="en-US" sz="1200" spc="-200" dirty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283888" y="3087337"/>
            <a:ext cx="3701603" cy="1206541"/>
            <a:chOff x="5076056" y="2814196"/>
            <a:chExt cx="2776202" cy="904907"/>
          </a:xfrm>
        </p:grpSpPr>
        <p:sp>
          <p:nvSpPr>
            <p:cNvPr id="27" name="TextBox 26"/>
            <p:cNvSpPr txBox="1"/>
            <p:nvPr/>
          </p:nvSpPr>
          <p:spPr>
            <a:xfrm>
              <a:off x="5076056" y="2814196"/>
              <a:ext cx="2776202" cy="25391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endParaRPr lang="en-US" altLang="ko-KR" sz="16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32456" y="3280522"/>
              <a:ext cx="1539263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3200" spc="-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defRPr>
              </a:lvl1pPr>
            </a:lstStyle>
            <a:p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05</a:t>
              </a:r>
              <a:endParaRPr lang="ko-KR" altLang="en-US" sz="2000" dirty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D38CF14-9EF6-4A11-85EE-D8331D5B350E}"/>
              </a:ext>
            </a:extLst>
          </p:cNvPr>
          <p:cNvSpPr txBox="1"/>
          <p:nvPr/>
        </p:nvSpPr>
        <p:spPr>
          <a:xfrm>
            <a:off x="765461" y="3213314"/>
            <a:ext cx="8177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spc="-200" dirty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3200" spc="-200" dirty="0">
              <a:solidFill>
                <a:schemeClr val="accent5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1B4A88-E96A-4C1F-BA26-326103262F7E}"/>
              </a:ext>
            </a:extLst>
          </p:cNvPr>
          <p:cNvSpPr txBox="1"/>
          <p:nvPr/>
        </p:nvSpPr>
        <p:spPr>
          <a:xfrm>
            <a:off x="793000" y="4610049"/>
            <a:ext cx="8177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spc="-200" dirty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3200" spc="-200" dirty="0">
              <a:solidFill>
                <a:schemeClr val="accent5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D17127-CF92-4F0E-82EB-A5DDAFEC68CD}"/>
              </a:ext>
            </a:extLst>
          </p:cNvPr>
          <p:cNvSpPr txBox="1"/>
          <p:nvPr/>
        </p:nvSpPr>
        <p:spPr>
          <a:xfrm>
            <a:off x="1362724" y="3264273"/>
            <a:ext cx="5678361" cy="42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수집 및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68C99F-00CC-4804-8270-AB201A31C84F}"/>
              </a:ext>
            </a:extLst>
          </p:cNvPr>
          <p:cNvSpPr txBox="1"/>
          <p:nvPr/>
        </p:nvSpPr>
        <p:spPr>
          <a:xfrm>
            <a:off x="1379106" y="3630973"/>
            <a:ext cx="2188437" cy="632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수집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C2A71C-8E46-4AA3-94BD-4D01EADE559B}"/>
              </a:ext>
            </a:extLst>
          </p:cNvPr>
          <p:cNvSpPr txBox="1"/>
          <p:nvPr/>
        </p:nvSpPr>
        <p:spPr>
          <a:xfrm>
            <a:off x="1390263" y="4689268"/>
            <a:ext cx="3147153" cy="42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 분석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4BFEF8-461A-4CE9-9BB2-8D8495D93806}"/>
              </a:ext>
            </a:extLst>
          </p:cNvPr>
          <p:cNvSpPr txBox="1"/>
          <p:nvPr/>
        </p:nvSpPr>
        <p:spPr>
          <a:xfrm>
            <a:off x="7057467" y="1731662"/>
            <a:ext cx="5764609" cy="42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인사이트 도출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8D09CD-8201-43BA-AA87-DCFD53CCF6C2}"/>
              </a:ext>
            </a:extLst>
          </p:cNvPr>
          <p:cNvSpPr txBox="1"/>
          <p:nvPr/>
        </p:nvSpPr>
        <p:spPr>
          <a:xfrm>
            <a:off x="1390263" y="5143477"/>
            <a:ext cx="2188437" cy="632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분석 절차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분석 결과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F44595-CB2B-45C3-A0C3-77E7EE9E8745}"/>
              </a:ext>
            </a:extLst>
          </p:cNvPr>
          <p:cNvSpPr txBox="1"/>
          <p:nvPr/>
        </p:nvSpPr>
        <p:spPr>
          <a:xfrm>
            <a:off x="7084476" y="3731145"/>
            <a:ext cx="1050213" cy="42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9F815B-FD9F-4CEF-B4CA-52AF4B162A14}"/>
              </a:ext>
            </a:extLst>
          </p:cNvPr>
          <p:cNvSpPr txBox="1"/>
          <p:nvPr/>
        </p:nvSpPr>
        <p:spPr>
          <a:xfrm>
            <a:off x="1379106" y="2128737"/>
            <a:ext cx="2188437" cy="632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기획의도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분석 주제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및 절차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026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35193" y="3293577"/>
            <a:ext cx="3701603" cy="14329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기획의도</a:t>
            </a:r>
            <a:endParaRPr lang="en-US" altLang="ko-KR" sz="2000" spc="-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분석주제</a:t>
            </a:r>
            <a:endParaRPr lang="en-US" altLang="ko-KR" sz="2000" spc="-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절차</a:t>
            </a:r>
            <a:endParaRPr lang="en-US" altLang="ko-KR" sz="2000" spc="-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91375" y="2592266"/>
            <a:ext cx="2436476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 spc="-200">
                <a:solidFill>
                  <a:srgbClr val="EA38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b="0" dirty="0">
                <a:solidFill>
                  <a:schemeClr val="accent5">
                    <a:lumMod val="75000"/>
                  </a:schemeClr>
                </a:solidFill>
              </a:rPr>
              <a:t>01</a:t>
            </a:r>
            <a:r>
              <a:rPr lang="en-US" altLang="ko-KR" b="0" dirty="0"/>
              <a:t> </a:t>
            </a:r>
            <a:r>
              <a:rPr lang="ko-KR" altLang="en-US" b="0" dirty="0">
                <a:solidFill>
                  <a:schemeClr val="tx1"/>
                </a:solidFill>
              </a:rPr>
              <a:t>서론</a:t>
            </a:r>
          </a:p>
        </p:txBody>
      </p:sp>
    </p:spTree>
    <p:extLst>
      <p:ext uri="{BB962C8B-B14F-4D97-AF65-F5344CB8AC3E}">
        <p14:creationId xmlns:p14="http://schemas.microsoft.com/office/powerpoint/2010/main" val="19834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552DAD-AB15-4756-8CFF-0DBED5F1E443}"/>
              </a:ext>
            </a:extLst>
          </p:cNvPr>
          <p:cNvSpPr txBox="1"/>
          <p:nvPr/>
        </p:nvSpPr>
        <p:spPr>
          <a:xfrm>
            <a:off x="501743" y="1006775"/>
            <a:ext cx="11550709" cy="1553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고객사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TSC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Heater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Jacket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이라는 제품을 주로 제조 및 유통함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Heater Jacket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가스배관 외관에 밀착하여 열을 </a:t>
            </a:r>
            <a:r>
              <a:rPr lang="ko-KR" altLang="en-US" sz="156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전달함으로서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가스배관 내에 흐르는 가스를 간접적으로 가열시켜 응고되거나 물성이 변하지 않도록 하는 장치</a:t>
            </a: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56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Mentle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Heater, Rubber Heater, Other Heater, Controller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가지 제품으로 구성됨</a:t>
            </a: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2F763-E3DD-4613-A321-132252309996}"/>
              </a:ext>
            </a:extLst>
          </p:cNvPr>
          <p:cNvSpPr/>
          <p:nvPr/>
        </p:nvSpPr>
        <p:spPr>
          <a:xfrm>
            <a:off x="882220" y="215073"/>
            <a:ext cx="10980000" cy="524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8D8AF8-B673-43EF-A0A7-0CB3BF6C081F}"/>
              </a:ext>
            </a:extLst>
          </p:cNvPr>
          <p:cNvSpPr/>
          <p:nvPr/>
        </p:nvSpPr>
        <p:spPr>
          <a:xfrm>
            <a:off x="231744" y="215073"/>
            <a:ext cx="540000" cy="54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9AB9CB-7C28-4D10-8717-E12EDBA004C9}"/>
              </a:ext>
            </a:extLst>
          </p:cNvPr>
          <p:cNvSpPr txBox="1"/>
          <p:nvPr/>
        </p:nvSpPr>
        <p:spPr>
          <a:xfrm>
            <a:off x="165519" y="271708"/>
            <a:ext cx="64807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728258-D97A-4086-A349-243EB3A41B72}"/>
              </a:ext>
            </a:extLst>
          </p:cNvPr>
          <p:cNvSpPr txBox="1"/>
          <p:nvPr/>
        </p:nvSpPr>
        <p:spPr>
          <a:xfrm>
            <a:off x="819475" y="418460"/>
            <a:ext cx="353996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기획의도</a:t>
            </a:r>
            <a:endParaRPr lang="en-US" altLang="ko-KR" b="1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B7B26B-78C6-4E70-8945-9266BCBB0154}"/>
              </a:ext>
            </a:extLst>
          </p:cNvPr>
          <p:cNvSpPr txBox="1"/>
          <p:nvPr/>
        </p:nvSpPr>
        <p:spPr>
          <a:xfrm>
            <a:off x="475074" y="2831673"/>
            <a:ext cx="9279044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고객사는 네트워크 분석을 통해 산업군의 트렌드와 숨겨진 잠재 시장을 탐색하고자 함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753313F-60F7-470F-969C-16B01E629511}"/>
              </a:ext>
            </a:extLst>
          </p:cNvPr>
          <p:cNvSpPr/>
          <p:nvPr/>
        </p:nvSpPr>
        <p:spPr>
          <a:xfrm rot="16200000">
            <a:off x="249220" y="1229249"/>
            <a:ext cx="360000" cy="5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4503C0-01CA-4FA3-93DD-CA980FF7FF1B}"/>
              </a:ext>
            </a:extLst>
          </p:cNvPr>
          <p:cNvSpPr/>
          <p:nvPr/>
        </p:nvSpPr>
        <p:spPr>
          <a:xfrm rot="16200000">
            <a:off x="249220" y="3043178"/>
            <a:ext cx="360000" cy="5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5153C-0CAF-4E34-8B2D-69C3D463D342}"/>
              </a:ext>
            </a:extLst>
          </p:cNvPr>
          <p:cNvSpPr txBox="1"/>
          <p:nvPr/>
        </p:nvSpPr>
        <p:spPr>
          <a:xfrm>
            <a:off x="635488" y="3299558"/>
            <a:ext cx="10073521" cy="773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국제적인 경쟁력 확보를 위해 미국 특허 위주의 분석을 진행하고자 함</a:t>
            </a:r>
            <a:endParaRPr lang="en-US" altLang="ko-KR" sz="15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고객사의 제품 및 경쟁사들의 주요 제품들과 관련된 키워드들을 위주로 선정</a:t>
            </a:r>
            <a:endParaRPr lang="en-US" altLang="ko-KR" sz="15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043798-CF45-4B74-A680-E6BA9D9705DF}"/>
              </a:ext>
            </a:extLst>
          </p:cNvPr>
          <p:cNvSpPr txBox="1"/>
          <p:nvPr/>
        </p:nvSpPr>
        <p:spPr>
          <a:xfrm>
            <a:off x="475074" y="4540321"/>
            <a:ext cx="9279044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 분석을 통해 새로운 연구개발 분야를 찾는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실사례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및 선행연구 존재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18D3B3-0D47-4FE2-A5A2-74A83EC93294}"/>
              </a:ext>
            </a:extLst>
          </p:cNvPr>
          <p:cNvSpPr/>
          <p:nvPr/>
        </p:nvSpPr>
        <p:spPr>
          <a:xfrm rot="16200000">
            <a:off x="249220" y="4751826"/>
            <a:ext cx="360000" cy="5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F66FE6-9CC1-4A10-80F1-BC70255FDB82}"/>
              </a:ext>
            </a:extLst>
          </p:cNvPr>
          <p:cNvSpPr txBox="1"/>
          <p:nvPr/>
        </p:nvSpPr>
        <p:spPr>
          <a:xfrm>
            <a:off x="635488" y="5008206"/>
            <a:ext cx="10073521" cy="773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서울과학기술대학교 </a:t>
            </a:r>
            <a:r>
              <a:rPr lang="ko-KR" altLang="en-US" sz="15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데이터사이언스과</a:t>
            </a:r>
            <a:r>
              <a:rPr lang="ko-KR" altLang="en-US" sz="1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서비스혁신연구실에서 관련 연구를 상당수 진행해 온 경험이 있음</a:t>
            </a:r>
            <a:endParaRPr lang="en-US" altLang="ko-KR" sz="15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Link</a:t>
            </a:r>
            <a:r>
              <a:rPr lang="ko-KR" altLang="en-US" sz="1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Prediction</a:t>
            </a:r>
            <a:r>
              <a:rPr lang="ko-KR" altLang="en-US" sz="1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같은 기법들을 활용하여 새로운 연구개발 분야를 찾을 수 있는 선행연구도 역시 상당수 존재</a:t>
            </a:r>
            <a:endParaRPr lang="en-US" altLang="ko-KR" sz="15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4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552DAD-AB15-4756-8CFF-0DBED5F1E443}"/>
              </a:ext>
            </a:extLst>
          </p:cNvPr>
          <p:cNvSpPr txBox="1"/>
          <p:nvPr/>
        </p:nvSpPr>
        <p:spPr>
          <a:xfrm>
            <a:off x="501743" y="1006775"/>
            <a:ext cx="11550709" cy="1913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특허 키워드를 활용한 네트워크 분석을 통한 인사이트 도출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사전에 지정된 키워드를 기반으로 국외 특허의 존재 여부 확인</a:t>
            </a: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특허의 텍스트 데이터를 </a:t>
            </a:r>
            <a:r>
              <a:rPr lang="ko-KR" altLang="en-US" sz="156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크롤링</a:t>
            </a: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크롤링한 텍스트 데이터를 </a:t>
            </a:r>
            <a:r>
              <a:rPr lang="ko-KR" altLang="en-US" sz="156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마이닝하여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핵심 키워드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주요 단어들을 파악</a:t>
            </a: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특허 간 주요 단어들을 네트워크 분석하여 인사이트를 도출하고자 함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2F763-E3DD-4613-A321-132252309996}"/>
              </a:ext>
            </a:extLst>
          </p:cNvPr>
          <p:cNvSpPr/>
          <p:nvPr/>
        </p:nvSpPr>
        <p:spPr>
          <a:xfrm>
            <a:off x="882220" y="215073"/>
            <a:ext cx="10980000" cy="524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8D8AF8-B673-43EF-A0A7-0CB3BF6C081F}"/>
              </a:ext>
            </a:extLst>
          </p:cNvPr>
          <p:cNvSpPr/>
          <p:nvPr/>
        </p:nvSpPr>
        <p:spPr>
          <a:xfrm>
            <a:off x="231744" y="215073"/>
            <a:ext cx="540000" cy="54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9AB9CB-7C28-4D10-8717-E12EDBA004C9}"/>
              </a:ext>
            </a:extLst>
          </p:cNvPr>
          <p:cNvSpPr txBox="1"/>
          <p:nvPr/>
        </p:nvSpPr>
        <p:spPr>
          <a:xfrm>
            <a:off x="165519" y="271708"/>
            <a:ext cx="64807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728258-D97A-4086-A349-243EB3A41B72}"/>
              </a:ext>
            </a:extLst>
          </p:cNvPr>
          <p:cNvSpPr txBox="1"/>
          <p:nvPr/>
        </p:nvSpPr>
        <p:spPr>
          <a:xfrm>
            <a:off x="819475" y="418460"/>
            <a:ext cx="353996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분석주제 및 절차</a:t>
            </a:r>
            <a:endParaRPr lang="en-US" altLang="ko-KR" b="1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753313F-60F7-470F-969C-16B01E629511}"/>
              </a:ext>
            </a:extLst>
          </p:cNvPr>
          <p:cNvSpPr/>
          <p:nvPr/>
        </p:nvSpPr>
        <p:spPr>
          <a:xfrm rot="16200000">
            <a:off x="249220" y="1229249"/>
            <a:ext cx="360000" cy="5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8CBD7-1FD0-48DB-B61B-9276668EDB55}"/>
              </a:ext>
            </a:extLst>
          </p:cNvPr>
          <p:cNvSpPr/>
          <p:nvPr/>
        </p:nvSpPr>
        <p:spPr>
          <a:xfrm rot="16200000">
            <a:off x="242988" y="3486674"/>
            <a:ext cx="360000" cy="5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30A2EC-B377-46FE-B950-5C25EF582C4E}"/>
              </a:ext>
            </a:extLst>
          </p:cNvPr>
          <p:cNvSpPr txBox="1"/>
          <p:nvPr/>
        </p:nvSpPr>
        <p:spPr>
          <a:xfrm>
            <a:off x="501743" y="3255333"/>
            <a:ext cx="6118260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절차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E00A3C3-E159-4708-A922-084328AF4819}"/>
              </a:ext>
            </a:extLst>
          </p:cNvPr>
          <p:cNvSpPr/>
          <p:nvPr/>
        </p:nvSpPr>
        <p:spPr>
          <a:xfrm>
            <a:off x="1673454" y="3842375"/>
            <a:ext cx="1546259" cy="1191600"/>
          </a:xfrm>
          <a:prstGeom prst="roundRect">
            <a:avLst/>
          </a:prstGeom>
          <a:solidFill>
            <a:srgbClr val="0D2D8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검색 키워드 도출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6502933-4882-40E2-9929-DF0D3B8D68B2}"/>
              </a:ext>
            </a:extLst>
          </p:cNvPr>
          <p:cNvSpPr/>
          <p:nvPr/>
        </p:nvSpPr>
        <p:spPr>
          <a:xfrm>
            <a:off x="4189227" y="3842375"/>
            <a:ext cx="1546259" cy="1191600"/>
          </a:xfrm>
          <a:prstGeom prst="roundRect">
            <a:avLst/>
          </a:prstGeom>
          <a:solidFill>
            <a:srgbClr val="0A1F6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 기반 특허코드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크롤링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6DF2E3F-AA62-4F9E-A372-4E3D256AFA98}"/>
              </a:ext>
            </a:extLst>
          </p:cNvPr>
          <p:cNvSpPr/>
          <p:nvPr/>
        </p:nvSpPr>
        <p:spPr>
          <a:xfrm>
            <a:off x="6705000" y="3842375"/>
            <a:ext cx="1546259" cy="1191600"/>
          </a:xfrm>
          <a:prstGeom prst="roundRect">
            <a:avLst/>
          </a:prstGeom>
          <a:solidFill>
            <a:srgbClr val="0A1F6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네트워크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C87433E-D30D-4DA2-95B6-613A060E53A3}"/>
              </a:ext>
            </a:extLst>
          </p:cNvPr>
          <p:cNvGrpSpPr/>
          <p:nvPr/>
        </p:nvGrpSpPr>
        <p:grpSpPr>
          <a:xfrm>
            <a:off x="9220773" y="3842375"/>
            <a:ext cx="1546259" cy="1191600"/>
            <a:chOff x="9351509" y="3933734"/>
            <a:chExt cx="1546259" cy="119160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8A7357C8-6F95-4CC7-A238-201B90CE2BD8}"/>
                </a:ext>
              </a:extLst>
            </p:cNvPr>
            <p:cNvSpPr/>
            <p:nvPr/>
          </p:nvSpPr>
          <p:spPr>
            <a:xfrm>
              <a:off x="9351509" y="3933734"/>
              <a:ext cx="1546259" cy="1191600"/>
            </a:xfrm>
            <a:prstGeom prst="roundRect">
              <a:avLst/>
            </a:prstGeom>
            <a:solidFill>
              <a:srgbClr val="0A1F62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00A6865-01FD-4F7A-A888-2D11E1692262}"/>
                </a:ext>
              </a:extLst>
            </p:cNvPr>
            <p:cNvSpPr/>
            <p:nvPr/>
          </p:nvSpPr>
          <p:spPr>
            <a:xfrm>
              <a:off x="9351510" y="3933734"/>
              <a:ext cx="811665" cy="1191600"/>
            </a:xfrm>
            <a:prstGeom prst="roundRect">
              <a:avLst/>
            </a:prstGeom>
            <a:solidFill>
              <a:srgbClr val="0D2D8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A7E1020-6E46-4407-B85B-57A8E15A9D1F}"/>
                </a:ext>
              </a:extLst>
            </p:cNvPr>
            <p:cNvSpPr txBox="1"/>
            <p:nvPr/>
          </p:nvSpPr>
          <p:spPr>
            <a:xfrm>
              <a:off x="9563100" y="4210050"/>
              <a:ext cx="12001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인사이트 도출</a:t>
              </a:r>
            </a:p>
          </p:txBody>
        </p:sp>
      </p:grp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7797B04-A8CC-4E4E-95CD-43A9B883E987}"/>
              </a:ext>
            </a:extLst>
          </p:cNvPr>
          <p:cNvSpPr/>
          <p:nvPr/>
        </p:nvSpPr>
        <p:spPr>
          <a:xfrm>
            <a:off x="3537782" y="4271487"/>
            <a:ext cx="333375" cy="333375"/>
          </a:xfrm>
          <a:prstGeom prst="rightArrow">
            <a:avLst/>
          </a:prstGeom>
          <a:solidFill>
            <a:srgbClr val="0D2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D750FE1B-BD93-4F56-BCB8-3CB84C356655}"/>
              </a:ext>
            </a:extLst>
          </p:cNvPr>
          <p:cNvSpPr/>
          <p:nvPr/>
        </p:nvSpPr>
        <p:spPr>
          <a:xfrm>
            <a:off x="6053555" y="4271487"/>
            <a:ext cx="333375" cy="333375"/>
          </a:xfrm>
          <a:prstGeom prst="rightArrow">
            <a:avLst/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78EFFC78-1525-4109-82CF-7D2F63173A0F}"/>
              </a:ext>
            </a:extLst>
          </p:cNvPr>
          <p:cNvSpPr/>
          <p:nvPr/>
        </p:nvSpPr>
        <p:spPr>
          <a:xfrm>
            <a:off x="8569328" y="4271487"/>
            <a:ext cx="333375" cy="333375"/>
          </a:xfrm>
          <a:prstGeom prst="rightArrow">
            <a:avLst/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FC47FD-6612-4CFA-A12A-BB028701A2A9}"/>
              </a:ext>
            </a:extLst>
          </p:cNvPr>
          <p:cNvSpPr txBox="1"/>
          <p:nvPr/>
        </p:nvSpPr>
        <p:spPr>
          <a:xfrm>
            <a:off x="1673454" y="5153132"/>
            <a:ext cx="1546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제품의 소재 기반으로 검색어 추출</a:t>
            </a:r>
            <a:r>
              <a:rPr lang="en-US" altLang="ko-KR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E62FFA-22BE-43F7-AC05-CE9C8399F7DC}"/>
              </a:ext>
            </a:extLst>
          </p:cNvPr>
          <p:cNvSpPr txBox="1"/>
          <p:nvPr/>
        </p:nvSpPr>
        <p:spPr>
          <a:xfrm>
            <a:off x="4189227" y="5153132"/>
            <a:ext cx="15462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Google Patent</a:t>
            </a:r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USPTO </a:t>
            </a:r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 활용하여 특허 세부 키워드 </a:t>
            </a:r>
            <a:r>
              <a:rPr lang="ko-KR" altLang="en-US" sz="1400" spc="-15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크롤링</a:t>
            </a:r>
            <a:endParaRPr lang="ko-KR" altLang="en-US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819040-AD8A-494D-A19F-760C6143F6B9}"/>
              </a:ext>
            </a:extLst>
          </p:cNvPr>
          <p:cNvSpPr txBox="1"/>
          <p:nvPr/>
        </p:nvSpPr>
        <p:spPr>
          <a:xfrm>
            <a:off x="6705000" y="5153132"/>
            <a:ext cx="15462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Gephi</a:t>
            </a:r>
            <a:r>
              <a:rPr lang="ko-KR" altLang="en-US" sz="1400" spc="-15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활용한 네트워크 분석을 통해 시각화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A56679-D5C3-43F2-8740-6A5DFCFEC883}"/>
              </a:ext>
            </a:extLst>
          </p:cNvPr>
          <p:cNvSpPr txBox="1"/>
          <p:nvPr/>
        </p:nvSpPr>
        <p:spPr>
          <a:xfrm>
            <a:off x="9220773" y="5106185"/>
            <a:ext cx="15462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시각화된</a:t>
            </a:r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자료를 통한 연구 분야 인사이트 제공</a:t>
            </a:r>
          </a:p>
        </p:txBody>
      </p:sp>
    </p:spTree>
    <p:extLst>
      <p:ext uri="{BB962C8B-B14F-4D97-AF65-F5344CB8AC3E}">
        <p14:creationId xmlns:p14="http://schemas.microsoft.com/office/powerpoint/2010/main" val="84353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1F1B91-D2F3-46EB-9F24-1C6532A172F4}"/>
              </a:ext>
            </a:extLst>
          </p:cNvPr>
          <p:cNvSpPr txBox="1"/>
          <p:nvPr/>
        </p:nvSpPr>
        <p:spPr>
          <a:xfrm>
            <a:off x="4752249" y="3675136"/>
            <a:ext cx="3701603" cy="97129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수집</a:t>
            </a:r>
            <a:endParaRPr lang="en-US" altLang="ko-KR" sz="2000" spc="-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ko-KR" altLang="en-US" sz="2000" spc="-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endParaRPr lang="en-US" altLang="ko-KR" sz="2000" spc="-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F166F2-D43B-4D35-AED5-DDFCB8BBA792}"/>
              </a:ext>
            </a:extLst>
          </p:cNvPr>
          <p:cNvSpPr txBox="1"/>
          <p:nvPr/>
        </p:nvSpPr>
        <p:spPr>
          <a:xfrm>
            <a:off x="4186501" y="2771424"/>
            <a:ext cx="6539558" cy="57477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 spc="-200">
                <a:solidFill>
                  <a:srgbClr val="EA38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ko-KR" altLang="en-US" sz="2600" dirty="0">
                <a:solidFill>
                  <a:schemeClr val="tx1"/>
                </a:solidFill>
              </a:rPr>
              <a:t>데이터 수집 및 </a:t>
            </a:r>
            <a:r>
              <a:rPr lang="ko-KR" altLang="en-US" sz="2600" dirty="0" err="1">
                <a:solidFill>
                  <a:schemeClr val="tx1"/>
                </a:solidFill>
              </a:rPr>
              <a:t>전처리</a:t>
            </a:r>
            <a:endParaRPr lang="en-US" altLang="ko-KR" sz="2600" b="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E0C15C-32BF-426A-B66A-9AC511C7B9DA}"/>
              </a:ext>
            </a:extLst>
          </p:cNvPr>
          <p:cNvSpPr txBox="1"/>
          <p:nvPr/>
        </p:nvSpPr>
        <p:spPr>
          <a:xfrm>
            <a:off x="3500323" y="2798058"/>
            <a:ext cx="957834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500" dirty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3500" dirty="0">
              <a:solidFill>
                <a:schemeClr val="accent5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0976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DC502AC-7AC2-47BC-847A-9F104A28D9E0}"/>
              </a:ext>
            </a:extLst>
          </p:cNvPr>
          <p:cNvSpPr/>
          <p:nvPr/>
        </p:nvSpPr>
        <p:spPr>
          <a:xfrm>
            <a:off x="882220" y="215073"/>
            <a:ext cx="10980000" cy="524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07F0E-6B61-4AC8-A90F-498542C26473}"/>
              </a:ext>
            </a:extLst>
          </p:cNvPr>
          <p:cNvSpPr/>
          <p:nvPr/>
        </p:nvSpPr>
        <p:spPr>
          <a:xfrm>
            <a:off x="231744" y="215073"/>
            <a:ext cx="540000" cy="54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DF7A44-7F11-4E0A-BF13-5A45F37F8653}"/>
              </a:ext>
            </a:extLst>
          </p:cNvPr>
          <p:cNvSpPr txBox="1"/>
          <p:nvPr/>
        </p:nvSpPr>
        <p:spPr>
          <a:xfrm>
            <a:off x="165519" y="271708"/>
            <a:ext cx="64807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4C3D1B-324D-4C40-88A6-9C1B08C51DA0}"/>
              </a:ext>
            </a:extLst>
          </p:cNvPr>
          <p:cNvSpPr txBox="1"/>
          <p:nvPr/>
        </p:nvSpPr>
        <p:spPr>
          <a:xfrm>
            <a:off x="819475" y="418460"/>
            <a:ext cx="353996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수집 및 </a:t>
            </a:r>
            <a:r>
              <a:rPr lang="ko-KR" altLang="en-US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EBA3CA-307F-4EE5-BB54-D41C7CC69598}"/>
              </a:ext>
            </a:extLst>
          </p:cNvPr>
          <p:cNvSpPr/>
          <p:nvPr/>
        </p:nvSpPr>
        <p:spPr>
          <a:xfrm rot="16200000">
            <a:off x="249220" y="1229249"/>
            <a:ext cx="360000" cy="5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B2761F-9B53-4255-865D-DDAAFE3E265B}"/>
              </a:ext>
            </a:extLst>
          </p:cNvPr>
          <p:cNvSpPr txBox="1"/>
          <p:nvPr/>
        </p:nvSpPr>
        <p:spPr>
          <a:xfrm>
            <a:off x="463086" y="974959"/>
            <a:ext cx="7106638" cy="512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주요 과정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61B075-E2D1-460A-94EB-C4323D9AADE5}"/>
              </a:ext>
            </a:extLst>
          </p:cNvPr>
          <p:cNvSpPr txBox="1"/>
          <p:nvPr/>
        </p:nvSpPr>
        <p:spPr>
          <a:xfrm>
            <a:off x="498981" y="1633246"/>
            <a:ext cx="11264394" cy="381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숙명여대 측에서 전달해 준 검색어들을 기반으로 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Google Patent 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서비스를 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Selenium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활용하여 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Crawling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C977F0-36D7-4EEA-80BE-12E71B815F37}"/>
              </a:ext>
            </a:extLst>
          </p:cNvPr>
          <p:cNvGrpSpPr/>
          <p:nvPr/>
        </p:nvGrpSpPr>
        <p:grpSpPr>
          <a:xfrm>
            <a:off x="1923331" y="2257871"/>
            <a:ext cx="8415694" cy="1191601"/>
            <a:chOff x="1834720" y="2470774"/>
            <a:chExt cx="8415694" cy="1191601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3DE0696-E7D8-4E3B-83B5-4DF65B3F0442}"/>
                </a:ext>
              </a:extLst>
            </p:cNvPr>
            <p:cNvSpPr/>
            <p:nvPr/>
          </p:nvSpPr>
          <p:spPr>
            <a:xfrm>
              <a:off x="1834720" y="2470775"/>
              <a:ext cx="1546259" cy="1191600"/>
            </a:xfrm>
            <a:prstGeom prst="roundRect">
              <a:avLst/>
            </a:prstGeom>
            <a:solidFill>
              <a:srgbClr val="0A1F62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Google  Patent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에서 데이터 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Crawling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F1E6DE85-3651-48DC-92FF-C9128E79E583}"/>
                </a:ext>
              </a:extLst>
            </p:cNvPr>
            <p:cNvSpPr/>
            <p:nvPr/>
          </p:nvSpPr>
          <p:spPr>
            <a:xfrm>
              <a:off x="4195775" y="2470775"/>
              <a:ext cx="1546259" cy="1191600"/>
            </a:xfrm>
            <a:prstGeom prst="roundRect">
              <a:avLst/>
            </a:prstGeom>
            <a:solidFill>
              <a:srgbClr val="0A1F62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수집한 코드 </a:t>
              </a:r>
              <a:endPara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 정제 및 가공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8B2F983-8029-4501-AE3D-834BB536815D}"/>
                </a:ext>
              </a:extLst>
            </p:cNvPr>
            <p:cNvSpPr/>
            <p:nvPr/>
          </p:nvSpPr>
          <p:spPr>
            <a:xfrm>
              <a:off x="6449965" y="2470774"/>
              <a:ext cx="1546259" cy="1191600"/>
            </a:xfrm>
            <a:prstGeom prst="roundRect">
              <a:avLst/>
            </a:prstGeom>
            <a:solidFill>
              <a:srgbClr val="0A1F62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USPTO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에서 세부 텍스트 </a:t>
              </a:r>
              <a:endPara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수집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B694A77-69D0-4406-AD7D-59504D5CAA64}"/>
                </a:ext>
              </a:extLst>
            </p:cNvPr>
            <p:cNvSpPr/>
            <p:nvPr/>
          </p:nvSpPr>
          <p:spPr>
            <a:xfrm>
              <a:off x="8704155" y="2470774"/>
              <a:ext cx="1546259" cy="1191600"/>
            </a:xfrm>
            <a:prstGeom prst="roundRect">
              <a:avLst/>
            </a:prstGeom>
            <a:solidFill>
              <a:srgbClr val="0A1F62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수집된 텍스트 가공 및 정제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5DDD20EE-247E-45A1-9752-D9DC16D66041}"/>
                </a:ext>
              </a:extLst>
            </p:cNvPr>
            <p:cNvSpPr/>
            <p:nvPr/>
          </p:nvSpPr>
          <p:spPr>
            <a:xfrm>
              <a:off x="3621689" y="2899887"/>
              <a:ext cx="333375" cy="333375"/>
            </a:xfrm>
            <a:prstGeom prst="rightArrow">
              <a:avLst/>
            </a:prstGeom>
            <a:solidFill>
              <a:srgbClr val="0A1F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9D949CAA-EFEE-4A98-AA2B-DAE7582D29D3}"/>
                </a:ext>
              </a:extLst>
            </p:cNvPr>
            <p:cNvSpPr/>
            <p:nvPr/>
          </p:nvSpPr>
          <p:spPr>
            <a:xfrm>
              <a:off x="5929312" y="2899887"/>
              <a:ext cx="333375" cy="333375"/>
            </a:xfrm>
            <a:prstGeom prst="rightArrow">
              <a:avLst/>
            </a:prstGeom>
            <a:solidFill>
              <a:srgbClr val="0A1F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C14976C1-57F8-480C-8AF8-0C1697A0C508}"/>
                </a:ext>
              </a:extLst>
            </p:cNvPr>
            <p:cNvSpPr/>
            <p:nvPr/>
          </p:nvSpPr>
          <p:spPr>
            <a:xfrm>
              <a:off x="8183502" y="2899886"/>
              <a:ext cx="333375" cy="333375"/>
            </a:xfrm>
            <a:prstGeom prst="rightArrow">
              <a:avLst/>
            </a:prstGeom>
            <a:solidFill>
              <a:srgbClr val="0A1F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7F9AA52-A4D4-4A3B-AB43-09C938377018}"/>
              </a:ext>
            </a:extLst>
          </p:cNvPr>
          <p:cNvSpPr txBox="1"/>
          <p:nvPr/>
        </p:nvSpPr>
        <p:spPr>
          <a:xfrm>
            <a:off x="1923331" y="3597012"/>
            <a:ext cx="16217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Selenium</a:t>
            </a:r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활용하여 특허코드 데이터 수집 진행</a:t>
            </a:r>
            <a:endParaRPr lang="en-US" altLang="ko-KR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C4EBA4-C5EF-4438-A65E-4B9D2013B745}"/>
              </a:ext>
            </a:extLst>
          </p:cNvPr>
          <p:cNvSpPr txBox="1"/>
          <p:nvPr/>
        </p:nvSpPr>
        <p:spPr>
          <a:xfrm>
            <a:off x="4246645" y="3597012"/>
            <a:ext cx="16217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수집한 특허코드 데이터 중 활용가능한 것들만 파일로 저장</a:t>
            </a:r>
            <a:endParaRPr lang="en-US" altLang="ko-KR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701D1E-EAEB-464C-9006-F440DA802B3F}"/>
              </a:ext>
            </a:extLst>
          </p:cNvPr>
          <p:cNvSpPr txBox="1"/>
          <p:nvPr/>
        </p:nvSpPr>
        <p:spPr>
          <a:xfrm>
            <a:off x="6538576" y="3597012"/>
            <a:ext cx="16217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파일로 저장한  값들을 활용하여 </a:t>
            </a:r>
            <a:r>
              <a:rPr lang="en-US" altLang="ko-KR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USPTO</a:t>
            </a:r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ko-KR" altLang="en-US" sz="1400" spc="-15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크롤링</a:t>
            </a:r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진행</a:t>
            </a:r>
            <a:endParaRPr lang="en-US" altLang="ko-KR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2F843B-4FF2-4A5A-A69E-4FA95AA5D705}"/>
              </a:ext>
            </a:extLst>
          </p:cNvPr>
          <p:cNvSpPr txBox="1"/>
          <p:nvPr/>
        </p:nvSpPr>
        <p:spPr>
          <a:xfrm>
            <a:off x="8830507" y="3597012"/>
            <a:ext cx="16217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수집한 데이터들을 </a:t>
            </a:r>
            <a:r>
              <a:rPr lang="en-US" altLang="ko-KR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Gephi </a:t>
            </a:r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삽입할 수 있게 </a:t>
            </a:r>
            <a:r>
              <a:rPr lang="ko-KR" altLang="en-US" sz="1400" spc="-15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과정 진행</a:t>
            </a:r>
            <a:endParaRPr lang="en-US" altLang="ko-KR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783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DC502AC-7AC2-47BC-847A-9F104A28D9E0}"/>
              </a:ext>
            </a:extLst>
          </p:cNvPr>
          <p:cNvSpPr/>
          <p:nvPr/>
        </p:nvSpPr>
        <p:spPr>
          <a:xfrm>
            <a:off x="882220" y="215073"/>
            <a:ext cx="10980000" cy="524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07F0E-6B61-4AC8-A90F-498542C26473}"/>
              </a:ext>
            </a:extLst>
          </p:cNvPr>
          <p:cNvSpPr/>
          <p:nvPr/>
        </p:nvSpPr>
        <p:spPr>
          <a:xfrm>
            <a:off x="231744" y="215073"/>
            <a:ext cx="540000" cy="54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DF7A44-7F11-4E0A-BF13-5A45F37F8653}"/>
              </a:ext>
            </a:extLst>
          </p:cNvPr>
          <p:cNvSpPr txBox="1"/>
          <p:nvPr/>
        </p:nvSpPr>
        <p:spPr>
          <a:xfrm>
            <a:off x="165519" y="271708"/>
            <a:ext cx="64807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4C3D1B-324D-4C40-88A6-9C1B08C51DA0}"/>
              </a:ext>
            </a:extLst>
          </p:cNvPr>
          <p:cNvSpPr txBox="1"/>
          <p:nvPr/>
        </p:nvSpPr>
        <p:spPr>
          <a:xfrm>
            <a:off x="819475" y="418460"/>
            <a:ext cx="353996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수집 및 </a:t>
            </a:r>
            <a:r>
              <a:rPr lang="ko-KR" altLang="en-US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EBA3CA-307F-4EE5-BB54-D41C7CC69598}"/>
              </a:ext>
            </a:extLst>
          </p:cNvPr>
          <p:cNvSpPr/>
          <p:nvPr/>
        </p:nvSpPr>
        <p:spPr>
          <a:xfrm rot="16200000">
            <a:off x="249220" y="1229249"/>
            <a:ext cx="360000" cy="5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B2761F-9B53-4255-865D-DDAAFE3E265B}"/>
              </a:ext>
            </a:extLst>
          </p:cNvPr>
          <p:cNvSpPr txBox="1"/>
          <p:nvPr/>
        </p:nvSpPr>
        <p:spPr>
          <a:xfrm>
            <a:off x="463086" y="974959"/>
            <a:ext cx="7106638" cy="512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수집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61B075-E2D1-460A-94EB-C4323D9AADE5}"/>
              </a:ext>
            </a:extLst>
          </p:cNvPr>
          <p:cNvSpPr txBox="1"/>
          <p:nvPr/>
        </p:nvSpPr>
        <p:spPr>
          <a:xfrm>
            <a:off x="498981" y="1633246"/>
            <a:ext cx="8340219" cy="3814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Google Patent 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</a:t>
            </a:r>
            <a:r>
              <a:rPr lang="ko-KR" altLang="en-US" sz="156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크롤링</a:t>
            </a: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검색 키워드 리스트 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전달받은 키워드를 기반으로 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2018-01-01 ~ 2021-12-31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까지의 영어로 작성된 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 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국적의 특허를 검색함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Selenium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활용하여 해당 키워드들의 데이터 파일 다운로드</a:t>
            </a: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수집한 코드 데이터 </a:t>
            </a:r>
            <a:r>
              <a:rPr lang="ko-KR" altLang="en-US" sz="156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및 가공</a:t>
            </a: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특허 키워드 중 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USPTO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활용 가능한 코드만을 따로 분리해야 함</a:t>
            </a: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pickle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활용하여 분리한 </a:t>
            </a:r>
            <a:r>
              <a:rPr lang="ko-KR" altLang="en-US" sz="156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코드값을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저장한 파일 생성</a:t>
            </a: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분리 결과 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‘polyamide’, ‘glass fiber’, ‘</a:t>
            </a:r>
            <a:r>
              <a:rPr lang="en-US" altLang="ko-KR" sz="156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polythyleneterephthalate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’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가지 키워드에 대해 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USPTO </a:t>
            </a:r>
            <a:r>
              <a:rPr lang="ko-KR" altLang="en-US" sz="156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크롤링을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진행하도록 함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74851F-C19A-460B-A000-12CDD3617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815" y="1675087"/>
            <a:ext cx="5879260" cy="8555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8DA7EE1-9F97-4E59-B26D-A2ACAF49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4245" y="3429000"/>
            <a:ext cx="2066410" cy="291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62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DC502AC-7AC2-47BC-847A-9F104A28D9E0}"/>
              </a:ext>
            </a:extLst>
          </p:cNvPr>
          <p:cNvSpPr/>
          <p:nvPr/>
        </p:nvSpPr>
        <p:spPr>
          <a:xfrm>
            <a:off x="882220" y="215073"/>
            <a:ext cx="10980000" cy="524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07F0E-6B61-4AC8-A90F-498542C26473}"/>
              </a:ext>
            </a:extLst>
          </p:cNvPr>
          <p:cNvSpPr/>
          <p:nvPr/>
        </p:nvSpPr>
        <p:spPr>
          <a:xfrm>
            <a:off x="231744" y="215073"/>
            <a:ext cx="540000" cy="54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DF7A44-7F11-4E0A-BF13-5A45F37F8653}"/>
              </a:ext>
            </a:extLst>
          </p:cNvPr>
          <p:cNvSpPr txBox="1"/>
          <p:nvPr/>
        </p:nvSpPr>
        <p:spPr>
          <a:xfrm>
            <a:off x="165519" y="271708"/>
            <a:ext cx="64807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4C3D1B-324D-4C40-88A6-9C1B08C51DA0}"/>
              </a:ext>
            </a:extLst>
          </p:cNvPr>
          <p:cNvSpPr txBox="1"/>
          <p:nvPr/>
        </p:nvSpPr>
        <p:spPr>
          <a:xfrm>
            <a:off x="819475" y="418460"/>
            <a:ext cx="353996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수집 및 </a:t>
            </a:r>
            <a:r>
              <a:rPr lang="ko-KR" altLang="en-US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EBA3CA-307F-4EE5-BB54-D41C7CC69598}"/>
              </a:ext>
            </a:extLst>
          </p:cNvPr>
          <p:cNvSpPr/>
          <p:nvPr/>
        </p:nvSpPr>
        <p:spPr>
          <a:xfrm rot="16200000">
            <a:off x="249220" y="1229249"/>
            <a:ext cx="360000" cy="5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B2761F-9B53-4255-865D-DDAAFE3E265B}"/>
              </a:ext>
            </a:extLst>
          </p:cNvPr>
          <p:cNvSpPr txBox="1"/>
          <p:nvPr/>
        </p:nvSpPr>
        <p:spPr>
          <a:xfrm>
            <a:off x="463086" y="974959"/>
            <a:ext cx="7106638" cy="512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수집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61B075-E2D1-460A-94EB-C4323D9AADE5}"/>
              </a:ext>
            </a:extLst>
          </p:cNvPr>
          <p:cNvSpPr txBox="1"/>
          <p:nvPr/>
        </p:nvSpPr>
        <p:spPr>
          <a:xfrm>
            <a:off x="498981" y="1633246"/>
            <a:ext cx="8340219" cy="1318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USPTO 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</a:t>
            </a:r>
            <a:r>
              <a:rPr lang="ko-KR" altLang="en-US" sz="156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크롤링</a:t>
            </a: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Pickle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저장된 데이터를 기반으로 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USPTO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query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활용하여 특허의 세부 텍스트 데이터를 수집</a:t>
            </a: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수집된 데이터의 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CPC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ko-KR" altLang="en-US" sz="156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동시출현하는</a:t>
            </a:r>
            <a:r>
              <a:rPr lang="ko-KR" altLang="en-US" sz="156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것들을 그룹화</a:t>
            </a:r>
            <a:endParaRPr lang="en-US" altLang="ko-KR" sz="15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37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5633</TotalTime>
  <Words>541</Words>
  <Application>Microsoft Office PowerPoint</Application>
  <PresentationFormat>와이드스크린</PresentationFormat>
  <Paragraphs>112</Paragraphs>
  <Slides>11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맑은 고딕</vt:lpstr>
      <vt:lpstr>Wingdings</vt:lpstr>
      <vt:lpstr>Arial</vt:lpstr>
      <vt:lpstr>나눔스퀘어 ExtraBold</vt:lpstr>
      <vt:lpstr>나눔스퀘어 Bold</vt:lpstr>
      <vt:lpstr>나눔명조</vt:lpstr>
      <vt:lpstr>나눔스퀘어</vt:lpstr>
      <vt:lpstr>나눔스퀘어_ac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 종백</cp:lastModifiedBy>
  <cp:revision>649</cp:revision>
  <dcterms:created xsi:type="dcterms:W3CDTF">2018-08-02T07:05:36Z</dcterms:created>
  <dcterms:modified xsi:type="dcterms:W3CDTF">2022-01-03T05:53:50Z</dcterms:modified>
</cp:coreProperties>
</file>