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486" r:id="rId2"/>
    <p:sldId id="532" r:id="rId3"/>
    <p:sldId id="557" r:id="rId4"/>
    <p:sldId id="257" r:id="rId5"/>
    <p:sldId id="592" r:id="rId6"/>
    <p:sldId id="563" r:id="rId7"/>
    <p:sldId id="585" r:id="rId8"/>
    <p:sldId id="600" r:id="rId9"/>
    <p:sldId id="593" r:id="rId10"/>
    <p:sldId id="594" r:id="rId11"/>
    <p:sldId id="595" r:id="rId12"/>
    <p:sldId id="596" r:id="rId13"/>
    <p:sldId id="597" r:id="rId14"/>
    <p:sldId id="598" r:id="rId15"/>
    <p:sldId id="565" r:id="rId16"/>
    <p:sldId id="599" r:id="rId17"/>
    <p:sldId id="601" r:id="rId18"/>
  </p:sldIdLst>
  <p:sldSz cx="12192000" cy="6858000"/>
  <p:notesSz cx="6858000" cy="9144000"/>
  <p:embeddedFontLst>
    <p:embeddedFont>
      <p:font typeface="나눔명조" panose="020B0600000101010101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F62"/>
    <a:srgbClr val="0D2D84"/>
    <a:srgbClr val="000000"/>
    <a:srgbClr val="F4B183"/>
    <a:srgbClr val="EE5F54"/>
    <a:srgbClr val="EA382A"/>
    <a:srgbClr val="D9D9D9"/>
    <a:srgbClr val="FFD966"/>
    <a:srgbClr val="BFBFB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89612" autoAdjust="0"/>
  </p:normalViewPr>
  <p:slideViewPr>
    <p:cSldViewPr snapToGrid="0">
      <p:cViewPr varScale="1">
        <p:scale>
          <a:sx n="100" d="100"/>
          <a:sy n="100" d="100"/>
        </p:scale>
        <p:origin x="11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F296-FCDB-4DF5-B624-45A8ADF1A23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669-1EF7-415B-98DC-3D3E2F9A3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1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3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7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7496" y="1022127"/>
            <a:ext cx="10833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Deriving Insights through network </a:t>
            </a:r>
          </a:p>
          <a:p>
            <a:r>
              <a:rPr lang="en-US" altLang="ko-KR" sz="32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 of patent keywords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96" y="2079378"/>
            <a:ext cx="430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Projects Presentation</a:t>
            </a:r>
            <a:endParaRPr lang="ko-KR" altLang="en-US" sz="15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8081" y="1132115"/>
            <a:ext cx="89415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AF4E01-30DE-481C-8695-D5312A2999D2}"/>
              </a:ext>
            </a:extLst>
          </p:cNvPr>
          <p:cNvSpPr/>
          <p:nvPr/>
        </p:nvSpPr>
        <p:spPr>
          <a:xfrm>
            <a:off x="4584899" y="4554758"/>
            <a:ext cx="7607101" cy="222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서울과기대</a:t>
            </a: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데이터사이언스학과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박영준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김종백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숙명여대 경영학과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원다영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오경은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0" y="1633246"/>
            <a:ext cx="11363239" cy="381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Pickle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데이터를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query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특허의 세부 텍스트 데이터를 수집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데이터의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 Category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</a:t>
            </a: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Subgroup_id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끼리 모아 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동시출현하는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것들을 그룹화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그룹화한 데이터들을 기반으로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동시출현비율을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TF-IDF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계산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TF-IDF :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문서로 이루어진 문서군이 있을 때 어떤 단어가 특정 문서 내에서 얼마나 중요한지를 나타내는 통계적 수치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특허 데이터를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CPC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가정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결과값에 전치행렬을 곱해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 </a:t>
            </a: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occurence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matrix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191F7-E033-4C1D-BF19-83E2A8D35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1" y="2340801"/>
            <a:ext cx="9721514" cy="1355798"/>
          </a:xfrm>
          <a:prstGeom prst="rect">
            <a:avLst/>
          </a:prstGeom>
        </p:spPr>
      </p:pic>
      <p:pic>
        <p:nvPicPr>
          <p:cNvPr id="1026" name="Picture 2" descr="TF-IDF : SEO에 정말 도움이 될까요? - Affde 마케팅">
            <a:extLst>
              <a:ext uri="{FF2B5EF4-FFF2-40B4-BE49-F238E27FC236}">
                <a16:creationId xmlns:a16="http://schemas.microsoft.com/office/drawing/2014/main" id="{1B972CB1-3D3D-460F-B84E-2EA3601F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4780373"/>
            <a:ext cx="2952751" cy="197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F1B91-D2F3-46EB-9F24-1C6532A172F4}"/>
              </a:ext>
            </a:extLst>
          </p:cNvPr>
          <p:cNvSpPr txBox="1"/>
          <p:nvPr/>
        </p:nvSpPr>
        <p:spPr>
          <a:xfrm>
            <a:off x="4752249" y="3675136"/>
            <a:ext cx="3701603" cy="9712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과정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절차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66F2-D43B-4D35-AED5-DDFCB8BBA792}"/>
              </a:ext>
            </a:extLst>
          </p:cNvPr>
          <p:cNvSpPr txBox="1"/>
          <p:nvPr/>
        </p:nvSpPr>
        <p:spPr>
          <a:xfrm>
            <a:off x="4186501" y="2771424"/>
            <a:ext cx="6539558" cy="5747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600" dirty="0">
                <a:solidFill>
                  <a:schemeClr val="tx1"/>
                </a:solidFill>
              </a:rPr>
              <a:t>네트워크 분석</a:t>
            </a:r>
            <a:endParaRPr lang="en-US" altLang="ko-KR" sz="2600" b="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C15C-32BF-426A-B66A-9AC511C7B9DA}"/>
              </a:ext>
            </a:extLst>
          </p:cNvPr>
          <p:cNvSpPr txBox="1"/>
          <p:nvPr/>
        </p:nvSpPr>
        <p:spPr>
          <a:xfrm>
            <a:off x="3500323" y="2798058"/>
            <a:ext cx="95783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5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70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과정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11264394" cy="381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단계 종료 후 생성된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 occurrence Matrix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Gephi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 Network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분석함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DE0696-E7D8-4E3B-83B5-4DF65B3F0442}"/>
              </a:ext>
            </a:extLst>
          </p:cNvPr>
          <p:cNvSpPr/>
          <p:nvPr/>
        </p:nvSpPr>
        <p:spPr>
          <a:xfrm>
            <a:off x="2450347" y="3557128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 occurrence Matrix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Gephi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E6DE85-3651-48DC-92FF-C9128E79E583}"/>
              </a:ext>
            </a:extLst>
          </p:cNvPr>
          <p:cNvSpPr/>
          <p:nvPr/>
        </p:nvSpPr>
        <p:spPr>
          <a:xfrm>
            <a:off x="4975791" y="2259043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8B2F983-8029-4501-AE3D-834BB536815D}"/>
              </a:ext>
            </a:extLst>
          </p:cNvPr>
          <p:cNvSpPr/>
          <p:nvPr/>
        </p:nvSpPr>
        <p:spPr>
          <a:xfrm>
            <a:off x="4975791" y="4691441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명칭 설정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694A77-69D0-4406-AD7D-59504D5CAA64}"/>
              </a:ext>
            </a:extLst>
          </p:cNvPr>
          <p:cNvSpPr/>
          <p:nvPr/>
        </p:nvSpPr>
        <p:spPr>
          <a:xfrm>
            <a:off x="7639143" y="3557128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인사이트 도출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DDD20EE-247E-45A1-9752-D9DC16D66041}"/>
              </a:ext>
            </a:extLst>
          </p:cNvPr>
          <p:cNvSpPr/>
          <p:nvPr/>
        </p:nvSpPr>
        <p:spPr>
          <a:xfrm rot="2354633">
            <a:off x="4320107" y="4977950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D949CAA-EFEE-4A98-AA2B-DAE7582D29D3}"/>
              </a:ext>
            </a:extLst>
          </p:cNvPr>
          <p:cNvSpPr/>
          <p:nvPr/>
        </p:nvSpPr>
        <p:spPr>
          <a:xfrm rot="19087052">
            <a:off x="4320106" y="295579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14976C1-57F8-480C-8AF8-0C1697A0C508}"/>
              </a:ext>
            </a:extLst>
          </p:cNvPr>
          <p:cNvSpPr/>
          <p:nvPr/>
        </p:nvSpPr>
        <p:spPr>
          <a:xfrm rot="2192200">
            <a:off x="6952345" y="2949031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F15ACE-7B34-4A49-94C0-5FF904E76AB9}"/>
              </a:ext>
            </a:extLst>
          </p:cNvPr>
          <p:cNvSpPr/>
          <p:nvPr/>
        </p:nvSpPr>
        <p:spPr>
          <a:xfrm rot="19163713">
            <a:off x="6954218" y="4937740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20247D-61BD-4362-A7C1-60500FDA5396}"/>
              </a:ext>
            </a:extLst>
          </p:cNvPr>
          <p:cNvSpPr txBox="1"/>
          <p:nvPr/>
        </p:nvSpPr>
        <p:spPr>
          <a:xfrm>
            <a:off x="5026049" y="6033611"/>
            <a:ext cx="162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CPC 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분류표에 따른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클러스터명 설정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1507B-7828-4B38-B32A-867F92E0F83E}"/>
              </a:ext>
            </a:extLst>
          </p:cNvPr>
          <p:cNvSpPr txBox="1"/>
          <p:nvPr/>
        </p:nvSpPr>
        <p:spPr>
          <a:xfrm>
            <a:off x="5007004" y="3592973"/>
            <a:ext cx="162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노드들을 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삭제하여 가시성 확보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68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절차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11264394" cy="69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단계 종료 후 생성된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 occurrence Matrix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Gephi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 Network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분석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Gephi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데이터를 입력한 뒤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Color, Size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설정하여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Undirected Network Graph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생성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4536B7-5137-4D7A-A493-5CAFC04DF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0" y="2472480"/>
            <a:ext cx="4789258" cy="3275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E8084A-C038-4235-AF2B-E30EB4628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9" y="2568034"/>
            <a:ext cx="3516102" cy="31803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CBAA44-F8E2-4F7B-9D52-7D380F01ABEC}"/>
              </a:ext>
            </a:extLst>
          </p:cNvPr>
          <p:cNvSpPr txBox="1"/>
          <p:nvPr/>
        </p:nvSpPr>
        <p:spPr>
          <a:xfrm>
            <a:off x="2699603" y="5748356"/>
            <a:ext cx="19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 ‘Aerosol’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B6BD3-CD6F-4252-89A6-1FC1A5FEB70B}"/>
              </a:ext>
            </a:extLst>
          </p:cNvPr>
          <p:cNvSpPr txBox="1"/>
          <p:nvPr/>
        </p:nvSpPr>
        <p:spPr>
          <a:xfrm>
            <a:off x="7944164" y="5748356"/>
            <a:ext cx="19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 ‘Aramid’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 Graph</a:t>
            </a:r>
          </a:p>
        </p:txBody>
      </p:sp>
    </p:spTree>
    <p:extLst>
      <p:ext uri="{BB962C8B-B14F-4D97-AF65-F5344CB8AC3E}">
        <p14:creationId xmlns:p14="http://schemas.microsoft.com/office/powerpoint/2010/main" val="204564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절차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5314862" cy="131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명칭 설정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코드에 해당하는 텍스트 매칭 필요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값에 해당되는 내용을 번역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찾은 뒤 코드 값 대신 삽입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C5C8C0-47B0-4A25-898F-5C1372751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43" y="1872149"/>
            <a:ext cx="6134102" cy="1466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C32E67-8EEE-4ABC-92D3-27FAA6E65961}"/>
              </a:ext>
            </a:extLst>
          </p:cNvPr>
          <p:cNvSpPr txBox="1"/>
          <p:nvPr/>
        </p:nvSpPr>
        <p:spPr>
          <a:xfrm>
            <a:off x="5813842" y="4252621"/>
            <a:ext cx="6048377" cy="163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가공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키워드의 경우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너무 많아 시각화 및 인사이트를 찾는 데 어려움이 있음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비중이 작은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그래프에서 보이지 않게 처리하여        그래프의 가시성을 향상시키고자 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E005BB-0B33-4869-9FE7-4D1824E92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5" y="3532010"/>
            <a:ext cx="3214508" cy="2907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62BC9F-A808-4ED1-80B5-31C581B54EA1}"/>
              </a:ext>
            </a:extLst>
          </p:cNvPr>
          <p:cNvSpPr txBox="1"/>
          <p:nvPr/>
        </p:nvSpPr>
        <p:spPr>
          <a:xfrm>
            <a:off x="7957402" y="3429000"/>
            <a:ext cx="221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CPC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매칭 시 사용 파일 예시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AA660-3520-48B5-9B90-FF037FDA9C7B}"/>
              </a:ext>
            </a:extLst>
          </p:cNvPr>
          <p:cNvSpPr txBox="1"/>
          <p:nvPr/>
        </p:nvSpPr>
        <p:spPr>
          <a:xfrm>
            <a:off x="1440859" y="6489038"/>
            <a:ext cx="26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너무 많은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배치된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0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13571" y="3036150"/>
            <a:ext cx="316485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0" dirty="0">
                <a:solidFill>
                  <a:schemeClr val="accent5">
                    <a:lumMod val="75000"/>
                  </a:schemeClr>
                </a:solidFill>
              </a:rPr>
              <a:t>04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향후 진행방향</a:t>
            </a:r>
          </a:p>
        </p:txBody>
      </p:sp>
    </p:spTree>
    <p:extLst>
      <p:ext uri="{BB962C8B-B14F-4D97-AF65-F5344CB8AC3E}">
        <p14:creationId xmlns:p14="http://schemas.microsoft.com/office/powerpoint/2010/main" val="375100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진행방향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02AEA283-2508-49C8-B065-336125CDD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07174EAA-C7C3-4643-9A3A-CE3564036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7DD0-C42B-460A-B0B3-57DFE69A6335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854AC-914E-447E-A410-8E8B1E908606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인사이트 도출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06B4-53F1-4F89-84A9-77873F246868}"/>
              </a:ext>
            </a:extLst>
          </p:cNvPr>
          <p:cNvSpPr txBox="1"/>
          <p:nvPr/>
        </p:nvSpPr>
        <p:spPr>
          <a:xfrm>
            <a:off x="498981" y="1633246"/>
            <a:ext cx="8063994" cy="131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분류된 데이터의 클러스터링을 통해 분석 결과로부터 도출할 수 있는 인사이트 탐색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보고서 등으로 제작 예정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과정 및 절차 등을 문서화 및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아카이브화하여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향후 추가 연구에 활용할 수 있도록 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Repository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4B185-F997-4C63-8155-571D3E0A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7" y="3266919"/>
            <a:ext cx="4187366" cy="2819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18E695-ECBF-4CE2-8F97-9684F39B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46" y="3096625"/>
            <a:ext cx="4165100" cy="29248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2C2BCA-1AD7-4E74-BF21-5A8EC2563B47}"/>
              </a:ext>
            </a:extLst>
          </p:cNvPr>
          <p:cNvSpPr txBox="1"/>
          <p:nvPr/>
        </p:nvSpPr>
        <p:spPr>
          <a:xfrm>
            <a:off x="2431147" y="6166823"/>
            <a:ext cx="221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보고서 예시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95042-0BEB-4B8E-A420-490B9D26D17D}"/>
              </a:ext>
            </a:extLst>
          </p:cNvPr>
          <p:cNvSpPr txBox="1"/>
          <p:nvPr/>
        </p:nvSpPr>
        <p:spPr>
          <a:xfrm>
            <a:off x="7807751" y="6166823"/>
            <a:ext cx="221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아카이브 예시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90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76073" y="3136612"/>
            <a:ext cx="3839854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b="0" dirty="0" err="1">
                <a:solidFill>
                  <a:schemeClr val="tx1"/>
                </a:solidFill>
              </a:rPr>
              <a:t>들어주셔서</a:t>
            </a:r>
            <a:r>
              <a:rPr lang="ko-KR" altLang="en-US" b="0" dirty="0">
                <a:solidFill>
                  <a:schemeClr val="tx1"/>
                </a:solidFill>
              </a:rPr>
              <a:t> 감사합니다</a:t>
            </a:r>
            <a:r>
              <a:rPr lang="en-US" altLang="ko-KR" b="0" dirty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2240" y="342198"/>
            <a:ext cx="11009301" cy="617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793000" y="652549"/>
            <a:ext cx="3744416" cy="6001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3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60273" y="1408636"/>
            <a:ext cx="10440000" cy="0"/>
          </a:xfrm>
          <a:prstGeom prst="line">
            <a:avLst/>
          </a:prstGeom>
          <a:ln w="38100" cmpd="sng">
            <a:solidFill>
              <a:srgbClr val="282F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65464" y="1677242"/>
            <a:ext cx="3701603" cy="853839"/>
            <a:chOff x="5076056" y="1707653"/>
            <a:chExt cx="2776202" cy="640379"/>
          </a:xfrm>
        </p:grpSpPr>
        <p:sp>
          <p:nvSpPr>
            <p:cNvPr id="9" name="TextBox 8"/>
            <p:cNvSpPr txBox="1"/>
            <p:nvPr/>
          </p:nvSpPr>
          <p:spPr>
            <a:xfrm>
              <a:off x="5076056" y="209411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1707653"/>
              <a:ext cx="2489233" cy="43858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</a:rPr>
                <a:t>01</a:t>
              </a:r>
              <a:r>
                <a:rPr lang="en-US" altLang="ko-KR" dirty="0"/>
                <a:t>   </a:t>
              </a:r>
              <a:r>
                <a:rPr lang="ko-KR" altLang="en-US" dirty="0"/>
                <a:t>서론</a:t>
              </a:r>
              <a:endParaRPr lang="ko-KR" altLang="en-US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83888" y="3087337"/>
            <a:ext cx="370160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sz="1600" spc="-20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355898-C3E1-430A-B6D3-279EACD293AD}"/>
              </a:ext>
            </a:extLst>
          </p:cNvPr>
          <p:cNvGrpSpPr/>
          <p:nvPr/>
        </p:nvGrpSpPr>
        <p:grpSpPr>
          <a:xfrm>
            <a:off x="793000" y="3914688"/>
            <a:ext cx="6275624" cy="1329896"/>
            <a:chOff x="765461" y="3213314"/>
            <a:chExt cx="6275624" cy="13298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38CF14-9EF6-4A11-85EE-D8331D5B350E}"/>
                </a:ext>
              </a:extLst>
            </p:cNvPr>
            <p:cNvSpPr txBox="1"/>
            <p:nvPr/>
          </p:nvSpPr>
          <p:spPr>
            <a:xfrm>
              <a:off x="765461" y="3213314"/>
              <a:ext cx="8177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3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D17127-CF92-4F0E-82EB-A5DDAFEC68CD}"/>
                </a:ext>
              </a:extLst>
            </p:cNvPr>
            <p:cNvSpPr txBox="1"/>
            <p:nvPr/>
          </p:nvSpPr>
          <p:spPr>
            <a:xfrm>
              <a:off x="1362724" y="3264273"/>
              <a:ext cx="5678361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 및 </a:t>
              </a:r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68C99F-00CC-4804-8270-AB201A31C84F}"/>
                </a:ext>
              </a:extLst>
            </p:cNvPr>
            <p:cNvSpPr txBox="1"/>
            <p:nvPr/>
          </p:nvSpPr>
          <p:spPr>
            <a:xfrm>
              <a:off x="1379106" y="3630973"/>
              <a:ext cx="2188437" cy="91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주요 과정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수집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94B1E3-1C13-4AB2-8F45-0A85886E043B}"/>
              </a:ext>
            </a:extLst>
          </p:cNvPr>
          <p:cNvGrpSpPr/>
          <p:nvPr/>
        </p:nvGrpSpPr>
        <p:grpSpPr>
          <a:xfrm>
            <a:off x="6008984" y="3914688"/>
            <a:ext cx="5375682" cy="584775"/>
            <a:chOff x="6442653" y="1680838"/>
            <a:chExt cx="5375682" cy="584775"/>
          </a:xfrm>
        </p:grpSpPr>
        <p:sp>
          <p:nvSpPr>
            <p:cNvPr id="25" name="TextBox 24"/>
            <p:cNvSpPr txBox="1"/>
            <p:nvPr/>
          </p:nvSpPr>
          <p:spPr>
            <a:xfrm>
              <a:off x="6442653" y="1680838"/>
              <a:ext cx="5375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4BFEF8-461A-4CE9-9BB2-8D8495D93806}"/>
                </a:ext>
              </a:extLst>
            </p:cNvPr>
            <p:cNvSpPr txBox="1"/>
            <p:nvPr/>
          </p:nvSpPr>
          <p:spPr>
            <a:xfrm>
              <a:off x="7057468" y="1731662"/>
              <a:ext cx="4082302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진행방향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12F5B4-D2BE-48F7-99CB-14F4207D18D1}"/>
              </a:ext>
            </a:extLst>
          </p:cNvPr>
          <p:cNvGrpSpPr/>
          <p:nvPr/>
        </p:nvGrpSpPr>
        <p:grpSpPr>
          <a:xfrm>
            <a:off x="6008984" y="1677242"/>
            <a:ext cx="3744416" cy="1165589"/>
            <a:chOff x="793000" y="4610049"/>
            <a:chExt cx="3744416" cy="11655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1B4A88-E96A-4C1F-BA26-326103262F7E}"/>
                </a:ext>
              </a:extLst>
            </p:cNvPr>
            <p:cNvSpPr txBox="1"/>
            <p:nvPr/>
          </p:nvSpPr>
          <p:spPr>
            <a:xfrm>
              <a:off x="793000" y="4610049"/>
              <a:ext cx="8177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3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C2A71C-8E46-4AA3-94BD-4D01EADE559B}"/>
                </a:ext>
              </a:extLst>
            </p:cNvPr>
            <p:cNvSpPr txBox="1"/>
            <p:nvPr/>
          </p:nvSpPr>
          <p:spPr>
            <a:xfrm>
              <a:off x="1390263" y="4689268"/>
              <a:ext cx="3147153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네트워크 분석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8D09CD-8201-43BA-AA87-DCFD53CCF6C2}"/>
                </a:ext>
              </a:extLst>
            </p:cNvPr>
            <p:cNvSpPr txBox="1"/>
            <p:nvPr/>
          </p:nvSpPr>
          <p:spPr>
            <a:xfrm>
              <a:off x="1390263" y="5143477"/>
              <a:ext cx="2188437" cy="63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주요 과정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절차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9F815B-FD9F-4CEF-B4CA-52AF4B162A14}"/>
              </a:ext>
            </a:extLst>
          </p:cNvPr>
          <p:cNvSpPr txBox="1"/>
          <p:nvPr/>
        </p:nvSpPr>
        <p:spPr>
          <a:xfrm>
            <a:off x="1379106" y="2128737"/>
            <a:ext cx="2188437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주제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절차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26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5193" y="3293577"/>
            <a:ext cx="3701603" cy="14329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분석주제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절차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1375" y="2592266"/>
            <a:ext cx="243647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0" dirty="0">
                <a:solidFill>
                  <a:schemeClr val="accent5">
                    <a:lumMod val="75000"/>
                  </a:schemeClr>
                </a:solidFill>
              </a:rPr>
              <a:t>01</a:t>
            </a:r>
            <a:r>
              <a:rPr lang="en-US" altLang="ko-KR" b="0" dirty="0"/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983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52DAD-AB15-4756-8CFF-0DBED5F1E443}"/>
              </a:ext>
            </a:extLst>
          </p:cNvPr>
          <p:cNvSpPr txBox="1"/>
          <p:nvPr/>
        </p:nvSpPr>
        <p:spPr>
          <a:xfrm>
            <a:off x="501743" y="1006775"/>
            <a:ext cx="11550709" cy="15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TSC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Jacket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제품을 주로 제조 및 유통함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Heater Jacket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가스배관 외관에 밀착하여 열을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전달함으로서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가스배관 내에 흐르는 가스를 간접적으로 가열시켜 응고되거나 물성이 변하지 않도록 하는 장치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Mentle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Heater, Rubber Heater, Other Heater, Controller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제품으로 구성됨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2F763-E3DD-4613-A321-132252309996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8AF8-B673-43EF-A0A7-0CB3BF6C081F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B9CB-7C28-4D10-8717-E12EDBA004C9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8258-D97A-4086-A349-243EB3A41B72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7B26B-78C6-4E70-8945-9266BCBB0154}"/>
              </a:ext>
            </a:extLst>
          </p:cNvPr>
          <p:cNvSpPr txBox="1"/>
          <p:nvPr/>
        </p:nvSpPr>
        <p:spPr>
          <a:xfrm>
            <a:off x="475074" y="2831673"/>
            <a:ext cx="927904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고객사는 네트워크 분석을 통해 산업군의 트렌드와 숨겨진 잠재 시장을 탐색하고자 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53313F-60F7-470F-969C-16B01E629511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4503C0-01CA-4FA3-93DD-CA980FF7FF1B}"/>
              </a:ext>
            </a:extLst>
          </p:cNvPr>
          <p:cNvSpPr/>
          <p:nvPr/>
        </p:nvSpPr>
        <p:spPr>
          <a:xfrm rot="16200000">
            <a:off x="249220" y="3043178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5153C-0CAF-4E34-8B2D-69C3D463D342}"/>
              </a:ext>
            </a:extLst>
          </p:cNvPr>
          <p:cNvSpPr txBox="1"/>
          <p:nvPr/>
        </p:nvSpPr>
        <p:spPr>
          <a:xfrm>
            <a:off x="635488" y="3299558"/>
            <a:ext cx="10073521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국제적인 경쟁력 확보를 위해 미국 특허 위주의 분석을 진행하고자 함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고객사의 제품 및 경쟁사들의 주요 제품들과 관련된 키워드들을 위주로 선정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43798-CF45-4B74-A680-E6BA9D9705DF}"/>
              </a:ext>
            </a:extLst>
          </p:cNvPr>
          <p:cNvSpPr txBox="1"/>
          <p:nvPr/>
        </p:nvSpPr>
        <p:spPr>
          <a:xfrm>
            <a:off x="475074" y="4540321"/>
            <a:ext cx="927904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분석을 통해 새로운 연구개발 분야를 찾는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실사례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선행연구 존재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8D3B3-0D47-4FE2-A5A2-74A83EC93294}"/>
              </a:ext>
            </a:extLst>
          </p:cNvPr>
          <p:cNvSpPr/>
          <p:nvPr/>
        </p:nvSpPr>
        <p:spPr>
          <a:xfrm rot="16200000">
            <a:off x="249220" y="4751826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66FE6-9CC1-4A10-80F1-BC70255FDB82}"/>
              </a:ext>
            </a:extLst>
          </p:cNvPr>
          <p:cNvSpPr txBox="1"/>
          <p:nvPr/>
        </p:nvSpPr>
        <p:spPr>
          <a:xfrm>
            <a:off x="635488" y="5008206"/>
            <a:ext cx="10073521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서울과학기술대학교 </a:t>
            </a:r>
            <a:r>
              <a:rPr lang="ko-KR" altLang="en-US" sz="15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데이터사이언스과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서비스혁신연구실에서 관련 연구를 상당수 진행해 온 경험이 있음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기법들을 활용하여 새로운 연구개발 분야를 찾을 수 있는 선행연구도 역시 상당수 존재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52DAD-AB15-4756-8CFF-0DBED5F1E443}"/>
              </a:ext>
            </a:extLst>
          </p:cNvPr>
          <p:cNvSpPr txBox="1"/>
          <p:nvPr/>
        </p:nvSpPr>
        <p:spPr>
          <a:xfrm>
            <a:off x="501743" y="1006775"/>
            <a:ext cx="11550709" cy="191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특허 키워드를 활용한 네트워크 분석을 통한 인사이트 도출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사전에 지정된 키워드를 기반으로 국외 특허의 존재 여부 확인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특허의 텍스트 데이터를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크롤링한 텍스트 데이터를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마이닝하여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핵심 키워드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단어들을 파악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특허 간 주요 단어들을 네트워크 분석하여 인사이트를 도출하고자 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2F763-E3DD-4613-A321-132252309996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8AF8-B673-43EF-A0A7-0CB3BF6C081F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B9CB-7C28-4D10-8717-E12EDBA004C9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8258-D97A-4086-A349-243EB3A41B72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분석주제 및 절차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53313F-60F7-470F-969C-16B01E629511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8CBD7-1FD0-48DB-B61B-9276668EDB55}"/>
              </a:ext>
            </a:extLst>
          </p:cNvPr>
          <p:cNvSpPr/>
          <p:nvPr/>
        </p:nvSpPr>
        <p:spPr>
          <a:xfrm rot="16200000">
            <a:off x="242988" y="3486674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0A2EC-B377-46FE-B950-5C25EF582C4E}"/>
              </a:ext>
            </a:extLst>
          </p:cNvPr>
          <p:cNvSpPr txBox="1"/>
          <p:nvPr/>
        </p:nvSpPr>
        <p:spPr>
          <a:xfrm>
            <a:off x="501743" y="3255333"/>
            <a:ext cx="611826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절차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00A3C3-E159-4708-A922-084328AF4819}"/>
              </a:ext>
            </a:extLst>
          </p:cNvPr>
          <p:cNvSpPr/>
          <p:nvPr/>
        </p:nvSpPr>
        <p:spPr>
          <a:xfrm>
            <a:off x="1673454" y="384237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키워드 도출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502933-4882-40E2-9929-DF0D3B8D68B2}"/>
              </a:ext>
            </a:extLst>
          </p:cNvPr>
          <p:cNvSpPr/>
          <p:nvPr/>
        </p:nvSpPr>
        <p:spPr>
          <a:xfrm>
            <a:off x="4189227" y="384237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기반 특허코드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DF2E3F-AA62-4F9E-A372-4E3D256AFA98}"/>
              </a:ext>
            </a:extLst>
          </p:cNvPr>
          <p:cNvSpPr/>
          <p:nvPr/>
        </p:nvSpPr>
        <p:spPr>
          <a:xfrm>
            <a:off x="6705000" y="384237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87433E-D30D-4DA2-95B6-613A060E53A3}"/>
              </a:ext>
            </a:extLst>
          </p:cNvPr>
          <p:cNvGrpSpPr/>
          <p:nvPr/>
        </p:nvGrpSpPr>
        <p:grpSpPr>
          <a:xfrm>
            <a:off x="9220773" y="3842375"/>
            <a:ext cx="1546259" cy="1191600"/>
            <a:chOff x="9351509" y="3933734"/>
            <a:chExt cx="1546259" cy="119160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7357C8-6F95-4CC7-A238-201B90CE2BD8}"/>
                </a:ext>
              </a:extLst>
            </p:cNvPr>
            <p:cNvSpPr/>
            <p:nvPr/>
          </p:nvSpPr>
          <p:spPr>
            <a:xfrm>
              <a:off x="9351509" y="393373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1020-6E46-4407-B85B-57A8E15A9D1F}"/>
                </a:ext>
              </a:extLst>
            </p:cNvPr>
            <p:cNvSpPr txBox="1"/>
            <p:nvPr/>
          </p:nvSpPr>
          <p:spPr>
            <a:xfrm>
              <a:off x="9563100" y="4210050"/>
              <a:ext cx="120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인사이트 도출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7797B04-A8CC-4E4E-95CD-43A9B883E987}"/>
              </a:ext>
            </a:extLst>
          </p:cNvPr>
          <p:cNvSpPr/>
          <p:nvPr/>
        </p:nvSpPr>
        <p:spPr>
          <a:xfrm>
            <a:off x="3537782" y="427148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750FE1B-BD93-4F56-BCB8-3CB84C356655}"/>
              </a:ext>
            </a:extLst>
          </p:cNvPr>
          <p:cNvSpPr/>
          <p:nvPr/>
        </p:nvSpPr>
        <p:spPr>
          <a:xfrm>
            <a:off x="6053555" y="427148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8EFFC78-1525-4109-82CF-7D2F63173A0F}"/>
              </a:ext>
            </a:extLst>
          </p:cNvPr>
          <p:cNvSpPr/>
          <p:nvPr/>
        </p:nvSpPr>
        <p:spPr>
          <a:xfrm>
            <a:off x="8569328" y="427148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C47FD-6612-4CFA-A12A-BB028701A2A9}"/>
              </a:ext>
            </a:extLst>
          </p:cNvPr>
          <p:cNvSpPr txBox="1"/>
          <p:nvPr/>
        </p:nvSpPr>
        <p:spPr>
          <a:xfrm>
            <a:off x="1673454" y="5153132"/>
            <a:ext cx="154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제품의 소재 기반으로 검색어 추출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62FFA-22BE-43F7-AC05-CE9C8399F7DC}"/>
              </a:ext>
            </a:extLst>
          </p:cNvPr>
          <p:cNvSpPr txBox="1"/>
          <p:nvPr/>
        </p:nvSpPr>
        <p:spPr>
          <a:xfrm>
            <a:off x="4189227" y="5153132"/>
            <a:ext cx="154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Patent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USPTO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활용하여 특허 세부 키워드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19040-AD8A-494D-A19F-760C6143F6B9}"/>
              </a:ext>
            </a:extLst>
          </p:cNvPr>
          <p:cNvSpPr txBox="1"/>
          <p:nvPr/>
        </p:nvSpPr>
        <p:spPr>
          <a:xfrm>
            <a:off x="6705000" y="5153132"/>
            <a:ext cx="1546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Gephi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네트워크 분석을 통해 시각화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56679-D5C3-43F2-8740-6A5DFCFEC883}"/>
              </a:ext>
            </a:extLst>
          </p:cNvPr>
          <p:cNvSpPr txBox="1"/>
          <p:nvPr/>
        </p:nvSpPr>
        <p:spPr>
          <a:xfrm>
            <a:off x="9220773" y="5106185"/>
            <a:ext cx="1546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시각화된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자료를 통한 연구 분야 인사이트 제공</a:t>
            </a:r>
          </a:p>
        </p:txBody>
      </p:sp>
    </p:spTree>
    <p:extLst>
      <p:ext uri="{BB962C8B-B14F-4D97-AF65-F5344CB8AC3E}">
        <p14:creationId xmlns:p14="http://schemas.microsoft.com/office/powerpoint/2010/main" val="8435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F1B91-D2F3-46EB-9F24-1C6532A172F4}"/>
              </a:ext>
            </a:extLst>
          </p:cNvPr>
          <p:cNvSpPr txBox="1"/>
          <p:nvPr/>
        </p:nvSpPr>
        <p:spPr>
          <a:xfrm>
            <a:off x="4752249" y="3675136"/>
            <a:ext cx="3701603" cy="9712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66F2-D43B-4D35-AED5-DDFCB8BBA792}"/>
              </a:ext>
            </a:extLst>
          </p:cNvPr>
          <p:cNvSpPr txBox="1"/>
          <p:nvPr/>
        </p:nvSpPr>
        <p:spPr>
          <a:xfrm>
            <a:off x="4186501" y="2771424"/>
            <a:ext cx="6539558" cy="5747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600" dirty="0">
                <a:solidFill>
                  <a:schemeClr val="tx1"/>
                </a:solidFill>
              </a:rPr>
              <a:t>데이터 수집 및 </a:t>
            </a:r>
            <a:r>
              <a:rPr lang="ko-KR" altLang="en-US" sz="2600" dirty="0" err="1">
                <a:solidFill>
                  <a:schemeClr val="tx1"/>
                </a:solidFill>
              </a:rPr>
              <a:t>전처리</a:t>
            </a:r>
            <a:endParaRPr lang="en-US" altLang="ko-KR" sz="2600" b="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C15C-32BF-426A-B66A-9AC511C7B9DA}"/>
              </a:ext>
            </a:extLst>
          </p:cNvPr>
          <p:cNvSpPr txBox="1"/>
          <p:nvPr/>
        </p:nvSpPr>
        <p:spPr>
          <a:xfrm>
            <a:off x="3500323" y="2798058"/>
            <a:ext cx="95783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5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9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과정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11264394" cy="381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숙명여대 측에서 전달해 준 검색어들을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Patent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Crawling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C977F0-36D7-4EEA-80BE-12E71B815F37}"/>
              </a:ext>
            </a:extLst>
          </p:cNvPr>
          <p:cNvGrpSpPr/>
          <p:nvPr/>
        </p:nvGrpSpPr>
        <p:grpSpPr>
          <a:xfrm>
            <a:off x="3005719" y="2972246"/>
            <a:ext cx="8415694" cy="1191601"/>
            <a:chOff x="1834720" y="2470774"/>
            <a:chExt cx="8415694" cy="1191601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DE0696-E7D8-4E3B-83B5-4DF65B3F0442}"/>
                </a:ext>
              </a:extLst>
            </p:cNvPr>
            <p:cNvSpPr/>
            <p:nvPr/>
          </p:nvSpPr>
          <p:spPr>
            <a:xfrm>
              <a:off x="1834720" y="2470775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 Patent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데이터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Crawling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1E6DE85-3651-48DC-92FF-C9128E79E583}"/>
                </a:ext>
              </a:extLst>
            </p:cNvPr>
            <p:cNvSpPr/>
            <p:nvPr/>
          </p:nvSpPr>
          <p:spPr>
            <a:xfrm>
              <a:off x="4195775" y="2470775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수집한 코드 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정제 및 가공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8B2F983-8029-4501-AE3D-834BB536815D}"/>
                </a:ext>
              </a:extLst>
            </p:cNvPr>
            <p:cNvSpPr/>
            <p:nvPr/>
          </p:nvSpPr>
          <p:spPr>
            <a:xfrm>
              <a:off x="6449965" y="247077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USPTO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세부 텍스트 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694A77-69D0-4406-AD7D-59504D5CAA64}"/>
                </a:ext>
              </a:extLst>
            </p:cNvPr>
            <p:cNvSpPr/>
            <p:nvPr/>
          </p:nvSpPr>
          <p:spPr>
            <a:xfrm>
              <a:off x="8704155" y="247077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수집된 텍스트 가공 및 정제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DDD20EE-247E-45A1-9752-D9DC16D66041}"/>
                </a:ext>
              </a:extLst>
            </p:cNvPr>
            <p:cNvSpPr/>
            <p:nvPr/>
          </p:nvSpPr>
          <p:spPr>
            <a:xfrm>
              <a:off x="3621689" y="2899887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D949CAA-EFEE-4A98-AA2B-DAE7582D29D3}"/>
                </a:ext>
              </a:extLst>
            </p:cNvPr>
            <p:cNvSpPr/>
            <p:nvPr/>
          </p:nvSpPr>
          <p:spPr>
            <a:xfrm>
              <a:off x="5929312" y="2899887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14976C1-57F8-480C-8AF8-0C1697A0C508}"/>
                </a:ext>
              </a:extLst>
            </p:cNvPr>
            <p:cNvSpPr/>
            <p:nvPr/>
          </p:nvSpPr>
          <p:spPr>
            <a:xfrm>
              <a:off x="8183502" y="2899886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F9AA52-A4D4-4A3B-AB43-09C938377018}"/>
              </a:ext>
            </a:extLst>
          </p:cNvPr>
          <p:cNvSpPr txBox="1"/>
          <p:nvPr/>
        </p:nvSpPr>
        <p:spPr>
          <a:xfrm>
            <a:off x="3005719" y="4311387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활용하여 특허코드 데이터 수집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4EBA4-C5EF-4438-A65E-4B9D2013B745}"/>
              </a:ext>
            </a:extLst>
          </p:cNvPr>
          <p:cNvSpPr txBox="1"/>
          <p:nvPr/>
        </p:nvSpPr>
        <p:spPr>
          <a:xfrm>
            <a:off x="5329033" y="4311387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수집한 특허코드 데이터 중 활용가능한 것들만 파일로 저장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701D1E-EAEB-464C-9006-F440DA802B3F}"/>
              </a:ext>
            </a:extLst>
          </p:cNvPr>
          <p:cNvSpPr txBox="1"/>
          <p:nvPr/>
        </p:nvSpPr>
        <p:spPr>
          <a:xfrm>
            <a:off x="7620964" y="4311387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저장한  값들을 활용하여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USPTO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2F843B-4FF2-4A5A-A69E-4FA95AA5D705}"/>
              </a:ext>
            </a:extLst>
          </p:cNvPr>
          <p:cNvSpPr txBox="1"/>
          <p:nvPr/>
        </p:nvSpPr>
        <p:spPr>
          <a:xfrm>
            <a:off x="9912895" y="4311387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수집한 데이터들을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Gephi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삽입할 수 있게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9F951-F093-4B26-B9D6-DA9372F7A80B}"/>
              </a:ext>
            </a:extLst>
          </p:cNvPr>
          <p:cNvSpPr/>
          <p:nvPr/>
        </p:nvSpPr>
        <p:spPr>
          <a:xfrm>
            <a:off x="771744" y="297224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</a:t>
            </a: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899485C-4DBF-449A-948B-52A144C572C4}"/>
              </a:ext>
            </a:extLst>
          </p:cNvPr>
          <p:cNvSpPr/>
          <p:nvPr/>
        </p:nvSpPr>
        <p:spPr>
          <a:xfrm>
            <a:off x="2505281" y="3401358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413B37-95F2-431A-A30B-4219071B224A}"/>
              </a:ext>
            </a:extLst>
          </p:cNvPr>
          <p:cNvSpPr txBox="1"/>
          <p:nvPr/>
        </p:nvSpPr>
        <p:spPr>
          <a:xfrm>
            <a:off x="771744" y="4311387"/>
            <a:ext cx="162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사용할 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검색 키워드 선정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83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02AEA283-2508-49C8-B065-336125CDD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07174EAA-C7C3-4643-9A3A-CE3564036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CB62C0-960F-45DF-A485-AF0FFBD969BF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99241-DFD7-432C-9783-14AC360EAB8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검색어 선정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144CE-BDB2-421F-8C98-097CABC678F7}"/>
              </a:ext>
            </a:extLst>
          </p:cNvPr>
          <p:cNvSpPr txBox="1"/>
          <p:nvPr/>
        </p:nvSpPr>
        <p:spPr>
          <a:xfrm>
            <a:off x="498981" y="1633246"/>
            <a:ext cx="8625969" cy="131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숙명여대 측에서 고객사의 주요 제품인 충전소재와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heater jacket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위주의 특허 키워드 조사를 실시함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조사된 결과를 바탕으로 키워드를 정리하여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과기대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측에 전달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친환경 재료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폴리에틸렌테레프탈레이트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폴리아미드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단열재 소재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실리카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유리섬유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세라믹 섬유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에어로겔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탄소섬유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01725A-F190-4FC2-9232-AFF02CF42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0" y="3216041"/>
            <a:ext cx="4572000" cy="2667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CE919-C0C8-4384-8772-A50CBF280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82" y="3235091"/>
            <a:ext cx="4572000" cy="2647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63FFAB-3E3A-425D-BA88-5808E5801EE4}"/>
              </a:ext>
            </a:extLst>
          </p:cNvPr>
          <p:cNvSpPr txBox="1"/>
          <p:nvPr/>
        </p:nvSpPr>
        <p:spPr>
          <a:xfrm>
            <a:off x="2198684" y="6131763"/>
            <a:ext cx="193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단열재 소재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C71E6-D931-4EDA-AD2A-42ED684F8F56}"/>
              </a:ext>
            </a:extLst>
          </p:cNvPr>
          <p:cNvSpPr txBox="1"/>
          <p:nvPr/>
        </p:nvSpPr>
        <p:spPr>
          <a:xfrm>
            <a:off x="8054244" y="6131763"/>
            <a:ext cx="193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특허의 세부 내용 예시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47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8340219" cy="381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Patent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키워드 리스트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전달받은 키워드를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2018-01-01 ~ 2021-12-31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영어로 작성된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국적의 특허를 검색함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해당 키워드들의 데이터 파일 다운로드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코드 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가공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특허 키워드 중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활용 가능한 코드만을 따로 분리해야 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pickle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분리한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코드값을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저장한 파일 생성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 결과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‘polyamide’, ‘glass fiber’, ‘</a:t>
            </a: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polythyleneterephthalate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키워드에 대해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진행하도록 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4851F-C19A-460B-A000-12CDD361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15" y="1675087"/>
            <a:ext cx="5879260" cy="855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DA7EE1-9F97-4E59-B26D-A2ACAF49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245" y="3429000"/>
            <a:ext cx="2066410" cy="2915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F74350-E980-4C5D-BFBB-006299BC25C1}"/>
              </a:ext>
            </a:extLst>
          </p:cNvPr>
          <p:cNvSpPr txBox="1"/>
          <p:nvPr/>
        </p:nvSpPr>
        <p:spPr>
          <a:xfrm>
            <a:off x="9044245" y="6334780"/>
            <a:ext cx="22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 사용가능한 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특허리스트의 수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926</Words>
  <Application>Microsoft Office PowerPoint</Application>
  <PresentationFormat>와이드스크린</PresentationFormat>
  <Paragraphs>179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 Bold</vt:lpstr>
      <vt:lpstr>나눔스퀘어</vt:lpstr>
      <vt:lpstr>나눔명조</vt:lpstr>
      <vt:lpstr>맑은 고딕</vt:lpstr>
      <vt:lpstr>Wingdings</vt:lpstr>
      <vt:lpstr>나눔스퀘어 ExtraBold</vt:lpstr>
      <vt:lpstr>나눔스퀘어_ac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종백</cp:lastModifiedBy>
  <cp:revision>651</cp:revision>
  <dcterms:created xsi:type="dcterms:W3CDTF">2018-08-02T07:05:36Z</dcterms:created>
  <dcterms:modified xsi:type="dcterms:W3CDTF">2022-01-06T06:02:47Z</dcterms:modified>
</cp:coreProperties>
</file>