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57f6d0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57f6d0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557f6d0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557f6d0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52d6e0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552d6e0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c724ed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c724ed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0c724ed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0c724ed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0c724ed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0c724ed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0c724ed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0c724ed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552d6e0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552d6e0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557f6d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557f6d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57f6d0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57f6d0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57f6d0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557f6d0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azure/azure-sql/database/single-database-create-quickstart?tabs=azure-portal" TargetMode="External"/><Relationship Id="rId4" Type="http://schemas.openxmlformats.org/officeDocument/2006/relationships/hyperlink" Target="https://www.youtube.com/watch?v=POWm4EfU9bA" TargetMode="External"/><Relationship Id="rId5" Type="http://schemas.openxmlformats.org/officeDocument/2006/relationships/hyperlink" Target="https://www.queryexamples.com/sql/general/library-database-sql-query-example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ibraryappgroup8.azurewebsite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HW3: Database Project </a:t>
            </a:r>
            <a:endParaRPr sz="295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Library Application</a:t>
            </a:r>
            <a:endParaRPr sz="295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8 (</a:t>
            </a:r>
            <a:r>
              <a:rPr lang="en" sz="1800">
                <a:solidFill>
                  <a:schemeClr val="dk1"/>
                </a:solidFill>
              </a:rPr>
              <a:t> James M Northup, Jin Young Park)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Library Application Function: Search, Rent, Return, Availability,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Database in our Cloud Server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Table: LIBRARY_USER, Author, BOOKS, and Checkout_Log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Front-end: Use Visual Studio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WebForm: HTML/ Handler: C#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to the Cloud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 to Azure web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Database in Azure: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https://docs.microsoft.com/en-us/azure/azure-sql/database/single-database-create-quickstart?tabs=azure-portal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to create server in Azure and deploy the app: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https://www.youtube.com/watch?v=POWm4EfU9bA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Database Systems: The Complete Book by Hector Garcia-Molina, Jeffrey D. Ullman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Library Database Sql Query Examples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https://www.queryexamples.com/sql/general/library-database-sql-query-examples/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2575" y="93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0850" y="169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Application allows users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the Literature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 for Additional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Rent Literature Using the ISBN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Literature Using the ISBN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</a:t>
            </a:r>
            <a:r>
              <a:rPr lang="en"/>
              <a:t>vailability</a:t>
            </a:r>
            <a:r>
              <a:rPr lang="en"/>
              <a:t> of Literature Using ISBN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User Checkout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88506" l="0" r="0" t="0"/>
          <a:stretch/>
        </p:blipFill>
        <p:spPr>
          <a:xfrm>
            <a:off x="0" y="0"/>
            <a:ext cx="9144003" cy="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Design: DB Relational Diagram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325"/>
            <a:ext cx="8839203" cy="229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Design: DB Tables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74" y="2227424"/>
            <a:ext cx="4089100" cy="11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1086887"/>
            <a:ext cx="3282550" cy="10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14525"/>
            <a:ext cx="3883450" cy="13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3200" y="1091175"/>
            <a:ext cx="3930224" cy="1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Functionality: Trigger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3" y="1017725"/>
            <a:ext cx="6077975" cy="35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Functionality: Search Function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8199"/>
            <a:ext cx="7693449" cy="27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Front-end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50" y="1333300"/>
            <a:ext cx="2336425" cy="32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1366250"/>
            <a:ext cx="6172326" cy="12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800900" y="1017713"/>
            <a:ext cx="59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html</a:t>
            </a:r>
            <a:endParaRPr sz="1700"/>
          </a:p>
        </p:txBody>
      </p:sp>
      <p:sp>
        <p:nvSpPr>
          <p:cNvPr id="98" name="Google Shape;98;p19"/>
          <p:cNvSpPr txBox="1"/>
          <p:nvPr/>
        </p:nvSpPr>
        <p:spPr>
          <a:xfrm>
            <a:off x="2800900" y="2672225"/>
            <a:ext cx="51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C#</a:t>
            </a:r>
            <a:endParaRPr sz="1700"/>
          </a:p>
        </p:txBody>
      </p:sp>
      <p:sp>
        <p:nvSpPr>
          <p:cNvPr id="99" name="Google Shape;99;p19"/>
          <p:cNvSpPr/>
          <p:nvPr/>
        </p:nvSpPr>
        <p:spPr>
          <a:xfrm>
            <a:off x="703225" y="3355350"/>
            <a:ext cx="934200" cy="15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55625" y="3507750"/>
            <a:ext cx="1032900" cy="15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9"/>
          <p:cNvCxnSpPr>
            <a:endCxn id="102" idx="1"/>
          </p:cNvCxnSpPr>
          <p:nvPr/>
        </p:nvCxnSpPr>
        <p:spPr>
          <a:xfrm flipH="1" rot="10800000">
            <a:off x="1657713" y="1968975"/>
            <a:ext cx="962400" cy="146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100" idx="3"/>
            <a:endCxn id="104" idx="1"/>
          </p:cNvCxnSpPr>
          <p:nvPr/>
        </p:nvCxnSpPr>
        <p:spPr>
          <a:xfrm>
            <a:off x="1888525" y="3583050"/>
            <a:ext cx="771300" cy="19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/>
          <p:nvPr/>
        </p:nvSpPr>
        <p:spPr>
          <a:xfrm>
            <a:off x="2620113" y="1316025"/>
            <a:ext cx="101100" cy="13059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659950" y="3016800"/>
            <a:ext cx="101100" cy="15138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63000" y="919850"/>
            <a:ext cx="199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Visual Studio 2019</a:t>
            </a:r>
            <a:endParaRPr sz="17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1175" y="3016789"/>
            <a:ext cx="6972353" cy="151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4641200" y="4209225"/>
            <a:ext cx="5073300" cy="2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6369125" y="4180725"/>
            <a:ext cx="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Query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781275" y="3415600"/>
            <a:ext cx="4952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Front-end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175" y="135396"/>
            <a:ext cx="2536900" cy="11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75" y="1476400"/>
            <a:ext cx="8381449" cy="1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42025" y="1098100"/>
            <a:ext cx="341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Connect to cloud server and DB</a:t>
            </a:r>
            <a:endParaRPr sz="300">
              <a:solidFill>
                <a:srgbClr val="666666"/>
              </a:solidFill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731625" y="2330650"/>
            <a:ext cx="19188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7506000" y="2282150"/>
            <a:ext cx="6972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123400" y="2511550"/>
            <a:ext cx="134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Cloud Server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422625" y="2511550"/>
            <a:ext cx="134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Database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275" y="3251475"/>
            <a:ext cx="5411936" cy="194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42025" y="2843000"/>
            <a:ext cx="341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Publish the app to Azure web app</a:t>
            </a:r>
            <a:endParaRPr sz="300">
              <a:solidFill>
                <a:srgbClr val="666666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057675" y="994550"/>
            <a:ext cx="6972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81275" y="1544500"/>
            <a:ext cx="6972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0"/>
          <p:cNvCxnSpPr>
            <a:stCxn id="124" idx="1"/>
            <a:endCxn id="125" idx="3"/>
          </p:cNvCxnSpPr>
          <p:nvPr/>
        </p:nvCxnSpPr>
        <p:spPr>
          <a:xfrm flipH="1">
            <a:off x="1078575" y="1085000"/>
            <a:ext cx="4979100" cy="54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507150" y="2229400"/>
            <a:ext cx="63288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Application 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http://libraryappgroup8.azurewebsites.net/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