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38" autoAdjust="0"/>
    <p:restoredTop sz="94660"/>
  </p:normalViewPr>
  <p:slideViewPr>
    <p:cSldViewPr>
      <p:cViewPr>
        <p:scale>
          <a:sx n="90" d="100"/>
          <a:sy n="90" d="100"/>
        </p:scale>
        <p:origin x="-34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EB54-1801-4949-BDC2-EFDF6653EE7F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37AF-30CA-4B2E-ACDC-D564B2E3B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86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EB54-1801-4949-BDC2-EFDF6653EE7F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37AF-30CA-4B2E-ACDC-D564B2E3B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38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EB54-1801-4949-BDC2-EFDF6653EE7F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37AF-30CA-4B2E-ACDC-D564B2E3B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51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EB54-1801-4949-BDC2-EFDF6653EE7F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37AF-30CA-4B2E-ACDC-D564B2E3B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64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EB54-1801-4949-BDC2-EFDF6653EE7F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37AF-30CA-4B2E-ACDC-D564B2E3B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67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EB54-1801-4949-BDC2-EFDF6653EE7F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37AF-30CA-4B2E-ACDC-D564B2E3B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83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EB54-1801-4949-BDC2-EFDF6653EE7F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37AF-30CA-4B2E-ACDC-D564B2E3B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8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EB54-1801-4949-BDC2-EFDF6653EE7F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37AF-30CA-4B2E-ACDC-D564B2E3B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4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EB54-1801-4949-BDC2-EFDF6653EE7F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37AF-30CA-4B2E-ACDC-D564B2E3B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5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EB54-1801-4949-BDC2-EFDF6653EE7F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37AF-30CA-4B2E-ACDC-D564B2E3B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13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EB54-1801-4949-BDC2-EFDF6653EE7F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37AF-30CA-4B2E-ACDC-D564B2E3B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31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3EB54-1801-4949-BDC2-EFDF6653EE7F}" type="datetimeFigureOut">
              <a:rPr lang="zh-TW" altLang="en-US" smtClean="0"/>
              <a:t>2021/12/12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37AF-30CA-4B2E-ACDC-D564B2E3B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95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A4%A7%E6%B4%A5%E7%AE%97%E6%B3%9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tread01.com/content/1543921874.html?fbclid=IwAR2ceRA2-MnNKvDxkajuR9wBYsM0SXMo_HhWADFgzol2jpIqlHbHZAeNUk4" TargetMode="External"/><Relationship Id="rId5" Type="http://schemas.openxmlformats.org/officeDocument/2006/relationships/hyperlink" Target="https://www.wongwonggoods.com/python/python_opencv/opencv-threshold-all-otsu/?fbclid=IwAR1oeR3KyuQ1-f-1YJTwdkZh5UgFlibdrLA9O72ftp2zn6st7DT_wevV-24#Otsus_Threshold_%E5%A4%A7%E6%B4%A5%E4%BA%8C%E5%80%BC%E5%8C%96_%E6%98%AF%E4%BB%80%E9%BA%BC" TargetMode="External"/><Relationship Id="rId4" Type="http://schemas.openxmlformats.org/officeDocument/2006/relationships/hyperlink" Target="https://github.com/howarder3/ironman2020_OpenCV_photoshop/blob/master/Day20-1_%E5%A4%A7%E6%B4%A5%E4%BA%8C%E5%80%BC%E5%8C%96_Otsu_threshold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111277"/>
            <a:ext cx="3238500" cy="47625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文字方塊 2"/>
          <p:cNvSpPr txBox="1"/>
          <p:nvPr/>
        </p:nvSpPr>
        <p:spPr>
          <a:xfrm>
            <a:off x="3090205" y="1487686"/>
            <a:ext cx="29219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大津演算法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en-US" altLang="zh-TW" sz="3200" dirty="0" smtClean="0"/>
              <a:t>Otsu’s algorithm</a:t>
            </a:r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4016" y="5445224"/>
            <a:ext cx="13580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IMLP350104</a:t>
            </a:r>
          </a:p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林均珆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86105" y="3356992"/>
            <a:ext cx="30700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dirty="0" smtClean="0">
                <a:latin typeface="標楷體" pitchFamily="65" charset="-120"/>
                <a:ea typeface="標楷體" pitchFamily="65" charset="-120"/>
              </a:rPr>
              <a:t>黑白影像特徵處理法</a:t>
            </a:r>
            <a:endParaRPr lang="zh-TW" altLang="en-US" sz="25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35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111277"/>
            <a:ext cx="3238500" cy="47625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文字方塊 4"/>
          <p:cNvSpPr txBox="1"/>
          <p:nvPr/>
        </p:nvSpPr>
        <p:spPr>
          <a:xfrm>
            <a:off x="531421" y="548680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dirty="0" smtClean="0">
                <a:latin typeface="標楷體" pitchFamily="65" charset="-120"/>
                <a:ea typeface="標楷體" pitchFamily="65" charset="-120"/>
              </a:rPr>
              <a:t>前言與動機</a:t>
            </a:r>
            <a:endParaRPr lang="zh-TW" altLang="en-US" sz="25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5577" y="1414517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對於個人喜好來說，欣賞黑灰白單一色調的影像遠比色彩多樣的呈現方式時更有感觸，既耐看又別有一番風情。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相對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在有限的色系範圍裡，明亮度、飽和度和整體比例調配又將單純的黑白影像呈現出不同的效果。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於是將大津演算法當作這次的報告主題，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簡易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實驗不同樣式的黑白影像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725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111277"/>
            <a:ext cx="3238500" cy="47625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文字方塊 2"/>
          <p:cNvSpPr txBox="1"/>
          <p:nvPr/>
        </p:nvSpPr>
        <p:spPr>
          <a:xfrm>
            <a:off x="531421" y="548680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dirty="0">
                <a:latin typeface="標楷體" pitchFamily="65" charset="-120"/>
                <a:ea typeface="標楷體" pitchFamily="65" charset="-120"/>
              </a:rPr>
              <a:t>簡</a:t>
            </a:r>
            <a:r>
              <a:rPr lang="zh-TW" altLang="en-US" sz="2500" dirty="0" smtClean="0">
                <a:latin typeface="標楷體" pitchFamily="65" charset="-120"/>
                <a:ea typeface="標楷體" pitchFamily="65" charset="-120"/>
              </a:rPr>
              <a:t>介</a:t>
            </a:r>
            <a:endParaRPr lang="zh-TW" altLang="en-US" sz="25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55577" y="1414517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大津演算法</a:t>
            </a:r>
            <a:r>
              <a:rPr lang="en-US" altLang="zh-TW" dirty="0" smtClean="0">
                <a:ea typeface="微軟正黑體" pitchFamily="34" charset="-120"/>
              </a:rPr>
              <a:t>(Otsu’s Method)</a:t>
            </a:r>
            <a:r>
              <a:rPr lang="zh-TW" altLang="en-US" dirty="0" smtClean="0">
                <a:ea typeface="微軟正黑體" pitchFamily="34" charset="-120"/>
              </a:rPr>
              <a:t>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日本學者大津於</a:t>
            </a:r>
            <a:r>
              <a:rPr lang="en-US" altLang="zh-TW" dirty="0">
                <a:ea typeface="微軟正黑體" pitchFamily="34" charset="-120"/>
              </a:rPr>
              <a:t>1979</a:t>
            </a:r>
            <a:r>
              <a:rPr lang="zh-TW" altLang="en-US" dirty="0">
                <a:ea typeface="微軟正黑體" pitchFamily="34" charset="-120"/>
              </a:rPr>
              <a:t>年</a:t>
            </a:r>
            <a:r>
              <a:rPr lang="zh-TW" altLang="en-US" dirty="0" smtClean="0">
                <a:ea typeface="微軟正黑體" pitchFamily="34" charset="-120"/>
              </a:rPr>
              <a:t>提出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，又稱作最大類間方差法，是一種將影像</a:t>
            </a:r>
            <a:r>
              <a:rPr lang="zh-TW" altLang="en-US" u="sng" dirty="0" smtClean="0">
                <a:latin typeface="微軟正黑體" pitchFamily="34" charset="-120"/>
                <a:ea typeface="微軟正黑體" pitchFamily="34" charset="-120"/>
              </a:rPr>
              <a:t>二值化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並自動分割閥值的演化法，</a:t>
            </a:r>
            <a:r>
              <a:rPr lang="zh-TW" altLang="en-US" dirty="0" smtClean="0">
                <a:ea typeface="微軟正黑體" pitchFamily="34" charset="-120"/>
              </a:rPr>
              <a:t>分成</a:t>
            </a:r>
            <a:r>
              <a:rPr lang="zh-TW" altLang="en-US" dirty="0">
                <a:ea typeface="微軟正黑體" pitchFamily="34" charset="-120"/>
              </a:rPr>
              <a:t>前景</a:t>
            </a:r>
            <a:r>
              <a:rPr lang="zh-TW" altLang="en-US" dirty="0" smtClean="0">
                <a:ea typeface="微軟正黑體" pitchFamily="34" charset="-120"/>
              </a:rPr>
              <a:t>與背景</a:t>
            </a:r>
            <a:r>
              <a:rPr lang="zh-TW" altLang="en-US" dirty="0">
                <a:ea typeface="微軟正黑體" pitchFamily="34" charset="-120"/>
              </a:rPr>
              <a:t>兩</a:t>
            </a:r>
            <a:r>
              <a:rPr lang="zh-TW" altLang="en-US" dirty="0" smtClean="0">
                <a:ea typeface="微軟正黑體" pitchFamily="34" charset="-120"/>
              </a:rPr>
              <a:t>部分，</a:t>
            </a:r>
            <a:r>
              <a:rPr lang="zh-TW" altLang="en-US" dirty="0" smtClean="0">
                <a:latin typeface="+mj-lt"/>
                <a:ea typeface="微軟正黑體" pitchFamily="34" charset="-120"/>
              </a:rPr>
              <a:t>使兩者之間差異顯著。其計算簡單</a:t>
            </a:r>
            <a:r>
              <a:rPr lang="zh-TW" altLang="en-US" dirty="0">
                <a:latin typeface="+mj-lt"/>
                <a:ea typeface="微軟正黑體" pitchFamily="34" charset="-120"/>
              </a:rPr>
              <a:t>，不</a:t>
            </a:r>
            <a:r>
              <a:rPr lang="zh-TW" altLang="en-US" dirty="0" smtClean="0">
                <a:latin typeface="+mj-lt"/>
                <a:ea typeface="微軟正黑體" pitchFamily="34" charset="-120"/>
              </a:rPr>
              <a:t>受影像亮度和對比度的影響。</a:t>
            </a:r>
            <a:endParaRPr lang="en-US" altLang="zh-TW" dirty="0" smtClean="0">
              <a:latin typeface="+mj-lt"/>
              <a:ea typeface="微軟正黑體" pitchFamily="34" charset="-120"/>
            </a:endParaRPr>
          </a:p>
          <a:p>
            <a:endParaRPr lang="en-US" altLang="zh-TW" dirty="0">
              <a:latin typeface="+mj-lt"/>
              <a:ea typeface="微軟正黑體" pitchFamily="34" charset="-120"/>
            </a:endParaRPr>
          </a:p>
          <a:p>
            <a:r>
              <a:rPr lang="zh-TW" altLang="en-US" dirty="0">
                <a:latin typeface="+mj-lt"/>
                <a:ea typeface="微軟正黑體" pitchFamily="34" charset="-120"/>
              </a:rPr>
              <a:t>而</a:t>
            </a:r>
            <a:r>
              <a:rPr lang="zh-TW" altLang="en-US" dirty="0" smtClean="0">
                <a:latin typeface="+mj-lt"/>
                <a:ea typeface="微軟正黑體" pitchFamily="34" charset="-120"/>
              </a:rPr>
              <a:t>「方差」為灰色分布均勻性的一種度量，前景與背景之間的類間方差越大，說明構成影像的前景與背景各兩部分機率越大，也代表其錯分概率越小。</a:t>
            </a:r>
            <a:endParaRPr lang="en-US" altLang="zh-TW" dirty="0" smtClean="0">
              <a:latin typeface="+mj-lt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5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111277"/>
            <a:ext cx="3238500" cy="47625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文字方塊 2"/>
          <p:cNvSpPr txBox="1"/>
          <p:nvPr/>
        </p:nvSpPr>
        <p:spPr>
          <a:xfrm>
            <a:off x="531421" y="548680"/>
            <a:ext cx="9669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dirty="0" smtClean="0">
                <a:ea typeface="標楷體" pitchFamily="65" charset="-120"/>
              </a:rPr>
              <a:t>Demo</a:t>
            </a:r>
            <a:endParaRPr lang="zh-TW" altLang="en-US" sz="2500" dirty="0"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60" y="1133015"/>
            <a:ext cx="9144000" cy="9998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9144000" cy="96444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147421"/>
            <a:ext cx="9144000" cy="33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111277"/>
            <a:ext cx="3238500" cy="47625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文字方塊 2"/>
          <p:cNvSpPr txBox="1"/>
          <p:nvPr/>
        </p:nvSpPr>
        <p:spPr>
          <a:xfrm>
            <a:off x="531421" y="548680"/>
            <a:ext cx="9669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dirty="0" smtClean="0">
                <a:ea typeface="標楷體" pitchFamily="65" charset="-120"/>
              </a:rPr>
              <a:t>Demo</a:t>
            </a:r>
            <a:endParaRPr lang="zh-TW" altLang="en-US" sz="2500" dirty="0"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40289"/>
            <a:ext cx="9144000" cy="32528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365161"/>
            <a:ext cx="9144000" cy="115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111277"/>
            <a:ext cx="3238500" cy="47625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文字方塊 2"/>
          <p:cNvSpPr txBox="1"/>
          <p:nvPr/>
        </p:nvSpPr>
        <p:spPr>
          <a:xfrm>
            <a:off x="531421" y="548680"/>
            <a:ext cx="9669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dirty="0" smtClean="0">
                <a:ea typeface="標楷體" pitchFamily="65" charset="-120"/>
              </a:rPr>
              <a:t>Demo</a:t>
            </a:r>
            <a:endParaRPr lang="zh-TW" altLang="en-US" sz="2500" dirty="0"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34" y="27384"/>
            <a:ext cx="7118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111277"/>
            <a:ext cx="3238500" cy="47625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文字方塊 2"/>
          <p:cNvSpPr txBox="1"/>
          <p:nvPr/>
        </p:nvSpPr>
        <p:spPr>
          <a:xfrm>
            <a:off x="531421" y="548680"/>
            <a:ext cx="2428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500" dirty="0">
                <a:latin typeface="標楷體" pitchFamily="65" charset="-120"/>
                <a:ea typeface="標楷體" pitchFamily="65" charset="-120"/>
              </a:rPr>
              <a:t>課後心得與感想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55577" y="1414517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無論是通訊、金融、醫療領域等技術皆深受</a:t>
            </a:r>
            <a:r>
              <a:rPr lang="en-US" altLang="zh-TW" dirty="0" smtClean="0">
                <a:ea typeface="微軟正黑體" pitchFamily="34" charset="-120"/>
              </a:rPr>
              <a:t>AI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影響，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本身資管系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畢業、從事</a:t>
            </a:r>
            <a:r>
              <a:rPr lang="en-US" altLang="zh-TW" dirty="0">
                <a:ea typeface="微軟正黑體" pitchFamily="34" charset="-120"/>
              </a:rPr>
              <a:t>QA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方面工作的我出於好奇，原本在這方面完全未知，所以打算嘗試並且稍微有個概念。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過程中寫</a:t>
            </a:r>
            <a:r>
              <a:rPr lang="en-US" altLang="zh-TW" dirty="0" smtClean="0">
                <a:ea typeface="微軟正黑體" pitchFamily="34" charset="-120"/>
              </a:rPr>
              <a:t>code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時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大概知道哪一塊程式碼在處理哪些事。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困難的地方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演算法眼花撩亂的數學符號、</a:t>
            </a:r>
            <a:r>
              <a:rPr lang="en-US" altLang="zh-TW" dirty="0" smtClean="0">
                <a:ea typeface="微軟正黑體" pitchFamily="34" charset="-120"/>
              </a:rPr>
              <a:t>python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五花八門的套件和方法、參數如何定義等都要細心地試著理解，太細微的部分只能靠後天練習，隨著時間累積經驗和實力。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這門課讓我對</a:t>
            </a:r>
            <a:r>
              <a:rPr lang="en-US" altLang="zh-TW" dirty="0" smtClean="0">
                <a:ea typeface="微軟正黑體" pitchFamily="34" charset="-120"/>
              </a:rPr>
              <a:t>ML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不再是完全陌生，也讓我有意願規劃未來做更進一步完整的進修，謝謝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老師回覆我在遇到問題所寄出的每一封信，提供多種詳細的解決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辦法。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5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111277"/>
            <a:ext cx="3238500" cy="47625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文字方塊 2"/>
          <p:cNvSpPr txBox="1"/>
          <p:nvPr/>
        </p:nvSpPr>
        <p:spPr>
          <a:xfrm>
            <a:off x="3785584" y="3068960"/>
            <a:ext cx="1531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 smtClean="0"/>
              <a:t>The End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35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111277"/>
            <a:ext cx="3238500" cy="47625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文字方塊 2"/>
          <p:cNvSpPr txBox="1"/>
          <p:nvPr/>
        </p:nvSpPr>
        <p:spPr>
          <a:xfrm>
            <a:off x="531421" y="548680"/>
            <a:ext cx="14944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dirty="0" smtClean="0">
                <a:ea typeface="標楷體" pitchFamily="65" charset="-120"/>
              </a:rPr>
              <a:t>Reference</a:t>
            </a:r>
            <a:endParaRPr lang="zh-TW" altLang="en-US" sz="2500" dirty="0"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55577" y="1414517"/>
            <a:ext cx="75608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2200" dirty="0" smtClean="0">
                <a:ea typeface="微軟正黑體" pitchFamily="34" charset="-120"/>
              </a:rPr>
              <a:t>Wikipedia: </a:t>
            </a:r>
            <a:r>
              <a:rPr lang="en-US" altLang="zh-TW" dirty="0">
                <a:hlinkClick r:id="rId3"/>
              </a:rPr>
              <a:t>https://zh.wikipedia.org/wiki/%</a:t>
            </a:r>
            <a:r>
              <a:rPr lang="en-US" altLang="zh-TW" dirty="0" smtClean="0">
                <a:hlinkClick r:id="rId3"/>
              </a:rPr>
              <a:t>E5%A4%A7%E6%B4%A5%E7%AE%97%E6%B3%95</a:t>
            </a: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2200" dirty="0" err="1" smtClean="0">
                <a:ea typeface="微軟正黑體" pitchFamily="34" charset="-120"/>
              </a:rPr>
              <a:t>GitHub</a:t>
            </a:r>
            <a:r>
              <a:rPr lang="en-US" altLang="zh-TW" sz="2200" dirty="0">
                <a:ea typeface="微軟正黑體" pitchFamily="34" charset="-120"/>
              </a:rPr>
              <a:t>: </a:t>
            </a:r>
            <a:r>
              <a:rPr lang="en-US" altLang="zh-TW" dirty="0">
                <a:ea typeface="微軟正黑體" pitchFamily="34" charset="-120"/>
                <a:hlinkClick r:id="rId4"/>
              </a:rPr>
              <a:t>https://github.com/howarder3/ironman2020_OpenCV_photoshop/blob/master/Day20-1_%</a:t>
            </a:r>
            <a:r>
              <a:rPr lang="en-US" altLang="zh-TW" dirty="0" smtClean="0">
                <a:ea typeface="微軟正黑體" pitchFamily="34" charset="-120"/>
                <a:hlinkClick r:id="rId4"/>
              </a:rPr>
              <a:t>E5%A4%A7%E6%B4%A5%E4%BA%8C%E5%80%BC%E5%8C%96_Otsu_threshold.ipynb</a:t>
            </a:r>
            <a:endParaRPr lang="en-US" altLang="zh-TW" dirty="0" smtClean="0">
              <a:ea typeface="微軟正黑體" pitchFamily="34" charset="-12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2200" dirty="0">
                <a:ea typeface="微軟正黑體" pitchFamily="34" charset="-120"/>
              </a:rPr>
              <a:t>Others: </a:t>
            </a:r>
            <a:endParaRPr lang="en-US" altLang="zh-TW" sz="2200" dirty="0" smtClean="0">
              <a:ea typeface="微軟正黑體" pitchFamily="34" charset="-12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altLang="zh-TW" dirty="0" smtClean="0">
                <a:ea typeface="微軟正黑體" pitchFamily="34" charset="-120"/>
                <a:hlinkClick r:id="rId5"/>
              </a:rPr>
              <a:t>https</a:t>
            </a:r>
            <a:r>
              <a:rPr lang="en-US" altLang="zh-TW" dirty="0">
                <a:ea typeface="微軟正黑體" pitchFamily="34" charset="-120"/>
                <a:hlinkClick r:id="rId5"/>
              </a:rPr>
              <a:t>://www.wongwonggoods.com/python/python_opencv/opencv-threshold-all-otsu/?fbclid=IwAR1oeR3KyuQ1-f-1YJTwdkZh5UgFlibdrLA9O72ftp2zn6st7DT_wevV-24#Otsus_Threshold_%E5%A4%A7%E6%B4%A5%E4%BA%8C%E5%80%BC%E5%8C%96_%</a:t>
            </a:r>
            <a:r>
              <a:rPr lang="en-US" altLang="zh-TW" dirty="0" smtClean="0">
                <a:ea typeface="微軟正黑體" pitchFamily="34" charset="-120"/>
                <a:hlinkClick r:id="rId5"/>
              </a:rPr>
              <a:t>E6%98%AF%E4%BB%80%E9%BA%BC</a:t>
            </a:r>
            <a:endParaRPr lang="en-US" altLang="zh-TW" dirty="0">
              <a:ea typeface="微軟正黑體" pitchFamily="34" charset="-12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altLang="zh-TW" dirty="0">
                <a:ea typeface="微軟正黑體" pitchFamily="34" charset="-120"/>
                <a:hlinkClick r:id="rId6"/>
              </a:rPr>
              <a:t>https://</a:t>
            </a:r>
            <a:r>
              <a:rPr lang="en-US" altLang="zh-TW" dirty="0" smtClean="0">
                <a:ea typeface="微軟正黑體" pitchFamily="34" charset="-120"/>
                <a:hlinkClick r:id="rId6"/>
              </a:rPr>
              <a:t>www.itread01.com/content/1543921874.html?fbclid=IwAR2ceRA2-MnNKvDxkajuR9wBYsM0SXMo_HhWADFgzol2jpIqlHbHZAeNUk4</a:t>
            </a:r>
            <a:r>
              <a:rPr lang="en-US" altLang="zh-TW" dirty="0" smtClean="0"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60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405</Words>
  <Application>Microsoft Office PowerPoint</Application>
  <PresentationFormat>如螢幕大小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Kim Lin</dc:creator>
  <cp:lastModifiedBy>Kim Lin</cp:lastModifiedBy>
  <cp:revision>53</cp:revision>
  <dcterms:created xsi:type="dcterms:W3CDTF">2021-12-12T10:17:16Z</dcterms:created>
  <dcterms:modified xsi:type="dcterms:W3CDTF">2021-12-13T16:17:30Z</dcterms:modified>
</cp:coreProperties>
</file>