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4"/>
    <p:sldMasterId id="2147483823" r:id="rId5"/>
  </p:sldMasterIdLst>
  <p:notesMasterIdLst>
    <p:notesMasterId r:id="rId35"/>
  </p:notesMasterIdLst>
  <p:handoutMasterIdLst>
    <p:handoutMasterId r:id="rId36"/>
  </p:handoutMasterIdLst>
  <p:sldIdLst>
    <p:sldId id="336" r:id="rId6"/>
    <p:sldId id="356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8" r:id="rId15"/>
    <p:sldId id="386" r:id="rId16"/>
    <p:sldId id="387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393" r:id="rId26"/>
    <p:sldId id="398" r:id="rId27"/>
    <p:sldId id="399" r:id="rId28"/>
    <p:sldId id="400" r:id="rId29"/>
    <p:sldId id="401" r:id="rId30"/>
    <p:sldId id="402" r:id="rId31"/>
    <p:sldId id="404" r:id="rId32"/>
    <p:sldId id="403" r:id="rId33"/>
    <p:sldId id="378" r:id="rId34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1pPr>
    <a:lvl2pPr marL="4572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2pPr>
    <a:lvl3pPr marL="9144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3pPr>
    <a:lvl4pPr marL="13716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4pPr>
    <a:lvl5pPr marL="18288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-33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160"/>
    <a:srgbClr val="003EA2"/>
    <a:srgbClr val="A5A6A5"/>
    <a:srgbClr val="808084"/>
    <a:srgbClr val="86868A"/>
    <a:srgbClr val="00B9E4"/>
    <a:srgbClr val="9325B2"/>
    <a:srgbClr val="FF6D22"/>
    <a:srgbClr val="F30A36"/>
    <a:srgbClr val="958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0" autoAdjust="0"/>
    <p:restoredTop sz="95232" autoAdjust="0"/>
  </p:normalViewPr>
  <p:slideViewPr>
    <p:cSldViewPr snapToGrid="0">
      <p:cViewPr varScale="1">
        <p:scale>
          <a:sx n="132" d="100"/>
          <a:sy n="132" d="100"/>
        </p:scale>
        <p:origin x="864" y="114"/>
      </p:cViewPr>
      <p:guideLst>
        <p:guide orient="horz" pos="-33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2280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BADD-5C5B-464D-8ABA-C2EB27A16069}" type="datetimeFigureOut">
              <a:rPr lang="en-US" sz="800" smtClean="0">
                <a:solidFill>
                  <a:srgbClr val="808080"/>
                </a:solidFill>
              </a:rPr>
              <a:pPr/>
              <a:t>2/17/2017</a:t>
            </a:fld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099-6FC9-5142-A460-BCC6ADF42FE2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97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2999" y="4416425"/>
            <a:ext cx="4724401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 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8140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0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1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4" name="Picture 23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33643"/>
            <a:ext cx="8983133" cy="671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>
                <a:solidFill>
                  <a:srgbClr val="FFFFFF"/>
                </a:solidFill>
              </a:rPr>
              <a:t>Company</a:t>
            </a:r>
            <a:r>
              <a:rPr lang="en-US" sz="800" b="1" kern="0" cap="all" spc="20" baseline="0" dirty="0">
                <a:solidFill>
                  <a:srgbClr val="FFFFFF"/>
                </a:solidFill>
              </a:rPr>
              <a:t> Confidential </a:t>
            </a:r>
            <a:r>
              <a:rPr lang="en-US" sz="800" b="1" kern="0" spc="20" baseline="0" dirty="0">
                <a:solidFill>
                  <a:srgbClr val="FFFFFF"/>
                </a:solidFill>
              </a:rPr>
              <a:t>- </a:t>
            </a:r>
            <a:r>
              <a:rPr lang="en-US" sz="800" b="1" kern="0" spc="20" dirty="0">
                <a:solidFill>
                  <a:srgbClr val="FFFFFF"/>
                </a:solidFill>
              </a:rPr>
              <a:t> Internal Use Only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ACA6E-5081-0841-A450-A9B79E432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00" y="1295400"/>
            <a:ext cx="441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28833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2672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2"/>
          </p:nvPr>
        </p:nvSpPr>
        <p:spPr>
          <a:xfrm>
            <a:off x="4495800" y="1295400"/>
            <a:ext cx="4495800" cy="25908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495800" y="3962400"/>
            <a:ext cx="4495800" cy="2667000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1600"/>
            </a:lvl4pPr>
            <a:lvl5pPr>
              <a:buClr>
                <a:schemeClr val="tx1"/>
              </a:buClr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3" name="Picture 12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28833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56332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pic>
        <p:nvPicPr>
          <p:cNvPr id="23" name="Picture 22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29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52578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46228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pic>
        <p:nvPicPr>
          <p:cNvPr id="23" name="Picture 22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30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4" name="Picture 33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5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096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200" y="2362200"/>
            <a:ext cx="44196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5514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22" name="Picture 21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4" name="Picture 33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6" name="Picture 35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7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76200" y="2819400"/>
            <a:ext cx="8382000" cy="914400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2949895"/>
            <a:ext cx="7848600" cy="553998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defRPr sz="3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pic>
        <p:nvPicPr>
          <p:cNvPr id="23" name="Picture 22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29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3" name="Picture 32" descr="LTS_WhiteTextFromRedBox.png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5" name="Picture 34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6" name="Picture 3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568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&amp;Performanc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 bwMode="auto">
          <a:xfrm>
            <a:off x="8468" y="5473181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ight Triangle 16"/>
          <p:cNvSpPr/>
          <p:nvPr userDrawn="1"/>
        </p:nvSpPr>
        <p:spPr bwMode="auto">
          <a:xfrm rot="10800000">
            <a:off x="-678" y="5930381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chemeClr val="bg2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chemeClr val="bg2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chemeClr val="bg2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1" name="Picture 20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 bwMode="auto">
          <a:xfrm>
            <a:off x="76199" y="2362200"/>
            <a:ext cx="85598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634" y="3149600"/>
            <a:ext cx="368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260" y="2739258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22" name="Picture 21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36957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7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635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0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5" name="Picture 24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79417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 Line 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8382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6787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1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5715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40555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86106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with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62200"/>
            <a:ext cx="533400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4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8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819400"/>
            <a:ext cx="86106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895600"/>
            <a:ext cx="7941737" cy="495007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79417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61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399" y="2362200"/>
            <a:ext cx="8357125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21263" y="2900729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1263" y="3302000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sp>
        <p:nvSpPr>
          <p:cNvPr id="14" name="Pentagon 1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ight Triangle 15"/>
          <p:cNvSpPr/>
          <p:nvPr userDrawn="1"/>
        </p:nvSpPr>
        <p:spPr bwMode="auto">
          <a:xfrm rot="10800000">
            <a:off x="8467" y="3801533"/>
            <a:ext cx="76200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pic>
        <p:nvPicPr>
          <p:cNvPr id="15" name="Picture 14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781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96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ight Triangle 5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78" y="6333067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82700"/>
            <a:ext cx="88392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78" y="6333067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12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78" y="6333067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1967" y="50800"/>
            <a:ext cx="9000066" cy="66928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434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573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3434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6500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343400" cy="274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804863" indent="-233363">
              <a:defRPr>
                <a:solidFill>
                  <a:srgbClr val="FFFFFF"/>
                </a:solidFill>
              </a:defRPr>
            </a:lvl2pPr>
            <a:lvl3pPr marL="1262063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0BFF2-922B-9A4B-9A83-6BA2F7F30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39713"/>
            <a:ext cx="7086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ight Triangle 9"/>
          <p:cNvSpPr/>
          <p:nvPr userDrawn="1"/>
        </p:nvSpPr>
        <p:spPr bwMode="auto">
          <a:xfrm>
            <a:off x="74080" y="6104467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78" y="6333067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428625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411480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4114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6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8" name="Picture 17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photo 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54102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41275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18" name="Picture 17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7" name="Picture 36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8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946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2 line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32" name="Picture 31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34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33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8" name="Picture 37" descr="LTS_WhiteTextFromRedBox.pn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0" name="Picture 39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1" name="Picture 3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427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6200" y="2819400"/>
            <a:ext cx="87630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0200" y="3008741"/>
            <a:ext cx="8356600" cy="489878"/>
          </a:xfrm>
        </p:spPr>
        <p:txBody>
          <a:bodyPr wrap="square" anchor="ctr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pic>
        <p:nvPicPr>
          <p:cNvPr id="18" name="Picture 17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844040" cy="1651125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6" name="Picture 35" descr="LTS_WhiteTextFromRedBox.png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38" name="Picture 37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39" name="Picture 3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917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Growth &amp; Performanc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2"/>
              </a:gs>
            </a:gsLst>
            <a:lin ang="5400000" scaled="0"/>
            <a:tileRect/>
          </a:gradFill>
          <a:ln>
            <a:headEnd/>
            <a:tailEnd/>
          </a:ln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21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399" y="6096000"/>
            <a:ext cx="3416300" cy="327173"/>
          </a:xfrm>
          <a:prstGeom prst="rect">
            <a:avLst/>
          </a:prstGeom>
        </p:spPr>
      </p:pic>
      <p:sp>
        <p:nvSpPr>
          <p:cNvPr id="20" name="Pentagon 19"/>
          <p:cNvSpPr/>
          <p:nvPr userDrawn="1"/>
        </p:nvSpPr>
        <p:spPr bwMode="auto">
          <a:xfrm>
            <a:off x="8468" y="5503334"/>
            <a:ext cx="372532" cy="394219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-678" y="5896513"/>
            <a:ext cx="73152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338462" y="6280150"/>
            <a:ext cx="153827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900" b="1" i="0" dirty="0" err="1">
                <a:solidFill>
                  <a:srgbClr val="808084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 userDrawn="1"/>
        </p:nvSpPr>
        <p:spPr bwMode="auto">
          <a:xfrm>
            <a:off x="332112" y="5879581"/>
            <a:ext cx="21558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prstTxWarp prst="textNoShape">
              <a:avLst/>
            </a:prstTxWarp>
            <a:spAutoFit/>
          </a:bodyPr>
          <a:lstStyle/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Follow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ROKAutomation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on </a:t>
            </a:r>
            <a:r>
              <a:rPr lang="en-US" sz="900" b="0" i="0" dirty="0" err="1">
                <a:solidFill>
                  <a:srgbClr val="808084"/>
                </a:solidFill>
                <a:latin typeface="+mn-lt"/>
                <a:cs typeface="Arial"/>
              </a:rPr>
              <a:t>Facebook</a:t>
            </a:r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 &amp; Twitter.</a:t>
            </a:r>
          </a:p>
          <a:p>
            <a:r>
              <a:rPr lang="en-US" sz="900" b="0" i="0" dirty="0">
                <a:solidFill>
                  <a:srgbClr val="808084"/>
                </a:solidFill>
                <a:latin typeface="+mn-lt"/>
                <a:cs typeface="Arial"/>
              </a:rPr>
              <a:t>Connect with us</a:t>
            </a:r>
            <a:r>
              <a:rPr lang="en-US" sz="900" b="0" i="0" baseline="0" dirty="0">
                <a:solidFill>
                  <a:srgbClr val="808084"/>
                </a:solidFill>
                <a:latin typeface="+mn-lt"/>
                <a:cs typeface="Arial"/>
              </a:rPr>
              <a:t> on LinkedIn.</a:t>
            </a:r>
            <a:endParaRPr lang="en-US" sz="900" b="0" i="0" dirty="0">
              <a:solidFill>
                <a:srgbClr val="808084"/>
              </a:solidFill>
              <a:latin typeface="+mn-lt"/>
              <a:cs typeface="Arial"/>
            </a:endParaRPr>
          </a:p>
        </p:txBody>
      </p:sp>
      <p:pic>
        <p:nvPicPr>
          <p:cNvPr id="28" name="Picture 27" descr="faceboo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712" y="5549381"/>
            <a:ext cx="264160" cy="264160"/>
          </a:xfrm>
          <a:prstGeom prst="rect">
            <a:avLst/>
          </a:prstGeom>
        </p:spPr>
      </p:pic>
      <p:pic>
        <p:nvPicPr>
          <p:cNvPr id="29" name="Picture 28" descr="linkedin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200" y="5549381"/>
            <a:ext cx="264160" cy="264160"/>
          </a:xfrm>
          <a:prstGeom prst="rect">
            <a:avLst/>
          </a:prstGeom>
        </p:spPr>
      </p:pic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3901" y="6667954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© 2013 Rockwell Automation, Inc. All Rights Reserved.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76200" y="2362200"/>
            <a:ext cx="8509660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3" y="2743200"/>
            <a:ext cx="4055537" cy="489878"/>
          </a:xfrm>
        </p:spPr>
        <p:txBody>
          <a:bodyPr wrap="square">
            <a:spAutoFit/>
          </a:bodyPr>
          <a:lstStyle>
            <a:lvl1pPr>
              <a:defRPr sz="3000" b="0">
                <a:solidFill>
                  <a:srgbClr val="BB1E3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3" y="3144471"/>
            <a:ext cx="405553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rgbClr val="474747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32" name="Picture 31" descr="Lock2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600" y="3041650"/>
            <a:ext cx="812846" cy="1523333"/>
          </a:xfrm>
          <a:prstGeom prst="rect">
            <a:avLst/>
          </a:prstGeom>
          <a:effectLst>
            <a:outerShdw blurRad="50800" dist="38100" dir="2400000" algn="br">
              <a:srgbClr val="000000">
                <a:alpha val="25000"/>
              </a:srgbClr>
            </a:outerShdw>
          </a:effectLst>
        </p:spPr>
      </p:pic>
      <p:sp>
        <p:nvSpPr>
          <p:cNvPr id="34" name="Text Box 16"/>
          <p:cNvSpPr txBox="1">
            <a:spLocks noChangeArrowheads="1"/>
          </p:cNvSpPr>
          <p:nvPr userDrawn="1"/>
        </p:nvSpPr>
        <p:spPr bwMode="auto">
          <a:xfrm>
            <a:off x="341244" y="4876800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1"/>
                </a:solidFill>
              </a:rPr>
              <a:t>Company Confidential </a:t>
            </a:r>
            <a:r>
              <a:rPr lang="en-US" sz="1400" kern="120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1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Internal Use Only</a:t>
            </a:r>
          </a:p>
        </p:txBody>
      </p:sp>
      <p:sp>
        <p:nvSpPr>
          <p:cNvPr id="33" name="Rectangle 11"/>
          <p:cNvSpPr>
            <a:spLocks noChangeArrowheads="1"/>
          </p:cNvSpPr>
          <p:nvPr userDrawn="1"/>
        </p:nvSpPr>
        <p:spPr bwMode="auto">
          <a:xfrm>
            <a:off x="3810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4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9" name="Picture 38" descr="LTS_WhiteTextFromRedBox.png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 userDrawn="1"/>
        </p:nvGrpSpPr>
        <p:grpSpPr>
          <a:xfrm>
            <a:off x="769799" y="5549701"/>
            <a:ext cx="264160" cy="264160"/>
            <a:chOff x="769799" y="5549701"/>
            <a:chExt cx="264160" cy="264160"/>
          </a:xfrm>
        </p:grpSpPr>
        <p:pic>
          <p:nvPicPr>
            <p:cNvPr id="41" name="Picture 40" descr="linkedin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69799" y="5549701"/>
              <a:ext cx="264160" cy="264160"/>
            </a:xfrm>
            <a:prstGeom prst="rect">
              <a:avLst/>
            </a:prstGeom>
          </p:spPr>
        </p:pic>
        <p:pic>
          <p:nvPicPr>
            <p:cNvPr id="42" name="Picture 3"/>
            <p:cNvPicPr>
              <a:picLocks noChangeAspect="1" noChangeArrowheads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5" t="5794" r="11164" b="11073"/>
            <a:stretch/>
          </p:blipFill>
          <p:spPr bwMode="auto">
            <a:xfrm>
              <a:off x="786468" y="5560582"/>
              <a:ext cx="230823" cy="24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64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Title Slid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362200"/>
            <a:ext cx="42672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6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7" name="Picture 26" descr="LTS_WhiteTextFromRedBox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51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owth&amp;Performance 1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197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600" y="28194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58674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7848600" cy="495007"/>
          </a:xfrm>
        </p:spPr>
        <p:txBody>
          <a:bodyPr wrap="square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Here for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743200"/>
            <a:ext cx="685800" cy="10668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1844040" cy="1651125"/>
          </a:xfrm>
          <a:prstGeom prst="rect">
            <a:avLst/>
          </a:prstGeom>
        </p:spPr>
      </p:pic>
      <p:grpSp>
        <p:nvGrpSpPr>
          <p:cNvPr id="21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6" name="Picture 25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17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wth&amp;Performance 2 line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6200" y="76200"/>
            <a:ext cx="8991600" cy="6629400"/>
          </a:xfrm>
          <a:prstGeom prst="rect">
            <a:avLst/>
          </a:prstGeom>
          <a:gradFill>
            <a:gsLst>
              <a:gs pos="94000">
                <a:srgbClr val="FEFEFE"/>
              </a:gs>
              <a:gs pos="6000">
                <a:srgbClr val="F4F4F4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228599" y="2362200"/>
            <a:ext cx="8407401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4445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67733" y="667173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Copyright ©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2013</a:t>
            </a:r>
            <a:r>
              <a:rPr lang="en-US" sz="800" kern="0" spc="20" dirty="0">
                <a:solidFill>
                  <a:srgbClr val="FFFFFF"/>
                </a:solidFill>
                <a:ea typeface="Arial Unicode MS" charset="0"/>
                <a:cs typeface="Arial Unicode MS" charset="0"/>
              </a:rPr>
              <a:t> Rockwell Automation, Inc. All Rights Reserved.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3020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Here for Sub-title</a:t>
            </a:r>
          </a:p>
        </p:txBody>
      </p:sp>
      <p:pic>
        <p:nvPicPr>
          <p:cNvPr id="12" name="Picture 1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0" y="6096000"/>
            <a:ext cx="3696681" cy="353710"/>
          </a:xfrm>
          <a:prstGeom prst="rect">
            <a:avLst/>
          </a:prstGeom>
        </p:spPr>
      </p:pic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8467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891658"/>
            <a:ext cx="3551501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Here for Title</a:t>
            </a:r>
          </a:p>
        </p:txBody>
      </p:sp>
      <p:pic>
        <p:nvPicPr>
          <p:cNvPr id="14" name="Picture 13" descr="Lock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971800"/>
            <a:ext cx="812846" cy="1523334"/>
          </a:xfrm>
          <a:prstGeom prst="rect">
            <a:avLst/>
          </a:prstGeom>
          <a:effectLst>
            <a:outerShdw blurRad="50800" dist="76200" dir="2400000" algn="br">
              <a:srgbClr val="000000">
                <a:alpha val="25000"/>
              </a:srgbClr>
            </a:outerShdw>
          </a:effectLst>
        </p:spPr>
      </p:pic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38200" y="5221712"/>
            <a:ext cx="3505200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r>
              <a:rPr lang="en-US" sz="1400" kern="120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—</a:t>
            </a:r>
            <a:r>
              <a:rPr lang="en-US" sz="1400" kern="1200" baseline="0" dirty="0">
                <a:solidFill>
                  <a:schemeClr val="bg2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Internal Use Only</a:t>
            </a:r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838200" y="6671735"/>
            <a:ext cx="2844270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Rev</a:t>
            </a:r>
            <a:r>
              <a:rPr lang="en-US" sz="800" kern="0" spc="20" baseline="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>
                    <a:lumMod val="75000"/>
                  </a:schemeClr>
                </a:solidFill>
                <a:ea typeface="Arial Unicode MS" charset="0"/>
                <a:cs typeface="Arial Unicode MS" charset="0"/>
              </a:rPr>
              <a:t>5058-CO900D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7" y="1863090"/>
            <a:ext cx="3037994" cy="2498249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7569201" y="457200"/>
            <a:ext cx="1066800" cy="1066800"/>
            <a:chOff x="6096000" y="457200"/>
            <a:chExt cx="1066800" cy="1066800"/>
          </a:xfrm>
        </p:grpSpPr>
        <p:sp>
          <p:nvSpPr>
            <p:cNvPr id="2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8" name="Picture 27" descr="LTS_WhiteTextFromRedBox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33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8D7BB-C5F0-C74A-897E-AD5E99CA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ight Triangle 5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28833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7A3C-3C90-2C4D-BD99-1B4D3754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ight Triangle 6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28833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0"/>
          <p:cNvSpPr>
            <a:spLocks noChangeArrowheads="1"/>
          </p:cNvSpPr>
          <p:nvPr userDrawn="1"/>
        </p:nvSpPr>
        <p:spPr bwMode="auto">
          <a:xfrm>
            <a:off x="76200" y="50800"/>
            <a:ext cx="8991600" cy="66913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419600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181600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1" name="Right Triangle 10"/>
          <p:cNvSpPr/>
          <p:nvPr userDrawn="1"/>
        </p:nvSpPr>
        <p:spPr bwMode="auto">
          <a:xfrm>
            <a:off x="67730" y="6100233"/>
            <a:ext cx="685803" cy="643468"/>
          </a:xfrm>
          <a:prstGeom prst="rtTriangle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i="0" kern="0" spc="2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 descr="Lock2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28" y="6328833"/>
            <a:ext cx="307571" cy="381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73152" y="1179576"/>
            <a:ext cx="8988552" cy="55595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</a:gsLst>
            <a:lin ang="5400000" scaled="0"/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9"/>
            <a:ext cx="450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-15680" y="6688669"/>
            <a:ext cx="8859838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Copyright </a:t>
            </a:r>
            <a:r>
              <a:rPr lang="en-US" sz="800" kern="0" spc="20" baseline="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© 2013</a:t>
            </a:r>
            <a:r>
              <a:rPr lang="en-US" sz="800" kern="0" spc="20" baseline="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1"/>
                </a:solidFill>
                <a:ea typeface="Arial Unicode MS" charset="0"/>
                <a:cs typeface="Arial Unicode MS" charset="0"/>
              </a:rPr>
              <a:t>Rockwell Automation, Inc. All Rights Reserved.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152" y="54864"/>
            <a:ext cx="7242048" cy="1069848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0" scaled="0"/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086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-16940" y="6696940"/>
            <a:ext cx="2187426" cy="19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800" b="1" kern="0" cap="all" spc="20" dirty="0">
                <a:solidFill>
                  <a:schemeClr val="bg1"/>
                </a:solidFill>
              </a:rPr>
              <a:t>Company</a:t>
            </a:r>
            <a:r>
              <a:rPr lang="en-US" sz="800" b="1" kern="0" cap="all" spc="20" baseline="0" dirty="0">
                <a:solidFill>
                  <a:schemeClr val="bg1"/>
                </a:solidFill>
              </a:rPr>
              <a:t> Confidential </a:t>
            </a:r>
            <a:r>
              <a:rPr lang="en-US" sz="800" b="1" kern="0" spc="20" baseline="0" dirty="0">
                <a:solidFill>
                  <a:schemeClr val="bg1"/>
                </a:solidFill>
              </a:rPr>
              <a:t>- </a:t>
            </a:r>
            <a:r>
              <a:rPr lang="en-US" sz="800" b="1" kern="0" spc="20" dirty="0">
                <a:solidFill>
                  <a:schemeClr val="bg1"/>
                </a:solidFill>
              </a:rPr>
              <a:t> Internal Use Only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30"/>
          <p:cNvSpPr>
            <a:spLocks noChangeArrowheads="1"/>
          </p:cNvSpPr>
          <p:nvPr userDrawn="1"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Picture 10" descr="Rockwell_Automation_White.png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820" r:id="rId2"/>
    <p:sldLayoutId id="2147483836" r:id="rId3"/>
    <p:sldLayoutId id="2147483837" r:id="rId4"/>
    <p:sldLayoutId id="2147483843" r:id="rId5"/>
    <p:sldLayoutId id="2147483844" r:id="rId6"/>
    <p:sldLayoutId id="2147483773" r:id="rId7"/>
    <p:sldLayoutId id="2147483774" r:id="rId8"/>
    <p:sldLayoutId id="2147483777" r:id="rId9"/>
    <p:sldLayoutId id="2147483778" r:id="rId10"/>
    <p:sldLayoutId id="2147483775" r:id="rId11"/>
    <p:sldLayoutId id="2147483779" r:id="rId12"/>
    <p:sldLayoutId id="2147483819" r:id="rId13"/>
    <p:sldLayoutId id="2147483838" r:id="rId14"/>
    <p:sldLayoutId id="2147483846" r:id="rId15"/>
    <p:sldLayoutId id="2147483845" r:id="rId16"/>
    <p:sldLayoutId id="2147483839" r:id="rId17"/>
  </p:sldLayoutIdLst>
  <p:transition spd="med"/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BB233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2620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600" cap="none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400" cap="none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0" name="Rectangle 30"/>
          <p:cNvSpPr>
            <a:spLocks noChangeArrowheads="1"/>
          </p:cNvSpPr>
          <p:nvPr userDrawn="1"/>
        </p:nvSpPr>
        <p:spPr bwMode="auto">
          <a:xfrm>
            <a:off x="76200" y="1179576"/>
            <a:ext cx="8991600" cy="55626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/>
            <a:tailEnd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8668"/>
            <a:ext cx="450850" cy="1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>
                <a:solidFill>
                  <a:srgbClr val="474747"/>
                </a:solidFill>
                <a:latin typeface="+mn-lt"/>
              </a:defRPr>
            </a:lvl1pPr>
          </a:lstStyle>
          <a:p>
            <a:pPr>
              <a:defRPr/>
            </a:pPr>
            <a:fld id="{88F643DE-FFD1-CA4C-BBC2-D70230DFA5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6200" y="59266"/>
            <a:ext cx="7239001" cy="10668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 type="none" w="sm" len="sm"/>
            <a:tailEnd type="none" w="sm" len="sm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 dirty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39713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28600" y="6693355"/>
            <a:ext cx="8643937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Copyright  © 2013</a:t>
            </a:r>
            <a:r>
              <a:rPr lang="en-US" sz="800" kern="0" spc="20" baseline="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800" kern="0" spc="20" dirty="0">
                <a:solidFill>
                  <a:schemeClr val="bg2"/>
                </a:solidFill>
                <a:ea typeface="Arial Unicode MS" charset="0"/>
                <a:cs typeface="Arial Unicode MS" charset="0"/>
              </a:rPr>
              <a:t>Rockwell Automation, Inc. All Rights Reserved.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16940" y="6676421"/>
            <a:ext cx="2165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all" spc="2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Company Confidential </a:t>
            </a:r>
            <a:r>
              <a:rPr kumimoji="0" lang="en-US" sz="800" b="1" i="0" u="none" strike="noStrike" kern="0" cap="none" spc="2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-  Internal Use Only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7388352" y="54864"/>
            <a:ext cx="1673352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" name="Picture 10" descr="Rockwell_Automation_White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48" r:id="rId5"/>
    <p:sldLayoutId id="2147483847" r:id="rId6"/>
    <p:sldLayoutId id="2147483840" r:id="rId7"/>
    <p:sldLayoutId id="2147483828" r:id="rId8"/>
    <p:sldLayoutId id="2147483829" r:id="rId9"/>
    <p:sldLayoutId id="2147483832" r:id="rId10"/>
    <p:sldLayoutId id="2147483833" r:id="rId11"/>
    <p:sldLayoutId id="2147483834" r:id="rId12"/>
    <p:sldLayoutId id="2147483835" r:id="rId13"/>
    <p:sldLayoutId id="2147483841" r:id="rId14"/>
    <p:sldLayoutId id="2147483851" r:id="rId15"/>
    <p:sldLayoutId id="2147483849" r:id="rId16"/>
    <p:sldLayoutId id="2147483850" r:id="rId17"/>
  </p:sldLayoutIdLst>
  <p:transition spd="med"/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marR="0" indent="-28733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8048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</a:defRPr>
      </a:lvl2pPr>
      <a:lvl3pPr marL="12620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000">
          <a:solidFill>
            <a:schemeClr val="bg1"/>
          </a:solidFill>
          <a:latin typeface="+mn-lt"/>
          <a:ea typeface="+mn-ea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600">
          <a:solidFill>
            <a:schemeClr val="bg1"/>
          </a:solidFill>
          <a:latin typeface="Arial" charset="0"/>
          <a:ea typeface="+mn-ea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4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it/g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ithub/linguist/blob/master/lib/linguist/languages.y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VBDL/have-a-try.gi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899" y="2793496"/>
            <a:ext cx="7848600" cy="477054"/>
          </a:xfrm>
        </p:spPr>
        <p:txBody>
          <a:bodyPr/>
          <a:lstStyle/>
          <a:p>
            <a:r>
              <a:rPr lang="en-US" b="1" dirty="0" smtClean="0"/>
              <a:t>Mastering </a:t>
            </a:r>
            <a:r>
              <a:rPr lang="en-US" b="1" dirty="0" err="1" smtClean="0"/>
              <a:t>Git</a:t>
            </a:r>
            <a:r>
              <a:rPr lang="en-US" b="1" dirty="0" smtClean="0"/>
              <a:t>, </a:t>
            </a:r>
            <a:r>
              <a:rPr lang="en-US" b="1" dirty="0" err="1" smtClean="0"/>
              <a:t>Github</a:t>
            </a:r>
            <a:r>
              <a:rPr lang="en-US" b="1" dirty="0" smtClean="0"/>
              <a:t> and 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899" y="4207523"/>
            <a:ext cx="7848600" cy="661720"/>
          </a:xfrm>
        </p:spPr>
        <p:txBody>
          <a:bodyPr/>
          <a:lstStyle/>
          <a:p>
            <a:r>
              <a:rPr lang="en-US" sz="1600" i="1" dirty="0" smtClean="0"/>
              <a:t>Mobility Technical Group</a:t>
            </a:r>
          </a:p>
          <a:p>
            <a:r>
              <a:rPr lang="en-US" sz="1600" i="1" dirty="0" smtClean="0"/>
              <a:t>Patrick </a:t>
            </a:r>
            <a:r>
              <a:rPr lang="en-US" sz="1600" i="1" dirty="0"/>
              <a:t>Zhong</a:t>
            </a:r>
          </a:p>
        </p:txBody>
      </p:sp>
    </p:spTree>
    <p:extLst>
      <p:ext uri="{BB962C8B-B14F-4D97-AF65-F5344CB8AC3E}">
        <p14:creationId xmlns:p14="http://schemas.microsoft.com/office/powerpoint/2010/main" val="27438806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a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You could use this command to check repo status at any time.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433184"/>
            <a:ext cx="5791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56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changes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state a file or directory</a:t>
            </a:r>
          </a:p>
          <a:p>
            <a:pPr lvl="1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 README.md (a single file)</a:t>
            </a:r>
          </a:p>
          <a:p>
            <a:pPr lvl="1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patrick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(a directory)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Second, commit changes</a:t>
            </a:r>
          </a:p>
          <a:p>
            <a:pPr lvl="1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commit –m ‘Update readme file’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special ‘.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gitignore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 file</a:t>
            </a: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Exclude the files/directories from version control.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1" y="4376664"/>
            <a:ext cx="2386013" cy="21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68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smtClean="0"/>
              <a:t>Checking </a:t>
            </a:r>
            <a:r>
              <a:rPr lang="en-US" dirty="0"/>
              <a:t>out files, checking out commits, and checking out branches.</a:t>
            </a:r>
          </a:p>
        </p:txBody>
      </p:sp>
    </p:spTree>
    <p:extLst>
      <p:ext uri="{BB962C8B-B14F-4D97-AF65-F5344CB8AC3E}">
        <p14:creationId xmlns:p14="http://schemas.microsoft.com/office/powerpoint/2010/main" val="17407926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local code with upstream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85" y="1889185"/>
            <a:ext cx="2016118" cy="2274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15" y="1888681"/>
            <a:ext cx="3381829" cy="2274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085" y="4248536"/>
            <a:ext cx="5493659" cy="23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20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Publich</a:t>
            </a:r>
            <a:r>
              <a:rPr lang="en-US" dirty="0" smtClean="0"/>
              <a:t> local changes to upstream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3" y="2264909"/>
            <a:ext cx="3905250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85" y="2264908"/>
            <a:ext cx="41719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4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Advance: Using branches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82787"/>
            <a:ext cx="7048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5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Advance: Merge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76462"/>
            <a:ext cx="6781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6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Advance: Rebase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50" y="1295400"/>
            <a:ext cx="3454400" cy="237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3737492"/>
            <a:ext cx="5477101" cy="28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43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Deep: Snapshots, Not Differences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098" name="Picture 2" descr="Storing data as changes to a base version of each file.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5" y="1187449"/>
            <a:ext cx="6814456" cy="26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5" y="3949213"/>
            <a:ext cx="6925306" cy="26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747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Deep: </a:t>
            </a:r>
            <a:r>
              <a:rPr lang="en-US" dirty="0" smtClean="0"/>
              <a:t>check-summed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uses for this </a:t>
            </a:r>
            <a:r>
              <a:rPr lang="en-US" dirty="0" err="1" smtClean="0"/>
              <a:t>checksumming</a:t>
            </a:r>
            <a:r>
              <a:rPr lang="en-US" dirty="0" smtClean="0"/>
              <a:t> </a:t>
            </a:r>
            <a:r>
              <a:rPr lang="en-US" dirty="0"/>
              <a:t>is called a SHA-1 hash. This is a 40-character string composed of hexadecimal characters (0–9 and a–f) and calculated based on the contents of a file or directory structure in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</a:t>
            </a:r>
            <a:r>
              <a:rPr lang="en-US" dirty="0"/>
              <a:t>: 24b9da6552252987aa493b52f8696cd6d3b00373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47785"/>
            <a:ext cx="437197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5" y="3205843"/>
            <a:ext cx="4247101" cy="21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752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93" y="3156008"/>
            <a:ext cx="2095500" cy="876300"/>
          </a:xfrm>
        </p:spPr>
      </p:pic>
    </p:spTree>
    <p:extLst>
      <p:ext uri="{BB962C8B-B14F-4D97-AF65-F5344CB8AC3E}">
        <p14:creationId xmlns:p14="http://schemas.microsoft.com/office/powerpoint/2010/main" val="13895432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99" y="2519197"/>
            <a:ext cx="2227701" cy="2227701"/>
          </a:xfr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kern="0" dirty="0" smtClean="0"/>
              <a:t>Based on the </a:t>
            </a:r>
            <a:r>
              <a:rPr lang="en-US" kern="0" dirty="0" err="1" smtClean="0"/>
              <a:t>Git</a:t>
            </a:r>
            <a:r>
              <a:rPr lang="en-US" kern="0" dirty="0" smtClean="0"/>
              <a:t> software version control system by Torvalds, GitHub launched in 2008.</a:t>
            </a:r>
          </a:p>
          <a:p>
            <a:r>
              <a:rPr lang="en-US" kern="0" dirty="0" smtClean="0"/>
              <a:t>The </a:t>
            </a:r>
            <a:r>
              <a:rPr lang="en-US" kern="0" dirty="0"/>
              <a:t>largest open source community in the </a:t>
            </a:r>
            <a:r>
              <a:rPr lang="en-US" kern="0" dirty="0" smtClean="0"/>
              <a:t>world.</a:t>
            </a:r>
          </a:p>
          <a:p>
            <a:r>
              <a:rPr lang="en-US" kern="0" dirty="0" smtClean="0"/>
              <a:t>Companies at </a:t>
            </a:r>
            <a:r>
              <a:rPr lang="en-US" kern="0" dirty="0" err="1" smtClean="0"/>
              <a:t>Github</a:t>
            </a:r>
            <a:r>
              <a:rPr lang="en-US" kern="0" dirty="0" smtClean="0"/>
              <a:t>:</a:t>
            </a:r>
          </a:p>
          <a:p>
            <a:pPr lvl="1"/>
            <a:r>
              <a:rPr lang="en-US" kern="0" dirty="0" smtClean="0"/>
              <a:t>Google, Microsoft, Facebook, etc.</a:t>
            </a:r>
          </a:p>
          <a:p>
            <a:r>
              <a:rPr lang="en-US" kern="0" dirty="0" smtClean="0"/>
              <a:t>Famous open source projects at </a:t>
            </a:r>
            <a:r>
              <a:rPr lang="en-US" kern="0" dirty="0" err="1" smtClean="0"/>
              <a:t>Github</a:t>
            </a:r>
            <a:r>
              <a:rPr lang="en-US" kern="0" dirty="0" smtClean="0"/>
              <a:t>:</a:t>
            </a:r>
          </a:p>
          <a:p>
            <a:pPr lvl="1"/>
            <a:r>
              <a:rPr lang="en-US" kern="0" dirty="0"/>
              <a:t>Linux (</a:t>
            </a:r>
            <a:r>
              <a:rPr lang="en-US" kern="0" dirty="0">
                <a:hlinkClick r:id="rId3"/>
              </a:rPr>
              <a:t>https://github.com/torvalds/linux</a:t>
            </a:r>
            <a:r>
              <a:rPr lang="en-US" kern="0" dirty="0" smtClean="0"/>
              <a:t>)</a:t>
            </a:r>
          </a:p>
          <a:p>
            <a:pPr lvl="1"/>
            <a:r>
              <a:rPr lang="en-US" kern="0" dirty="0" err="1" smtClean="0"/>
              <a:t>Git</a:t>
            </a:r>
            <a:r>
              <a:rPr lang="en-US" kern="0" dirty="0"/>
              <a:t> (</a:t>
            </a:r>
            <a:r>
              <a:rPr lang="en-US" kern="0" dirty="0">
                <a:hlinkClick r:id="rId4"/>
              </a:rPr>
              <a:t>https://github.com/git/git</a:t>
            </a:r>
            <a:r>
              <a:rPr lang="en-US" kern="0" dirty="0" smtClean="0"/>
              <a:t>)</a:t>
            </a:r>
          </a:p>
          <a:p>
            <a:pPr lvl="1"/>
            <a:r>
              <a:rPr lang="en-US" kern="0" dirty="0" smtClean="0"/>
              <a:t>Node.js, Bootstrap, </a:t>
            </a:r>
            <a:r>
              <a:rPr lang="en-US" kern="0" dirty="0" err="1" smtClean="0"/>
              <a:t>Jquery</a:t>
            </a:r>
            <a:r>
              <a:rPr lang="en-US" kern="0" dirty="0" smtClean="0"/>
              <a:t>, Angular.js, React</a:t>
            </a:r>
          </a:p>
          <a:p>
            <a:pPr lvl="1"/>
            <a:r>
              <a:rPr lang="en-US" kern="0" dirty="0" err="1" smtClean="0"/>
              <a:t>.Net</a:t>
            </a:r>
            <a:r>
              <a:rPr lang="en-US" kern="0" dirty="0" smtClean="0"/>
              <a:t>, Python</a:t>
            </a:r>
          </a:p>
          <a:p>
            <a:pPr marL="576263" lvl="1" indent="0">
              <a:buNone/>
            </a:pPr>
            <a:endParaRPr lang="en-US" kern="0" dirty="0" smtClean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919967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" y="2072368"/>
            <a:ext cx="8532086" cy="30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07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82921" y="1295400"/>
            <a:ext cx="657815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32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97340" y="1295400"/>
            <a:ext cx="634931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3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Log a bug</a:t>
            </a:r>
          </a:p>
          <a:p>
            <a:r>
              <a:rPr lang="en-US" dirty="0" smtClean="0"/>
              <a:t>Write a to-do item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8" y="2334729"/>
            <a:ext cx="7561943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76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Markdown is a lightweight markup language with plain text formatting syntax designed so that it can be converted to HTML and many other formats using a tool by the same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Filename extensions: .md, .markdown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Mastering Markdown (</a:t>
            </a:r>
            <a:r>
              <a:rPr lang="en-US" dirty="0">
                <a:hlinkClick r:id="rId2"/>
              </a:rPr>
              <a:t>https://guides.github.com/features/mastering-markdown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1026" name="Picture 2" descr="Markdown-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82" y="2191204"/>
            <a:ext cx="1167562" cy="7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856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4412" y="2787192"/>
            <a:ext cx="3429000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51" y="2787192"/>
            <a:ext cx="3333750" cy="37433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203924" y="4564738"/>
            <a:ext cx="827314" cy="37011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endParaRPr lang="en-US" kern="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04800" y="14478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kern="0" dirty="0"/>
              <a:t>Supported language: </a:t>
            </a:r>
            <a:r>
              <a:rPr lang="en-US" kern="0" dirty="0">
                <a:hlinkClick r:id="rId4"/>
              </a:rPr>
              <a:t>https://</a:t>
            </a:r>
            <a:r>
              <a:rPr lang="en-US" kern="0" dirty="0" smtClean="0">
                <a:hlinkClick r:id="rId4"/>
              </a:rPr>
              <a:t>github.com/github/linguist/blob/master/lib/linguist/languages.yml</a:t>
            </a:r>
            <a:endParaRPr lang="en-US" kern="0" dirty="0" smtClean="0"/>
          </a:p>
          <a:p>
            <a:pPr lvl="1"/>
            <a:r>
              <a:rPr lang="en-US" kern="0" dirty="0" smtClean="0"/>
              <a:t>E.g., </a:t>
            </a:r>
            <a:r>
              <a:rPr lang="en-US" kern="0" dirty="0" err="1" smtClean="0"/>
              <a:t>js</a:t>
            </a:r>
            <a:r>
              <a:rPr lang="en-US" kern="0" dirty="0" smtClean="0"/>
              <a:t>, </a:t>
            </a:r>
            <a:r>
              <a:rPr lang="en-US" kern="0" dirty="0" err="1" smtClean="0"/>
              <a:t>css</a:t>
            </a:r>
            <a:r>
              <a:rPr lang="en-US" kern="0" dirty="0" smtClean="0"/>
              <a:t>, html, text, </a:t>
            </a:r>
            <a:r>
              <a:rPr lang="en-US" kern="0" dirty="0" err="1" smtClean="0"/>
              <a:t>sh</a:t>
            </a:r>
            <a:r>
              <a:rPr lang="en-US" kern="0" dirty="0" smtClean="0"/>
              <a:t>, chart, java …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010805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Ordered/Unordered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2400" y="2255611"/>
            <a:ext cx="5284107" cy="2674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69" y="1971676"/>
            <a:ext cx="2962471" cy="33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821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Symbol: #</a:t>
            </a:r>
          </a:p>
          <a:p>
            <a:pPr lvl="1"/>
            <a:r>
              <a:rPr lang="en-US" dirty="0" smtClean="0"/>
              <a:t>H1 header: #</a:t>
            </a:r>
          </a:p>
          <a:p>
            <a:pPr lvl="1"/>
            <a:r>
              <a:rPr lang="en-US" dirty="0" smtClean="0"/>
              <a:t>H2 header: ##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973919"/>
            <a:ext cx="3343275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77" y="2934759"/>
            <a:ext cx="3638550" cy="37242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339771" y="4245429"/>
            <a:ext cx="631372" cy="28302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7921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899" y="2793496"/>
            <a:ext cx="7848600" cy="477054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40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distributed version control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AutoShape 2" descr="Distributed development"/>
          <p:cNvSpPr>
            <a:spLocks noGrp="1" noChangeAspect="1" noChangeArrowheads="1"/>
          </p:cNvSpPr>
          <p:nvPr>
            <p:ph sz="quarter" idx="11"/>
          </p:nvPr>
        </p:nvSpPr>
        <p:spPr bwMode="auto">
          <a:xfrm>
            <a:off x="222250" y="4902804"/>
            <a:ext cx="8689521" cy="14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a working copy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each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 gets their own local repository, complete with a full history of commits.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02" y="1403651"/>
            <a:ext cx="6285612" cy="33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93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proper installation package for your system. Download link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git-scm.com/downloads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default settings.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633662"/>
            <a:ext cx="6515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1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code repo to local machine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 code base “have-a-try” from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local machine.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you could find the URL to repo: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586944"/>
            <a:ext cx="50958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69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code repo to local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en-US" dirty="0" smtClean="0"/>
              <a:t>SYNOPSIS: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&lt;repo&gt; &lt;directory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github.com/CVBDL/have-a-try.git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932793"/>
            <a:ext cx="5448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62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You must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username</a:t>
            </a:r>
            <a:r>
              <a:rPr lang="en-US" dirty="0" smtClean="0"/>
              <a:t> and </a:t>
            </a:r>
            <a:r>
              <a:rPr lang="en-US" i="1" dirty="0" smtClean="0"/>
              <a:t>email, </a:t>
            </a:r>
            <a:r>
              <a:rPr lang="en-US" dirty="0" smtClean="0"/>
              <a:t>so that </a:t>
            </a:r>
            <a:r>
              <a:rPr lang="en-US" dirty="0" err="1" smtClean="0"/>
              <a:t>Github</a:t>
            </a:r>
            <a:r>
              <a:rPr lang="en-US" dirty="0" smtClean="0"/>
              <a:t> is able to recognize your commit. Commands: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&lt;name</a:t>
            </a:r>
            <a:r>
              <a:rPr lang="en-US" dirty="0" smtClean="0"/>
              <a:t>&gt;</a:t>
            </a:r>
          </a:p>
          <a:p>
            <a:pPr lvl="1"/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&lt;email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Show the </a:t>
            </a:r>
            <a:r>
              <a:rPr lang="fr-FR" dirty="0" err="1" smtClean="0"/>
              <a:t>current</a:t>
            </a:r>
            <a:r>
              <a:rPr lang="fr-FR" dirty="0" smtClean="0"/>
              <a:t> configuration</a:t>
            </a:r>
          </a:p>
          <a:p>
            <a:pPr lvl="1"/>
            <a:r>
              <a:rPr lang="fr-FR" dirty="0" smtClean="0"/>
              <a:t>git config –global -l</a:t>
            </a:r>
            <a:endParaRPr lang="en-US" dirty="0" smtClean="0"/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4281487"/>
            <a:ext cx="4314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4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alias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could define some shortcuts for frequently used commands.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 settings:</a:t>
            </a:r>
          </a:p>
          <a:p>
            <a:pPr lvl="1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alias.st status</a:t>
            </a:r>
          </a:p>
          <a:p>
            <a:pPr lvl="1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alias.co checkout</a:t>
            </a:r>
          </a:p>
          <a:p>
            <a:pPr lvl="1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alias.br branch</a:t>
            </a:r>
          </a:p>
          <a:p>
            <a:pPr lvl="1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--global alias.ci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4394426"/>
            <a:ext cx="4695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3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states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8D7BB-C5F0-C74A-897E-AD5E99CA2D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62137"/>
            <a:ext cx="7620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394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_Internal-CONFIDENTIAL-Lock-5058-CO900C-5-14-12">
  <a:themeElements>
    <a:clrScheme name="RA Standard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474747"/>
      </a:accent2>
      <a:accent3>
        <a:srgbClr val="003EA2"/>
      </a:accent3>
      <a:accent4>
        <a:srgbClr val="7030A0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/>
            <a:cs typeface="Arial Narrow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-Dark">
  <a:themeElements>
    <a:clrScheme name="Rockwell Automation Dark Confidential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CAC7C8"/>
      </a:accent2>
      <a:accent3>
        <a:srgbClr val="00B0F0"/>
      </a:accent3>
      <a:accent4>
        <a:srgbClr val="9325B2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25000">
              <a:srgbClr val="E60F34"/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ln>
          <a:headEnd/>
          <a:tailEnd/>
        </a:ln>
        <a:effectLst/>
        <a:scene3d>
          <a:camera prst="obliqueTopRigh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spPr>
      <a:bodyPr wrap="none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Arial Narrow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000" i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_x0020_Data_x0020_Taxonomy xmlns="F8096521-94B7-462B-B5B2-AAF60C214A59">Report - Engineering</RA_x0020_Data_x0020_Taxonomy>
    <Strick_x0020_Top xmlns="bf7fc140-dc52-4dc7-991b-117439b394e0">true</Strick_x0020_Top>
    <RA_x0020_Data_x0020_Classification xmlns="F8096521-94B7-462B-B5B2-AAF60C214A59">Internal</RA_x0020_Data_x0020_Classific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F5B979C4B2DE448E6323DE68988187" ma:contentTypeVersion="5" ma:contentTypeDescription="Create a new document." ma:contentTypeScope="" ma:versionID="b4ca8c22837e3507b4834936ba5e94e9">
  <xsd:schema xmlns:xsd="http://www.w3.org/2001/XMLSchema" xmlns:xs="http://www.w3.org/2001/XMLSchema" xmlns:p="http://schemas.microsoft.com/office/2006/metadata/properties" xmlns:ns2="F8096521-94B7-462B-B5B2-AAF60C214A59" xmlns:ns3="bf7fc140-dc52-4dc7-991b-117439b394e0" xmlns:ns4="f8096521-94b7-462b-b5b2-aaf60c214a59" targetNamespace="http://schemas.microsoft.com/office/2006/metadata/properties" ma:root="true" ma:fieldsID="5b12c73b7ca81af4fd7c68e7e545d295" ns2:_="" ns3:_="" ns4:_="">
    <xsd:import namespace="F8096521-94B7-462B-B5B2-AAF60C214A59"/>
    <xsd:import namespace="bf7fc140-dc52-4dc7-991b-117439b394e0"/>
    <xsd:import namespace="f8096521-94b7-462b-b5b2-aaf60c214a59"/>
    <xsd:element name="properties">
      <xsd:complexType>
        <xsd:sequence>
          <xsd:element name="documentManagement">
            <xsd:complexType>
              <xsd:all>
                <xsd:element ref="ns2:RA_x0020_Data_x0020_Classification" minOccurs="0"/>
                <xsd:element ref="ns2:RA_x0020_Data_x0020_Taxonomy" minOccurs="0"/>
                <xsd:element ref="ns3:Strick_x0020_Top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96521-94B7-462B-B5B2-AAF60C214A59" elementFormDefault="qualified">
    <xsd:import namespace="http://schemas.microsoft.com/office/2006/documentManagement/types"/>
    <xsd:import namespace="http://schemas.microsoft.com/office/infopath/2007/PartnerControls"/>
    <xsd:element name="RA_x0020_Data_x0020_Classification" ma:index="8" nillable="true" ma:displayName="RA Data Classification" ma:format="Dropdown" ma:internalName="RA_x0020_Data_x0020_Classification" ma:readOnly="false">
      <xsd:simpleType>
        <xsd:restriction base="dms:Choice">
          <xsd:enumeration value="Confidential"/>
          <xsd:enumeration value="Internal"/>
          <xsd:enumeration value="Public"/>
          <xsd:enumeration value="Restricted"/>
        </xsd:restriction>
      </xsd:simpleType>
    </xsd:element>
    <xsd:element name="RA_x0020_Data_x0020_Taxonomy" ma:index="9" nillable="true" ma:displayName="RA Data Taxonomy" ma:format="Dropdown" ma:internalName="RA_x0020_Data_x0020_Taxonomy" ma:readOnly="false">
      <xsd:simpleType>
        <xsd:restriction base="dms:Choice">
          <xsd:enumeration value="Agreement - Alliance"/>
          <xsd:enumeration value="Agreement - Customer"/>
          <xsd:enumeration value="Agreement - Distribution"/>
          <xsd:enumeration value="Agreement - License"/>
          <xsd:enumeration value="Agreement - Non-Disclosure"/>
          <xsd:enumeration value="Agreement - Partnership"/>
          <xsd:enumeration value="Agreement - Production"/>
          <xsd:enumeration value="Agreement - Purchase"/>
          <xsd:enumeration value="Agreement - Service"/>
          <xsd:enumeration value="Agreement - Vendor"/>
          <xsd:enumeration value="Company Product Information - Product/Service offerings"/>
          <xsd:enumeration value="Correspondence - General"/>
          <xsd:enumeration value="Customer Information - Customer Account Information"/>
          <xsd:enumeration value="Department Administration - Administration"/>
          <xsd:enumeration value="Department Administration - Budget"/>
          <xsd:enumeration value="Department Administration - Data Analytics/Reports"/>
          <xsd:enumeration value="Department Administration - Forms, Check List &amp; Templates"/>
          <xsd:enumeration value="Department Administration - Images"/>
          <xsd:enumeration value="Department Administration - Meetings: Presentation, minutes"/>
          <xsd:enumeration value="Department Administration - Policies, Procedures, and processes"/>
          <xsd:enumeration value="Department Administration - Reference Materials"/>
          <xsd:enumeration value="Department Administration - Reports - BU specific"/>
          <xsd:enumeration value="Department Administration - Staffing/Personnel (Originals kept in HR)"/>
          <xsd:enumeration value="Drawing - Bill of Materials"/>
          <xsd:enumeration value="Drawing - CAD"/>
          <xsd:enumeration value="Drawing - Diagram"/>
          <xsd:enumeration value="Drawing - PCB"/>
          <xsd:enumeration value="Drawing - Tooling"/>
          <xsd:enumeration value="Finance - A/P, A/R &amp; Banking"/>
          <xsd:enumeration value="Finance - Accounting"/>
          <xsd:enumeration value="Finance - Accounting:  Restricted"/>
          <xsd:enumeration value="Finance - Acquisitions"/>
          <xsd:enumeration value="Finance - AOP &amp; Budgets:  BU/Region/Function"/>
          <xsd:enumeration value="Finance - Audits"/>
          <xsd:enumeration value="Finance - Cost Accounting"/>
          <xsd:enumeration value="Finance - Financial Forecasts:  BU/Region/Function"/>
          <xsd:enumeration value="Finance - Financial Performance Data &amp; Reports:  BU/Region/Function"/>
          <xsd:enumeration value="Finance - Fixed Assets &amp; Depreciation"/>
          <xsd:enumeration value="Finance - Internal Controls Program"/>
          <xsd:enumeration value="Finance - RA Consolidated:  AOP &amp; Budgets"/>
          <xsd:enumeration value="Finance - RA Consolidated:  Financial Performance Data &amp; Reports"/>
          <xsd:enumeration value="Finance - RA Consolidated:  Forecasts"/>
          <xsd:enumeration value="Finance - Tax"/>
          <xsd:enumeration value="Finance - Workpapers and Backup"/>
          <xsd:enumeration value="Finance - Workpapers and Backup:  Restricted"/>
          <xsd:enumeration value="Human Resources - Affirmative Action"/>
          <xsd:enumeration value="Human Resources - Compensation and Benefit Plan Documents"/>
          <xsd:enumeration value="Human Resources - Disabilities"/>
          <xsd:enumeration value="Human Resources - EEO documentation"/>
          <xsd:enumeration value="Human Resources - Employee Benefit Delivery"/>
          <xsd:enumeration value="Human Resources - EHS Training"/>
          <xsd:enumeration value="Human Resources - Employee Compensation Calculations"/>
          <xsd:enumeration value="Human Resources - Employee evaluations and career progression"/>
          <xsd:enumeration value="Human Resources - Employee goals, development and performance review"/>
          <xsd:enumeration value="Human Resources - Employee medical files"/>
          <xsd:enumeration value="Human Resources - Employee Stock Plans"/>
          <xsd:enumeration value="Human Resources - Employee Time Data"/>
          <xsd:enumeration value="Human Resources - Headcount"/>
          <xsd:enumeration value="Human Resources - International work eligibility documentation"/>
          <xsd:enumeration value="Human Resources - Job Description / Career Path"/>
          <xsd:enumeration value="Human Resources - Payroll and Pension Calculation Master"/>
          <xsd:enumeration value="Human Resources - Payroll Deductions and Calculations"/>
          <xsd:enumeration value="Human Resources - Personnel file"/>
          <xsd:enumeration value="Human Resources - Recruitment Records"/>
          <xsd:enumeration value="Human Resources - Training Record"/>
          <xsd:enumeration value="Legal Data - Compliance"/>
          <xsd:enumeration value="Legal Data - Copyrighted material (registrations)"/>
          <xsd:enumeration value="Legal Data - Corporate Secretary"/>
          <xsd:enumeration value="Legal Data - Government Affairs"/>
          <xsd:enumeration value="Legal Data - Import and Export Controls"/>
          <xsd:enumeration value="Legal Data - Intellectual Property"/>
          <xsd:enumeration value="Legal Data - Pending patents"/>
          <xsd:enumeration value="Master Data - Change Authorization Records"/>
          <xsd:enumeration value="Plans - Business Plan"/>
          <xsd:enumeration value="Plans - Business Projections"/>
          <xsd:enumeration value="Plans - Component Eng"/>
          <xsd:enumeration value="Plans - Dev Eng"/>
          <xsd:enumeration value="Plans - Marketing"/>
          <xsd:enumeration value="Plans - Operations"/>
          <xsd:enumeration value="Plans - Product"/>
          <xsd:enumeration value="Plans - Purchasing"/>
          <xsd:enumeration value="Plans - Quality"/>
          <xsd:enumeration value="Plans - Sales"/>
          <xsd:enumeration value="Plans - Tech Road Map"/>
          <xsd:enumeration value="Policy, Standards, Procedure - Policy"/>
          <xsd:enumeration value="Policy, Standards, Procedure - Procedure"/>
          <xsd:enumeration value="Policy, Standards, Procedure - Standards - 3rd Party"/>
          <xsd:enumeration value="Policy, Standards, Procedure - Standards - RA"/>
          <xsd:enumeration value="Project - Non-Product"/>
          <xsd:enumeration value="Publication - Technical Collateral"/>
          <xsd:enumeration value="Publication - Marketing Collateral"/>
          <xsd:enumeration value="Report - Audit"/>
          <xsd:enumeration value="Report - Calibration"/>
          <xsd:enumeration value="Report - Customer"/>
          <xsd:enumeration value="Report - Engineering"/>
          <xsd:enumeration value="Report - Certification"/>
          <xsd:enumeration value="Report - Executive"/>
          <xsd:enumeration value="Report - Financial"/>
          <xsd:enumeration value="Report - Inspection"/>
          <xsd:enumeration value="Report - IT Security"/>
          <xsd:enumeration value="Report - Operations"/>
          <xsd:enumeration value="Report - Performance Data"/>
          <xsd:enumeration value="Report - Reliability"/>
          <xsd:enumeration value="Report - HR"/>
          <xsd:enumeration value="Report - Safety"/>
          <xsd:enumeration value="Report - Test"/>
          <xsd:enumeration value="Report - Vendor"/>
          <xsd:enumeration value="Report - Analysis"/>
          <xsd:enumeration value="Request for Master Data - Financial Master Data"/>
          <xsd:enumeration value="Request for Master Data - Vendor Master Data"/>
          <xsd:enumeration value="Review - Design"/>
          <xsd:enumeration value="Review - Manufacturing"/>
          <xsd:enumeration value="Security Incident and forensics information - Access device numbers"/>
          <xsd:enumeration value="Security Incident and forensics information - Security event management data"/>
          <xsd:enumeration value="Software - Algorithms and IP"/>
          <xsd:enumeration value="Software - Build Files (output)"/>
          <xsd:enumeration value="Software - Documentation"/>
          <xsd:enumeration value="Software - Firmware"/>
          <xsd:enumeration value="Software - Mfg Testware"/>
          <xsd:enumeration value="Software - SharePoint Page"/>
          <xsd:enumeration value="Software - Software Development/ external toolkits"/>
          <xsd:enumeration value="Software - Source Code (input)"/>
          <xsd:enumeration value="Software - Source Code (Product)"/>
          <xsd:enumeration value="Software - Source Internal Toolkits"/>
          <xsd:enumeration value="Software - Test Dev Data"/>
          <xsd:enumeration value="Specifications - Design"/>
          <xsd:enumeration value="Specifications - IT"/>
          <xsd:enumeration value="Specifications - Product"/>
          <xsd:enumeration value="Specifications - Requirement"/>
          <xsd:enumeration value="Specifications - System"/>
          <xsd:enumeration value="Specifications - Test"/>
          <xsd:enumeration value="Third Party Information and Analysis"/>
          <xsd:enumeration value="Training - Customer/ Vendor"/>
          <xsd:enumeration value="Training - Training Materials"/>
          <xsd:enumeration value="Work Instructions - Busines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fc140-dc52-4dc7-991b-117439b394e0" elementFormDefault="qualified">
    <xsd:import namespace="http://schemas.microsoft.com/office/2006/documentManagement/types"/>
    <xsd:import namespace="http://schemas.microsoft.com/office/infopath/2007/PartnerControls"/>
    <xsd:element name="Strick_x0020_Top" ma:index="10" nillable="true" ma:displayName="Stick Top" ma:default="0" ma:internalName="Strick_x0020_Top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96521-94b7-462b-b5b2-aaf60c214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2D85A2-C926-48ED-8E0F-D260D60C1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69AE7E-185C-4222-8E38-4F74329F4730}">
  <ds:schemaRefs>
    <ds:schemaRef ds:uri="http://schemas.microsoft.com/office/2006/documentManagement/types"/>
    <ds:schemaRef ds:uri="http://purl.org/dc/elements/1.1/"/>
    <ds:schemaRef ds:uri="http://purl.org/dc/terms/"/>
    <ds:schemaRef ds:uri="F8096521-94B7-462B-B5B2-AAF60C214A59"/>
    <ds:schemaRef ds:uri="http://www.w3.org/XML/1998/namespace"/>
    <ds:schemaRef ds:uri="bf7fc140-dc52-4dc7-991b-117439b394e0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8096521-94b7-462b-b5b2-aaf60c214a5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5A1B64-2817-496B-BBEA-E8799764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096521-94B7-462B-B5B2-AAF60C214A59"/>
    <ds:schemaRef ds:uri="bf7fc140-dc52-4dc7-991b-117439b394e0"/>
    <ds:schemaRef ds:uri="f8096521-94b7-462b-b5b2-aaf60c214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RA_Internal-CONFIDENTIAL-Lock-5058-CO900D</Template>
  <TotalTime>2757</TotalTime>
  <Words>592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ＭＳ Ｐゴシック</vt:lpstr>
      <vt:lpstr>Arial</vt:lpstr>
      <vt:lpstr>Arial Narrow</vt:lpstr>
      <vt:lpstr>Verdana</vt:lpstr>
      <vt:lpstr>Webdings</vt:lpstr>
      <vt:lpstr>Wingdings</vt:lpstr>
      <vt:lpstr>RA_Internal-CONFIDENTIAL-Lock-5058-CO900C-5-14-12</vt:lpstr>
      <vt:lpstr>1_RA-Dark</vt:lpstr>
      <vt:lpstr>Mastering Git, Github and Markdown</vt:lpstr>
      <vt:lpstr>Git</vt:lpstr>
      <vt:lpstr>A distributed version control system</vt:lpstr>
      <vt:lpstr>Download &amp; Install Git</vt:lpstr>
      <vt:lpstr>Download code repo to local machine</vt:lpstr>
      <vt:lpstr>Download code repo to local machine</vt:lpstr>
      <vt:lpstr>Git config</vt:lpstr>
      <vt:lpstr>Git command alias</vt:lpstr>
      <vt:lpstr>The 3 states</vt:lpstr>
      <vt:lpstr>Inspecting a repository</vt:lpstr>
      <vt:lpstr>Saving changes</vt:lpstr>
      <vt:lpstr>Undoing changes</vt:lpstr>
      <vt:lpstr>Update local code with upstream</vt:lpstr>
      <vt:lpstr>Publich local changes to upstream</vt:lpstr>
      <vt:lpstr>Advance: Using branches</vt:lpstr>
      <vt:lpstr>Advance: Merge</vt:lpstr>
      <vt:lpstr>Advance: Rebase</vt:lpstr>
      <vt:lpstr>Deep: Snapshots, Not Differences</vt:lpstr>
      <vt:lpstr>Deep: check-summed</vt:lpstr>
      <vt:lpstr>Github</vt:lpstr>
      <vt:lpstr>Pull Request</vt:lpstr>
      <vt:lpstr>Pull Request</vt:lpstr>
      <vt:lpstr>Code Review</vt:lpstr>
      <vt:lpstr>Issues</vt:lpstr>
      <vt:lpstr>Markdown</vt:lpstr>
      <vt:lpstr>Syntax highlighting</vt:lpstr>
      <vt:lpstr>Ordered/Unordered List</vt:lpstr>
      <vt:lpstr>Headers</vt:lpstr>
      <vt:lpstr>Thank you</vt:lpstr>
    </vt:vector>
  </TitlesOfParts>
  <Manager/>
  <Company>Rockwell Automation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Community FY16 - Mobility Technical Group - EagleEye Project Introduction</dc:title>
  <dc:subject/>
  <dc:creator>Patrick Zhong</dc:creator>
  <cp:keywords/>
  <dc:description/>
  <cp:lastModifiedBy>Patrick Zhong</cp:lastModifiedBy>
  <cp:revision>263</cp:revision>
  <cp:lastPrinted>2011-08-09T15:06:46Z</cp:lastPrinted>
  <dcterms:created xsi:type="dcterms:W3CDTF">2014-12-29T01:39:37Z</dcterms:created>
  <dcterms:modified xsi:type="dcterms:W3CDTF">2017-02-17T01:18:26Z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0x010100A3F5B979C4B2DE448E6323DE68988187</vt:lpwstr>
  </property>
</Properties>
</file>