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34"/>
  </p:notesMasterIdLst>
  <p:sldIdLst>
    <p:sldId id="256" r:id="rId13"/>
    <p:sldId id="269" r:id="rId14"/>
    <p:sldId id="257" r:id="rId15"/>
    <p:sldId id="258" r:id="rId16"/>
    <p:sldId id="286" r:id="rId17"/>
    <p:sldId id="270" r:id="rId18"/>
    <p:sldId id="265" r:id="rId19"/>
    <p:sldId id="274" r:id="rId20"/>
    <p:sldId id="275" r:id="rId21"/>
    <p:sldId id="276" r:id="rId22"/>
    <p:sldId id="277" r:id="rId23"/>
    <p:sldId id="287" r:id="rId24"/>
    <p:sldId id="278" r:id="rId25"/>
    <p:sldId id="288" r:id="rId26"/>
    <p:sldId id="281" r:id="rId27"/>
    <p:sldId id="282" r:id="rId28"/>
    <p:sldId id="289" r:id="rId29"/>
    <p:sldId id="283" r:id="rId30"/>
    <p:sldId id="290" r:id="rId31"/>
    <p:sldId id="284" r:id="rId32"/>
    <p:sldId id="273" r:id="rId33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3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E9B9"/>
    <a:srgbClr val="FFCC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2125"/>
        <p:guide pos="3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2016/1/5</a:t>
            </a:fld>
            <a:endParaRPr lang="zh-CN" altLang="en-US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4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3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/>
          </p:cNvPicPr>
          <p:nvPr userDrawn="1"/>
        </p:nvPicPr>
        <p:blipFill>
          <a:blip r:embed="rId13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43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10244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4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/>
          </p:cNvPicPr>
          <p:nvPr userDrawn="1"/>
        </p:nvPicPr>
        <p:blipFill>
          <a:blip r:embed="rId13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26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1126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126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/>
          </p:cNvPicPr>
          <p:nvPr userDrawn="1"/>
        </p:nvPicPr>
        <p:blipFill>
          <a:blip r:embed="rId13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29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1229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13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205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13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307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307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13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09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410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410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13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23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5124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512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/>
          </p:cNvPicPr>
          <p:nvPr userDrawn="1"/>
        </p:nvPicPr>
        <p:blipFill>
          <a:blip r:embed="rId13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147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6148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14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/>
          </p:cNvPicPr>
          <p:nvPr userDrawn="1"/>
        </p:nvPicPr>
        <p:blipFill>
          <a:blip r:embed="rId13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/>
          </p:cNvPicPr>
          <p:nvPr userDrawn="1"/>
        </p:nvPicPr>
        <p:blipFill>
          <a:blip r:embed="rId13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19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819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819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/>
          </p:cNvPicPr>
          <p:nvPr userDrawn="1"/>
        </p:nvPicPr>
        <p:blipFill>
          <a:blip r:embed="rId13"/>
          <a:srcRect r="-78" b="6422"/>
          <a:stretch>
            <a:fillRect/>
          </a:stretch>
        </p:blipFill>
        <p:spPr>
          <a:xfrm>
            <a:off x="0" y="0"/>
            <a:ext cx="12201525" cy="6848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19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  <a:t>2016/1/5</a:t>
            </a:fld>
            <a:endParaRPr lang="zh-CN" altLang="en-US" dirty="0"/>
          </a:p>
        </p:txBody>
      </p:sp>
      <p:sp>
        <p:nvSpPr>
          <p:cNvPr id="92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92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4"/>
          <p:cNvSpPr txBox="1"/>
          <p:nvPr/>
        </p:nvSpPr>
        <p:spPr>
          <a:xfrm>
            <a:off x="1066800" y="3457575"/>
            <a:ext cx="4438650" cy="6788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6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句号青年旅社</a:t>
            </a:r>
          </a:p>
        </p:txBody>
      </p:sp>
      <p:sp>
        <p:nvSpPr>
          <p:cNvPr id="14339" name="文本框 5"/>
          <p:cNvSpPr txBox="1"/>
          <p:nvPr/>
        </p:nvSpPr>
        <p:spPr>
          <a:xfrm>
            <a:off x="1068705" y="4104005"/>
            <a:ext cx="4946650" cy="9334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演讲者：郭佳</a:t>
            </a:r>
          </a:p>
          <a:p>
            <a:pPr lvl="0" eaLnBrk="1" hangingPunct="1"/>
            <a:endParaRPr lang="zh-CN" altLang="en-US" dirty="0">
              <a:solidFill>
                <a:srgbClr val="404040"/>
              </a:solidFill>
              <a:latin typeface="微软雅黑" pitchFamily="2" charset="-122"/>
              <a:ea typeface="微软雅黑" pitchFamily="2" charset="-122"/>
            </a:endParaRPr>
          </a:p>
          <a:p>
            <a:pPr lvl="0" eaLnBrk="1" hangingPunct="1"/>
            <a:r>
              <a:rPr lang="zh-CN" altLang="en-US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组员：黄锦</a:t>
            </a:r>
            <a:r>
              <a:rPr lang="zh-CN" altLang="en-US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雨  郭佳  石志倩  </a:t>
            </a:r>
            <a:r>
              <a:rPr lang="zh-CN" altLang="en-US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曾凯越 </a:t>
            </a:r>
            <a:r>
              <a:rPr lang="zh-CN" altLang="en-US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 朱</a:t>
            </a:r>
            <a:r>
              <a:rPr lang="zh-CN" altLang="en-US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亚亭 </a:t>
            </a:r>
          </a:p>
        </p:txBody>
      </p:sp>
      <p:cxnSp>
        <p:nvCxnSpPr>
          <p:cNvPr id="14340" name="直接连接符 7"/>
          <p:cNvCxnSpPr/>
          <p:nvPr/>
        </p:nvCxnSpPr>
        <p:spPr>
          <a:xfrm>
            <a:off x="1143000" y="4103688"/>
            <a:ext cx="11049000" cy="0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341" name="文本框 8"/>
          <p:cNvSpPr txBox="1"/>
          <p:nvPr/>
        </p:nvSpPr>
        <p:spPr>
          <a:xfrm>
            <a:off x="10939145" y="6448425"/>
            <a:ext cx="1181100" cy="3378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fld id="{BB962C8B-B14F-4D97-AF65-F5344CB8AC3E}" type="datetime1">
              <a:rPr lang="zh-CN" altLang="en-US" sz="1600" dirty="0">
                <a:solidFill>
                  <a:srgbClr val="404040"/>
                </a:solidFill>
                <a:latin typeface="Calibri" pitchFamily="2" charset="0"/>
                <a:ea typeface="宋体" charset="-122"/>
              </a:rPr>
              <a:t>2016/1/5</a:t>
            </a:fld>
            <a:endParaRPr lang="zh-CN" altLang="en-US" sz="1600" dirty="0">
              <a:solidFill>
                <a:srgbClr val="404040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4342" name="矩形 9"/>
          <p:cNvSpPr/>
          <p:nvPr/>
        </p:nvSpPr>
        <p:spPr>
          <a:xfrm>
            <a:off x="0" y="3590925"/>
            <a:ext cx="438150" cy="981075"/>
          </a:xfrm>
          <a:prstGeom prst="rect">
            <a:avLst/>
          </a:prstGeom>
          <a:solidFill>
            <a:srgbClr val="595959"/>
          </a:solidFill>
          <a:ln w="12700" cap="flat" cmpd="sng">
            <a:solidFill>
              <a:srgbClr val="59595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rot="120000" flipH="1">
            <a:off x="2570480" y="542290"/>
            <a:ext cx="2279015" cy="2211705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组合 16386"/>
          <p:cNvGrpSpPr/>
          <p:nvPr/>
        </p:nvGrpSpPr>
        <p:grpSpPr>
          <a:xfrm>
            <a:off x="844550" y="800100"/>
            <a:ext cx="517525" cy="517525"/>
            <a:chOff x="0" y="0"/>
            <a:chExt cx="516835" cy="516835"/>
          </a:xfrm>
        </p:grpSpPr>
        <p:sp>
          <p:nvSpPr>
            <p:cNvPr id="1638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6389" name="文本框 11"/>
            <p:cNvSpPr txBox="1"/>
            <p:nvPr/>
          </p:nvSpPr>
          <p:spPr>
            <a:xfrm>
              <a:off x="89454" y="0"/>
              <a:ext cx="357808" cy="456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2</a:t>
              </a:r>
            </a:p>
          </p:txBody>
        </p:sp>
      </p:grpSp>
      <p:sp>
        <p:nvSpPr>
          <p:cNvPr id="16390" name="矩形 27"/>
          <p:cNvSpPr/>
          <p:nvPr/>
        </p:nvSpPr>
        <p:spPr>
          <a:xfrm>
            <a:off x="1451610" y="876300"/>
            <a:ext cx="2494280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产品及服务</a:t>
            </a:r>
          </a:p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          之增值服务</a:t>
            </a:r>
          </a:p>
        </p:txBody>
      </p:sp>
      <p:sp>
        <p:nvSpPr>
          <p:cNvPr id="16391" name="文本框 1"/>
          <p:cNvSpPr txBox="1"/>
          <p:nvPr/>
        </p:nvSpPr>
        <p:spPr>
          <a:xfrm>
            <a:off x="3277870" y="2531428"/>
            <a:ext cx="6746875" cy="2560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交通： 与滴滴打车等打车公司合作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车票预订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门票: 与各大旅游景点合作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</a:rPr>
              <a:t>,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提供各种形式的优惠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餐饮： 推荐好吃的，及折扣服务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购物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导游讲解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</a:rPr>
              <a:t>: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根据客人需求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4325" y="1852930"/>
            <a:ext cx="117792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2" charset="-122"/>
                <a:ea typeface="微软雅黑" pitchFamily="2" charset="-122"/>
              </a:rPr>
              <a:t>others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rot="120000" flipH="1">
            <a:off x="2570480" y="542290"/>
            <a:ext cx="2279015" cy="2211705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组合 16386"/>
          <p:cNvGrpSpPr/>
          <p:nvPr/>
        </p:nvGrpSpPr>
        <p:grpSpPr>
          <a:xfrm>
            <a:off x="844550" y="800100"/>
            <a:ext cx="517525" cy="517525"/>
            <a:chOff x="0" y="0"/>
            <a:chExt cx="516835" cy="516835"/>
          </a:xfrm>
        </p:grpSpPr>
        <p:sp>
          <p:nvSpPr>
            <p:cNvPr id="1638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6389" name="文本框 11"/>
            <p:cNvSpPr txBox="1"/>
            <p:nvPr/>
          </p:nvSpPr>
          <p:spPr>
            <a:xfrm>
              <a:off x="89454" y="0"/>
              <a:ext cx="357808" cy="456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2</a:t>
              </a:r>
            </a:p>
          </p:txBody>
        </p:sp>
      </p:grpSp>
      <p:sp>
        <p:nvSpPr>
          <p:cNvPr id="16390" name="矩形 27"/>
          <p:cNvSpPr/>
          <p:nvPr/>
        </p:nvSpPr>
        <p:spPr>
          <a:xfrm>
            <a:off x="1451610" y="876300"/>
            <a:ext cx="2257425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产品及服务</a:t>
            </a:r>
          </a:p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          之</a:t>
            </a:r>
            <a:r>
              <a:rPr lang="en-US" altLang="zh-CN" sz="2400" dirty="0">
                <a:latin typeface="Calibri" pitchFamily="2" charset="0"/>
                <a:ea typeface="宋体" charset="-122"/>
              </a:rPr>
              <a:t>APP</a:t>
            </a:r>
          </a:p>
        </p:txBody>
      </p:sp>
      <p:sp>
        <p:nvSpPr>
          <p:cNvPr id="16391" name="文本框 1"/>
          <p:cNvSpPr txBox="1"/>
          <p:nvPr/>
        </p:nvSpPr>
        <p:spPr>
          <a:xfrm>
            <a:off x="3251200" y="2544763"/>
            <a:ext cx="6746875" cy="2148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主要功能：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预定房间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活动发布与报名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游记的撰写、查看、交流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好友讨论聊天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5595" y="1852930"/>
            <a:ext cx="166560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O2O运营模式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2"/>
          <p:cNvSpPr txBox="1"/>
          <p:nvPr/>
        </p:nvSpPr>
        <p:spPr>
          <a:xfrm>
            <a:off x="5519738" y="3187700"/>
            <a:ext cx="84772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</a:p>
        </p:txBody>
      </p:sp>
      <p:sp>
        <p:nvSpPr>
          <p:cNvPr id="15363" name="弧形 3"/>
          <p:cNvSpPr/>
          <p:nvPr/>
        </p:nvSpPr>
        <p:spPr>
          <a:xfrm>
            <a:off x="2454275" y="1663700"/>
            <a:ext cx="3379788" cy="2987675"/>
          </a:xfrm>
          <a:custGeom>
            <a:avLst/>
            <a:gdLst/>
            <a:ahLst/>
            <a:cxnLst>
              <a:cxn ang="0">
                <a:pos x="2519878" y="192589"/>
              </a:cxn>
              <a:cxn ang="0">
                <a:pos x="3372290" y="1353269"/>
              </a:cxn>
              <a:cxn ang="0">
                <a:pos x="1689894" y="1493838"/>
              </a:cxn>
              <a:cxn ang="0">
                <a:pos x="2519878" y="192589"/>
              </a:cxn>
              <a:cxn ang="0">
                <a:pos x="2519878" y="192589"/>
              </a:cxn>
              <a:cxn ang="0">
                <a:pos x="3372290" y="1353269"/>
              </a:cxn>
            </a:cxnLst>
            <a:rect l="0" t="0" r="0" b="0"/>
            <a:pathLst>
              <a:path w="3379304" h="2988455" stroke="0">
                <a:moveTo>
                  <a:pt x="2519517" y="192639"/>
                </a:moveTo>
                <a:cubicBezTo>
                  <a:pt x="3001395" y="432915"/>
                  <a:pt x="3319751" y="866578"/>
                  <a:pt x="3371807" y="1353622"/>
                </a:cubicBezTo>
                <a:lnTo>
                  <a:pt x="1689652" y="1494228"/>
                </a:lnTo>
                <a:lnTo>
                  <a:pt x="2519517" y="192639"/>
                </a:lnTo>
                <a:close/>
              </a:path>
              <a:path w="3379304" h="2988455" fill="none">
                <a:moveTo>
                  <a:pt x="2519517" y="192639"/>
                </a:moveTo>
                <a:cubicBezTo>
                  <a:pt x="3001395" y="432915"/>
                  <a:pt x="3319751" y="866578"/>
                  <a:pt x="3371807" y="1353622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弧形 10"/>
          <p:cNvSpPr/>
          <p:nvPr/>
        </p:nvSpPr>
        <p:spPr>
          <a:xfrm flipH="1">
            <a:off x="6053138" y="1615440"/>
            <a:ext cx="3379787" cy="3057525"/>
          </a:xfrm>
          <a:custGeom>
            <a:avLst/>
            <a:gdLst/>
            <a:ahLst/>
            <a:cxnLst>
              <a:cxn ang="0">
                <a:pos x="2613247" y="248384"/>
              </a:cxn>
              <a:cxn ang="0">
                <a:pos x="3372994" y="1391833"/>
              </a:cxn>
              <a:cxn ang="0">
                <a:pos x="1689894" y="1528763"/>
              </a:cxn>
              <a:cxn ang="0">
                <a:pos x="2613247" y="248384"/>
              </a:cxn>
              <a:cxn ang="0">
                <a:pos x="2613247" y="248384"/>
              </a:cxn>
              <a:cxn ang="0">
                <a:pos x="3372994" y="1391833"/>
              </a:cxn>
            </a:cxnLst>
            <a:rect l="0" t="0" r="0" b="0"/>
            <a:pathLst>
              <a:path w="3379304" h="3058029" stroke="0">
                <a:moveTo>
                  <a:pt x="2612874" y="248425"/>
                </a:moveTo>
                <a:cubicBezTo>
                  <a:pt x="3046239" y="504271"/>
                  <a:pt x="3326166" y="925703"/>
                  <a:pt x="3372512" y="1392062"/>
                </a:cubicBezTo>
                <a:lnTo>
                  <a:pt x="1689652" y="1529015"/>
                </a:lnTo>
                <a:lnTo>
                  <a:pt x="2612874" y="248425"/>
                </a:lnTo>
                <a:close/>
              </a:path>
              <a:path w="3379304" h="3058029" fill="none">
                <a:moveTo>
                  <a:pt x="2612874" y="248425"/>
                </a:moveTo>
                <a:cubicBezTo>
                  <a:pt x="3046239" y="504271"/>
                  <a:pt x="3326166" y="925703"/>
                  <a:pt x="3372512" y="1392062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65" name="组合 15364"/>
          <p:cNvGrpSpPr/>
          <p:nvPr/>
        </p:nvGrpSpPr>
        <p:grpSpPr>
          <a:xfrm>
            <a:off x="4422775" y="1558925"/>
            <a:ext cx="517525" cy="515938"/>
            <a:chOff x="0" y="0"/>
            <a:chExt cx="516835" cy="516835"/>
          </a:xfrm>
        </p:grpSpPr>
        <p:sp>
          <p:nvSpPr>
            <p:cNvPr id="15366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chemeClr val="tx1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67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solidFill>
                    <a:schemeClr val="tx1"/>
                  </a:solidFill>
                  <a:latin typeface="幼圆" pitchFamily="1" charset="-122"/>
                  <a:ea typeface="幼圆" pitchFamily="1" charset="-122"/>
                </a:rPr>
                <a:t>1</a:t>
              </a:r>
            </a:p>
          </p:txBody>
        </p:sp>
      </p:grpSp>
      <p:sp>
        <p:nvSpPr>
          <p:cNvPr id="15369" name="椭圆 14"/>
          <p:cNvSpPr/>
          <p:nvPr/>
        </p:nvSpPr>
        <p:spPr>
          <a:xfrm>
            <a:off x="6811645" y="1520825"/>
            <a:ext cx="517525" cy="515620"/>
          </a:xfrm>
          <a:prstGeom prst="ellipse">
            <a:avLst/>
          </a:prstGeom>
          <a:noFill/>
          <a:ln w="1270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</a:rPr>
              <a:t>4</a:t>
            </a:r>
          </a:p>
        </p:txBody>
      </p:sp>
      <p:sp>
        <p:nvSpPr>
          <p:cNvPr id="15371" name="弧形 16"/>
          <p:cNvSpPr/>
          <p:nvPr/>
        </p:nvSpPr>
        <p:spPr>
          <a:xfrm flipV="1">
            <a:off x="2435225" y="2185988"/>
            <a:ext cx="3379788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2678" y="1357666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2678" y="1357666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弧形 17"/>
          <p:cNvSpPr/>
          <p:nvPr/>
        </p:nvSpPr>
        <p:spPr>
          <a:xfrm flipH="1" flipV="1">
            <a:off x="6072188" y="218598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73" name="组合 15372"/>
          <p:cNvGrpSpPr/>
          <p:nvPr/>
        </p:nvGrpSpPr>
        <p:grpSpPr>
          <a:xfrm>
            <a:off x="7772400" y="4916488"/>
            <a:ext cx="517525" cy="515937"/>
            <a:chOff x="0" y="0"/>
            <a:chExt cx="516835" cy="516835"/>
          </a:xfrm>
        </p:grpSpPr>
        <p:sp>
          <p:nvSpPr>
            <p:cNvPr id="15374" name="椭圆 19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75" name="文本框 20"/>
            <p:cNvSpPr txBox="1"/>
            <p:nvPr/>
          </p:nvSpPr>
          <p:spPr>
            <a:xfrm>
              <a:off x="89454" y="0"/>
              <a:ext cx="357808" cy="4579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6</a:t>
              </a:r>
            </a:p>
          </p:txBody>
        </p:sp>
      </p:grpSp>
      <p:sp>
        <p:nvSpPr>
          <p:cNvPr id="15377" name="椭圆 22"/>
          <p:cNvSpPr/>
          <p:nvPr/>
        </p:nvSpPr>
        <p:spPr>
          <a:xfrm>
            <a:off x="3618230" y="4889500"/>
            <a:ext cx="517525" cy="516255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b="1" dirty="0">
              <a:solidFill>
                <a:srgbClr val="C00000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5378" name="文本框 23"/>
          <p:cNvSpPr txBox="1"/>
          <p:nvPr/>
        </p:nvSpPr>
        <p:spPr>
          <a:xfrm>
            <a:off x="3707765" y="4889500"/>
            <a:ext cx="35814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x-none" sz="2400" b="1" dirty="0">
                <a:solidFill>
                  <a:srgbClr val="C00000"/>
                </a:solidFill>
                <a:latin typeface="幼圆" pitchFamily="1" charset="-122"/>
                <a:ea typeface="幼圆" pitchFamily="1" charset="-122"/>
              </a:rPr>
              <a:t>3</a:t>
            </a:r>
          </a:p>
        </p:txBody>
      </p:sp>
      <p:sp>
        <p:nvSpPr>
          <p:cNvPr id="15379" name="矩形 25"/>
          <p:cNvSpPr/>
          <p:nvPr/>
        </p:nvSpPr>
        <p:spPr>
          <a:xfrm>
            <a:off x="7404100" y="1547495"/>
            <a:ext cx="223964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公司战略与管理</a:t>
            </a:r>
          </a:p>
        </p:txBody>
      </p:sp>
      <p:sp>
        <p:nvSpPr>
          <p:cNvPr id="15380" name="矩形 27"/>
          <p:cNvSpPr/>
          <p:nvPr/>
        </p:nvSpPr>
        <p:spPr>
          <a:xfrm>
            <a:off x="1296035" y="3002280"/>
            <a:ext cx="152781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产品及服务</a:t>
            </a:r>
          </a:p>
        </p:txBody>
      </p:sp>
      <p:sp>
        <p:nvSpPr>
          <p:cNvPr id="15381" name="矩形 28"/>
          <p:cNvSpPr/>
          <p:nvPr/>
        </p:nvSpPr>
        <p:spPr>
          <a:xfrm>
            <a:off x="2213928" y="4939665"/>
            <a:ext cx="14763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C00000"/>
                </a:solidFill>
                <a:latin typeface="Calibri" pitchFamily="2" charset="0"/>
                <a:ea typeface="宋体" charset="-122"/>
              </a:rPr>
              <a:t>运营及营销</a:t>
            </a:r>
          </a:p>
        </p:txBody>
      </p:sp>
      <p:sp>
        <p:nvSpPr>
          <p:cNvPr id="15382" name="矩形 29"/>
          <p:cNvSpPr/>
          <p:nvPr/>
        </p:nvSpPr>
        <p:spPr>
          <a:xfrm>
            <a:off x="8411528" y="4992370"/>
            <a:ext cx="14763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风险评估</a:t>
            </a:r>
          </a:p>
        </p:txBody>
      </p:sp>
      <p:sp>
        <p:nvSpPr>
          <p:cNvPr id="15383" name="椭圆 31"/>
          <p:cNvSpPr/>
          <p:nvPr/>
        </p:nvSpPr>
        <p:spPr>
          <a:xfrm>
            <a:off x="5521325" y="3006725"/>
            <a:ext cx="823913" cy="823913"/>
          </a:xfrm>
          <a:prstGeom prst="ellipse">
            <a:avLst/>
          </a:prstGeom>
          <a:noFill/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2" name="弧形 17"/>
          <p:cNvSpPr/>
          <p:nvPr/>
        </p:nvSpPr>
        <p:spPr>
          <a:xfrm rot="19500000" flipH="1" flipV="1">
            <a:off x="2960688" y="73310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弧形 17"/>
          <p:cNvSpPr/>
          <p:nvPr/>
        </p:nvSpPr>
        <p:spPr>
          <a:xfrm rot="18960000" flipH="1" flipV="1">
            <a:off x="5772468" y="62261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825115" y="2936875"/>
            <a:ext cx="517525" cy="515938"/>
            <a:chOff x="0" y="0"/>
            <a:chExt cx="516835" cy="516835"/>
          </a:xfrm>
        </p:grpSpPr>
        <p:sp>
          <p:nvSpPr>
            <p:cNvPr id="7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8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2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85505" y="2858135"/>
            <a:ext cx="517525" cy="515938"/>
            <a:chOff x="0" y="0"/>
            <a:chExt cx="516835" cy="516835"/>
          </a:xfrm>
        </p:grpSpPr>
        <p:sp>
          <p:nvSpPr>
            <p:cNvPr id="10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5</a:t>
              </a:r>
            </a:p>
          </p:txBody>
        </p:sp>
      </p:grpSp>
      <p:sp>
        <p:nvSpPr>
          <p:cNvPr id="12" name="矩形 27"/>
          <p:cNvSpPr/>
          <p:nvPr/>
        </p:nvSpPr>
        <p:spPr>
          <a:xfrm>
            <a:off x="3213100" y="1747203"/>
            <a:ext cx="14747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solidFill>
                  <a:schemeClr val="tx1"/>
                </a:solidFill>
                <a:latin typeface="Calibri" pitchFamily="2" charset="0"/>
                <a:ea typeface="宋体" charset="-122"/>
              </a:rPr>
              <a:t>市场分析</a:t>
            </a:r>
          </a:p>
        </p:txBody>
      </p:sp>
      <p:sp>
        <p:nvSpPr>
          <p:cNvPr id="13" name="矩形 27"/>
          <p:cNvSpPr/>
          <p:nvPr/>
        </p:nvSpPr>
        <p:spPr>
          <a:xfrm>
            <a:off x="9062085" y="2910523"/>
            <a:ext cx="14747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资金来源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flipH="1">
            <a:off x="2068195" y="-108585"/>
            <a:ext cx="2889250" cy="2946400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组合 16386"/>
          <p:cNvGrpSpPr/>
          <p:nvPr/>
        </p:nvGrpSpPr>
        <p:grpSpPr>
          <a:xfrm>
            <a:off x="844550" y="800100"/>
            <a:ext cx="517525" cy="517525"/>
            <a:chOff x="0" y="0"/>
            <a:chExt cx="516835" cy="516835"/>
          </a:xfrm>
        </p:grpSpPr>
        <p:sp>
          <p:nvSpPr>
            <p:cNvPr id="1638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6389" name="文本框 11"/>
            <p:cNvSpPr txBox="1"/>
            <p:nvPr/>
          </p:nvSpPr>
          <p:spPr>
            <a:xfrm>
              <a:off x="89454" y="0"/>
              <a:ext cx="357808" cy="456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3</a:t>
              </a:r>
            </a:p>
          </p:txBody>
        </p:sp>
      </p:grpSp>
      <p:sp>
        <p:nvSpPr>
          <p:cNvPr id="16390" name="矩形 27"/>
          <p:cNvSpPr/>
          <p:nvPr/>
        </p:nvSpPr>
        <p:spPr>
          <a:xfrm>
            <a:off x="1451610" y="876300"/>
            <a:ext cx="22574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运营与营销</a:t>
            </a:r>
          </a:p>
        </p:txBody>
      </p:sp>
      <p:sp>
        <p:nvSpPr>
          <p:cNvPr id="16391" name="文本框 1"/>
          <p:cNvSpPr txBox="1"/>
          <p:nvPr/>
        </p:nvSpPr>
        <p:spPr>
          <a:xfrm>
            <a:off x="3251200" y="2544763"/>
            <a:ext cx="6746875" cy="2560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O2O运营模式，即线上运营，线下享受服务模式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dirty="0"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线上营销：APP营销，推荐折扣优惠 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    第三方平台营销，如微信公众号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线下营销：在高校举办相关宣传活动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    在青年旅舍推荐线上服务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2"/>
          <p:cNvSpPr txBox="1"/>
          <p:nvPr/>
        </p:nvSpPr>
        <p:spPr>
          <a:xfrm>
            <a:off x="5519738" y="3187700"/>
            <a:ext cx="84772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</a:p>
        </p:txBody>
      </p:sp>
      <p:sp>
        <p:nvSpPr>
          <p:cNvPr id="15363" name="弧形 3"/>
          <p:cNvSpPr/>
          <p:nvPr/>
        </p:nvSpPr>
        <p:spPr>
          <a:xfrm>
            <a:off x="2454275" y="1663700"/>
            <a:ext cx="3379788" cy="2987675"/>
          </a:xfrm>
          <a:custGeom>
            <a:avLst/>
            <a:gdLst/>
            <a:ahLst/>
            <a:cxnLst>
              <a:cxn ang="0">
                <a:pos x="2519878" y="192589"/>
              </a:cxn>
              <a:cxn ang="0">
                <a:pos x="3372290" y="1353269"/>
              </a:cxn>
              <a:cxn ang="0">
                <a:pos x="1689894" y="1493838"/>
              </a:cxn>
              <a:cxn ang="0">
                <a:pos x="2519878" y="192589"/>
              </a:cxn>
              <a:cxn ang="0">
                <a:pos x="2519878" y="192589"/>
              </a:cxn>
              <a:cxn ang="0">
                <a:pos x="3372290" y="1353269"/>
              </a:cxn>
            </a:cxnLst>
            <a:rect l="0" t="0" r="0" b="0"/>
            <a:pathLst>
              <a:path w="3379304" h="2988455" stroke="0">
                <a:moveTo>
                  <a:pt x="2519517" y="192639"/>
                </a:moveTo>
                <a:cubicBezTo>
                  <a:pt x="3001395" y="432915"/>
                  <a:pt x="3319751" y="866578"/>
                  <a:pt x="3371807" y="1353622"/>
                </a:cubicBezTo>
                <a:lnTo>
                  <a:pt x="1689652" y="1494228"/>
                </a:lnTo>
                <a:lnTo>
                  <a:pt x="2519517" y="192639"/>
                </a:lnTo>
                <a:close/>
              </a:path>
              <a:path w="3379304" h="2988455" fill="none">
                <a:moveTo>
                  <a:pt x="2519517" y="192639"/>
                </a:moveTo>
                <a:cubicBezTo>
                  <a:pt x="3001395" y="432915"/>
                  <a:pt x="3319751" y="866578"/>
                  <a:pt x="3371807" y="1353622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弧形 10"/>
          <p:cNvSpPr/>
          <p:nvPr/>
        </p:nvSpPr>
        <p:spPr>
          <a:xfrm flipH="1">
            <a:off x="6053138" y="1615440"/>
            <a:ext cx="3379787" cy="3057525"/>
          </a:xfrm>
          <a:custGeom>
            <a:avLst/>
            <a:gdLst/>
            <a:ahLst/>
            <a:cxnLst>
              <a:cxn ang="0">
                <a:pos x="2613247" y="248384"/>
              </a:cxn>
              <a:cxn ang="0">
                <a:pos x="3372994" y="1391833"/>
              </a:cxn>
              <a:cxn ang="0">
                <a:pos x="1689894" y="1528763"/>
              </a:cxn>
              <a:cxn ang="0">
                <a:pos x="2613247" y="248384"/>
              </a:cxn>
              <a:cxn ang="0">
                <a:pos x="2613247" y="248384"/>
              </a:cxn>
              <a:cxn ang="0">
                <a:pos x="3372994" y="1391833"/>
              </a:cxn>
            </a:cxnLst>
            <a:rect l="0" t="0" r="0" b="0"/>
            <a:pathLst>
              <a:path w="3379304" h="3058029" stroke="0">
                <a:moveTo>
                  <a:pt x="2612874" y="248425"/>
                </a:moveTo>
                <a:cubicBezTo>
                  <a:pt x="3046239" y="504271"/>
                  <a:pt x="3326166" y="925703"/>
                  <a:pt x="3372512" y="1392062"/>
                </a:cubicBezTo>
                <a:lnTo>
                  <a:pt x="1689652" y="1529015"/>
                </a:lnTo>
                <a:lnTo>
                  <a:pt x="2612874" y="248425"/>
                </a:lnTo>
                <a:close/>
              </a:path>
              <a:path w="3379304" h="3058029" fill="none">
                <a:moveTo>
                  <a:pt x="2612874" y="248425"/>
                </a:moveTo>
                <a:cubicBezTo>
                  <a:pt x="3046239" y="504271"/>
                  <a:pt x="3326166" y="925703"/>
                  <a:pt x="3372512" y="1392062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65" name="组合 15364"/>
          <p:cNvGrpSpPr/>
          <p:nvPr/>
        </p:nvGrpSpPr>
        <p:grpSpPr>
          <a:xfrm>
            <a:off x="4422775" y="1546225"/>
            <a:ext cx="517525" cy="515938"/>
            <a:chOff x="0" y="0"/>
            <a:chExt cx="516835" cy="516835"/>
          </a:xfrm>
        </p:grpSpPr>
        <p:sp>
          <p:nvSpPr>
            <p:cNvPr id="15366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chemeClr val="tx1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67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solidFill>
                    <a:schemeClr val="tx1"/>
                  </a:solidFill>
                  <a:latin typeface="幼圆" pitchFamily="1" charset="-122"/>
                  <a:ea typeface="幼圆" pitchFamily="1" charset="-122"/>
                </a:rPr>
                <a:t>1</a:t>
              </a:r>
            </a:p>
          </p:txBody>
        </p:sp>
      </p:grpSp>
      <p:sp>
        <p:nvSpPr>
          <p:cNvPr id="15369" name="椭圆 14"/>
          <p:cNvSpPr/>
          <p:nvPr/>
        </p:nvSpPr>
        <p:spPr>
          <a:xfrm>
            <a:off x="6811645" y="1520825"/>
            <a:ext cx="517525" cy="51562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r>
              <a:rPr lang="en-US" altLang="zh-CN" b="1" dirty="0">
                <a:solidFill>
                  <a:srgbClr val="C00000"/>
                </a:solidFill>
                <a:latin typeface="Calibri" pitchFamily="2" charset="0"/>
                <a:ea typeface="宋体" charset="-122"/>
              </a:rPr>
              <a:t>4</a:t>
            </a:r>
          </a:p>
        </p:txBody>
      </p:sp>
      <p:sp>
        <p:nvSpPr>
          <p:cNvPr id="15371" name="弧形 16"/>
          <p:cNvSpPr/>
          <p:nvPr/>
        </p:nvSpPr>
        <p:spPr>
          <a:xfrm flipV="1">
            <a:off x="2435225" y="2185988"/>
            <a:ext cx="3379788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2678" y="1357666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2678" y="1357666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弧形 17"/>
          <p:cNvSpPr/>
          <p:nvPr/>
        </p:nvSpPr>
        <p:spPr>
          <a:xfrm flipH="1" flipV="1">
            <a:off x="6072188" y="218598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73" name="组合 15372"/>
          <p:cNvGrpSpPr/>
          <p:nvPr/>
        </p:nvGrpSpPr>
        <p:grpSpPr>
          <a:xfrm>
            <a:off x="7772400" y="4916488"/>
            <a:ext cx="517525" cy="515937"/>
            <a:chOff x="0" y="0"/>
            <a:chExt cx="516835" cy="516835"/>
          </a:xfrm>
        </p:grpSpPr>
        <p:sp>
          <p:nvSpPr>
            <p:cNvPr id="15374" name="椭圆 19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75" name="文本框 20"/>
            <p:cNvSpPr txBox="1"/>
            <p:nvPr/>
          </p:nvSpPr>
          <p:spPr>
            <a:xfrm>
              <a:off x="89454" y="0"/>
              <a:ext cx="357808" cy="4579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6</a:t>
              </a:r>
            </a:p>
          </p:txBody>
        </p:sp>
      </p:grpSp>
      <p:grpSp>
        <p:nvGrpSpPr>
          <p:cNvPr id="15376" name="组合 15375"/>
          <p:cNvGrpSpPr/>
          <p:nvPr/>
        </p:nvGrpSpPr>
        <p:grpSpPr>
          <a:xfrm>
            <a:off x="3617913" y="4889500"/>
            <a:ext cx="517525" cy="515938"/>
            <a:chOff x="0" y="0"/>
            <a:chExt cx="516835" cy="516835"/>
          </a:xfrm>
        </p:grpSpPr>
        <p:sp>
          <p:nvSpPr>
            <p:cNvPr id="15377" name="椭圆 22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78" name="文本框 23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幼圆" pitchFamily="1" charset="-122"/>
                <a:ea typeface="幼圆" pitchFamily="1" charset="-122"/>
              </a:endParaRPr>
            </a:p>
          </p:txBody>
        </p:sp>
      </p:grpSp>
      <p:sp>
        <p:nvSpPr>
          <p:cNvPr id="15379" name="矩形 25"/>
          <p:cNvSpPr/>
          <p:nvPr/>
        </p:nvSpPr>
        <p:spPr>
          <a:xfrm>
            <a:off x="7404100" y="1547495"/>
            <a:ext cx="223964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C00000"/>
                </a:solidFill>
                <a:latin typeface="Calibri" pitchFamily="2" charset="0"/>
                <a:ea typeface="宋体" charset="-122"/>
              </a:rPr>
              <a:t>公司战略与管理</a:t>
            </a:r>
          </a:p>
        </p:txBody>
      </p:sp>
      <p:sp>
        <p:nvSpPr>
          <p:cNvPr id="15380" name="矩形 27"/>
          <p:cNvSpPr/>
          <p:nvPr/>
        </p:nvSpPr>
        <p:spPr>
          <a:xfrm>
            <a:off x="1296035" y="3002280"/>
            <a:ext cx="152781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产品及服务</a:t>
            </a:r>
          </a:p>
        </p:txBody>
      </p:sp>
      <p:sp>
        <p:nvSpPr>
          <p:cNvPr id="15381" name="矩形 28"/>
          <p:cNvSpPr/>
          <p:nvPr/>
        </p:nvSpPr>
        <p:spPr>
          <a:xfrm>
            <a:off x="2147888" y="4912995"/>
            <a:ext cx="14763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运营及营销</a:t>
            </a:r>
          </a:p>
        </p:txBody>
      </p:sp>
      <p:sp>
        <p:nvSpPr>
          <p:cNvPr id="15382" name="矩形 29"/>
          <p:cNvSpPr/>
          <p:nvPr/>
        </p:nvSpPr>
        <p:spPr>
          <a:xfrm>
            <a:off x="8411528" y="4992370"/>
            <a:ext cx="14763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风险评估</a:t>
            </a:r>
          </a:p>
        </p:txBody>
      </p:sp>
      <p:sp>
        <p:nvSpPr>
          <p:cNvPr id="15383" name="椭圆 31"/>
          <p:cNvSpPr/>
          <p:nvPr/>
        </p:nvSpPr>
        <p:spPr>
          <a:xfrm>
            <a:off x="5521325" y="3006725"/>
            <a:ext cx="823913" cy="823913"/>
          </a:xfrm>
          <a:prstGeom prst="ellipse">
            <a:avLst/>
          </a:prstGeom>
          <a:noFill/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2" name="弧形 17"/>
          <p:cNvSpPr/>
          <p:nvPr/>
        </p:nvSpPr>
        <p:spPr>
          <a:xfrm rot="19500000" flipH="1" flipV="1">
            <a:off x="2960688" y="73310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弧形 17"/>
          <p:cNvSpPr/>
          <p:nvPr/>
        </p:nvSpPr>
        <p:spPr>
          <a:xfrm rot="18960000" flipH="1" flipV="1">
            <a:off x="5772468" y="62261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825115" y="2936875"/>
            <a:ext cx="517525" cy="515938"/>
            <a:chOff x="0" y="0"/>
            <a:chExt cx="516835" cy="516835"/>
          </a:xfrm>
        </p:grpSpPr>
        <p:sp>
          <p:nvSpPr>
            <p:cNvPr id="7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8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2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85505" y="2858135"/>
            <a:ext cx="517525" cy="515938"/>
            <a:chOff x="0" y="0"/>
            <a:chExt cx="516835" cy="516835"/>
          </a:xfrm>
        </p:grpSpPr>
        <p:sp>
          <p:nvSpPr>
            <p:cNvPr id="10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5</a:t>
              </a:r>
            </a:p>
          </p:txBody>
        </p:sp>
      </p:grpSp>
      <p:sp>
        <p:nvSpPr>
          <p:cNvPr id="12" name="矩形 27"/>
          <p:cNvSpPr/>
          <p:nvPr/>
        </p:nvSpPr>
        <p:spPr>
          <a:xfrm>
            <a:off x="3213100" y="1747203"/>
            <a:ext cx="14747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solidFill>
                  <a:schemeClr val="tx1"/>
                </a:solidFill>
                <a:latin typeface="Calibri" pitchFamily="2" charset="0"/>
                <a:ea typeface="宋体" charset="-122"/>
              </a:rPr>
              <a:t>市场分析</a:t>
            </a:r>
          </a:p>
        </p:txBody>
      </p:sp>
      <p:sp>
        <p:nvSpPr>
          <p:cNvPr id="13" name="矩形 27"/>
          <p:cNvSpPr/>
          <p:nvPr/>
        </p:nvSpPr>
        <p:spPr>
          <a:xfrm>
            <a:off x="9062085" y="2910523"/>
            <a:ext cx="14747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资金来源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flipH="1">
            <a:off x="2068195" y="-108585"/>
            <a:ext cx="2889250" cy="2946400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组合 16386"/>
          <p:cNvGrpSpPr/>
          <p:nvPr/>
        </p:nvGrpSpPr>
        <p:grpSpPr>
          <a:xfrm>
            <a:off x="844550" y="800100"/>
            <a:ext cx="517525" cy="517525"/>
            <a:chOff x="0" y="0"/>
            <a:chExt cx="516835" cy="516835"/>
          </a:xfrm>
        </p:grpSpPr>
        <p:sp>
          <p:nvSpPr>
            <p:cNvPr id="1638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6389" name="文本框 11"/>
            <p:cNvSpPr txBox="1"/>
            <p:nvPr/>
          </p:nvSpPr>
          <p:spPr>
            <a:xfrm>
              <a:off x="89454" y="0"/>
              <a:ext cx="357808" cy="456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4</a:t>
              </a:r>
            </a:p>
          </p:txBody>
        </p:sp>
      </p:grpSp>
      <p:sp>
        <p:nvSpPr>
          <p:cNvPr id="16390" name="矩形 27"/>
          <p:cNvSpPr/>
          <p:nvPr/>
        </p:nvSpPr>
        <p:spPr>
          <a:xfrm>
            <a:off x="1452245" y="876300"/>
            <a:ext cx="240220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公司战略与管理</a:t>
            </a:r>
          </a:p>
        </p:txBody>
      </p:sp>
      <p:sp>
        <p:nvSpPr>
          <p:cNvPr id="16391" name="文本框 1"/>
          <p:cNvSpPr txBox="1"/>
          <p:nvPr/>
        </p:nvSpPr>
        <p:spPr>
          <a:xfrm>
            <a:off x="3251200" y="2544763"/>
            <a:ext cx="6746875" cy="2148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初期阶段：着重第一个店，打造出自己的特色品牌，形成自己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    的企业文化，为市场的扩展做准备。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扩展阶段：考虑加盟式扩展，培养店长，把初期阶段积累的经                    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    验带到新店，保证所有的加盟店都有统一的风格，               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    有统一的文化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5595" y="1852930"/>
            <a:ext cx="166560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战略部署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flipH="1">
            <a:off x="2068195" y="-108585"/>
            <a:ext cx="2889250" cy="2946400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组合 16386"/>
          <p:cNvGrpSpPr/>
          <p:nvPr/>
        </p:nvGrpSpPr>
        <p:grpSpPr>
          <a:xfrm>
            <a:off x="844550" y="800100"/>
            <a:ext cx="517525" cy="517525"/>
            <a:chOff x="0" y="0"/>
            <a:chExt cx="516835" cy="516835"/>
          </a:xfrm>
        </p:grpSpPr>
        <p:sp>
          <p:nvSpPr>
            <p:cNvPr id="1638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6389" name="文本框 11"/>
            <p:cNvSpPr txBox="1"/>
            <p:nvPr/>
          </p:nvSpPr>
          <p:spPr>
            <a:xfrm>
              <a:off x="89454" y="0"/>
              <a:ext cx="357808" cy="456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4</a:t>
              </a:r>
            </a:p>
          </p:txBody>
        </p:sp>
      </p:grpSp>
      <p:sp>
        <p:nvSpPr>
          <p:cNvPr id="16390" name="矩形 27"/>
          <p:cNvSpPr/>
          <p:nvPr/>
        </p:nvSpPr>
        <p:spPr>
          <a:xfrm>
            <a:off x="1451610" y="876300"/>
            <a:ext cx="257302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公司战略与管理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5595" y="1812925"/>
            <a:ext cx="166560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组织管理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25775" y="2616835"/>
            <a:ext cx="6323965" cy="25711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2"/>
          <p:cNvSpPr txBox="1"/>
          <p:nvPr/>
        </p:nvSpPr>
        <p:spPr>
          <a:xfrm>
            <a:off x="5519738" y="3187700"/>
            <a:ext cx="84772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</a:p>
        </p:txBody>
      </p:sp>
      <p:sp>
        <p:nvSpPr>
          <p:cNvPr id="15363" name="弧形 3"/>
          <p:cNvSpPr/>
          <p:nvPr/>
        </p:nvSpPr>
        <p:spPr>
          <a:xfrm>
            <a:off x="2454275" y="1663700"/>
            <a:ext cx="3379788" cy="2987675"/>
          </a:xfrm>
          <a:custGeom>
            <a:avLst/>
            <a:gdLst/>
            <a:ahLst/>
            <a:cxnLst>
              <a:cxn ang="0">
                <a:pos x="2519878" y="192589"/>
              </a:cxn>
              <a:cxn ang="0">
                <a:pos x="3372290" y="1353269"/>
              </a:cxn>
              <a:cxn ang="0">
                <a:pos x="1689894" y="1493838"/>
              </a:cxn>
              <a:cxn ang="0">
                <a:pos x="2519878" y="192589"/>
              </a:cxn>
              <a:cxn ang="0">
                <a:pos x="2519878" y="192589"/>
              </a:cxn>
              <a:cxn ang="0">
                <a:pos x="3372290" y="1353269"/>
              </a:cxn>
            </a:cxnLst>
            <a:rect l="0" t="0" r="0" b="0"/>
            <a:pathLst>
              <a:path w="3379304" h="2988455" stroke="0">
                <a:moveTo>
                  <a:pt x="2519517" y="192639"/>
                </a:moveTo>
                <a:cubicBezTo>
                  <a:pt x="3001395" y="432915"/>
                  <a:pt x="3319751" y="866578"/>
                  <a:pt x="3371807" y="1353622"/>
                </a:cubicBezTo>
                <a:lnTo>
                  <a:pt x="1689652" y="1494228"/>
                </a:lnTo>
                <a:lnTo>
                  <a:pt x="2519517" y="192639"/>
                </a:lnTo>
                <a:close/>
              </a:path>
              <a:path w="3379304" h="2988455" fill="none">
                <a:moveTo>
                  <a:pt x="2519517" y="192639"/>
                </a:moveTo>
                <a:cubicBezTo>
                  <a:pt x="3001395" y="432915"/>
                  <a:pt x="3319751" y="866578"/>
                  <a:pt x="3371807" y="1353622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弧形 10"/>
          <p:cNvSpPr/>
          <p:nvPr/>
        </p:nvSpPr>
        <p:spPr>
          <a:xfrm flipH="1">
            <a:off x="6053138" y="1615440"/>
            <a:ext cx="3379787" cy="3057525"/>
          </a:xfrm>
          <a:custGeom>
            <a:avLst/>
            <a:gdLst/>
            <a:ahLst/>
            <a:cxnLst>
              <a:cxn ang="0">
                <a:pos x="2613247" y="248384"/>
              </a:cxn>
              <a:cxn ang="0">
                <a:pos x="3372994" y="1391833"/>
              </a:cxn>
              <a:cxn ang="0">
                <a:pos x="1689894" y="1528763"/>
              </a:cxn>
              <a:cxn ang="0">
                <a:pos x="2613247" y="248384"/>
              </a:cxn>
              <a:cxn ang="0">
                <a:pos x="2613247" y="248384"/>
              </a:cxn>
              <a:cxn ang="0">
                <a:pos x="3372994" y="1391833"/>
              </a:cxn>
            </a:cxnLst>
            <a:rect l="0" t="0" r="0" b="0"/>
            <a:pathLst>
              <a:path w="3379304" h="3058029" stroke="0">
                <a:moveTo>
                  <a:pt x="2612874" y="248425"/>
                </a:moveTo>
                <a:cubicBezTo>
                  <a:pt x="3046239" y="504271"/>
                  <a:pt x="3326166" y="925703"/>
                  <a:pt x="3372512" y="1392062"/>
                </a:cubicBezTo>
                <a:lnTo>
                  <a:pt x="1689652" y="1529015"/>
                </a:lnTo>
                <a:lnTo>
                  <a:pt x="2612874" y="248425"/>
                </a:lnTo>
                <a:close/>
              </a:path>
              <a:path w="3379304" h="3058029" fill="none">
                <a:moveTo>
                  <a:pt x="2612874" y="248425"/>
                </a:moveTo>
                <a:cubicBezTo>
                  <a:pt x="3046239" y="504271"/>
                  <a:pt x="3326166" y="925703"/>
                  <a:pt x="3372512" y="1392062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65" name="组合 15364"/>
          <p:cNvGrpSpPr/>
          <p:nvPr/>
        </p:nvGrpSpPr>
        <p:grpSpPr>
          <a:xfrm>
            <a:off x="4422775" y="1558925"/>
            <a:ext cx="517525" cy="515938"/>
            <a:chOff x="0" y="0"/>
            <a:chExt cx="516835" cy="516835"/>
          </a:xfrm>
        </p:grpSpPr>
        <p:sp>
          <p:nvSpPr>
            <p:cNvPr id="15366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chemeClr val="tx1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67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solidFill>
                    <a:schemeClr val="tx1"/>
                  </a:solidFill>
                  <a:latin typeface="幼圆" pitchFamily="1" charset="-122"/>
                  <a:ea typeface="幼圆" pitchFamily="1" charset="-122"/>
                </a:rPr>
                <a:t>1</a:t>
              </a:r>
            </a:p>
          </p:txBody>
        </p:sp>
      </p:grpSp>
      <p:sp>
        <p:nvSpPr>
          <p:cNvPr id="15369" name="椭圆 14"/>
          <p:cNvSpPr/>
          <p:nvPr/>
        </p:nvSpPr>
        <p:spPr>
          <a:xfrm>
            <a:off x="6811645" y="1520825"/>
            <a:ext cx="517525" cy="515620"/>
          </a:xfrm>
          <a:prstGeom prst="ellipse">
            <a:avLst/>
          </a:prstGeom>
          <a:noFill/>
          <a:ln w="1270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</a:rPr>
              <a:t>4</a:t>
            </a:r>
          </a:p>
        </p:txBody>
      </p:sp>
      <p:sp>
        <p:nvSpPr>
          <p:cNvPr id="15371" name="弧形 16"/>
          <p:cNvSpPr/>
          <p:nvPr/>
        </p:nvSpPr>
        <p:spPr>
          <a:xfrm flipV="1">
            <a:off x="2435225" y="2185988"/>
            <a:ext cx="3379788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2678" y="1357666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2678" y="1357666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弧形 17"/>
          <p:cNvSpPr/>
          <p:nvPr/>
        </p:nvSpPr>
        <p:spPr>
          <a:xfrm flipH="1" flipV="1">
            <a:off x="6072188" y="218598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73" name="组合 15372"/>
          <p:cNvGrpSpPr/>
          <p:nvPr/>
        </p:nvGrpSpPr>
        <p:grpSpPr>
          <a:xfrm>
            <a:off x="7772400" y="4916488"/>
            <a:ext cx="517525" cy="515937"/>
            <a:chOff x="0" y="0"/>
            <a:chExt cx="516835" cy="516835"/>
          </a:xfrm>
        </p:grpSpPr>
        <p:sp>
          <p:nvSpPr>
            <p:cNvPr id="15374" name="椭圆 19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75" name="文本框 20"/>
            <p:cNvSpPr txBox="1"/>
            <p:nvPr/>
          </p:nvSpPr>
          <p:spPr>
            <a:xfrm>
              <a:off x="89454" y="0"/>
              <a:ext cx="357808" cy="4579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6</a:t>
              </a:r>
            </a:p>
          </p:txBody>
        </p:sp>
      </p:grpSp>
      <p:grpSp>
        <p:nvGrpSpPr>
          <p:cNvPr id="15376" name="组合 15375"/>
          <p:cNvGrpSpPr/>
          <p:nvPr/>
        </p:nvGrpSpPr>
        <p:grpSpPr>
          <a:xfrm>
            <a:off x="3617913" y="4889500"/>
            <a:ext cx="517525" cy="515938"/>
            <a:chOff x="0" y="0"/>
            <a:chExt cx="516835" cy="516835"/>
          </a:xfrm>
        </p:grpSpPr>
        <p:sp>
          <p:nvSpPr>
            <p:cNvPr id="15377" name="椭圆 22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78" name="文本框 23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幼圆" pitchFamily="1" charset="-122"/>
                <a:ea typeface="幼圆" pitchFamily="1" charset="-122"/>
              </a:endParaRPr>
            </a:p>
          </p:txBody>
        </p:sp>
      </p:grpSp>
      <p:sp>
        <p:nvSpPr>
          <p:cNvPr id="15379" name="矩形 25"/>
          <p:cNvSpPr/>
          <p:nvPr/>
        </p:nvSpPr>
        <p:spPr>
          <a:xfrm>
            <a:off x="7404100" y="1547495"/>
            <a:ext cx="223964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公司战略与管理</a:t>
            </a:r>
          </a:p>
        </p:txBody>
      </p:sp>
      <p:sp>
        <p:nvSpPr>
          <p:cNvPr id="15380" name="矩形 27"/>
          <p:cNvSpPr/>
          <p:nvPr/>
        </p:nvSpPr>
        <p:spPr>
          <a:xfrm>
            <a:off x="1296035" y="3002280"/>
            <a:ext cx="152781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产品及服务</a:t>
            </a:r>
          </a:p>
        </p:txBody>
      </p:sp>
      <p:sp>
        <p:nvSpPr>
          <p:cNvPr id="15381" name="矩形 28"/>
          <p:cNvSpPr/>
          <p:nvPr/>
        </p:nvSpPr>
        <p:spPr>
          <a:xfrm>
            <a:off x="2147888" y="4912995"/>
            <a:ext cx="14763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运营及营销</a:t>
            </a:r>
          </a:p>
        </p:txBody>
      </p:sp>
      <p:sp>
        <p:nvSpPr>
          <p:cNvPr id="15382" name="矩形 29"/>
          <p:cNvSpPr/>
          <p:nvPr/>
        </p:nvSpPr>
        <p:spPr>
          <a:xfrm>
            <a:off x="8411528" y="4992370"/>
            <a:ext cx="14763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风险评估</a:t>
            </a:r>
          </a:p>
        </p:txBody>
      </p:sp>
      <p:sp>
        <p:nvSpPr>
          <p:cNvPr id="15383" name="椭圆 31"/>
          <p:cNvSpPr/>
          <p:nvPr/>
        </p:nvSpPr>
        <p:spPr>
          <a:xfrm>
            <a:off x="5521325" y="3006725"/>
            <a:ext cx="823913" cy="823913"/>
          </a:xfrm>
          <a:prstGeom prst="ellipse">
            <a:avLst/>
          </a:prstGeom>
          <a:noFill/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2" name="弧形 17"/>
          <p:cNvSpPr/>
          <p:nvPr/>
        </p:nvSpPr>
        <p:spPr>
          <a:xfrm rot="19500000" flipH="1" flipV="1">
            <a:off x="2974023" y="496253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弧形 17"/>
          <p:cNvSpPr/>
          <p:nvPr/>
        </p:nvSpPr>
        <p:spPr>
          <a:xfrm rot="18960000" flipH="1" flipV="1">
            <a:off x="5772468" y="62261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825115" y="2936875"/>
            <a:ext cx="517525" cy="515938"/>
            <a:chOff x="0" y="0"/>
            <a:chExt cx="516835" cy="516835"/>
          </a:xfrm>
        </p:grpSpPr>
        <p:sp>
          <p:nvSpPr>
            <p:cNvPr id="7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8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2</a:t>
              </a:r>
            </a:p>
          </p:txBody>
        </p:sp>
      </p:grpSp>
      <p:sp>
        <p:nvSpPr>
          <p:cNvPr id="10" name="椭圆 6"/>
          <p:cNvSpPr/>
          <p:nvPr/>
        </p:nvSpPr>
        <p:spPr>
          <a:xfrm>
            <a:off x="8485505" y="2858135"/>
            <a:ext cx="517525" cy="516255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b="1" dirty="0">
              <a:solidFill>
                <a:srgbClr val="C00000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8575040" y="2858135"/>
            <a:ext cx="35814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b="1" dirty="0">
                <a:solidFill>
                  <a:srgbClr val="C00000"/>
                </a:solidFill>
                <a:latin typeface="幼圆" pitchFamily="1" charset="-122"/>
                <a:ea typeface="幼圆" pitchFamily="1" charset="-122"/>
              </a:rPr>
              <a:t>5</a:t>
            </a:r>
          </a:p>
        </p:txBody>
      </p:sp>
      <p:sp>
        <p:nvSpPr>
          <p:cNvPr id="12" name="矩形 27"/>
          <p:cNvSpPr/>
          <p:nvPr/>
        </p:nvSpPr>
        <p:spPr>
          <a:xfrm>
            <a:off x="3213100" y="1747203"/>
            <a:ext cx="14747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solidFill>
                  <a:schemeClr val="tx1"/>
                </a:solidFill>
                <a:latin typeface="Calibri" pitchFamily="2" charset="0"/>
                <a:ea typeface="宋体" charset="-122"/>
              </a:rPr>
              <a:t>市场分析</a:t>
            </a:r>
          </a:p>
        </p:txBody>
      </p:sp>
      <p:sp>
        <p:nvSpPr>
          <p:cNvPr id="13" name="矩形 27"/>
          <p:cNvSpPr/>
          <p:nvPr/>
        </p:nvSpPr>
        <p:spPr>
          <a:xfrm>
            <a:off x="9062085" y="2910523"/>
            <a:ext cx="14747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C00000"/>
                </a:solidFill>
                <a:latin typeface="Calibri" pitchFamily="2" charset="0"/>
                <a:ea typeface="宋体" charset="-122"/>
              </a:rPr>
              <a:t>资金来源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flipH="1">
            <a:off x="2068195" y="-108585"/>
            <a:ext cx="2889250" cy="2946400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组合 16386"/>
          <p:cNvGrpSpPr/>
          <p:nvPr/>
        </p:nvGrpSpPr>
        <p:grpSpPr>
          <a:xfrm>
            <a:off x="844550" y="800100"/>
            <a:ext cx="517525" cy="517525"/>
            <a:chOff x="0" y="0"/>
            <a:chExt cx="516835" cy="516835"/>
          </a:xfrm>
        </p:grpSpPr>
        <p:sp>
          <p:nvSpPr>
            <p:cNvPr id="1638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6389" name="文本框 11"/>
            <p:cNvSpPr txBox="1"/>
            <p:nvPr/>
          </p:nvSpPr>
          <p:spPr>
            <a:xfrm>
              <a:off x="89454" y="0"/>
              <a:ext cx="357808" cy="456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5</a:t>
              </a:r>
            </a:p>
          </p:txBody>
        </p:sp>
      </p:grpSp>
      <p:sp>
        <p:nvSpPr>
          <p:cNvPr id="16390" name="矩形 27"/>
          <p:cNvSpPr/>
          <p:nvPr/>
        </p:nvSpPr>
        <p:spPr>
          <a:xfrm>
            <a:off x="1451610" y="876300"/>
            <a:ext cx="22574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资金来源</a:t>
            </a:r>
          </a:p>
        </p:txBody>
      </p:sp>
      <p:sp>
        <p:nvSpPr>
          <p:cNvPr id="16391" name="文本框 1"/>
          <p:cNvSpPr txBox="1"/>
          <p:nvPr/>
        </p:nvSpPr>
        <p:spPr>
          <a:xfrm>
            <a:off x="3251200" y="2544763"/>
            <a:ext cx="6746875" cy="1737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银行贷款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借助金融机构发行债券，向社会直接筹资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通过现在的理财公司贷款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吸收风险投资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2"/>
          <p:cNvSpPr txBox="1"/>
          <p:nvPr/>
        </p:nvSpPr>
        <p:spPr>
          <a:xfrm>
            <a:off x="5519738" y="3187700"/>
            <a:ext cx="84772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</a:p>
        </p:txBody>
      </p:sp>
      <p:sp>
        <p:nvSpPr>
          <p:cNvPr id="15363" name="弧形 3"/>
          <p:cNvSpPr/>
          <p:nvPr/>
        </p:nvSpPr>
        <p:spPr>
          <a:xfrm>
            <a:off x="2454275" y="1663700"/>
            <a:ext cx="3379788" cy="2987675"/>
          </a:xfrm>
          <a:custGeom>
            <a:avLst/>
            <a:gdLst/>
            <a:ahLst/>
            <a:cxnLst>
              <a:cxn ang="0">
                <a:pos x="2519878" y="192589"/>
              </a:cxn>
              <a:cxn ang="0">
                <a:pos x="3372290" y="1353269"/>
              </a:cxn>
              <a:cxn ang="0">
                <a:pos x="1689894" y="1493838"/>
              </a:cxn>
              <a:cxn ang="0">
                <a:pos x="2519878" y="192589"/>
              </a:cxn>
              <a:cxn ang="0">
                <a:pos x="2519878" y="192589"/>
              </a:cxn>
              <a:cxn ang="0">
                <a:pos x="3372290" y="1353269"/>
              </a:cxn>
            </a:cxnLst>
            <a:rect l="0" t="0" r="0" b="0"/>
            <a:pathLst>
              <a:path w="3379304" h="2988455" stroke="0">
                <a:moveTo>
                  <a:pt x="2519517" y="192639"/>
                </a:moveTo>
                <a:cubicBezTo>
                  <a:pt x="3001395" y="432915"/>
                  <a:pt x="3319751" y="866578"/>
                  <a:pt x="3371807" y="1353622"/>
                </a:cubicBezTo>
                <a:lnTo>
                  <a:pt x="1689652" y="1494228"/>
                </a:lnTo>
                <a:lnTo>
                  <a:pt x="2519517" y="192639"/>
                </a:lnTo>
                <a:close/>
              </a:path>
              <a:path w="3379304" h="2988455" fill="none">
                <a:moveTo>
                  <a:pt x="2519517" y="192639"/>
                </a:moveTo>
                <a:cubicBezTo>
                  <a:pt x="3001395" y="432915"/>
                  <a:pt x="3319751" y="866578"/>
                  <a:pt x="3371807" y="1353622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弧形 10"/>
          <p:cNvSpPr/>
          <p:nvPr/>
        </p:nvSpPr>
        <p:spPr>
          <a:xfrm flipH="1">
            <a:off x="6053138" y="1615440"/>
            <a:ext cx="3379787" cy="3057525"/>
          </a:xfrm>
          <a:custGeom>
            <a:avLst/>
            <a:gdLst/>
            <a:ahLst/>
            <a:cxnLst>
              <a:cxn ang="0">
                <a:pos x="2613247" y="248384"/>
              </a:cxn>
              <a:cxn ang="0">
                <a:pos x="3372994" y="1391833"/>
              </a:cxn>
              <a:cxn ang="0">
                <a:pos x="1689894" y="1528763"/>
              </a:cxn>
              <a:cxn ang="0">
                <a:pos x="2613247" y="248384"/>
              </a:cxn>
              <a:cxn ang="0">
                <a:pos x="2613247" y="248384"/>
              </a:cxn>
              <a:cxn ang="0">
                <a:pos x="3372994" y="1391833"/>
              </a:cxn>
            </a:cxnLst>
            <a:rect l="0" t="0" r="0" b="0"/>
            <a:pathLst>
              <a:path w="3379304" h="3058029" stroke="0">
                <a:moveTo>
                  <a:pt x="2612874" y="248425"/>
                </a:moveTo>
                <a:cubicBezTo>
                  <a:pt x="3046239" y="504271"/>
                  <a:pt x="3326166" y="925703"/>
                  <a:pt x="3372512" y="1392062"/>
                </a:cubicBezTo>
                <a:lnTo>
                  <a:pt x="1689652" y="1529015"/>
                </a:lnTo>
                <a:lnTo>
                  <a:pt x="2612874" y="248425"/>
                </a:lnTo>
                <a:close/>
              </a:path>
              <a:path w="3379304" h="3058029" fill="none">
                <a:moveTo>
                  <a:pt x="2612874" y="248425"/>
                </a:moveTo>
                <a:cubicBezTo>
                  <a:pt x="3046239" y="504271"/>
                  <a:pt x="3326166" y="925703"/>
                  <a:pt x="3372512" y="1392062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65" name="组合 15364"/>
          <p:cNvGrpSpPr/>
          <p:nvPr/>
        </p:nvGrpSpPr>
        <p:grpSpPr>
          <a:xfrm>
            <a:off x="4422775" y="1546225"/>
            <a:ext cx="517525" cy="515938"/>
            <a:chOff x="0" y="0"/>
            <a:chExt cx="516835" cy="516835"/>
          </a:xfrm>
        </p:grpSpPr>
        <p:sp>
          <p:nvSpPr>
            <p:cNvPr id="15366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chemeClr val="tx1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67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solidFill>
                    <a:schemeClr val="tx1"/>
                  </a:solidFill>
                  <a:latin typeface="幼圆" pitchFamily="1" charset="-122"/>
                  <a:ea typeface="幼圆" pitchFamily="1" charset="-122"/>
                </a:rPr>
                <a:t>1</a:t>
              </a:r>
            </a:p>
          </p:txBody>
        </p:sp>
      </p:grpSp>
      <p:sp>
        <p:nvSpPr>
          <p:cNvPr id="15369" name="椭圆 14"/>
          <p:cNvSpPr/>
          <p:nvPr/>
        </p:nvSpPr>
        <p:spPr>
          <a:xfrm>
            <a:off x="6811645" y="1520825"/>
            <a:ext cx="517525" cy="515620"/>
          </a:xfrm>
          <a:prstGeom prst="ellipse">
            <a:avLst/>
          </a:prstGeom>
          <a:noFill/>
          <a:ln w="1270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</a:rPr>
              <a:t>4</a:t>
            </a:r>
          </a:p>
        </p:txBody>
      </p:sp>
      <p:sp>
        <p:nvSpPr>
          <p:cNvPr id="15371" name="弧形 16"/>
          <p:cNvSpPr/>
          <p:nvPr/>
        </p:nvSpPr>
        <p:spPr>
          <a:xfrm flipV="1">
            <a:off x="2435225" y="2185988"/>
            <a:ext cx="3379788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2678" y="1357666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2678" y="1357666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弧形 17"/>
          <p:cNvSpPr/>
          <p:nvPr/>
        </p:nvSpPr>
        <p:spPr>
          <a:xfrm flipH="1" flipV="1">
            <a:off x="6072188" y="218598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椭圆 19"/>
          <p:cNvSpPr/>
          <p:nvPr/>
        </p:nvSpPr>
        <p:spPr>
          <a:xfrm>
            <a:off x="7772400" y="4929505"/>
            <a:ext cx="517525" cy="51562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b="1" dirty="0">
              <a:solidFill>
                <a:srgbClr val="C00000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5375" name="文本框 20"/>
          <p:cNvSpPr txBox="1"/>
          <p:nvPr/>
        </p:nvSpPr>
        <p:spPr>
          <a:xfrm>
            <a:off x="7861935" y="4929505"/>
            <a:ext cx="35814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b="1" dirty="0">
                <a:solidFill>
                  <a:srgbClr val="C00000"/>
                </a:solidFill>
                <a:latin typeface="幼圆" pitchFamily="1" charset="-122"/>
                <a:ea typeface="幼圆" pitchFamily="1" charset="-122"/>
              </a:rPr>
              <a:t>6</a:t>
            </a:r>
          </a:p>
        </p:txBody>
      </p:sp>
      <p:grpSp>
        <p:nvGrpSpPr>
          <p:cNvPr id="15376" name="组合 15375"/>
          <p:cNvGrpSpPr/>
          <p:nvPr/>
        </p:nvGrpSpPr>
        <p:grpSpPr>
          <a:xfrm>
            <a:off x="3617913" y="4889500"/>
            <a:ext cx="517525" cy="515938"/>
            <a:chOff x="0" y="0"/>
            <a:chExt cx="516835" cy="516835"/>
          </a:xfrm>
        </p:grpSpPr>
        <p:sp>
          <p:nvSpPr>
            <p:cNvPr id="15377" name="椭圆 22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78" name="文本框 23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幼圆" pitchFamily="1" charset="-122"/>
                <a:ea typeface="幼圆" pitchFamily="1" charset="-122"/>
              </a:endParaRPr>
            </a:p>
          </p:txBody>
        </p:sp>
      </p:grpSp>
      <p:sp>
        <p:nvSpPr>
          <p:cNvPr id="15379" name="矩形 25"/>
          <p:cNvSpPr/>
          <p:nvPr/>
        </p:nvSpPr>
        <p:spPr>
          <a:xfrm>
            <a:off x="7404100" y="1547495"/>
            <a:ext cx="223964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公司战略与管理</a:t>
            </a:r>
          </a:p>
        </p:txBody>
      </p:sp>
      <p:sp>
        <p:nvSpPr>
          <p:cNvPr id="15380" name="矩形 27"/>
          <p:cNvSpPr/>
          <p:nvPr/>
        </p:nvSpPr>
        <p:spPr>
          <a:xfrm>
            <a:off x="1296035" y="3002280"/>
            <a:ext cx="152781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产品及服务</a:t>
            </a:r>
          </a:p>
        </p:txBody>
      </p:sp>
      <p:sp>
        <p:nvSpPr>
          <p:cNvPr id="15381" name="矩形 28"/>
          <p:cNvSpPr/>
          <p:nvPr/>
        </p:nvSpPr>
        <p:spPr>
          <a:xfrm>
            <a:off x="2147888" y="4912995"/>
            <a:ext cx="14763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运营及营销</a:t>
            </a:r>
          </a:p>
        </p:txBody>
      </p:sp>
      <p:sp>
        <p:nvSpPr>
          <p:cNvPr id="15382" name="矩形 29"/>
          <p:cNvSpPr/>
          <p:nvPr/>
        </p:nvSpPr>
        <p:spPr>
          <a:xfrm>
            <a:off x="8411528" y="4992370"/>
            <a:ext cx="14763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C00000"/>
                </a:solidFill>
                <a:latin typeface="Calibri" pitchFamily="2" charset="0"/>
                <a:ea typeface="宋体" charset="-122"/>
              </a:rPr>
              <a:t>风险评估</a:t>
            </a:r>
          </a:p>
        </p:txBody>
      </p:sp>
      <p:sp>
        <p:nvSpPr>
          <p:cNvPr id="15383" name="椭圆 31"/>
          <p:cNvSpPr/>
          <p:nvPr/>
        </p:nvSpPr>
        <p:spPr>
          <a:xfrm>
            <a:off x="5521325" y="3006725"/>
            <a:ext cx="823913" cy="823913"/>
          </a:xfrm>
          <a:prstGeom prst="ellipse">
            <a:avLst/>
          </a:prstGeom>
          <a:noFill/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2" name="弧形 17"/>
          <p:cNvSpPr/>
          <p:nvPr/>
        </p:nvSpPr>
        <p:spPr>
          <a:xfrm rot="19500000" flipH="1" flipV="1">
            <a:off x="2960688" y="73310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弧形 17"/>
          <p:cNvSpPr/>
          <p:nvPr/>
        </p:nvSpPr>
        <p:spPr>
          <a:xfrm rot="18960000" flipH="1" flipV="1">
            <a:off x="5772468" y="62261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825115" y="2936875"/>
            <a:ext cx="517525" cy="515938"/>
            <a:chOff x="0" y="0"/>
            <a:chExt cx="516835" cy="516835"/>
          </a:xfrm>
        </p:grpSpPr>
        <p:sp>
          <p:nvSpPr>
            <p:cNvPr id="7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8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2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85505" y="2858135"/>
            <a:ext cx="517525" cy="515938"/>
            <a:chOff x="0" y="0"/>
            <a:chExt cx="516835" cy="516835"/>
          </a:xfrm>
        </p:grpSpPr>
        <p:sp>
          <p:nvSpPr>
            <p:cNvPr id="10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5</a:t>
              </a:r>
            </a:p>
          </p:txBody>
        </p:sp>
      </p:grpSp>
      <p:sp>
        <p:nvSpPr>
          <p:cNvPr id="12" name="矩形 27"/>
          <p:cNvSpPr/>
          <p:nvPr/>
        </p:nvSpPr>
        <p:spPr>
          <a:xfrm>
            <a:off x="3213100" y="1747203"/>
            <a:ext cx="14747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solidFill>
                  <a:schemeClr val="tx1"/>
                </a:solidFill>
                <a:latin typeface="Calibri" pitchFamily="2" charset="0"/>
                <a:ea typeface="宋体" charset="-122"/>
              </a:rPr>
              <a:t>市场分析</a:t>
            </a:r>
          </a:p>
        </p:txBody>
      </p:sp>
      <p:sp>
        <p:nvSpPr>
          <p:cNvPr id="13" name="矩形 27"/>
          <p:cNvSpPr/>
          <p:nvPr/>
        </p:nvSpPr>
        <p:spPr>
          <a:xfrm>
            <a:off x="9062085" y="2910523"/>
            <a:ext cx="14747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资金来源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flipH="1">
            <a:off x="2057400" y="-155575"/>
            <a:ext cx="3279775" cy="2947988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矩形 27"/>
          <p:cNvSpPr/>
          <p:nvPr/>
        </p:nvSpPr>
        <p:spPr>
          <a:xfrm>
            <a:off x="1451610" y="876300"/>
            <a:ext cx="235013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句号青年旅社</a:t>
            </a:r>
          </a:p>
        </p:txBody>
      </p:sp>
      <p:sp>
        <p:nvSpPr>
          <p:cNvPr id="16391" name="文本框 1"/>
          <p:cNvSpPr txBox="1"/>
          <p:nvPr/>
        </p:nvSpPr>
        <p:spPr>
          <a:xfrm>
            <a:off x="3132455" y="2492693"/>
            <a:ext cx="6746875" cy="2606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不仅仅是一个住宿的场所，更是一个交流、服务的平台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2" charset="-122"/>
                <a:ea typeface="微软雅黑" pitchFamily="2" charset="-122"/>
              </a:rPr>
              <a:t>住宿  喝茶  聊天  学习  遇见一切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4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除了让自己玩的开心之外的其他事情都交给我们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flipH="1">
            <a:off x="2068195" y="-108585"/>
            <a:ext cx="2889250" cy="2946400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组合 16386"/>
          <p:cNvGrpSpPr/>
          <p:nvPr/>
        </p:nvGrpSpPr>
        <p:grpSpPr>
          <a:xfrm>
            <a:off x="844550" y="800100"/>
            <a:ext cx="517525" cy="517525"/>
            <a:chOff x="0" y="0"/>
            <a:chExt cx="516835" cy="516835"/>
          </a:xfrm>
        </p:grpSpPr>
        <p:sp>
          <p:nvSpPr>
            <p:cNvPr id="1638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6389" name="文本框 11"/>
            <p:cNvSpPr txBox="1"/>
            <p:nvPr/>
          </p:nvSpPr>
          <p:spPr>
            <a:xfrm>
              <a:off x="89454" y="0"/>
              <a:ext cx="357808" cy="456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6</a:t>
              </a:r>
            </a:p>
          </p:txBody>
        </p:sp>
      </p:grpSp>
      <p:sp>
        <p:nvSpPr>
          <p:cNvPr id="16390" name="矩形 27"/>
          <p:cNvSpPr/>
          <p:nvPr/>
        </p:nvSpPr>
        <p:spPr>
          <a:xfrm>
            <a:off x="1451610" y="876300"/>
            <a:ext cx="22574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风险评估</a:t>
            </a:r>
          </a:p>
        </p:txBody>
      </p:sp>
      <p:sp>
        <p:nvSpPr>
          <p:cNvPr id="16391" name="文本框 1"/>
          <p:cNvSpPr txBox="1"/>
          <p:nvPr/>
        </p:nvSpPr>
        <p:spPr>
          <a:xfrm>
            <a:off x="3251200" y="2544763"/>
            <a:ext cx="6746875" cy="2148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资金：财务人员挪用，欺诈，贪污；资金周转风险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火灾：可燃物，厨房，空调管道等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旅客安全：财务及人身安全；外出的意外事故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itchFamily="2" charset="-122"/>
                <a:ea typeface="微软雅黑" pitchFamily="2" charset="-122"/>
              </a:rPr>
              <a:t>         我们要努力规避这些风险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27"/>
          <p:cNvSpPr/>
          <p:nvPr/>
        </p:nvSpPr>
        <p:spPr>
          <a:xfrm>
            <a:off x="4959350" y="2835275"/>
            <a:ext cx="2087563" cy="646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6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谢谢观看</a:t>
            </a:r>
            <a:endParaRPr lang="en-US" altLang="x-none" sz="3600" dirty="0">
              <a:solidFill>
                <a:srgbClr val="404040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0" name="任意多边形 22"/>
          <p:cNvSpPr/>
          <p:nvPr/>
        </p:nvSpPr>
        <p:spPr>
          <a:xfrm>
            <a:off x="6038850" y="2624773"/>
            <a:ext cx="228600" cy="182562"/>
          </a:xfrm>
          <a:custGeom>
            <a:avLst/>
            <a:gdLst/>
            <a:ahLst/>
            <a:cxnLst>
              <a:cxn ang="0">
                <a:pos x="0" y="182562"/>
              </a:cxn>
              <a:cxn ang="0">
                <a:pos x="6711" y="67807"/>
              </a:cxn>
              <a:cxn ang="0">
                <a:pos x="13421" y="47556"/>
              </a:cxn>
              <a:cxn ang="0">
                <a:pos x="46975" y="13804"/>
              </a:cxn>
              <a:cxn ang="0">
                <a:pos x="87238" y="304"/>
              </a:cxn>
              <a:cxn ang="0">
                <a:pos x="201320" y="20554"/>
              </a:cxn>
              <a:cxn ang="0">
                <a:pos x="214741" y="40805"/>
              </a:cxn>
              <a:cxn ang="0">
                <a:pos x="228162" y="88057"/>
              </a:cxn>
              <a:cxn ang="0">
                <a:pos x="221452" y="135310"/>
              </a:cxn>
              <a:cxn ang="0">
                <a:pos x="181188" y="148810"/>
              </a:cxn>
              <a:cxn ang="0">
                <a:pos x="107371" y="142060"/>
              </a:cxn>
              <a:cxn ang="0">
                <a:pos x="93949" y="128559"/>
              </a:cxn>
              <a:cxn ang="0">
                <a:pos x="67106" y="94808"/>
              </a:cxn>
              <a:cxn ang="0">
                <a:pos x="73817" y="61056"/>
              </a:cxn>
              <a:cxn ang="0">
                <a:pos x="93949" y="54306"/>
              </a:cxn>
              <a:cxn ang="0">
                <a:pos x="174477" y="61056"/>
              </a:cxn>
              <a:cxn ang="0">
                <a:pos x="181188" y="101558"/>
              </a:cxn>
              <a:cxn ang="0">
                <a:pos x="161056" y="108309"/>
              </a:cxn>
              <a:cxn ang="0">
                <a:pos x="107371" y="101558"/>
              </a:cxn>
              <a:cxn ang="0">
                <a:pos x="87238" y="94808"/>
              </a:cxn>
              <a:cxn ang="0">
                <a:pos x="93949" y="81307"/>
              </a:cxn>
            </a:cxnLst>
            <a:rect l="0" t="0" r="0" b="0"/>
            <a:pathLst>
              <a:path w="338578" h="268803">
                <a:moveTo>
                  <a:pt x="0" y="268803"/>
                </a:moveTo>
                <a:cubicBezTo>
                  <a:pt x="3313" y="212481"/>
                  <a:pt x="4325" y="155977"/>
                  <a:pt x="9939" y="99838"/>
                </a:cubicBezTo>
                <a:cubicBezTo>
                  <a:pt x="10981" y="89413"/>
                  <a:pt x="13592" y="78402"/>
                  <a:pt x="19878" y="70021"/>
                </a:cubicBezTo>
                <a:cubicBezTo>
                  <a:pt x="33934" y="51279"/>
                  <a:pt x="47349" y="27733"/>
                  <a:pt x="69574" y="20325"/>
                </a:cubicBezTo>
                <a:lnTo>
                  <a:pt x="129208" y="447"/>
                </a:lnTo>
                <a:cubicBezTo>
                  <a:pt x="184533" y="4399"/>
                  <a:pt x="254258" y="-13651"/>
                  <a:pt x="298174" y="30264"/>
                </a:cubicBezTo>
                <a:cubicBezTo>
                  <a:pt x="306621" y="38710"/>
                  <a:pt x="311426" y="50142"/>
                  <a:pt x="318052" y="60081"/>
                </a:cubicBezTo>
                <a:cubicBezTo>
                  <a:pt x="322738" y="74141"/>
                  <a:pt x="337930" y="117176"/>
                  <a:pt x="337930" y="129655"/>
                </a:cubicBezTo>
                <a:cubicBezTo>
                  <a:pt x="337930" y="153082"/>
                  <a:pt x="342374" y="180737"/>
                  <a:pt x="327991" y="199229"/>
                </a:cubicBezTo>
                <a:cubicBezTo>
                  <a:pt x="315127" y="215769"/>
                  <a:pt x="268356" y="219107"/>
                  <a:pt x="268356" y="219107"/>
                </a:cubicBezTo>
                <a:cubicBezTo>
                  <a:pt x="231913" y="215794"/>
                  <a:pt x="194683" y="217396"/>
                  <a:pt x="159026" y="209168"/>
                </a:cubicBezTo>
                <a:cubicBezTo>
                  <a:pt x="149895" y="207061"/>
                  <a:pt x="145001" y="196607"/>
                  <a:pt x="139147" y="189290"/>
                </a:cubicBezTo>
                <a:cubicBezTo>
                  <a:pt x="88984" y="126587"/>
                  <a:pt x="147396" y="187601"/>
                  <a:pt x="99391" y="139594"/>
                </a:cubicBezTo>
                <a:cubicBezTo>
                  <a:pt x="102704" y="123029"/>
                  <a:pt x="99959" y="103955"/>
                  <a:pt x="109330" y="89899"/>
                </a:cubicBezTo>
                <a:cubicBezTo>
                  <a:pt x="115141" y="81182"/>
                  <a:pt x="128670" y="79960"/>
                  <a:pt x="139147" y="79960"/>
                </a:cubicBezTo>
                <a:cubicBezTo>
                  <a:pt x="179041" y="79960"/>
                  <a:pt x="218660" y="86586"/>
                  <a:pt x="258417" y="89899"/>
                </a:cubicBezTo>
                <a:cubicBezTo>
                  <a:pt x="271595" y="109667"/>
                  <a:pt x="293046" y="124844"/>
                  <a:pt x="268356" y="149534"/>
                </a:cubicBezTo>
                <a:cubicBezTo>
                  <a:pt x="260948" y="156942"/>
                  <a:pt x="248478" y="156160"/>
                  <a:pt x="238539" y="159473"/>
                </a:cubicBezTo>
                <a:cubicBezTo>
                  <a:pt x="212035" y="156160"/>
                  <a:pt x="185306" y="154312"/>
                  <a:pt x="159026" y="149534"/>
                </a:cubicBezTo>
                <a:cubicBezTo>
                  <a:pt x="148718" y="147660"/>
                  <a:pt x="135020" y="148311"/>
                  <a:pt x="129208" y="139594"/>
                </a:cubicBezTo>
                <a:cubicBezTo>
                  <a:pt x="125099" y="133430"/>
                  <a:pt x="135834" y="126342"/>
                  <a:pt x="139147" y="119716"/>
                </a:cubicBezTo>
              </a:path>
            </a:pathLst>
          </a:custGeom>
          <a:noFill/>
          <a:ln w="12700" cap="flat" cmpd="sng">
            <a:solidFill>
              <a:srgbClr val="595959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825115" y="2923540"/>
            <a:ext cx="517525" cy="516255"/>
          </a:xfrm>
          <a:prstGeom prst="ellipse">
            <a:avLst/>
          </a:prstGeom>
          <a:noFill/>
          <a:ln w="1270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8" name="文本框 11"/>
          <p:cNvSpPr txBox="1"/>
          <p:nvPr/>
        </p:nvSpPr>
        <p:spPr>
          <a:xfrm>
            <a:off x="2914650" y="2923540"/>
            <a:ext cx="35814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404040"/>
                </a:solidFill>
                <a:latin typeface="幼圆" pitchFamily="1" charset="-122"/>
                <a:ea typeface="幼圆" pitchFamily="1" charset="-122"/>
              </a:rPr>
              <a:t>2</a:t>
            </a:r>
          </a:p>
        </p:txBody>
      </p:sp>
      <p:sp>
        <p:nvSpPr>
          <p:cNvPr id="15362" name="文本框 2"/>
          <p:cNvSpPr txBox="1"/>
          <p:nvPr/>
        </p:nvSpPr>
        <p:spPr>
          <a:xfrm>
            <a:off x="5519738" y="3187700"/>
            <a:ext cx="84772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</a:p>
        </p:txBody>
      </p:sp>
      <p:sp>
        <p:nvSpPr>
          <p:cNvPr id="15363" name="弧形 3"/>
          <p:cNvSpPr/>
          <p:nvPr/>
        </p:nvSpPr>
        <p:spPr>
          <a:xfrm>
            <a:off x="2454275" y="1663700"/>
            <a:ext cx="3379788" cy="2987675"/>
          </a:xfrm>
          <a:custGeom>
            <a:avLst/>
            <a:gdLst/>
            <a:ahLst/>
            <a:cxnLst>
              <a:cxn ang="0">
                <a:pos x="2519878" y="192589"/>
              </a:cxn>
              <a:cxn ang="0">
                <a:pos x="3372290" y="1353269"/>
              </a:cxn>
              <a:cxn ang="0">
                <a:pos x="1689894" y="1493838"/>
              </a:cxn>
              <a:cxn ang="0">
                <a:pos x="2519878" y="192589"/>
              </a:cxn>
              <a:cxn ang="0">
                <a:pos x="2519878" y="192589"/>
              </a:cxn>
              <a:cxn ang="0">
                <a:pos x="3372290" y="1353269"/>
              </a:cxn>
            </a:cxnLst>
            <a:rect l="0" t="0" r="0" b="0"/>
            <a:pathLst>
              <a:path w="3379304" h="2988455" stroke="0">
                <a:moveTo>
                  <a:pt x="2519517" y="192639"/>
                </a:moveTo>
                <a:cubicBezTo>
                  <a:pt x="3001395" y="432915"/>
                  <a:pt x="3319751" y="866578"/>
                  <a:pt x="3371807" y="1353622"/>
                </a:cubicBezTo>
                <a:lnTo>
                  <a:pt x="1689652" y="1494228"/>
                </a:lnTo>
                <a:lnTo>
                  <a:pt x="2519517" y="192639"/>
                </a:lnTo>
                <a:close/>
              </a:path>
              <a:path w="3379304" h="2988455" fill="none">
                <a:moveTo>
                  <a:pt x="2519517" y="192639"/>
                </a:moveTo>
                <a:cubicBezTo>
                  <a:pt x="3001395" y="432915"/>
                  <a:pt x="3319751" y="866578"/>
                  <a:pt x="3371807" y="1353622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弧形 10"/>
          <p:cNvSpPr/>
          <p:nvPr/>
        </p:nvSpPr>
        <p:spPr>
          <a:xfrm flipH="1">
            <a:off x="6053138" y="1615440"/>
            <a:ext cx="3379787" cy="3057525"/>
          </a:xfrm>
          <a:custGeom>
            <a:avLst/>
            <a:gdLst/>
            <a:ahLst/>
            <a:cxnLst>
              <a:cxn ang="0">
                <a:pos x="2613247" y="248384"/>
              </a:cxn>
              <a:cxn ang="0">
                <a:pos x="3372994" y="1391833"/>
              </a:cxn>
              <a:cxn ang="0">
                <a:pos x="1689894" y="1528763"/>
              </a:cxn>
              <a:cxn ang="0">
                <a:pos x="2613247" y="248384"/>
              </a:cxn>
              <a:cxn ang="0">
                <a:pos x="2613247" y="248384"/>
              </a:cxn>
              <a:cxn ang="0">
                <a:pos x="3372994" y="1391833"/>
              </a:cxn>
            </a:cxnLst>
            <a:rect l="0" t="0" r="0" b="0"/>
            <a:pathLst>
              <a:path w="3379304" h="3058029" stroke="0">
                <a:moveTo>
                  <a:pt x="2612874" y="248425"/>
                </a:moveTo>
                <a:cubicBezTo>
                  <a:pt x="3046239" y="504271"/>
                  <a:pt x="3326166" y="925703"/>
                  <a:pt x="3372512" y="1392062"/>
                </a:cubicBezTo>
                <a:lnTo>
                  <a:pt x="1689652" y="1529015"/>
                </a:lnTo>
                <a:lnTo>
                  <a:pt x="2612874" y="248425"/>
                </a:lnTo>
                <a:close/>
              </a:path>
              <a:path w="3379304" h="3058029" fill="none">
                <a:moveTo>
                  <a:pt x="2612874" y="248425"/>
                </a:moveTo>
                <a:cubicBezTo>
                  <a:pt x="3046239" y="504271"/>
                  <a:pt x="3326166" y="925703"/>
                  <a:pt x="3372512" y="1392062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椭圆 6"/>
          <p:cNvSpPr/>
          <p:nvPr/>
        </p:nvSpPr>
        <p:spPr>
          <a:xfrm>
            <a:off x="4423410" y="1546860"/>
            <a:ext cx="502285" cy="516255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b="1" dirty="0">
              <a:solidFill>
                <a:srgbClr val="C00000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5367" name="文本框 11"/>
          <p:cNvSpPr txBox="1"/>
          <p:nvPr/>
        </p:nvSpPr>
        <p:spPr>
          <a:xfrm>
            <a:off x="4497705" y="1586865"/>
            <a:ext cx="34798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x-none" sz="2400" b="1" dirty="0">
                <a:solidFill>
                  <a:srgbClr val="C00000"/>
                </a:solidFill>
                <a:latin typeface="幼圆" pitchFamily="1" charset="-122"/>
                <a:ea typeface="幼圆" pitchFamily="1" charset="-122"/>
              </a:rPr>
              <a:t>1</a:t>
            </a:r>
          </a:p>
        </p:txBody>
      </p:sp>
      <p:sp>
        <p:nvSpPr>
          <p:cNvPr id="15369" name="椭圆 14"/>
          <p:cNvSpPr/>
          <p:nvPr/>
        </p:nvSpPr>
        <p:spPr>
          <a:xfrm>
            <a:off x="6811645" y="1520825"/>
            <a:ext cx="517525" cy="515620"/>
          </a:xfrm>
          <a:prstGeom prst="ellipse">
            <a:avLst/>
          </a:prstGeom>
          <a:noFill/>
          <a:ln w="1270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</a:rPr>
              <a:t>4</a:t>
            </a:r>
          </a:p>
        </p:txBody>
      </p:sp>
      <p:sp>
        <p:nvSpPr>
          <p:cNvPr id="15371" name="弧形 16"/>
          <p:cNvSpPr/>
          <p:nvPr/>
        </p:nvSpPr>
        <p:spPr>
          <a:xfrm flipV="1">
            <a:off x="2435225" y="2185988"/>
            <a:ext cx="3379788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2678" y="1357666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2678" y="1357666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弧形 17"/>
          <p:cNvSpPr/>
          <p:nvPr/>
        </p:nvSpPr>
        <p:spPr>
          <a:xfrm flipH="1" flipV="1">
            <a:off x="6072188" y="218598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73" name="组合 15372"/>
          <p:cNvGrpSpPr/>
          <p:nvPr/>
        </p:nvGrpSpPr>
        <p:grpSpPr>
          <a:xfrm>
            <a:off x="7772400" y="4916488"/>
            <a:ext cx="517525" cy="515937"/>
            <a:chOff x="0" y="0"/>
            <a:chExt cx="516835" cy="516835"/>
          </a:xfrm>
        </p:grpSpPr>
        <p:sp>
          <p:nvSpPr>
            <p:cNvPr id="15374" name="椭圆 19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75" name="文本框 20"/>
            <p:cNvSpPr txBox="1"/>
            <p:nvPr/>
          </p:nvSpPr>
          <p:spPr>
            <a:xfrm>
              <a:off x="89454" y="0"/>
              <a:ext cx="357808" cy="4579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6</a:t>
              </a:r>
            </a:p>
          </p:txBody>
        </p:sp>
      </p:grpSp>
      <p:grpSp>
        <p:nvGrpSpPr>
          <p:cNvPr id="15376" name="组合 15375"/>
          <p:cNvGrpSpPr/>
          <p:nvPr/>
        </p:nvGrpSpPr>
        <p:grpSpPr>
          <a:xfrm>
            <a:off x="3617913" y="4889500"/>
            <a:ext cx="517525" cy="515938"/>
            <a:chOff x="0" y="0"/>
            <a:chExt cx="516835" cy="516835"/>
          </a:xfrm>
        </p:grpSpPr>
        <p:sp>
          <p:nvSpPr>
            <p:cNvPr id="15377" name="椭圆 22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78" name="文本框 23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幼圆" pitchFamily="1" charset="-122"/>
                <a:ea typeface="幼圆" pitchFamily="1" charset="-122"/>
              </a:endParaRPr>
            </a:p>
          </p:txBody>
        </p:sp>
      </p:grpSp>
      <p:sp>
        <p:nvSpPr>
          <p:cNvPr id="15379" name="矩形 25"/>
          <p:cNvSpPr/>
          <p:nvPr/>
        </p:nvSpPr>
        <p:spPr>
          <a:xfrm>
            <a:off x="7404100" y="1547495"/>
            <a:ext cx="223964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公司战略与管理</a:t>
            </a:r>
          </a:p>
        </p:txBody>
      </p:sp>
      <p:sp>
        <p:nvSpPr>
          <p:cNvPr id="15380" name="矩形 27"/>
          <p:cNvSpPr/>
          <p:nvPr/>
        </p:nvSpPr>
        <p:spPr>
          <a:xfrm>
            <a:off x="1296035" y="3002280"/>
            <a:ext cx="152781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产品及服务</a:t>
            </a:r>
          </a:p>
        </p:txBody>
      </p:sp>
      <p:sp>
        <p:nvSpPr>
          <p:cNvPr id="15381" name="矩形 28"/>
          <p:cNvSpPr/>
          <p:nvPr/>
        </p:nvSpPr>
        <p:spPr>
          <a:xfrm>
            <a:off x="2147888" y="4912995"/>
            <a:ext cx="14763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运营及营销</a:t>
            </a:r>
          </a:p>
        </p:txBody>
      </p:sp>
      <p:sp>
        <p:nvSpPr>
          <p:cNvPr id="15382" name="矩形 29"/>
          <p:cNvSpPr/>
          <p:nvPr/>
        </p:nvSpPr>
        <p:spPr>
          <a:xfrm>
            <a:off x="8411528" y="4992370"/>
            <a:ext cx="14763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风险评估</a:t>
            </a:r>
          </a:p>
        </p:txBody>
      </p:sp>
      <p:sp>
        <p:nvSpPr>
          <p:cNvPr id="15383" name="椭圆 31"/>
          <p:cNvSpPr/>
          <p:nvPr/>
        </p:nvSpPr>
        <p:spPr>
          <a:xfrm>
            <a:off x="5521325" y="3006725"/>
            <a:ext cx="823913" cy="823913"/>
          </a:xfrm>
          <a:prstGeom prst="ellipse">
            <a:avLst/>
          </a:prstGeom>
          <a:noFill/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2" name="弧形 17"/>
          <p:cNvSpPr/>
          <p:nvPr/>
        </p:nvSpPr>
        <p:spPr>
          <a:xfrm rot="19500000" flipH="1" flipV="1">
            <a:off x="2960688" y="73310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弧形 17"/>
          <p:cNvSpPr/>
          <p:nvPr/>
        </p:nvSpPr>
        <p:spPr>
          <a:xfrm rot="18960000" flipH="1" flipV="1">
            <a:off x="5772468" y="62261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485505" y="2858135"/>
            <a:ext cx="517525" cy="515938"/>
            <a:chOff x="0" y="0"/>
            <a:chExt cx="516835" cy="516835"/>
          </a:xfrm>
        </p:grpSpPr>
        <p:sp>
          <p:nvSpPr>
            <p:cNvPr id="10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5</a:t>
              </a:r>
            </a:p>
          </p:txBody>
        </p:sp>
      </p:grpSp>
      <p:sp>
        <p:nvSpPr>
          <p:cNvPr id="12" name="矩形 27"/>
          <p:cNvSpPr/>
          <p:nvPr/>
        </p:nvSpPr>
        <p:spPr>
          <a:xfrm>
            <a:off x="3213100" y="1773238"/>
            <a:ext cx="14747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C00000"/>
                </a:solidFill>
                <a:latin typeface="Calibri" pitchFamily="2" charset="0"/>
                <a:ea typeface="宋体" charset="-122"/>
              </a:rPr>
              <a:t>市场分析</a:t>
            </a:r>
          </a:p>
        </p:txBody>
      </p:sp>
      <p:sp>
        <p:nvSpPr>
          <p:cNvPr id="13" name="矩形 27"/>
          <p:cNvSpPr/>
          <p:nvPr/>
        </p:nvSpPr>
        <p:spPr>
          <a:xfrm>
            <a:off x="9062085" y="2910523"/>
            <a:ext cx="14747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资金来源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flipH="1">
            <a:off x="2057400" y="-155575"/>
            <a:ext cx="3279775" cy="2947988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组合 16386"/>
          <p:cNvGrpSpPr/>
          <p:nvPr/>
        </p:nvGrpSpPr>
        <p:grpSpPr>
          <a:xfrm>
            <a:off x="844550" y="800100"/>
            <a:ext cx="517525" cy="517525"/>
            <a:chOff x="0" y="0"/>
            <a:chExt cx="516835" cy="516835"/>
          </a:xfrm>
        </p:grpSpPr>
        <p:sp>
          <p:nvSpPr>
            <p:cNvPr id="1638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6389" name="文本框 11"/>
            <p:cNvSpPr txBox="1"/>
            <p:nvPr/>
          </p:nvSpPr>
          <p:spPr>
            <a:xfrm>
              <a:off x="89454" y="0"/>
              <a:ext cx="357808" cy="4616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幼圆" pitchFamily="1" charset="-122"/>
                <a:ea typeface="幼圆" pitchFamily="1" charset="-122"/>
              </a:endParaRPr>
            </a:p>
          </p:txBody>
        </p:sp>
      </p:grpSp>
      <p:sp>
        <p:nvSpPr>
          <p:cNvPr id="16390" name="矩形 27"/>
          <p:cNvSpPr/>
          <p:nvPr/>
        </p:nvSpPr>
        <p:spPr>
          <a:xfrm>
            <a:off x="1451610" y="876300"/>
            <a:ext cx="191579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市场分析</a:t>
            </a:r>
          </a:p>
        </p:txBody>
      </p:sp>
      <p:sp>
        <p:nvSpPr>
          <p:cNvPr id="16391" name="文本框 1"/>
          <p:cNvSpPr txBox="1"/>
          <p:nvPr/>
        </p:nvSpPr>
        <p:spPr>
          <a:xfrm>
            <a:off x="3264535" y="2544763"/>
            <a:ext cx="6746875" cy="258532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dirty="0">
                <a:latin typeface="SimSun" charset="0"/>
                <a:ea typeface="SimSun" charset="0"/>
              </a:rPr>
              <a:t>※</a:t>
            </a:r>
            <a:r>
              <a:rPr dirty="0" err="1" smtClean="0">
                <a:latin typeface="微软雅黑" pitchFamily="2" charset="-122"/>
                <a:ea typeface="微软雅黑" pitchFamily="2" charset="-122"/>
              </a:rPr>
              <a:t>学生</a:t>
            </a:r>
            <a:r>
              <a:rPr lang="zh-CN" dirty="0" smtClean="0">
                <a:latin typeface="微软雅黑" pitchFamily="2" charset="-122"/>
                <a:ea typeface="微软雅黑" pitchFamily="2" charset="-122"/>
              </a:rPr>
              <a:t>（</a:t>
            </a:r>
            <a:r>
              <a:rPr lang="zh-CN" dirty="0">
                <a:latin typeface="微软雅黑" pitchFamily="2" charset="-122"/>
                <a:ea typeface="微软雅黑" pitchFamily="2" charset="-122"/>
              </a:rPr>
              <a:t>主要群体）</a:t>
            </a:r>
          </a:p>
          <a:p>
            <a:pPr lvl="0" eaLnBrk="1" hangingPunct="1">
              <a:lnSpc>
                <a:spcPct val="150000"/>
              </a:lnSpc>
            </a:pPr>
            <a:r>
              <a:rPr dirty="0">
                <a:latin typeface="SimSun" charset="0"/>
                <a:ea typeface="SimSun" charset="0"/>
              </a:rPr>
              <a:t>※</a:t>
            </a:r>
            <a:r>
              <a:rPr dirty="0" err="1" smtClean="0">
                <a:latin typeface="微软雅黑" pitchFamily="2" charset="-122"/>
                <a:ea typeface="微软雅黑" pitchFamily="2" charset="-122"/>
              </a:rPr>
              <a:t>散客</a:t>
            </a:r>
            <a:r>
              <a:rPr lang="zh-CN" dirty="0" smtClean="0">
                <a:latin typeface="微软雅黑" pitchFamily="2" charset="-122"/>
                <a:ea typeface="微软雅黑" pitchFamily="2" charset="-122"/>
              </a:rPr>
              <a:t>（</a:t>
            </a:r>
            <a:r>
              <a:rPr lang="zh-CN" dirty="0">
                <a:latin typeface="微软雅黑" pitchFamily="2" charset="-122"/>
                <a:ea typeface="微软雅黑" pitchFamily="2" charset="-122"/>
              </a:rPr>
              <a:t>刚参加工作的年轻人、年轻夫妇）</a:t>
            </a:r>
          </a:p>
          <a:p>
            <a:pPr lvl="0" eaLnBrk="1" hangingPunct="1">
              <a:lnSpc>
                <a:spcPct val="150000"/>
              </a:lnSpc>
            </a:pPr>
            <a:r>
              <a:rPr dirty="0">
                <a:latin typeface="SimSun" charset="0"/>
                <a:ea typeface="SimSun" charset="0"/>
              </a:rPr>
              <a:t>※</a:t>
            </a:r>
            <a:r>
              <a:rPr dirty="0" err="1" smtClean="0">
                <a:latin typeface="微软雅黑" pitchFamily="2" charset="-122"/>
                <a:ea typeface="微软雅黑" pitchFamily="2" charset="-122"/>
              </a:rPr>
              <a:t>背包客</a:t>
            </a:r>
            <a:r>
              <a:rPr lang="zh-CN" dirty="0" smtClean="0">
                <a:latin typeface="微软雅黑" pitchFamily="2" charset="-122"/>
                <a:ea typeface="微软雅黑" pitchFamily="2" charset="-122"/>
              </a:rPr>
              <a:t>（</a:t>
            </a:r>
            <a:r>
              <a:rPr lang="zh-CN" dirty="0">
                <a:latin typeface="微软雅黑" pitchFamily="2" charset="-122"/>
                <a:ea typeface="微软雅黑" pitchFamily="2" charset="-122"/>
              </a:rPr>
              <a:t>热爱自助旅行的人）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dirty="0"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优势：提供全套的出行服务，结合青旅平台和自己的APP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打造，</a:t>
            </a:r>
            <a:endParaRPr lang="en-US" altLang="zh-CN" dirty="0" smtClean="0">
              <a:latin typeface="微软雅黑" pitchFamily="2" charset="-122"/>
              <a:ea typeface="微软雅黑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一个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线上线下结合，平台与服务结合的整体生态圈。</a:t>
            </a:r>
          </a:p>
        </p:txBody>
      </p:sp>
      <p:pic>
        <p:nvPicPr>
          <p:cNvPr id="2" name="图片 1" descr="大学生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0460000">
            <a:off x="5239385" y="540385"/>
            <a:ext cx="2655570" cy="1449705"/>
          </a:xfrm>
          <a:prstGeom prst="rect">
            <a:avLst/>
          </a:prstGeom>
        </p:spPr>
      </p:pic>
      <p:pic>
        <p:nvPicPr>
          <p:cNvPr id="3" name="图片 2" descr="年轻夫妇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43900" y="826770"/>
            <a:ext cx="2185035" cy="1608455"/>
          </a:xfrm>
          <a:prstGeom prst="rect">
            <a:avLst/>
          </a:prstGeom>
        </p:spPr>
      </p:pic>
      <p:pic>
        <p:nvPicPr>
          <p:cNvPr id="4" name="图片 3" descr="背包客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">
            <a:off x="9771380" y="2802255"/>
            <a:ext cx="2130425" cy="1424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2"/>
          <p:cNvSpPr txBox="1"/>
          <p:nvPr/>
        </p:nvSpPr>
        <p:spPr>
          <a:xfrm>
            <a:off x="5519738" y="3187700"/>
            <a:ext cx="84772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</a:p>
        </p:txBody>
      </p:sp>
      <p:sp>
        <p:nvSpPr>
          <p:cNvPr id="15363" name="弧形 3"/>
          <p:cNvSpPr/>
          <p:nvPr/>
        </p:nvSpPr>
        <p:spPr>
          <a:xfrm>
            <a:off x="2454275" y="1663700"/>
            <a:ext cx="3379788" cy="2987675"/>
          </a:xfrm>
          <a:custGeom>
            <a:avLst/>
            <a:gdLst/>
            <a:ahLst/>
            <a:cxnLst>
              <a:cxn ang="0">
                <a:pos x="2519878" y="192589"/>
              </a:cxn>
              <a:cxn ang="0">
                <a:pos x="3372290" y="1353269"/>
              </a:cxn>
              <a:cxn ang="0">
                <a:pos x="1689894" y="1493838"/>
              </a:cxn>
              <a:cxn ang="0">
                <a:pos x="2519878" y="192589"/>
              </a:cxn>
              <a:cxn ang="0">
                <a:pos x="2519878" y="192589"/>
              </a:cxn>
              <a:cxn ang="0">
                <a:pos x="3372290" y="1353269"/>
              </a:cxn>
            </a:cxnLst>
            <a:rect l="0" t="0" r="0" b="0"/>
            <a:pathLst>
              <a:path w="3379304" h="2988455" stroke="0">
                <a:moveTo>
                  <a:pt x="2519517" y="192639"/>
                </a:moveTo>
                <a:cubicBezTo>
                  <a:pt x="3001395" y="432915"/>
                  <a:pt x="3319751" y="866578"/>
                  <a:pt x="3371807" y="1353622"/>
                </a:cubicBezTo>
                <a:lnTo>
                  <a:pt x="1689652" y="1494228"/>
                </a:lnTo>
                <a:lnTo>
                  <a:pt x="2519517" y="192639"/>
                </a:lnTo>
                <a:close/>
              </a:path>
              <a:path w="3379304" h="2988455" fill="none">
                <a:moveTo>
                  <a:pt x="2519517" y="192639"/>
                </a:moveTo>
                <a:cubicBezTo>
                  <a:pt x="3001395" y="432915"/>
                  <a:pt x="3319751" y="866578"/>
                  <a:pt x="3371807" y="1353622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弧形 10"/>
          <p:cNvSpPr/>
          <p:nvPr/>
        </p:nvSpPr>
        <p:spPr>
          <a:xfrm flipH="1">
            <a:off x="6053138" y="1615440"/>
            <a:ext cx="3379787" cy="3057525"/>
          </a:xfrm>
          <a:custGeom>
            <a:avLst/>
            <a:gdLst/>
            <a:ahLst/>
            <a:cxnLst>
              <a:cxn ang="0">
                <a:pos x="2613247" y="248384"/>
              </a:cxn>
              <a:cxn ang="0">
                <a:pos x="3372994" y="1391833"/>
              </a:cxn>
              <a:cxn ang="0">
                <a:pos x="1689894" y="1528763"/>
              </a:cxn>
              <a:cxn ang="0">
                <a:pos x="2613247" y="248384"/>
              </a:cxn>
              <a:cxn ang="0">
                <a:pos x="2613247" y="248384"/>
              </a:cxn>
              <a:cxn ang="0">
                <a:pos x="3372994" y="1391833"/>
              </a:cxn>
            </a:cxnLst>
            <a:rect l="0" t="0" r="0" b="0"/>
            <a:pathLst>
              <a:path w="3379304" h="3058029" stroke="0">
                <a:moveTo>
                  <a:pt x="2612874" y="248425"/>
                </a:moveTo>
                <a:cubicBezTo>
                  <a:pt x="3046239" y="504271"/>
                  <a:pt x="3326166" y="925703"/>
                  <a:pt x="3372512" y="1392062"/>
                </a:cubicBezTo>
                <a:lnTo>
                  <a:pt x="1689652" y="1529015"/>
                </a:lnTo>
                <a:lnTo>
                  <a:pt x="2612874" y="248425"/>
                </a:lnTo>
                <a:close/>
              </a:path>
              <a:path w="3379304" h="3058029" fill="none">
                <a:moveTo>
                  <a:pt x="2612874" y="248425"/>
                </a:moveTo>
                <a:cubicBezTo>
                  <a:pt x="3046239" y="504271"/>
                  <a:pt x="3326166" y="925703"/>
                  <a:pt x="3372512" y="1392062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65" name="组合 15364"/>
          <p:cNvGrpSpPr/>
          <p:nvPr/>
        </p:nvGrpSpPr>
        <p:grpSpPr>
          <a:xfrm>
            <a:off x="4422775" y="1546225"/>
            <a:ext cx="517525" cy="515938"/>
            <a:chOff x="0" y="0"/>
            <a:chExt cx="516835" cy="516835"/>
          </a:xfrm>
        </p:grpSpPr>
        <p:sp>
          <p:nvSpPr>
            <p:cNvPr id="15366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chemeClr val="tx1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67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solidFill>
                    <a:schemeClr val="tx1"/>
                  </a:solidFill>
                  <a:latin typeface="幼圆" pitchFamily="1" charset="-122"/>
                  <a:ea typeface="幼圆" pitchFamily="1" charset="-122"/>
                </a:rPr>
                <a:t>1</a:t>
              </a:r>
            </a:p>
          </p:txBody>
        </p:sp>
      </p:grpSp>
      <p:sp>
        <p:nvSpPr>
          <p:cNvPr id="15369" name="椭圆 14"/>
          <p:cNvSpPr/>
          <p:nvPr/>
        </p:nvSpPr>
        <p:spPr>
          <a:xfrm>
            <a:off x="6811645" y="1520825"/>
            <a:ext cx="517525" cy="515620"/>
          </a:xfrm>
          <a:prstGeom prst="ellipse">
            <a:avLst/>
          </a:prstGeom>
          <a:noFill/>
          <a:ln w="1270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</a:rPr>
              <a:t>4</a:t>
            </a:r>
          </a:p>
        </p:txBody>
      </p:sp>
      <p:sp>
        <p:nvSpPr>
          <p:cNvPr id="15371" name="弧形 16"/>
          <p:cNvSpPr/>
          <p:nvPr/>
        </p:nvSpPr>
        <p:spPr>
          <a:xfrm flipV="1">
            <a:off x="2435225" y="2185988"/>
            <a:ext cx="3379788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2678" y="1357666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2678" y="1357666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弧形 17"/>
          <p:cNvSpPr/>
          <p:nvPr/>
        </p:nvSpPr>
        <p:spPr>
          <a:xfrm flipH="1" flipV="1">
            <a:off x="6072188" y="218598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73" name="组合 15372"/>
          <p:cNvGrpSpPr/>
          <p:nvPr/>
        </p:nvGrpSpPr>
        <p:grpSpPr>
          <a:xfrm>
            <a:off x="7772400" y="4916488"/>
            <a:ext cx="517525" cy="515937"/>
            <a:chOff x="0" y="0"/>
            <a:chExt cx="516835" cy="516835"/>
          </a:xfrm>
        </p:grpSpPr>
        <p:sp>
          <p:nvSpPr>
            <p:cNvPr id="15374" name="椭圆 19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75" name="文本框 20"/>
            <p:cNvSpPr txBox="1"/>
            <p:nvPr/>
          </p:nvSpPr>
          <p:spPr>
            <a:xfrm>
              <a:off x="89454" y="0"/>
              <a:ext cx="357808" cy="4579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6</a:t>
              </a:r>
            </a:p>
          </p:txBody>
        </p:sp>
      </p:grpSp>
      <p:grpSp>
        <p:nvGrpSpPr>
          <p:cNvPr id="15376" name="组合 15375"/>
          <p:cNvGrpSpPr/>
          <p:nvPr/>
        </p:nvGrpSpPr>
        <p:grpSpPr>
          <a:xfrm>
            <a:off x="3617913" y="4889500"/>
            <a:ext cx="517525" cy="515938"/>
            <a:chOff x="0" y="0"/>
            <a:chExt cx="516835" cy="516835"/>
          </a:xfrm>
        </p:grpSpPr>
        <p:sp>
          <p:nvSpPr>
            <p:cNvPr id="15377" name="椭圆 22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5378" name="文本框 23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幼圆" pitchFamily="1" charset="-122"/>
                <a:ea typeface="幼圆" pitchFamily="1" charset="-122"/>
              </a:endParaRPr>
            </a:p>
          </p:txBody>
        </p:sp>
      </p:grpSp>
      <p:sp>
        <p:nvSpPr>
          <p:cNvPr id="15379" name="矩形 25"/>
          <p:cNvSpPr/>
          <p:nvPr/>
        </p:nvSpPr>
        <p:spPr>
          <a:xfrm>
            <a:off x="7404100" y="1547495"/>
            <a:ext cx="223964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公司战略与管理</a:t>
            </a:r>
          </a:p>
        </p:txBody>
      </p:sp>
      <p:sp>
        <p:nvSpPr>
          <p:cNvPr id="15380" name="矩形 27"/>
          <p:cNvSpPr/>
          <p:nvPr/>
        </p:nvSpPr>
        <p:spPr>
          <a:xfrm>
            <a:off x="1296035" y="3002280"/>
            <a:ext cx="152781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C00000"/>
                </a:solidFill>
                <a:latin typeface="Calibri" pitchFamily="2" charset="0"/>
                <a:ea typeface="宋体" charset="-122"/>
              </a:rPr>
              <a:t>产品及服务</a:t>
            </a:r>
          </a:p>
        </p:txBody>
      </p:sp>
      <p:sp>
        <p:nvSpPr>
          <p:cNvPr id="15381" name="矩形 28"/>
          <p:cNvSpPr/>
          <p:nvPr/>
        </p:nvSpPr>
        <p:spPr>
          <a:xfrm>
            <a:off x="2147888" y="4886960"/>
            <a:ext cx="14763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运营及营销</a:t>
            </a:r>
          </a:p>
        </p:txBody>
      </p:sp>
      <p:sp>
        <p:nvSpPr>
          <p:cNvPr id="15382" name="矩形 29"/>
          <p:cNvSpPr/>
          <p:nvPr/>
        </p:nvSpPr>
        <p:spPr>
          <a:xfrm>
            <a:off x="8411528" y="4992370"/>
            <a:ext cx="147637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风险评估</a:t>
            </a:r>
          </a:p>
        </p:txBody>
      </p:sp>
      <p:sp>
        <p:nvSpPr>
          <p:cNvPr id="15383" name="椭圆 31"/>
          <p:cNvSpPr/>
          <p:nvPr/>
        </p:nvSpPr>
        <p:spPr>
          <a:xfrm>
            <a:off x="5521325" y="3006725"/>
            <a:ext cx="823913" cy="823913"/>
          </a:xfrm>
          <a:prstGeom prst="ellipse">
            <a:avLst/>
          </a:prstGeom>
          <a:noFill/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2" name="弧形 17"/>
          <p:cNvSpPr/>
          <p:nvPr/>
        </p:nvSpPr>
        <p:spPr>
          <a:xfrm rot="19500000" flipH="1" flipV="1">
            <a:off x="2960688" y="73310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弧形 17"/>
          <p:cNvSpPr/>
          <p:nvPr/>
        </p:nvSpPr>
        <p:spPr>
          <a:xfrm rot="18960000" flipH="1" flipV="1">
            <a:off x="5772468" y="622618"/>
            <a:ext cx="3379787" cy="2989262"/>
          </a:xfrm>
          <a:custGeom>
            <a:avLst/>
            <a:gdLst/>
            <a:ahLst/>
            <a:cxnLst>
              <a:cxn ang="0">
                <a:pos x="1689894" y="0"/>
              </a:cxn>
              <a:cxn ang="0">
                <a:pos x="3373437" y="1365182"/>
              </a:cxn>
              <a:cxn ang="0">
                <a:pos x="1689894" y="1494632"/>
              </a:cxn>
              <a:cxn ang="0">
                <a:pos x="1689894" y="0"/>
              </a:cxn>
              <a:cxn ang="0">
                <a:pos x="1689894" y="0"/>
              </a:cxn>
              <a:cxn ang="0">
                <a:pos x="3373437" y="1365182"/>
              </a:cxn>
            </a:cxnLst>
            <a:rect l="0" t="0" r="0" b="0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12415" y="3002915"/>
            <a:ext cx="517525" cy="516255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b="1" dirty="0">
              <a:solidFill>
                <a:srgbClr val="C00000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8" name="文本框 11"/>
          <p:cNvSpPr txBox="1"/>
          <p:nvPr/>
        </p:nvSpPr>
        <p:spPr>
          <a:xfrm>
            <a:off x="2901950" y="3002915"/>
            <a:ext cx="35814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b="1" dirty="0">
                <a:solidFill>
                  <a:srgbClr val="C00000"/>
                </a:solidFill>
                <a:latin typeface="幼圆" pitchFamily="1" charset="-122"/>
                <a:ea typeface="幼圆" pitchFamily="1" charset="-122"/>
              </a:rPr>
              <a:t>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485505" y="2858135"/>
            <a:ext cx="517525" cy="515938"/>
            <a:chOff x="0" y="0"/>
            <a:chExt cx="516835" cy="516835"/>
          </a:xfrm>
        </p:grpSpPr>
        <p:sp>
          <p:nvSpPr>
            <p:cNvPr id="10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89454" y="0"/>
              <a:ext cx="357808" cy="45799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5</a:t>
              </a:r>
            </a:p>
          </p:txBody>
        </p:sp>
      </p:grpSp>
      <p:sp>
        <p:nvSpPr>
          <p:cNvPr id="12" name="矩形 27"/>
          <p:cNvSpPr/>
          <p:nvPr/>
        </p:nvSpPr>
        <p:spPr>
          <a:xfrm>
            <a:off x="3213100" y="1747203"/>
            <a:ext cx="14747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solidFill>
                  <a:schemeClr val="tx1"/>
                </a:solidFill>
                <a:latin typeface="Calibri" pitchFamily="2" charset="0"/>
                <a:ea typeface="宋体" charset="-122"/>
              </a:rPr>
              <a:t>市场分析</a:t>
            </a:r>
          </a:p>
        </p:txBody>
      </p:sp>
      <p:sp>
        <p:nvSpPr>
          <p:cNvPr id="13" name="矩形 27"/>
          <p:cNvSpPr/>
          <p:nvPr/>
        </p:nvSpPr>
        <p:spPr>
          <a:xfrm>
            <a:off x="9062085" y="2910523"/>
            <a:ext cx="1474788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Calibri" pitchFamily="2" charset="0"/>
                <a:ea typeface="宋体" charset="-122"/>
              </a:rPr>
              <a:t>资金来源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rot="120000" flipH="1">
            <a:off x="2503805" y="556260"/>
            <a:ext cx="2279015" cy="2211705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组合 16386"/>
          <p:cNvGrpSpPr/>
          <p:nvPr/>
        </p:nvGrpSpPr>
        <p:grpSpPr>
          <a:xfrm>
            <a:off x="844550" y="800100"/>
            <a:ext cx="517525" cy="517525"/>
            <a:chOff x="0" y="0"/>
            <a:chExt cx="516835" cy="516835"/>
          </a:xfrm>
        </p:grpSpPr>
        <p:sp>
          <p:nvSpPr>
            <p:cNvPr id="1638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6389" name="文本框 11"/>
            <p:cNvSpPr txBox="1"/>
            <p:nvPr/>
          </p:nvSpPr>
          <p:spPr>
            <a:xfrm>
              <a:off x="89454" y="0"/>
              <a:ext cx="357808" cy="456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2</a:t>
              </a:r>
            </a:p>
          </p:txBody>
        </p:sp>
      </p:grpSp>
      <p:sp>
        <p:nvSpPr>
          <p:cNvPr id="16390" name="矩形 27"/>
          <p:cNvSpPr/>
          <p:nvPr/>
        </p:nvSpPr>
        <p:spPr>
          <a:xfrm>
            <a:off x="1452245" y="876300"/>
            <a:ext cx="2545715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产品及服务</a:t>
            </a:r>
          </a:p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          之住宿条件</a:t>
            </a:r>
          </a:p>
        </p:txBody>
      </p:sp>
      <p:sp>
        <p:nvSpPr>
          <p:cNvPr id="16391" name="文本框 1"/>
          <p:cNvSpPr txBox="1"/>
          <p:nvPr/>
        </p:nvSpPr>
        <p:spPr>
          <a:xfrm>
            <a:off x="3251200" y="2544763"/>
            <a:ext cx="6746875" cy="1737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统一的风格，以主题划分楼层，贴近大学生生活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</a:t>
            </a: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理科，工科，文科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</a:t>
            </a: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操场，体育馆，教学楼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</a:t>
            </a: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电影，动漫，音乐，运动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40990" y="1852930"/>
            <a:ext cx="117792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装修</a:t>
            </a:r>
          </a:p>
        </p:txBody>
      </p:sp>
      <p:pic>
        <p:nvPicPr>
          <p:cNvPr id="2" name="图片 1" descr="超长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1240000">
            <a:off x="5821680" y="222250"/>
            <a:ext cx="3104515" cy="2082800"/>
          </a:xfrm>
          <a:prstGeom prst="rect">
            <a:avLst/>
          </a:prstGeom>
        </p:spPr>
      </p:pic>
      <p:pic>
        <p:nvPicPr>
          <p:cNvPr id="4" name="图片 3" descr="体育馆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60000">
            <a:off x="8589645" y="657225"/>
            <a:ext cx="2856865" cy="2095500"/>
          </a:xfrm>
          <a:prstGeom prst="rect">
            <a:avLst/>
          </a:prstGeom>
        </p:spPr>
      </p:pic>
      <p:pic>
        <p:nvPicPr>
          <p:cNvPr id="5" name="图片 4" descr="教学刘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60000">
            <a:off x="8263890" y="2630805"/>
            <a:ext cx="3352165" cy="2095500"/>
          </a:xfrm>
          <a:prstGeom prst="rect">
            <a:avLst/>
          </a:prstGeom>
        </p:spPr>
      </p:pic>
      <p:pic>
        <p:nvPicPr>
          <p:cNvPr id="6" name="图片 5" descr="电影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5155" y="2196465"/>
            <a:ext cx="1476375" cy="2095500"/>
          </a:xfrm>
          <a:prstGeom prst="rect">
            <a:avLst/>
          </a:prstGeom>
        </p:spPr>
      </p:pic>
      <p:pic>
        <p:nvPicPr>
          <p:cNvPr id="7" name="图片 6" descr="动漫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74955" y="4329430"/>
            <a:ext cx="3190875" cy="1950720"/>
          </a:xfrm>
          <a:prstGeom prst="rect">
            <a:avLst/>
          </a:prstGeom>
        </p:spPr>
      </p:pic>
      <p:pic>
        <p:nvPicPr>
          <p:cNvPr id="8" name="图片 7" descr="应约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475355" y="4311015"/>
            <a:ext cx="1740535" cy="2470785"/>
          </a:xfrm>
          <a:prstGeom prst="rect">
            <a:avLst/>
          </a:prstGeom>
        </p:spPr>
      </p:pic>
      <p:pic>
        <p:nvPicPr>
          <p:cNvPr id="9" name="图片 8" descr="足球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236210" y="4552950"/>
            <a:ext cx="359029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rot="120000" flipH="1">
            <a:off x="2570480" y="542290"/>
            <a:ext cx="2279015" cy="2211705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组合 16386"/>
          <p:cNvGrpSpPr/>
          <p:nvPr/>
        </p:nvGrpSpPr>
        <p:grpSpPr>
          <a:xfrm>
            <a:off x="844550" y="800100"/>
            <a:ext cx="517525" cy="517525"/>
            <a:chOff x="0" y="0"/>
            <a:chExt cx="516835" cy="516835"/>
          </a:xfrm>
        </p:grpSpPr>
        <p:sp>
          <p:nvSpPr>
            <p:cNvPr id="1638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6389" name="文本框 11"/>
            <p:cNvSpPr txBox="1"/>
            <p:nvPr/>
          </p:nvSpPr>
          <p:spPr>
            <a:xfrm>
              <a:off x="89454" y="0"/>
              <a:ext cx="357808" cy="456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2</a:t>
              </a:r>
            </a:p>
          </p:txBody>
        </p:sp>
      </p:grpSp>
      <p:sp>
        <p:nvSpPr>
          <p:cNvPr id="16390" name="矩形 27"/>
          <p:cNvSpPr/>
          <p:nvPr/>
        </p:nvSpPr>
        <p:spPr>
          <a:xfrm>
            <a:off x="1451610" y="876300"/>
            <a:ext cx="2506980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产品及服务</a:t>
            </a:r>
          </a:p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          之住宿条件</a:t>
            </a:r>
          </a:p>
        </p:txBody>
      </p:sp>
      <p:sp>
        <p:nvSpPr>
          <p:cNvPr id="16391" name="文本框 1"/>
          <p:cNvSpPr txBox="1"/>
          <p:nvPr/>
        </p:nvSpPr>
        <p:spPr>
          <a:xfrm>
            <a:off x="3014980" y="2533015"/>
            <a:ext cx="6825615" cy="3657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altLang="zh-CN" sz="1600" dirty="0">
                <a:latin typeface="微软雅黑" pitchFamily="2" charset="-122"/>
                <a:ea typeface="微软雅黑" pitchFamily="2" charset="-122"/>
              </a:rPr>
              <a:t> </a:t>
            </a:r>
            <a:r>
              <a:rPr lang="zh-CN" altLang="en-US" dirty="0">
                <a:latin typeface="SimSun" charset="0"/>
                <a:ea typeface="SimSun" charset="0"/>
                <a:sym typeface="+mn-ea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设置桌游吧，小酒吧，咖啡厅，自助餐等娱乐场所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</a:t>
            </a: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举办情人节，七夕，光棍节，圣诞节等特点节日的活动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dirty="0"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dirty="0"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目的：增进住宿者的交流，给住宿者一种独一无二的住宿体验和     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感受。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40990" y="1852930"/>
            <a:ext cx="117792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休闲娱乐</a:t>
            </a:r>
          </a:p>
        </p:txBody>
      </p:sp>
      <p:pic>
        <p:nvPicPr>
          <p:cNvPr id="3" name="图片 2" descr="桌游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0760000">
            <a:off x="6402705" y="302260"/>
            <a:ext cx="2698115" cy="1790700"/>
          </a:xfrm>
          <a:prstGeom prst="rect">
            <a:avLst/>
          </a:prstGeom>
        </p:spPr>
      </p:pic>
      <p:pic>
        <p:nvPicPr>
          <p:cNvPr id="4" name="图片 3" descr="小酒吧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1060000">
            <a:off x="8794115" y="1064895"/>
            <a:ext cx="2790190" cy="2095500"/>
          </a:xfrm>
          <a:prstGeom prst="rect">
            <a:avLst/>
          </a:prstGeom>
        </p:spPr>
      </p:pic>
      <p:pic>
        <p:nvPicPr>
          <p:cNvPr id="5" name="图片 4" descr="咖啡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20000">
            <a:off x="9090660" y="3183890"/>
            <a:ext cx="2734310" cy="1835150"/>
          </a:xfrm>
          <a:prstGeom prst="rect">
            <a:avLst/>
          </a:prstGeom>
        </p:spPr>
      </p:pic>
      <p:pic>
        <p:nvPicPr>
          <p:cNvPr id="6" name="图片 5" descr="情人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">
            <a:off x="2446020" y="3643630"/>
            <a:ext cx="2059305" cy="1373505"/>
          </a:xfrm>
          <a:prstGeom prst="rect">
            <a:avLst/>
          </a:prstGeom>
        </p:spPr>
      </p:pic>
      <p:pic>
        <p:nvPicPr>
          <p:cNvPr id="7" name="图片 6" descr="圣诞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20940000">
            <a:off x="4538980" y="3644265"/>
            <a:ext cx="2173605" cy="135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rot="120000" flipH="1">
            <a:off x="2570480" y="542290"/>
            <a:ext cx="2279015" cy="2211705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组合 16386"/>
          <p:cNvGrpSpPr/>
          <p:nvPr/>
        </p:nvGrpSpPr>
        <p:grpSpPr>
          <a:xfrm>
            <a:off x="844550" y="800100"/>
            <a:ext cx="517525" cy="517525"/>
            <a:chOff x="0" y="0"/>
            <a:chExt cx="516835" cy="516835"/>
          </a:xfrm>
        </p:grpSpPr>
        <p:sp>
          <p:nvSpPr>
            <p:cNvPr id="1638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6389" name="文本框 11"/>
            <p:cNvSpPr txBox="1"/>
            <p:nvPr/>
          </p:nvSpPr>
          <p:spPr>
            <a:xfrm>
              <a:off x="89454" y="0"/>
              <a:ext cx="357808" cy="456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2</a:t>
              </a:r>
            </a:p>
          </p:txBody>
        </p:sp>
      </p:grpSp>
      <p:sp>
        <p:nvSpPr>
          <p:cNvPr id="16390" name="矩形 27"/>
          <p:cNvSpPr/>
          <p:nvPr/>
        </p:nvSpPr>
        <p:spPr>
          <a:xfrm>
            <a:off x="1452245" y="876300"/>
            <a:ext cx="2520315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产品及服务</a:t>
            </a:r>
          </a:p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          之增值服务</a:t>
            </a:r>
          </a:p>
        </p:txBody>
      </p:sp>
      <p:sp>
        <p:nvSpPr>
          <p:cNvPr id="16391" name="文本框 1"/>
          <p:cNvSpPr txBox="1"/>
          <p:nvPr/>
        </p:nvSpPr>
        <p:spPr>
          <a:xfrm>
            <a:off x="3251200" y="2518728"/>
            <a:ext cx="6746875" cy="3794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发起人：平台认证过的人发起（经公司认证，可得免费住宿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</a:rPr>
              <a:t>)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 平台本身发起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开展形式：线上提前发布，自愿报名，收取费用。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活动类型：例如北京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        景点游览，比如故宫、长城、公园聚会等，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        京郊爬山、渡水、滑雪之类的活动。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         成熟之后，发展周围更远地方的活动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服务设施：可提供交通工具、餐饮、导游、门票、保险、租赁、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               拍照等方面的统一服务，或配备同行管理和导引性人员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4325" y="1852930"/>
            <a:ext cx="117792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特色活动</a:t>
            </a:r>
          </a:p>
        </p:txBody>
      </p:sp>
      <p:pic>
        <p:nvPicPr>
          <p:cNvPr id="3" name="图片 2" descr="故宫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20000">
            <a:off x="5764530" y="380365"/>
            <a:ext cx="2508885" cy="1595755"/>
          </a:xfrm>
          <a:prstGeom prst="rect">
            <a:avLst/>
          </a:prstGeom>
        </p:spPr>
      </p:pic>
      <p:pic>
        <p:nvPicPr>
          <p:cNvPr id="4" name="图片 3" descr="滑雪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0820000">
            <a:off x="9308465" y="2894330"/>
            <a:ext cx="2070100" cy="1384935"/>
          </a:xfrm>
          <a:prstGeom prst="rect">
            <a:avLst/>
          </a:prstGeom>
        </p:spPr>
      </p:pic>
      <p:pic>
        <p:nvPicPr>
          <p:cNvPr id="5" name="图片 4" descr="长城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260000">
            <a:off x="8436610" y="883920"/>
            <a:ext cx="2291715" cy="1572895"/>
          </a:xfrm>
          <a:prstGeom prst="rect">
            <a:avLst/>
          </a:prstGeom>
        </p:spPr>
      </p:pic>
      <p:pic>
        <p:nvPicPr>
          <p:cNvPr id="6" name="图片 5" descr="漂流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993630" y="4359275"/>
            <a:ext cx="1980565" cy="1364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弧形 3"/>
          <p:cNvSpPr/>
          <p:nvPr/>
        </p:nvSpPr>
        <p:spPr>
          <a:xfrm rot="120000" flipH="1">
            <a:off x="2570480" y="542290"/>
            <a:ext cx="2279015" cy="2211705"/>
          </a:xfrm>
          <a:custGeom>
            <a:avLst/>
            <a:gdLst/>
            <a:ahLst/>
            <a:cxnLst>
              <a:cxn ang="0">
                <a:pos x="3279504" y="1501579"/>
              </a:cxn>
              <a:cxn ang="0">
                <a:pos x="2314054" y="2819187"/>
              </a:cxn>
              <a:cxn ang="0">
                <a:pos x="1639888" y="1474788"/>
              </a:cxn>
              <a:cxn ang="0">
                <a:pos x="3279504" y="1501579"/>
              </a:cxn>
              <a:cxn ang="0">
                <a:pos x="3279504" y="1501579"/>
              </a:cxn>
              <a:cxn ang="0">
                <a:pos x="2314054" y="2819187"/>
              </a:cxn>
            </a:cxnLst>
            <a:rect l="0" t="0" r="0" b="0"/>
            <a:pathLst>
              <a:path w="3279912" h="2950047" stroke="0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  <a:lnTo>
                  <a:pt x="1639956" y="1475024"/>
                </a:lnTo>
                <a:lnTo>
                  <a:pt x="3279641" y="1501819"/>
                </a:lnTo>
                <a:close/>
              </a:path>
              <a:path w="3279912" h="2950047" fill="none">
                <a:moveTo>
                  <a:pt x="3279641" y="1501819"/>
                </a:moveTo>
                <a:cubicBezTo>
                  <a:pt x="3268122" y="2072031"/>
                  <a:pt x="2892167" y="2585180"/>
                  <a:pt x="2314151" y="2819637"/>
                </a:cubicBezTo>
              </a:path>
            </a:pathLst>
          </a:custGeom>
          <a:noFill/>
          <a:ln w="6350" cap="flat" cmpd="sng">
            <a:solidFill>
              <a:srgbClr val="4D4D4D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组合 16386"/>
          <p:cNvGrpSpPr/>
          <p:nvPr/>
        </p:nvGrpSpPr>
        <p:grpSpPr>
          <a:xfrm>
            <a:off x="844550" y="800100"/>
            <a:ext cx="517525" cy="517525"/>
            <a:chOff x="0" y="0"/>
            <a:chExt cx="516835" cy="516835"/>
          </a:xfrm>
        </p:grpSpPr>
        <p:sp>
          <p:nvSpPr>
            <p:cNvPr id="1638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16389" name="文本框 11"/>
            <p:cNvSpPr txBox="1"/>
            <p:nvPr/>
          </p:nvSpPr>
          <p:spPr>
            <a:xfrm>
              <a:off x="89454" y="0"/>
              <a:ext cx="357808" cy="456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1" charset="-122"/>
                  <a:ea typeface="幼圆" pitchFamily="1" charset="-122"/>
                </a:rPr>
                <a:t>2</a:t>
              </a:r>
            </a:p>
          </p:txBody>
        </p:sp>
      </p:grpSp>
      <p:sp>
        <p:nvSpPr>
          <p:cNvPr id="16390" name="矩形 27"/>
          <p:cNvSpPr/>
          <p:nvPr/>
        </p:nvSpPr>
        <p:spPr>
          <a:xfrm>
            <a:off x="1452245" y="876300"/>
            <a:ext cx="2480945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产品及服务</a:t>
            </a:r>
          </a:p>
          <a:p>
            <a:pPr lvl="0" eaLnBrk="1" hangingPunct="1"/>
            <a:r>
              <a:rPr lang="zh-CN" altLang="en-US" sz="2400" dirty="0">
                <a:latin typeface="Calibri" pitchFamily="2" charset="0"/>
                <a:ea typeface="宋体" charset="-122"/>
              </a:rPr>
              <a:t>          之增值服务</a:t>
            </a:r>
          </a:p>
        </p:txBody>
      </p:sp>
      <p:sp>
        <p:nvSpPr>
          <p:cNvPr id="16391" name="文本框 1"/>
          <p:cNvSpPr txBox="1"/>
          <p:nvPr/>
        </p:nvSpPr>
        <p:spPr>
          <a:xfrm>
            <a:off x="3251200" y="2544763"/>
            <a:ext cx="6746875" cy="1737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包含景点、美食、交通等特色推荐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dirty="0"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经典路线：根据天气、人数、出行天数进行推荐设计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SimSun" charset="0"/>
                <a:ea typeface="SimSun" charset="0"/>
              </a:rPr>
              <a:t>※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个性化定制路线：与客人交流，量身定制</a:t>
            </a:r>
            <a:endParaRPr lang="en-US" altLang="zh-CN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4325" y="1852930"/>
            <a:ext cx="117792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路线推荐</a:t>
            </a:r>
          </a:p>
        </p:txBody>
      </p:sp>
      <p:pic>
        <p:nvPicPr>
          <p:cNvPr id="3" name="图片 2" descr="颐和园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67775" y="262890"/>
            <a:ext cx="2716530" cy="1529080"/>
          </a:xfrm>
          <a:prstGeom prst="rect">
            <a:avLst/>
          </a:prstGeom>
        </p:spPr>
      </p:pic>
      <p:pic>
        <p:nvPicPr>
          <p:cNvPr id="4" name="图片 3" descr="美食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81745" y="2001520"/>
            <a:ext cx="2717800" cy="1699260"/>
          </a:xfrm>
          <a:prstGeom prst="rect">
            <a:avLst/>
          </a:prstGeom>
        </p:spPr>
      </p:pic>
      <p:pic>
        <p:nvPicPr>
          <p:cNvPr id="5" name="图片 4" descr="交通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900160" y="3975100"/>
            <a:ext cx="2638425" cy="1823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844</Words>
  <Application>Microsoft Office PowerPoint</Application>
  <PresentationFormat>宽屏</PresentationFormat>
  <Paragraphs>192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SimSun</vt:lpstr>
      <vt:lpstr>SimSun</vt:lpstr>
      <vt:lpstr>微软雅黑</vt:lpstr>
      <vt:lpstr>幼圆</vt:lpstr>
      <vt:lpstr>Arial</vt:lpstr>
      <vt:lpstr>Calibri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MAGIC</cp:lastModifiedBy>
  <cp:revision>38</cp:revision>
  <dcterms:created xsi:type="dcterms:W3CDTF">2013-11-19T02:36:00Z</dcterms:created>
  <dcterms:modified xsi:type="dcterms:W3CDTF">2016-01-05T02:02:33Z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