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0"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1" autoAdjust="0"/>
  </p:normalViewPr>
  <p:slideViewPr>
    <p:cSldViewPr snapToGrid="0">
      <p:cViewPr varScale="1">
        <p:scale>
          <a:sx n="77" d="100"/>
          <a:sy n="77"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D1BE0-6C66-4E7A-A876-C51ED8FC5BE7}" type="datetimeFigureOut">
              <a:rPr lang="zh-CN" altLang="en-US" smtClean="0"/>
              <a:t>2015/10/26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7EE0C-867F-4644-8EB2-A76C0A41A06F}" type="slidenum">
              <a:rPr lang="zh-CN" altLang="en-US" smtClean="0"/>
              <a:t>‹#›</a:t>
            </a:fld>
            <a:endParaRPr lang="zh-CN" altLang="en-US"/>
          </a:p>
        </p:txBody>
      </p:sp>
    </p:spTree>
    <p:extLst>
      <p:ext uri="{BB962C8B-B14F-4D97-AF65-F5344CB8AC3E}">
        <p14:creationId xmlns:p14="http://schemas.microsoft.com/office/powerpoint/2010/main" val="257989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182933.ht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book.2cto.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mmunitysec.com/resources-freesoftwar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peachfuzz.sourceforge.net/" TargetMode="External"/><Relationship Id="rId4" Type="http://schemas.openxmlformats.org/officeDocument/2006/relationships/hyperlink" Target="http://packetstormsecurity.org/UNIX/misc/scratch.ra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irst.org/cvss/cvss-guid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cve.mitre.org/about/terminology.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cve.mitre.org/compatible/alerts_announcements.html" TargetMode="External"/><Relationship Id="rId5" Type="http://schemas.openxmlformats.org/officeDocument/2006/relationships/hyperlink" Target="http://cve.mitre.org/compatible/index.html" TargetMode="External"/><Relationship Id="rId4" Type="http://schemas.openxmlformats.org/officeDocument/2006/relationships/hyperlink" Target="http://cve.mitre.org/community/board/index.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Black-box_test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ln/>
        </p:spPr>
        <p:txBody>
          <a:bodyPr/>
          <a:lstStyle/>
          <a:p>
            <a:pPr marL="211021" indent="-211021">
              <a:buFontTx/>
              <a:buNone/>
              <a:defRPr/>
            </a:pPr>
            <a:r>
              <a:rPr lang="en-US" altLang="zh-CN" dirty="0" smtClean="0"/>
              <a:t>ENHANCING CYBERSECURITY FOR FUTURE NETWORKS.pdf  </a:t>
            </a:r>
            <a:r>
              <a:rPr lang="zh-CN" altLang="en-US" smtClean="0"/>
              <a:t>有各种库，语言标准</a:t>
            </a:r>
            <a:endParaRPr lang="en-US" altLang="zh-CN" smtClean="0"/>
          </a:p>
          <a:p>
            <a:pPr marL="211021" indent="-211021">
              <a:buFontTx/>
              <a:buAutoNum type="arabicPeriod"/>
              <a:defRPr/>
            </a:pPr>
            <a:r>
              <a:rPr lang="en-US" altLang="zh-CN" dirty="0" smtClean="0"/>
              <a:t>Attack  tree analysis</a:t>
            </a:r>
            <a:r>
              <a:rPr lang="zh-CN" altLang="en-US" dirty="0" smtClean="0"/>
              <a:t>，</a:t>
            </a:r>
            <a:r>
              <a:rPr lang="en-US" altLang="zh-CN" dirty="0" smtClean="0"/>
              <a:t>Attack graph </a:t>
            </a:r>
            <a:r>
              <a:rPr lang="zh-CN" altLang="en-US" dirty="0" smtClean="0"/>
              <a:t>‘</a:t>
            </a:r>
            <a:r>
              <a:rPr lang="en-US" altLang="zh-CN" dirty="0" smtClean="0"/>
              <a:t>An Annotated Review of Past Papers on Attack Graphs</a:t>
            </a:r>
            <a:r>
              <a:rPr lang="zh-CN" altLang="en-US" dirty="0" smtClean="0"/>
              <a:t>“</a:t>
            </a:r>
            <a:endParaRPr lang="en-US" altLang="zh-CN" dirty="0" smtClean="0"/>
          </a:p>
          <a:p>
            <a:pPr eaLnBrk="1" hangingPunct="1">
              <a:defRPr/>
            </a:pPr>
            <a:r>
              <a:rPr lang="en-US" altLang="zh-CN" dirty="0" smtClean="0"/>
              <a:t>3. NESSUS</a:t>
            </a:r>
            <a:r>
              <a:rPr lang="zh-CN" altLang="en-US" dirty="0" smtClean="0"/>
              <a:t>扫描，</a:t>
            </a:r>
            <a:r>
              <a:rPr lang="en-US" altLang="zh-CN" dirty="0" smtClean="0"/>
              <a:t>OVAL</a:t>
            </a:r>
          </a:p>
          <a:p>
            <a:pPr eaLnBrk="1" hangingPunct="1">
              <a:defRPr/>
            </a:pPr>
            <a:endParaRPr lang="en-US" altLang="zh-CN" dirty="0" smtClean="0"/>
          </a:p>
          <a:p>
            <a:pPr>
              <a:defRPr/>
            </a:pPr>
            <a:r>
              <a:rPr lang="en-US" dirty="0" smtClean="0">
                <a:latin typeface="Arial" charset="0"/>
              </a:rPr>
              <a:t>vulnerability information</a:t>
            </a:r>
          </a:p>
          <a:p>
            <a:pPr>
              <a:defRPr/>
            </a:pPr>
            <a:r>
              <a:rPr lang="en-US" dirty="0" smtClean="0"/>
              <a:t>The entire NVD database can be downloaded from this web page for public use. </a:t>
            </a:r>
            <a:endParaRPr lang="en-US" dirty="0" smtClean="0">
              <a:latin typeface="Arial" charset="0"/>
            </a:endParaRPr>
          </a:p>
          <a:p>
            <a:pPr>
              <a:defRPr/>
            </a:pPr>
            <a:r>
              <a:rPr lang="en-US" dirty="0" smtClean="0">
                <a:latin typeface="Arial" charset="0"/>
              </a:rPr>
              <a:t>CVSS impact scores of vulnerability.  CVSS scores could be get from NVD[22] or CVE[23] database. </a:t>
            </a:r>
          </a:p>
          <a:p>
            <a:pPr>
              <a:defRPr/>
            </a:pPr>
            <a:r>
              <a:rPr lang="en-US" dirty="0" smtClean="0">
                <a:latin typeface="Arial" charset="0"/>
              </a:rPr>
              <a:t>The CVSS score </a:t>
            </a:r>
            <a:r>
              <a:rPr lang="en-US" dirty="0" err="1" smtClean="0">
                <a:latin typeface="Arial" charset="0"/>
              </a:rPr>
              <a:t>reﬂects</a:t>
            </a:r>
            <a:r>
              <a:rPr lang="en-US" dirty="0" smtClean="0">
                <a:latin typeface="Arial" charset="0"/>
              </a:rPr>
              <a:t> several factors, including the ease of exploitation of the vulnerability, the estimated number of affected systems, and the impact of the vulnerability. In particular, the availability of an exploit tool or exploit code, the ability to exploit the vulnerability remotely, the number and importance of systems affected by the vulnerability, and the level of control gained by a successful exploit all imply a higher severity metric.</a:t>
            </a:r>
          </a:p>
        </p:txBody>
      </p:sp>
      <p:sp>
        <p:nvSpPr>
          <p:cNvPr id="67588" name="Slide Number Placeholder 3"/>
          <p:cNvSpPr>
            <a:spLocks noGrp="1"/>
          </p:cNvSpPr>
          <p:nvPr>
            <p:ph type="sldNum" sz="quarter" idx="5"/>
          </p:nvPr>
        </p:nvSpPr>
        <p:spPr>
          <a:noFill/>
        </p:spPr>
        <p:txBody>
          <a:bodyPr/>
          <a:lstStyle/>
          <a:p>
            <a:fld id="{4B705FBA-7323-4D9F-BC0C-39BC80F013E4}" type="slidenum">
              <a:rPr lang="en-US" altLang="zh-CN" smtClean="0">
                <a:latin typeface="Arial" charset="0"/>
              </a:rPr>
              <a:pPr/>
              <a:t>1</a:t>
            </a:fld>
            <a:endParaRPr lang="en-US" altLang="zh-CN" smtClean="0">
              <a:latin typeface="Arial" charset="0"/>
            </a:endParaRPr>
          </a:p>
        </p:txBody>
      </p:sp>
    </p:spTree>
    <p:extLst>
      <p:ext uri="{BB962C8B-B14F-4D97-AF65-F5344CB8AC3E}">
        <p14:creationId xmlns:p14="http://schemas.microsoft.com/office/powerpoint/2010/main" val="319636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ltLang="zh-CN" dirty="0" smtClean="0"/>
              <a:t>Fuzzing</a:t>
            </a:r>
            <a:r>
              <a:rPr lang="zh-CN" altLang="en-US" dirty="0" smtClean="0"/>
              <a:t>是一种。通过编写</a:t>
            </a:r>
            <a:r>
              <a:rPr lang="en-US" altLang="zh-CN" dirty="0" err="1" smtClean="0"/>
              <a:t>fuzzer</a:t>
            </a:r>
            <a:r>
              <a:rPr lang="zh-CN" altLang="en-US" dirty="0" smtClean="0"/>
              <a:t>工具向</a:t>
            </a:r>
            <a:r>
              <a:rPr lang="zh-CN" altLang="en-US" dirty="0" smtClean="0">
                <a:hlinkClick r:id="rId3"/>
              </a:rPr>
              <a:t>目标程序</a:t>
            </a:r>
            <a:r>
              <a:rPr lang="zh-CN" altLang="en-US" dirty="0" smtClean="0"/>
              <a:t>提供某种形式的输入并观察其响应来发现问题，这种输入可以是完全随机的或精心构造的。</a:t>
            </a:r>
            <a:r>
              <a:rPr lang="en-US" altLang="zh-CN" dirty="0" smtClean="0"/>
              <a:t>Fuzzing</a:t>
            </a:r>
            <a:r>
              <a:rPr lang="zh-CN" altLang="en-US" dirty="0" smtClean="0"/>
              <a:t>测试通常以大小相关的部分、字符串、标志字符串开始或结束的二进制块等为重点，使用边界值附近的值对目标进行测试。</a:t>
            </a:r>
          </a:p>
          <a:p>
            <a:r>
              <a:rPr lang="zh-CN" altLang="en-US" dirty="0" smtClean="0"/>
              <a:t>主要有两种类型的</a:t>
            </a:r>
            <a:r>
              <a:rPr lang="en-US" altLang="zh-CN" dirty="0" smtClean="0"/>
              <a:t>fuzzing</a:t>
            </a:r>
            <a:r>
              <a:rPr lang="zh-CN" altLang="en-US" dirty="0" smtClean="0"/>
              <a:t>技术 ：</a:t>
            </a:r>
            <a:r>
              <a:rPr lang="en-US" altLang="zh-CN" dirty="0" smtClean="0"/>
              <a:t>dumb fuzzing </a:t>
            </a:r>
            <a:r>
              <a:rPr lang="zh-CN" altLang="en-US" dirty="0" smtClean="0"/>
              <a:t>这种测试无需了解协议或文件本身格式，通过提供完全随机的输入或简单改变某些字节去发现问题。这种方法实现起来较简单，容易快速触发错误，但它的完全随机 性会导致产生大量无效的输入或格式。</a:t>
            </a:r>
            <a:r>
              <a:rPr lang="en-US" altLang="zh-CN" dirty="0" smtClean="0"/>
              <a:t>Intelligent fuzzing </a:t>
            </a:r>
            <a:r>
              <a:rPr lang="zh-CN" altLang="en-US" dirty="0" smtClean="0"/>
              <a:t>研究目标应用程序的协议或文件格式、功能配置，了解各类漏洞的成因，有目的地编写</a:t>
            </a:r>
            <a:r>
              <a:rPr lang="en-US" altLang="zh-CN" dirty="0" err="1" smtClean="0"/>
              <a:t>fuzzer</a:t>
            </a:r>
            <a:r>
              <a:rPr lang="zh-CN" altLang="en-US" dirty="0" smtClean="0"/>
              <a:t>。编写有效的</a:t>
            </a:r>
            <a:r>
              <a:rPr lang="en-US" altLang="zh-CN" dirty="0" err="1" smtClean="0"/>
              <a:t>fuzzer</a:t>
            </a:r>
            <a:r>
              <a:rPr lang="zh-CN" altLang="en-US" dirty="0" smtClean="0"/>
              <a:t>需要花费时间，但能够对某些感兴趣 的部分集中测试，因此更有效。</a:t>
            </a:r>
          </a:p>
          <a:p>
            <a:endParaRPr lang="en-US" altLang="zh-CN" dirty="0" smtClean="0"/>
          </a:p>
          <a:p>
            <a:r>
              <a:rPr lang="zh-CN" altLang="en-US" dirty="0" smtClean="0"/>
              <a:t>所谓“静态分析”，是相对于上面所提到的“动态分析”而言的。在“动态分析”过程中，调试器加载程序，并以调试模式运行起来，分析者可以在程序的执行过程 中观察程序的执行流程和计算结果。但是，在实际分析中，很多场合不方便运行目标，比如软件的某一模块（无法单独运行）、病毒程序、设备环境不兼容导致无法 运行</a:t>
            </a:r>
            <a:r>
              <a:rPr lang="en-US" altLang="zh-CN" dirty="0" smtClean="0"/>
              <a:t>……</a:t>
            </a:r>
            <a:r>
              <a:rPr lang="zh-CN" altLang="en-US" dirty="0" smtClean="0"/>
              <a:t>那么，在这个时候，需要直接把程序的二进制代码翻译成汇编语言，方便程序员</a:t>
            </a:r>
            <a:r>
              <a:rPr lang="zh-CN" altLang="en-US" dirty="0" smtClean="0">
                <a:hlinkClick r:id="rId4"/>
              </a:rPr>
              <a:t>阅读</a:t>
            </a:r>
            <a:r>
              <a:rPr lang="zh-CN" altLang="en-US" dirty="0" smtClean="0"/>
              <a:t>。</a:t>
            </a:r>
            <a:endParaRPr lang="en-US" altLang="zh-CN" dirty="0" smtClean="0"/>
          </a:p>
          <a:p>
            <a:r>
              <a:rPr lang="zh-CN" altLang="en-US" dirty="0" smtClean="0"/>
              <a:t>在二进制代码分析中，必须要用到逆向分析的工具，这些软件工具一般可分为</a:t>
            </a:r>
            <a:br>
              <a:rPr lang="zh-CN" altLang="en-US" dirty="0" smtClean="0"/>
            </a:br>
            <a:r>
              <a:rPr lang="en-US" altLang="zh-CN" dirty="0" smtClean="0"/>
              <a:t>2.1</a:t>
            </a:r>
            <a:r>
              <a:rPr lang="zh-CN" altLang="en-US" dirty="0" smtClean="0"/>
              <a:t>系统监控工具，</a:t>
            </a:r>
            <a:br>
              <a:rPr lang="zh-CN" altLang="en-US" dirty="0" smtClean="0"/>
            </a:br>
            <a:r>
              <a:rPr lang="en-US" altLang="zh-CN" dirty="0" smtClean="0"/>
              <a:t>2.2</a:t>
            </a:r>
            <a:r>
              <a:rPr lang="zh-CN" altLang="en-US" dirty="0" smtClean="0"/>
              <a:t>反汇编器，</a:t>
            </a:r>
            <a:br>
              <a:rPr lang="zh-CN" altLang="en-US" dirty="0" smtClean="0"/>
            </a:br>
            <a:r>
              <a:rPr lang="en-US" altLang="zh-CN" dirty="0" smtClean="0"/>
              <a:t>2.3</a:t>
            </a:r>
            <a:r>
              <a:rPr lang="zh-CN" altLang="en-US" dirty="0" smtClean="0"/>
              <a:t>调试器</a:t>
            </a:r>
            <a:br>
              <a:rPr lang="zh-CN" altLang="en-US" dirty="0" smtClean="0"/>
            </a:br>
            <a:r>
              <a:rPr lang="en-US" altLang="zh-CN" dirty="0" smtClean="0"/>
              <a:t>2.4</a:t>
            </a:r>
            <a:r>
              <a:rPr lang="zh-CN" altLang="en-US" dirty="0" smtClean="0"/>
              <a:t>和反编译器。</a:t>
            </a:r>
          </a:p>
          <a:p>
            <a:r>
              <a:rPr lang="zh-CN" altLang="en-US" dirty="0" smtClean="0"/>
              <a:t>系统监控工具用来监控，研究以及剖析</a:t>
            </a:r>
            <a:br>
              <a:rPr lang="zh-CN" altLang="en-US" dirty="0" smtClean="0"/>
            </a:br>
            <a:r>
              <a:rPr lang="zh-CN" altLang="en-US" dirty="0" smtClean="0"/>
              <a:t>待逆向的程序，这是由于程序与外部世界的通信都要经过操作系统，系统监控工具可</a:t>
            </a:r>
            <a:br>
              <a:rPr lang="zh-CN" altLang="en-US" dirty="0" smtClean="0"/>
            </a:br>
            <a:r>
              <a:rPr lang="zh-CN" altLang="en-US" dirty="0" smtClean="0"/>
              <a:t>以监控网络活动，文件访问，注册表访问等等一系列的软件运行活动。反汇编器足以</a:t>
            </a:r>
            <a:br>
              <a:rPr lang="zh-CN" altLang="en-US" dirty="0" smtClean="0"/>
            </a:br>
            <a:r>
              <a:rPr lang="zh-CN" altLang="en-US" dirty="0" smtClean="0"/>
              <a:t>程序的可执行二进制代码为输入，生成包含整个或部分程序的汇编代码文本文件的程</a:t>
            </a:r>
            <a:br>
              <a:rPr lang="zh-CN" altLang="en-US" dirty="0" smtClean="0"/>
            </a:br>
            <a:r>
              <a:rPr lang="zh-CN" altLang="en-US" dirty="0" smtClean="0"/>
              <a:t>序。</a:t>
            </a:r>
          </a:p>
          <a:p>
            <a:endParaRPr lang="en-US" dirty="0"/>
          </a:p>
        </p:txBody>
      </p:sp>
      <p:sp>
        <p:nvSpPr>
          <p:cNvPr id="4" name="Slide Number Placeholder 3"/>
          <p:cNvSpPr>
            <a:spLocks noGrp="1"/>
          </p:cNvSpPr>
          <p:nvPr>
            <p:ph type="sldNum" sz="quarter" idx="10"/>
          </p:nvPr>
        </p:nvSpPr>
        <p:spPr/>
        <p:txBody>
          <a:bodyPr/>
          <a:lstStyle/>
          <a:p>
            <a:fld id="{93E285A0-854B-44DA-9748-8A0295BD98BF}" type="slidenum">
              <a:rPr lang="en-US" smtClean="0"/>
              <a:pPr/>
              <a:t>11</a:t>
            </a:fld>
            <a:endParaRPr lang="en-US"/>
          </a:p>
        </p:txBody>
      </p:sp>
    </p:spTree>
    <p:extLst>
      <p:ext uri="{BB962C8B-B14F-4D97-AF65-F5344CB8AC3E}">
        <p14:creationId xmlns:p14="http://schemas.microsoft.com/office/powerpoint/2010/main" val="82092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hlinkClick r:id="rId3" tooltip="SPIKE Fuzzer Framework and API"/>
              </a:rPr>
              <a:t>SPIKE</a:t>
            </a:r>
            <a:r>
              <a:rPr lang="en-US" dirty="0" smtClean="0"/>
              <a:t> - SPIKE is an attempt to write an easy to use generic protocol API that helps reverse engineer new and unknown network protocols. It features several working examples. Includes a web server NTLM Authentication brute forcer and example code that parses web applications and DCE-RPC (MSRPC).</a:t>
            </a:r>
          </a:p>
          <a:p>
            <a:r>
              <a:rPr lang="en-US" b="1" dirty="0" smtClean="0">
                <a:hlinkClick r:id="rId4" tooltip="Scratch Protocol Analyzer"/>
              </a:rPr>
              <a:t>Scratch</a:t>
            </a:r>
            <a:r>
              <a:rPr lang="en-US" dirty="0" smtClean="0"/>
              <a:t> - Scratch is an advanced protocol destroyer (”</a:t>
            </a:r>
            <a:r>
              <a:rPr lang="en-US" dirty="0" err="1" smtClean="0"/>
              <a:t>fuzzer</a:t>
            </a:r>
            <a:r>
              <a:rPr lang="en-US" dirty="0" smtClean="0"/>
              <a:t>”) which can routinely find a wide variety of vulnerabilities from a simple packet. scratch does complex parsing of binary files to determine what to fuzz with what data. scratch also comes with a framework for fuzzing binary protocols such as SSL and SMB.</a:t>
            </a:r>
          </a:p>
          <a:p>
            <a:r>
              <a:rPr lang="en-US" b="1" dirty="0" smtClean="0">
                <a:hlinkClick r:id="rId5" tooltip="Peach Fuzzer Framework"/>
              </a:rPr>
              <a:t>PEACH</a:t>
            </a:r>
            <a:r>
              <a:rPr lang="en-US" dirty="0" smtClean="0"/>
              <a:t> - Peach </a:t>
            </a:r>
            <a:r>
              <a:rPr lang="en-US" dirty="0" err="1" smtClean="0"/>
              <a:t>Fuzzer</a:t>
            </a:r>
            <a:r>
              <a:rPr lang="en-US" dirty="0" smtClean="0"/>
              <a:t> Framework - Peach is a cross-platform fuzzing framework written in Python. Peaches main goals include: short development time, code reuse, ease of use, and </a:t>
            </a:r>
            <a:r>
              <a:rPr lang="en-US" dirty="0" err="1" smtClean="0"/>
              <a:t>flexability</a:t>
            </a:r>
            <a:r>
              <a:rPr lang="en-US" dirty="0" smtClean="0"/>
              <a:t>. Peach can fuzz just about anything from .NET, COM/ActiveX, SQL, shared libraries/DLL’s, network applications, web, you name it!</a:t>
            </a:r>
          </a:p>
          <a:p>
            <a:r>
              <a:rPr lang="zh-CN" altLang="en-US" dirty="0" smtClean="0"/>
              <a:t>微软发布了一个免费工具，帮助程序员测试正则表达式，堵上拒绝服务攻击（</a:t>
            </a:r>
            <a:r>
              <a:rPr lang="en-US" altLang="zh-CN" dirty="0" err="1" smtClean="0"/>
              <a:t>DoS</a:t>
            </a:r>
            <a:r>
              <a:rPr lang="zh-CN" altLang="en-US" dirty="0" smtClean="0"/>
              <a:t>）的漏洞。 </a:t>
            </a:r>
            <a:r>
              <a:rPr lang="en-US" altLang="zh-CN" dirty="0" smtClean="0"/>
              <a:t>SDL Regex </a:t>
            </a:r>
            <a:r>
              <a:rPr lang="en-US" altLang="zh-CN" dirty="0" err="1" smtClean="0"/>
              <a:t>Fuzzer</a:t>
            </a:r>
            <a:r>
              <a:rPr lang="zh-CN" altLang="en-US" dirty="0" smtClean="0"/>
              <a:t>支持</a:t>
            </a:r>
            <a:r>
              <a:rPr lang="en-US" altLang="zh-CN" dirty="0" smtClean="0"/>
              <a:t>Windows XP</a:t>
            </a:r>
            <a:r>
              <a:rPr lang="zh-CN" altLang="en-US" smtClean="0"/>
              <a:t>以上系统</a:t>
            </a:r>
            <a:endParaRPr lang="en-US" dirty="0"/>
          </a:p>
        </p:txBody>
      </p:sp>
      <p:sp>
        <p:nvSpPr>
          <p:cNvPr id="4" name="Slide Number Placeholder 3"/>
          <p:cNvSpPr>
            <a:spLocks noGrp="1"/>
          </p:cNvSpPr>
          <p:nvPr>
            <p:ph type="sldNum" sz="quarter" idx="10"/>
          </p:nvPr>
        </p:nvSpPr>
        <p:spPr/>
        <p:txBody>
          <a:bodyPr/>
          <a:lstStyle/>
          <a:p>
            <a:fld id="{1D27EE0C-867F-4644-8EB2-A76C0A41A06F}" type="slidenum">
              <a:rPr lang="zh-CN" altLang="en-US" smtClean="0"/>
              <a:t>12</a:t>
            </a:fld>
            <a:endParaRPr lang="zh-CN" altLang="en-US"/>
          </a:p>
        </p:txBody>
      </p:sp>
    </p:spTree>
    <p:extLst>
      <p:ext uri="{BB962C8B-B14F-4D97-AF65-F5344CB8AC3E}">
        <p14:creationId xmlns:p14="http://schemas.microsoft.com/office/powerpoint/2010/main" val="218115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charset="0"/>
            </a:endParaRPr>
          </a:p>
        </p:txBody>
      </p:sp>
      <p:sp>
        <p:nvSpPr>
          <p:cNvPr id="68612" name="Slide Number Placeholder 3"/>
          <p:cNvSpPr>
            <a:spLocks noGrp="1"/>
          </p:cNvSpPr>
          <p:nvPr>
            <p:ph type="sldNum" sz="quarter" idx="5"/>
          </p:nvPr>
        </p:nvSpPr>
        <p:spPr>
          <a:noFill/>
        </p:spPr>
        <p:txBody>
          <a:bodyPr/>
          <a:lstStyle/>
          <a:p>
            <a:fld id="{A44FC3E9-A775-40E4-A72D-443CAD218C60}" type="slidenum">
              <a:rPr lang="en-US" altLang="zh-CN" smtClean="0">
                <a:latin typeface="Arial" charset="0"/>
              </a:rPr>
              <a:pPr/>
              <a:t>2</a:t>
            </a:fld>
            <a:endParaRPr lang="en-US" altLang="zh-CN" smtClean="0">
              <a:latin typeface="Arial" charset="0"/>
            </a:endParaRPr>
          </a:p>
        </p:txBody>
      </p:sp>
    </p:spTree>
    <p:extLst>
      <p:ext uri="{BB962C8B-B14F-4D97-AF65-F5344CB8AC3E}">
        <p14:creationId xmlns:p14="http://schemas.microsoft.com/office/powerpoint/2010/main" val="127539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CVSS can also be described by what it is not. That is, it is none of the following:</a:t>
            </a:r>
          </a:p>
          <a:p>
            <a:r>
              <a:rPr lang="en-US" dirty="0" smtClean="0"/>
              <a:t>A threat rating system such as those used by the US Department of Homeland Security, and the Sans Internet Storm Center.</a:t>
            </a:r>
            <a:r>
              <a:rPr lang="en-US" dirty="0" smtClean="0">
                <a:hlinkClick r:id="rId3"/>
              </a:rPr>
              <a:t>[1]</a:t>
            </a:r>
            <a:r>
              <a:rPr lang="en-US" dirty="0" smtClean="0"/>
              <a:t> These services provide an advisory warning system for threats to critical US and global IT networks, respectively.</a:t>
            </a:r>
          </a:p>
          <a:p>
            <a:r>
              <a:rPr lang="en-US" dirty="0" smtClean="0"/>
              <a:t>A vulnerability database such as the National Vulnerability Database (NVD), Open Source Vulnerability Database (OSVDB) or </a:t>
            </a:r>
            <a:r>
              <a:rPr lang="en-US" dirty="0" err="1" smtClean="0"/>
              <a:t>Bugtraq</a:t>
            </a:r>
            <a:r>
              <a:rPr lang="en-US" dirty="0" smtClean="0"/>
              <a:t>.  These databases provide a rich catalogue of known vulnerabilities and vulnerability details.</a:t>
            </a:r>
          </a:p>
          <a:p>
            <a:r>
              <a:rPr lang="en-US" dirty="0" smtClean="0"/>
              <a:t>A vulnerability identification system such as the industry-standard Common Vulnerabilities and Exposures (CVE) or a weakness dictionary such as the Common Weakness Enumeration (CWE). These frameworks are meant to uniquely identify and classify vulnerabilities according to the causes "as they are manifested in code, design, or architecture." </a:t>
            </a:r>
            <a:r>
              <a:rPr lang="en-US" dirty="0" smtClean="0">
                <a:hlinkClick r:id="rId3"/>
              </a:rPr>
              <a:t>[2]</a:t>
            </a:r>
            <a:endParaRPr lang="en-US" dirty="0" smtClean="0"/>
          </a:p>
          <a:p>
            <a:endParaRPr lang="en-US" dirty="0"/>
          </a:p>
        </p:txBody>
      </p:sp>
      <p:sp>
        <p:nvSpPr>
          <p:cNvPr id="4" name="Slide Number Placeholder 3"/>
          <p:cNvSpPr>
            <a:spLocks noGrp="1"/>
          </p:cNvSpPr>
          <p:nvPr>
            <p:ph type="sldNum" sz="quarter" idx="10"/>
          </p:nvPr>
        </p:nvSpPr>
        <p:spPr/>
        <p:txBody>
          <a:bodyPr/>
          <a:lstStyle/>
          <a:p>
            <a:fld id="{93E285A0-854B-44DA-9748-8A0295BD98BF}" type="slidenum">
              <a:rPr lang="en-US" smtClean="0"/>
              <a:pPr/>
              <a:t>3</a:t>
            </a:fld>
            <a:endParaRPr lang="en-US"/>
          </a:p>
        </p:txBody>
      </p:sp>
    </p:spTree>
    <p:extLst>
      <p:ext uri="{BB962C8B-B14F-4D97-AF65-F5344CB8AC3E}">
        <p14:creationId xmlns:p14="http://schemas.microsoft.com/office/powerpoint/2010/main" val="136777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http://www.first.org/cvss/cvss-guide</a:t>
            </a:r>
          </a:p>
          <a:p>
            <a:r>
              <a:rPr lang="en-US" dirty="0" smtClean="0"/>
              <a:t>base and temporal metrics are specified by vulnerability bulletin analysts, security product vendors, or application vendors </a:t>
            </a:r>
          </a:p>
          <a:p>
            <a:r>
              <a:rPr lang="en-US" dirty="0" smtClean="0"/>
              <a:t>The environmental metrics, however, are specified by users because they are best able to assess the potential impact of a vulnerability within their own environments.</a:t>
            </a:r>
          </a:p>
          <a:p>
            <a:endParaRPr lang="en-US" dirty="0"/>
          </a:p>
        </p:txBody>
      </p:sp>
      <p:sp>
        <p:nvSpPr>
          <p:cNvPr id="4" name="Slide Number Placeholder 3"/>
          <p:cNvSpPr>
            <a:spLocks noGrp="1"/>
          </p:cNvSpPr>
          <p:nvPr>
            <p:ph type="sldNum" sz="quarter" idx="10"/>
          </p:nvPr>
        </p:nvSpPr>
        <p:spPr/>
        <p:txBody>
          <a:bodyPr/>
          <a:lstStyle/>
          <a:p>
            <a:fld id="{93E285A0-854B-44DA-9748-8A0295BD98BF}" type="slidenum">
              <a:rPr lang="en-US" smtClean="0"/>
              <a:pPr/>
              <a:t>4</a:t>
            </a:fld>
            <a:endParaRPr lang="en-US"/>
          </a:p>
        </p:txBody>
      </p:sp>
    </p:spTree>
    <p:extLst>
      <p:ext uri="{BB962C8B-B14F-4D97-AF65-F5344CB8AC3E}">
        <p14:creationId xmlns:p14="http://schemas.microsoft.com/office/powerpoint/2010/main" val="254181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normAutofit fontScale="92500" lnSpcReduction="10000"/>
          </a:bodyPr>
          <a:lstStyle/>
          <a:p>
            <a:r>
              <a:rPr lang="en-US" dirty="0" smtClean="0"/>
              <a:t>MITRE Corporation, who edits Common Vulnerabilities and Exposures (CVE).</a:t>
            </a:r>
          </a:p>
          <a:p>
            <a:endParaRPr lang="en-US" dirty="0" smtClean="0">
              <a:latin typeface="Arial" charset="0"/>
            </a:endParaRPr>
          </a:p>
          <a:p>
            <a:r>
              <a:rPr lang="en-US" dirty="0" smtClean="0">
                <a:latin typeface="Arial" charset="0"/>
              </a:rPr>
              <a:t>An information security exposure is a mistake in software that allows access to information or capabilities that can be used by a hacker as a stepping-stone into a system or network. See the </a:t>
            </a:r>
            <a:r>
              <a:rPr lang="en-US" dirty="0" smtClean="0">
                <a:latin typeface="Arial" charset="0"/>
                <a:hlinkClick r:id="rId3"/>
              </a:rPr>
              <a:t>Terminology</a:t>
            </a:r>
            <a:r>
              <a:rPr lang="en-US" dirty="0" smtClean="0">
                <a:latin typeface="Arial" charset="0"/>
              </a:rPr>
              <a:t> page for a complete explanation of how this term is used on the CVE Web site.</a:t>
            </a:r>
          </a:p>
          <a:p>
            <a:endParaRPr lang="en-US" dirty="0" smtClean="0">
              <a:latin typeface="Arial" charset="0"/>
            </a:endParaRPr>
          </a:p>
          <a:p>
            <a:r>
              <a:rPr lang="en-US" dirty="0" smtClean="0">
                <a:latin typeface="Arial" charset="0"/>
              </a:rPr>
              <a:t>Using a common identifier makes it easier to share data across separate databases, tools, and services, which until the creation of CVE in 1999, were not easily integrated. If a report from a security capability incorporates CVE Identifiers, you may then quickly and accurately access fix information in one or more separate CVE-compatible tools, services, and repositories to remediate the problem. With CVE, your tools and services can "speak" (i.e., exchange data) with each other. You'll know exactly what each covers because CVE provides you with a baseline for evaluating the coverage of your tools. This means you can determine which tools are most effective and appropriate for your organization's needs. In short, CVE-compatible tools, services, and databases will give you better coverage, easier interoperability, and enhanced security.</a:t>
            </a:r>
          </a:p>
          <a:p>
            <a:r>
              <a:rPr lang="en-US" dirty="0" smtClean="0">
                <a:latin typeface="Arial" charset="0"/>
              </a:rPr>
              <a:t>CVE is industry endorsed by the </a:t>
            </a:r>
            <a:r>
              <a:rPr lang="en-US" dirty="0" smtClean="0">
                <a:latin typeface="Arial" charset="0"/>
                <a:hlinkClick r:id="rId4"/>
              </a:rPr>
              <a:t>CVE Editorial Board</a:t>
            </a:r>
            <a:r>
              <a:rPr lang="en-US" dirty="0" smtClean="0">
                <a:latin typeface="Arial" charset="0"/>
              </a:rPr>
              <a:t> and the numerous organizations that have declared their products </a:t>
            </a:r>
            <a:r>
              <a:rPr lang="en-US" dirty="0" smtClean="0">
                <a:latin typeface="Arial" charset="0"/>
                <a:hlinkClick r:id="rId5"/>
              </a:rPr>
              <a:t>CVE-compatible</a:t>
            </a:r>
            <a:r>
              <a:rPr lang="en-US" dirty="0" smtClean="0">
                <a:latin typeface="Arial" charset="0"/>
              </a:rPr>
              <a:t> or include CVE Identifiers in their </a:t>
            </a:r>
            <a:r>
              <a:rPr lang="en-US" dirty="0" smtClean="0">
                <a:latin typeface="Arial" charset="0"/>
                <a:hlinkClick r:id="rId6"/>
              </a:rPr>
              <a:t>vendor alerts and security advisories</a:t>
            </a:r>
            <a:r>
              <a:rPr lang="en-US" dirty="0" smtClean="0">
                <a:latin typeface="Arial" charset="0"/>
              </a:rPr>
              <a:t>. CVE content is approved by the CVE Editorial Board, which is comprised of leading representatives from the information security </a:t>
            </a:r>
            <a:r>
              <a:rPr lang="en-US" dirty="0" err="1" smtClean="0">
                <a:latin typeface="Arial" charset="0"/>
              </a:rPr>
              <a:t>communit</a:t>
            </a:r>
            <a:endParaRPr lang="en-US" dirty="0" smtClean="0">
              <a:latin typeface="Arial" charset="0"/>
            </a:endParaRPr>
          </a:p>
          <a:p>
            <a:endParaRPr lang="en-US" dirty="0" smtClean="0">
              <a:latin typeface="Arial" charset="0"/>
            </a:endParaRPr>
          </a:p>
          <a:p>
            <a:endParaRPr lang="en-US" dirty="0" smtClean="0">
              <a:latin typeface="Arial" charset="0"/>
            </a:endParaRPr>
          </a:p>
        </p:txBody>
      </p:sp>
      <p:sp>
        <p:nvSpPr>
          <p:cNvPr id="71684" name="Slide Number Placeholder 3"/>
          <p:cNvSpPr>
            <a:spLocks noGrp="1"/>
          </p:cNvSpPr>
          <p:nvPr>
            <p:ph type="sldNum" sz="quarter" idx="5"/>
          </p:nvPr>
        </p:nvSpPr>
        <p:spPr>
          <a:noFill/>
        </p:spPr>
        <p:txBody>
          <a:bodyPr/>
          <a:lstStyle/>
          <a:p>
            <a:fld id="{94C4E099-7DF3-40B3-95F2-DFF398FBC6B7}" type="slidenum">
              <a:rPr lang="en-US" altLang="zh-CN" smtClean="0">
                <a:latin typeface="Arial" charset="0"/>
              </a:rPr>
              <a:pPr/>
              <a:t>5</a:t>
            </a:fld>
            <a:endParaRPr lang="en-US" altLang="zh-CN" smtClean="0">
              <a:latin typeface="Arial" charset="0"/>
            </a:endParaRPr>
          </a:p>
        </p:txBody>
      </p:sp>
    </p:spTree>
    <p:extLst>
      <p:ext uri="{BB962C8B-B14F-4D97-AF65-F5344CB8AC3E}">
        <p14:creationId xmlns:p14="http://schemas.microsoft.com/office/powerpoint/2010/main" val="148530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charset="0"/>
            </a:endParaRPr>
          </a:p>
        </p:txBody>
      </p:sp>
      <p:sp>
        <p:nvSpPr>
          <p:cNvPr id="70660" name="Slide Number Placeholder 3"/>
          <p:cNvSpPr>
            <a:spLocks noGrp="1"/>
          </p:cNvSpPr>
          <p:nvPr>
            <p:ph type="sldNum" sz="quarter" idx="5"/>
          </p:nvPr>
        </p:nvSpPr>
        <p:spPr>
          <a:noFill/>
        </p:spPr>
        <p:txBody>
          <a:bodyPr/>
          <a:lstStyle/>
          <a:p>
            <a:fld id="{BB372E44-C8FD-4F51-B3B0-2D5DE1DA6E3E}" type="slidenum">
              <a:rPr lang="en-US" altLang="zh-CN" smtClean="0">
                <a:latin typeface="Arial" charset="0"/>
              </a:rPr>
              <a:pPr/>
              <a:t>6</a:t>
            </a:fld>
            <a:endParaRPr lang="en-US" altLang="zh-CN" smtClean="0">
              <a:latin typeface="Arial" charset="0"/>
            </a:endParaRPr>
          </a:p>
        </p:txBody>
      </p:sp>
    </p:spTree>
    <p:extLst>
      <p:ext uri="{BB962C8B-B14F-4D97-AF65-F5344CB8AC3E}">
        <p14:creationId xmlns:p14="http://schemas.microsoft.com/office/powerpoint/2010/main" val="43959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 Event Expression (CEE).  CEE standardizes the </a:t>
            </a:r>
          </a:p>
          <a:p>
            <a:r>
              <a:rPr lang="en-US" dirty="0" smtClean="0"/>
              <a:t>way computer events are described, logged, and exchanged. </a:t>
            </a:r>
          </a:p>
          <a:p>
            <a:r>
              <a:rPr lang="en-US" dirty="0" smtClean="0"/>
              <a:t>By using CEE’s common language and syntax, enterprise-</a:t>
            </a:r>
          </a:p>
          <a:p>
            <a:r>
              <a:rPr lang="en-US" dirty="0" smtClean="0"/>
              <a:t>wide log management, correlation, aggregation, auditing, </a:t>
            </a:r>
          </a:p>
          <a:p>
            <a:r>
              <a:rPr lang="en-US" dirty="0" smtClean="0"/>
              <a:t>and incident handling can be performed more efficiently </a:t>
            </a:r>
          </a:p>
          <a:p>
            <a:r>
              <a:rPr lang="en-US" dirty="0" smtClean="0"/>
              <a:t>and produce better results.  </a:t>
            </a:r>
          </a:p>
          <a:p>
            <a:r>
              <a:rPr lang="en-US" dirty="0" smtClean="0"/>
              <a:t>Incident Object Description Exchange Format </a:t>
            </a:r>
          </a:p>
          <a:p>
            <a:r>
              <a:rPr lang="en-US" dirty="0" smtClean="0"/>
              <a:t>(IODEF).   IODEF defines a data representation that </a:t>
            </a:r>
          </a:p>
          <a:p>
            <a:r>
              <a:rPr lang="en-US" dirty="0" smtClean="0"/>
              <a:t>provides a framework for the exchange of information </a:t>
            </a:r>
          </a:p>
          <a:p>
            <a:r>
              <a:rPr lang="en-US" dirty="0" smtClean="0"/>
              <a:t>commonly exchanged by Computer Incident Response </a:t>
            </a:r>
          </a:p>
          <a:p>
            <a:r>
              <a:rPr lang="en-US" dirty="0" smtClean="0"/>
              <a:t>Teams (CIRTs) about computer security incidents.  </a:t>
            </a:r>
          </a:p>
          <a:p>
            <a:r>
              <a:rPr lang="en-US" dirty="0" smtClean="0"/>
              <a:t>Common Attack Pattern Enumeration and </a:t>
            </a:r>
            <a:r>
              <a:rPr lang="en-US" dirty="0" err="1" smtClean="0"/>
              <a:t>Classifica</a:t>
            </a:r>
            <a:r>
              <a:rPr lang="en-US" dirty="0" smtClean="0"/>
              <a:t>-</a:t>
            </a:r>
          </a:p>
          <a:p>
            <a:r>
              <a:rPr lang="en-US" dirty="0" err="1" smtClean="0"/>
              <a:t>tion</a:t>
            </a:r>
            <a:r>
              <a:rPr lang="en-US" dirty="0" smtClean="0"/>
              <a:t> (CAPEC).  CAPEC is a sophisticated specification for </a:t>
            </a:r>
          </a:p>
          <a:p>
            <a:r>
              <a:rPr lang="en-US" dirty="0" smtClean="0"/>
              <a:t>the identification, description, and enumeration of attack </a:t>
            </a:r>
          </a:p>
          <a:p>
            <a:r>
              <a:rPr lang="en-US" dirty="0" smtClean="0"/>
              <a:t>patterns. In significantly improves on IODEF. </a:t>
            </a:r>
          </a:p>
          <a:p>
            <a:r>
              <a:rPr lang="en-US" dirty="0" smtClean="0"/>
              <a:t>Phishing, Fraud, and Misuse Format.   The Phishing, </a:t>
            </a:r>
          </a:p>
          <a:p>
            <a:r>
              <a:rPr lang="en-US" dirty="0" smtClean="0"/>
              <a:t>Fraud, and Misuse Exchange Format extends IODEF to </a:t>
            </a:r>
          </a:p>
          <a:p>
            <a:r>
              <a:rPr lang="en-US" dirty="0" smtClean="0"/>
              <a:t>support the reporting of phishing, fraud, other types of </a:t>
            </a:r>
          </a:p>
          <a:p>
            <a:r>
              <a:rPr lang="en-US" smtClean="0"/>
              <a:t>electronic crime. </a:t>
            </a:r>
            <a:endParaRPr lang="en-US"/>
          </a:p>
        </p:txBody>
      </p:sp>
      <p:sp>
        <p:nvSpPr>
          <p:cNvPr id="4" name="Slide Number Placeholder 3"/>
          <p:cNvSpPr>
            <a:spLocks noGrp="1"/>
          </p:cNvSpPr>
          <p:nvPr>
            <p:ph type="sldNum" sz="quarter" idx="10"/>
          </p:nvPr>
        </p:nvSpPr>
        <p:spPr/>
        <p:txBody>
          <a:bodyPr/>
          <a:lstStyle/>
          <a:p>
            <a:fld id="{93E285A0-854B-44DA-9748-8A0295BD98BF}" type="slidenum">
              <a:rPr lang="en-US" smtClean="0"/>
              <a:pPr/>
              <a:t>8</a:t>
            </a:fld>
            <a:endParaRPr lang="en-US"/>
          </a:p>
        </p:txBody>
      </p:sp>
    </p:spTree>
    <p:extLst>
      <p:ext uri="{BB962C8B-B14F-4D97-AF65-F5344CB8AC3E}">
        <p14:creationId xmlns:p14="http://schemas.microsoft.com/office/powerpoint/2010/main" val="229349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信息安全漏洞分析基础 </a:t>
            </a:r>
          </a:p>
          <a:p>
            <a:endParaRPr lang="en-US" altLang="zh-CN" dirty="0" smtClean="0">
              <a:latin typeface="Arial" charset="0"/>
            </a:endParaRPr>
          </a:p>
          <a:p>
            <a:r>
              <a:rPr lang="en-US" altLang="zh-CN" dirty="0" smtClean="0">
                <a:latin typeface="Arial" charset="0"/>
              </a:rPr>
              <a:t>Exploit</a:t>
            </a:r>
          </a:p>
          <a:p>
            <a:r>
              <a:rPr lang="en-US" dirty="0" smtClean="0"/>
              <a:t>Fuzz testing is often employed as a </a:t>
            </a:r>
            <a:r>
              <a:rPr lang="en-US" dirty="0" smtClean="0">
                <a:hlinkClick r:id="rId3" tooltip="Black-box testing"/>
              </a:rPr>
              <a:t>black-box testing</a:t>
            </a:r>
            <a:r>
              <a:rPr lang="en-US" dirty="0" smtClean="0"/>
              <a:t> methodology in large software projects where a budget exists to develop test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0000CC"/>
                </a:solidFill>
              </a:rPr>
              <a:t>Zero-day</a:t>
            </a:r>
          </a:p>
          <a:p>
            <a:endParaRPr lang="en-US" dirty="0" smtClean="0">
              <a:latin typeface="Arial" charset="0"/>
            </a:endParaRPr>
          </a:p>
        </p:txBody>
      </p:sp>
      <p:sp>
        <p:nvSpPr>
          <p:cNvPr id="66564" name="Slide Number Placeholder 3"/>
          <p:cNvSpPr>
            <a:spLocks noGrp="1"/>
          </p:cNvSpPr>
          <p:nvPr>
            <p:ph type="sldNum" sz="quarter" idx="5"/>
          </p:nvPr>
        </p:nvSpPr>
        <p:spPr>
          <a:noFill/>
        </p:spPr>
        <p:txBody>
          <a:bodyPr/>
          <a:lstStyle/>
          <a:p>
            <a:fld id="{E79B845F-37BA-4156-A98F-87A97E0B5D73}" type="slidenum">
              <a:rPr lang="en-US" altLang="zh-CN" smtClean="0">
                <a:latin typeface="Arial" charset="0"/>
              </a:rPr>
              <a:pPr/>
              <a:t>9</a:t>
            </a:fld>
            <a:endParaRPr lang="en-US" altLang="zh-CN" smtClean="0">
              <a:latin typeface="Arial" charset="0"/>
            </a:endParaRPr>
          </a:p>
        </p:txBody>
      </p:sp>
    </p:spTree>
    <p:extLst>
      <p:ext uri="{BB962C8B-B14F-4D97-AF65-F5344CB8AC3E}">
        <p14:creationId xmlns:p14="http://schemas.microsoft.com/office/powerpoint/2010/main" val="106811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9ACD0C3-0783-4F5F-86CA-68CB9D8ECA3C}" type="slidenum">
              <a:rPr lang="en-US" altLang="zh-CN" smtClean="0">
                <a:solidFill>
                  <a:srgbClr val="000000"/>
                </a:solidFill>
                <a:latin typeface="Arial" charset="0"/>
              </a:rPr>
              <a:pPr/>
              <a:t>10</a:t>
            </a:fld>
            <a:endParaRPr lang="en-US" altLang="zh-CN" smtClean="0">
              <a:solidFill>
                <a:srgbClr val="000000"/>
              </a:solidFill>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a:buFontTx/>
              <a:buChar char="•"/>
            </a:pPr>
            <a:r>
              <a:rPr lang="en-US" altLang="zh-CN" sz="1000" dirty="0">
                <a:latin typeface="Arial" charset="0"/>
              </a:rPr>
              <a:t>You can’t patch them all at once. There always will be systems not connected to the network, or new assets added to the network that do not reflect the latest patch  or upgrade. These systems will be more vulnerable to exploit code.</a:t>
            </a:r>
          </a:p>
          <a:p>
            <a:pPr>
              <a:buFontTx/>
              <a:buChar char="•"/>
            </a:pPr>
            <a:r>
              <a:rPr lang="en-US" altLang="zh-CN" sz="1000" dirty="0">
                <a:latin typeface="Arial" charset="0"/>
              </a:rPr>
              <a:t>Mitigate more than the remaining half of the vulnerabilities over the next month. Half of the network resources are protected in the first 30 days of a critical vulnerability, so the patch and distribution procedures are known to work. More than 50 percent of the remaining resources should be treated in the subsequent months.</a:t>
            </a:r>
          </a:p>
          <a:p>
            <a:pPr>
              <a:buFontTx/>
              <a:buChar char="•"/>
            </a:pPr>
            <a:r>
              <a:rPr lang="en-US" altLang="zh-CN" sz="1000" dirty="0">
                <a:latin typeface="Arial" charset="0"/>
              </a:rPr>
              <a:t>Improve reduction of risk in the enterprise by shrinking the half-life to less than 30 days. Security teams should strive to make improvements that reduce the current half-life of vulnerabilities. In other words, since the current half-life is 30 days, security teams should work to reduce vulnerability half-lives in their organization.</a:t>
            </a:r>
          </a:p>
          <a:p>
            <a:pPr>
              <a:buFontTx/>
              <a:buChar char="•"/>
            </a:pPr>
            <a:r>
              <a:rPr lang="en-US" altLang="zh-CN" sz="1000" dirty="0">
                <a:latin typeface="Arial" charset="0"/>
              </a:rPr>
              <a:t>New critical vulnerabilities occur throughout the year. Left undetected and </a:t>
            </a:r>
            <a:r>
              <a:rPr lang="en-US" altLang="zh-CN" sz="1000" dirty="0" err="1">
                <a:latin typeface="Arial" charset="0"/>
              </a:rPr>
              <a:t>unpatched</a:t>
            </a:r>
            <a:r>
              <a:rPr lang="en-US" altLang="zh-CN" sz="1000" dirty="0">
                <a:latin typeface="Arial" charset="0"/>
              </a:rPr>
              <a:t>, new vulnerabilities can undo all of the security team’s hard work. Keep vigilant and adjust assessment cycles according to the value of the network resources to be protected. Again, what is safe today may be vulnerable tomorrow.</a:t>
            </a:r>
          </a:p>
          <a:p>
            <a:pPr>
              <a:buFontTx/>
              <a:buChar char="•"/>
            </a:pPr>
            <a:r>
              <a:rPr lang="en-US" altLang="zh-CN" sz="1000" dirty="0">
                <a:latin typeface="Arial" charset="0"/>
              </a:rPr>
              <a:t>Half of the vulnerabilities still exist in the network a year later. Be sure management processes completely remove a vulnerability. This includes updating configurations for new devices placed on the network as well as implementing management metrics to drive the vulnerability risk to zero. Effective security teams will drive down the persistence of vulnerabilities.</a:t>
            </a:r>
          </a:p>
          <a:p>
            <a:pPr>
              <a:buFontTx/>
              <a:buChar char="•"/>
            </a:pPr>
            <a:r>
              <a:rPr lang="en-US" altLang="zh-CN" sz="1000" dirty="0">
                <a:latin typeface="Arial" charset="0"/>
              </a:rPr>
              <a:t>• Vulnerability management is a never-ending process. Implement management metrics to refine the best practices for vulnerability management. It is very difficult to manage what you cannot measure, which is one of the problems of total reliance on hit-or-miss, exploit-oriented signature-based products.</a:t>
            </a:r>
          </a:p>
          <a:p>
            <a:pPr>
              <a:buFontTx/>
              <a:buChar char="•"/>
            </a:pPr>
            <a:endParaRPr lang="en-US" altLang="zh-CN" sz="1000" dirty="0">
              <a:latin typeface="Arial" charset="0"/>
            </a:endParaRPr>
          </a:p>
        </p:txBody>
      </p:sp>
    </p:spTree>
    <p:extLst>
      <p:ext uri="{BB962C8B-B14F-4D97-AF65-F5344CB8AC3E}">
        <p14:creationId xmlns:p14="http://schemas.microsoft.com/office/powerpoint/2010/main" val="405321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4095751" y="0"/>
            <a:ext cx="1890183" cy="6858000"/>
          </a:xfrm>
          <a:prstGeom prst="rect">
            <a:avLst/>
          </a:prstGeom>
          <a:solidFill>
            <a:schemeClr val="accent2">
              <a:alpha val="70195"/>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5" name="Rectangle 1634"/>
          <p:cNvSpPr>
            <a:spLocks noChangeArrowheads="1"/>
          </p:cNvSpPr>
          <p:nvPr/>
        </p:nvSpPr>
        <p:spPr bwMode="gray">
          <a:xfrm>
            <a:off x="1" y="0"/>
            <a:ext cx="4203700"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6" name="Rectangle 1596"/>
          <p:cNvSpPr>
            <a:spLocks noChangeArrowheads="1"/>
          </p:cNvSpPr>
          <p:nvPr/>
        </p:nvSpPr>
        <p:spPr bwMode="gray">
          <a:xfrm>
            <a:off x="9203267" y="-11113"/>
            <a:ext cx="404284" cy="6858001"/>
          </a:xfrm>
          <a:prstGeom prst="rect">
            <a:avLst/>
          </a:prstGeom>
          <a:solidFill>
            <a:schemeClr val="accent2">
              <a:alpha val="30196"/>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7" name="Rectangle 1597"/>
          <p:cNvSpPr>
            <a:spLocks noChangeArrowheads="1"/>
          </p:cNvSpPr>
          <p:nvPr/>
        </p:nvSpPr>
        <p:spPr bwMode="gray">
          <a:xfrm>
            <a:off x="9544051" y="12700"/>
            <a:ext cx="302683"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8" name="Rectangle 1592"/>
          <p:cNvSpPr>
            <a:spLocks noChangeArrowheads="1"/>
          </p:cNvSpPr>
          <p:nvPr/>
        </p:nvSpPr>
        <p:spPr bwMode="gray">
          <a:xfrm>
            <a:off x="5833534" y="0"/>
            <a:ext cx="1413933" cy="6858000"/>
          </a:xfrm>
          <a:prstGeom prst="rect">
            <a:avLst/>
          </a:prstGeom>
          <a:solidFill>
            <a:schemeClr val="accent2">
              <a:alpha val="63921"/>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9" name="Rectangle 1593"/>
          <p:cNvSpPr>
            <a:spLocks noChangeArrowheads="1"/>
          </p:cNvSpPr>
          <p:nvPr/>
        </p:nvSpPr>
        <p:spPr bwMode="gray">
          <a:xfrm>
            <a:off x="7145867" y="-17463"/>
            <a:ext cx="971551" cy="6938963"/>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0" name="Rectangle 1594"/>
          <p:cNvSpPr>
            <a:spLocks noChangeArrowheads="1"/>
          </p:cNvSpPr>
          <p:nvPr/>
        </p:nvSpPr>
        <p:spPr bwMode="gray">
          <a:xfrm>
            <a:off x="8024285" y="-19050"/>
            <a:ext cx="730249" cy="6938963"/>
          </a:xfrm>
          <a:prstGeom prst="rect">
            <a:avLst/>
          </a:prstGeom>
          <a:solidFill>
            <a:schemeClr val="accent2">
              <a:alpha val="47058"/>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1" name="Rectangle 1595"/>
          <p:cNvSpPr>
            <a:spLocks noChangeArrowheads="1"/>
          </p:cNvSpPr>
          <p:nvPr/>
        </p:nvSpPr>
        <p:spPr bwMode="gray">
          <a:xfrm>
            <a:off x="8674100" y="0"/>
            <a:ext cx="594784" cy="6858000"/>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2" name="Rectangle 1622"/>
          <p:cNvSpPr>
            <a:spLocks noChangeArrowheads="1"/>
          </p:cNvSpPr>
          <p:nvPr/>
        </p:nvSpPr>
        <p:spPr bwMode="gray">
          <a:xfrm>
            <a:off x="9785352" y="52388"/>
            <a:ext cx="182033" cy="6858000"/>
          </a:xfrm>
          <a:prstGeom prst="rect">
            <a:avLst/>
          </a:prstGeom>
          <a:solidFill>
            <a:schemeClr val="accent2">
              <a:alpha val="1490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3" name="Rectangle 1623"/>
          <p:cNvSpPr>
            <a:spLocks noChangeArrowheads="1"/>
          </p:cNvSpPr>
          <p:nvPr/>
        </p:nvSpPr>
        <p:spPr bwMode="gray">
          <a:xfrm>
            <a:off x="11154834" y="20638"/>
            <a:ext cx="459317" cy="6858000"/>
          </a:xfrm>
          <a:prstGeom prst="rect">
            <a:avLst/>
          </a:prstGeom>
          <a:solidFill>
            <a:schemeClr val="accent2">
              <a:alpha val="2313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4" name="Rectangle 1624"/>
          <p:cNvSpPr>
            <a:spLocks noChangeArrowheads="1"/>
          </p:cNvSpPr>
          <p:nvPr/>
        </p:nvSpPr>
        <p:spPr bwMode="gray">
          <a:xfrm>
            <a:off x="11552767" y="0"/>
            <a:ext cx="632884" cy="6858000"/>
          </a:xfrm>
          <a:prstGeom prst="rect">
            <a:avLst/>
          </a:prstGeom>
          <a:solidFill>
            <a:schemeClr val="accent2">
              <a:alpha val="27843"/>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 name="Text Box 1613"/>
          <p:cNvSpPr txBox="1">
            <a:spLocks noChangeArrowheads="1"/>
          </p:cNvSpPr>
          <p:nvPr/>
        </p:nvSpPr>
        <p:spPr bwMode="gray">
          <a:xfrm>
            <a:off x="101600" y="6477001"/>
            <a:ext cx="2144184"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r" fontAlgn="base">
              <a:spcBef>
                <a:spcPct val="50000"/>
              </a:spcBef>
              <a:spcAft>
                <a:spcPct val="0"/>
              </a:spcAft>
              <a:defRPr/>
            </a:pPr>
            <a:r>
              <a:rPr lang="en-US" altLang="zh-CN" sz="1000" smtClean="0">
                <a:solidFill>
                  <a:srgbClr val="F8F8F8"/>
                </a:solidFill>
                <a:ea typeface="宋体" panose="02010600030101010101" pitchFamily="2" charset="-122"/>
              </a:rPr>
              <a:t>www.themegallery.com</a:t>
            </a:r>
          </a:p>
        </p:txBody>
      </p:sp>
      <p:sp>
        <p:nvSpPr>
          <p:cNvPr id="16" name="Text Box 1612"/>
          <p:cNvSpPr txBox="1">
            <a:spLocks noChangeArrowheads="1"/>
          </p:cNvSpPr>
          <p:nvPr/>
        </p:nvSpPr>
        <p:spPr bwMode="gray">
          <a:xfrm>
            <a:off x="368300" y="6007100"/>
            <a:ext cx="1559984"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22475E"/>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50000"/>
              </a:spcBef>
              <a:spcAft>
                <a:spcPct val="0"/>
              </a:spcAft>
              <a:defRPr/>
            </a:pPr>
            <a:r>
              <a:rPr lang="en-US" altLang="zh-CN" sz="2400" smtClean="0">
                <a:solidFill>
                  <a:srgbClr val="FFFFFF"/>
                </a:solidFill>
                <a:latin typeface="Verdana" panose="020B0604030504040204" pitchFamily="34" charset="0"/>
                <a:ea typeface="宋体" panose="02010600030101010101" pitchFamily="2" charset="-122"/>
              </a:rPr>
              <a:t>LOGO</a:t>
            </a:r>
          </a:p>
        </p:txBody>
      </p:sp>
      <p:sp>
        <p:nvSpPr>
          <p:cNvPr id="17" name="Rectangle 1643"/>
          <p:cNvSpPr>
            <a:spLocks noChangeArrowheads="1"/>
          </p:cNvSpPr>
          <p:nvPr/>
        </p:nvSpPr>
        <p:spPr bwMode="gray">
          <a:xfrm>
            <a:off x="10604501" y="4763"/>
            <a:ext cx="182033" cy="6858000"/>
          </a:xfrm>
          <a:prstGeom prst="rect">
            <a:avLst/>
          </a:prstGeom>
          <a:solidFill>
            <a:schemeClr val="accent2">
              <a:alpha val="588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8" name="Rectangle 1644"/>
          <p:cNvSpPr>
            <a:spLocks noChangeArrowheads="1"/>
          </p:cNvSpPr>
          <p:nvPr/>
        </p:nvSpPr>
        <p:spPr bwMode="gray">
          <a:xfrm>
            <a:off x="10727267" y="4763"/>
            <a:ext cx="224367" cy="6858000"/>
          </a:xfrm>
          <a:prstGeom prst="rect">
            <a:avLst/>
          </a:prstGeom>
          <a:solidFill>
            <a:schemeClr val="accent2">
              <a:alpha val="1215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9" name="Rectangle 1645"/>
          <p:cNvSpPr>
            <a:spLocks noChangeArrowheads="1"/>
          </p:cNvSpPr>
          <p:nvPr/>
        </p:nvSpPr>
        <p:spPr bwMode="gray">
          <a:xfrm>
            <a:off x="10902951" y="-11113"/>
            <a:ext cx="306916" cy="6858001"/>
          </a:xfrm>
          <a:prstGeom prst="rect">
            <a:avLst/>
          </a:prstGeom>
          <a:solidFill>
            <a:schemeClr val="accent2">
              <a:alpha val="1803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436847" name="Rectangle 1647"/>
          <p:cNvSpPr>
            <a:spLocks noGrp="1" noChangeArrowheads="1"/>
          </p:cNvSpPr>
          <p:nvPr>
            <p:ph type="ctrTitle" sz="quarter"/>
          </p:nvPr>
        </p:nvSpPr>
        <p:spPr bwMode="gray">
          <a:xfrm>
            <a:off x="5069417" y="1314451"/>
            <a:ext cx="6807200" cy="1470025"/>
          </a:xfrm>
        </p:spPr>
        <p:txBody>
          <a:bodyPr/>
          <a:lstStyle>
            <a:lvl1pPr algn="ctr">
              <a:defRPr sz="4400"/>
            </a:lvl1pPr>
          </a:lstStyle>
          <a:p>
            <a:pPr lvl="0"/>
            <a:r>
              <a:rPr lang="en-US" altLang="zh-CN" noProof="0" smtClean="0"/>
              <a:t>Click to edit Master title style</a:t>
            </a:r>
          </a:p>
        </p:txBody>
      </p:sp>
      <p:sp>
        <p:nvSpPr>
          <p:cNvPr id="436848" name="Rectangle 1648"/>
          <p:cNvSpPr>
            <a:spLocks noGrp="1" noChangeArrowheads="1"/>
          </p:cNvSpPr>
          <p:nvPr>
            <p:ph type="subTitle" sz="quarter" idx="1"/>
          </p:nvPr>
        </p:nvSpPr>
        <p:spPr bwMode="gray">
          <a:xfrm>
            <a:off x="5080000" y="2762250"/>
            <a:ext cx="6868584" cy="757238"/>
          </a:xfrm>
        </p:spPr>
        <p:txBody>
          <a:bodyPr/>
          <a:lstStyle>
            <a:lvl1pPr marL="0" indent="0" algn="ctr">
              <a:buFont typeface="Wingdings" panose="05000000000000000000" pitchFamily="2" charset="2"/>
              <a:buNone/>
              <a:defRPr sz="2000" b="0">
                <a:solidFill>
                  <a:schemeClr val="tx1"/>
                </a:solidFill>
              </a:defRPr>
            </a:lvl1pPr>
          </a:lstStyle>
          <a:p>
            <a:pPr lvl="0"/>
            <a:r>
              <a:rPr lang="en-US" altLang="zh-CN" noProof="0" smtClean="0"/>
              <a:t>Click to edit Master subtitle style</a:t>
            </a:r>
          </a:p>
        </p:txBody>
      </p:sp>
      <p:sp>
        <p:nvSpPr>
          <p:cNvPr id="20" name="Rectangle 1650"/>
          <p:cNvSpPr>
            <a:spLocks noGrp="1" noChangeArrowheads="1"/>
          </p:cNvSpPr>
          <p:nvPr>
            <p:ph type="ftr" sz="quarter" idx="10"/>
          </p:nvPr>
        </p:nvSpPr>
        <p:spPr bwMode="gray">
          <a:xfrm>
            <a:off x="4737100" y="6534150"/>
            <a:ext cx="3860800" cy="234950"/>
          </a:xfrm>
        </p:spPr>
        <p:txBody>
          <a:bodyPr/>
          <a:lstStyle>
            <a:lvl1pPr>
              <a:defRPr/>
            </a:lvl1pPr>
          </a:lstStyle>
          <a:p>
            <a:pPr>
              <a:defRPr/>
            </a:pPr>
            <a:endParaRPr lang="en-US" altLang="zh-CN">
              <a:solidFill>
                <a:srgbClr val="30311D"/>
              </a:solidFill>
            </a:endParaRPr>
          </a:p>
        </p:txBody>
      </p:sp>
      <p:sp>
        <p:nvSpPr>
          <p:cNvPr id="21" name="Rectangle 1649"/>
          <p:cNvSpPr>
            <a:spLocks noGrp="1" noChangeArrowheads="1"/>
          </p:cNvSpPr>
          <p:nvPr>
            <p:ph type="dt" sz="quarter" idx="11"/>
          </p:nvPr>
        </p:nvSpPr>
        <p:spPr bwMode="gray">
          <a:xfrm>
            <a:off x="9201151" y="6526214"/>
            <a:ext cx="2844800" cy="274637"/>
          </a:xfrm>
        </p:spPr>
        <p:txBody>
          <a:bodyPr/>
          <a:lstStyle>
            <a:lvl1pPr>
              <a:defRPr/>
            </a:lvl1pPr>
          </a:lstStyle>
          <a:p>
            <a:pPr>
              <a:defRPr/>
            </a:pPr>
            <a:endParaRPr lang="en-US" altLang="zh-CN">
              <a:solidFill>
                <a:srgbClr val="30311D"/>
              </a:solidFill>
            </a:endParaRPr>
          </a:p>
        </p:txBody>
      </p:sp>
      <p:sp>
        <p:nvSpPr>
          <p:cNvPr id="22" name="Rectangle 1651"/>
          <p:cNvSpPr>
            <a:spLocks noGrp="1" noChangeArrowheads="1"/>
          </p:cNvSpPr>
          <p:nvPr>
            <p:ph type="sldNum" sz="quarter" idx="12"/>
          </p:nvPr>
        </p:nvSpPr>
        <p:spPr bwMode="gray">
          <a:xfrm>
            <a:off x="4015317" y="6527800"/>
            <a:ext cx="497416" cy="234950"/>
          </a:xfrm>
        </p:spPr>
        <p:txBody>
          <a:bodyPr/>
          <a:lstStyle>
            <a:lvl1pPr>
              <a:defRPr/>
            </a:lvl1pPr>
          </a:lstStyle>
          <a:p>
            <a:pPr>
              <a:defRPr/>
            </a:pPr>
            <a:fld id="{D1A85545-314E-440E-9E0F-57B7C30BF3E6}"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90798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5"/>
                                        </p:tgtEl>
                                      </p:cBhvr>
                                      <p:by x="150000" y="150000"/>
                                    </p:animScale>
                                  </p:childTnLst>
                                </p:cTn>
                              </p:par>
                              <p:par>
                                <p:cTn id="70" presetID="6" presetClass="emph" presetSubtype="0" fill="hold" grpId="1" nodeType="withEffect">
                                  <p:stCondLst>
                                    <p:cond delay="200"/>
                                  </p:stCondLst>
                                  <p:childTnLst>
                                    <p:animScale>
                                      <p:cBhvr>
                                        <p:cTn id="71" dur="500" fill="hold"/>
                                        <p:tgtEl>
                                          <p:spTgt spid="8"/>
                                        </p:tgtEl>
                                      </p:cBhvr>
                                      <p:by x="150000" y="150000"/>
                                    </p:animScale>
                                  </p:childTnLst>
                                </p:cTn>
                              </p:par>
                              <p:par>
                                <p:cTn id="72" presetID="6" presetClass="emph" presetSubtype="0" fill="hold" grpId="1" nodeType="withEffect">
                                  <p:stCondLst>
                                    <p:cond delay="400"/>
                                  </p:stCondLst>
                                  <p:childTnLst>
                                    <p:animScale>
                                      <p:cBhvr>
                                        <p:cTn id="73" dur="500" fill="hold"/>
                                        <p:tgtEl>
                                          <p:spTgt spid="9"/>
                                        </p:tgtEl>
                                      </p:cBhvr>
                                      <p:by x="150000" y="150000"/>
                                    </p:animScale>
                                  </p:childTnLst>
                                </p:cTn>
                              </p:par>
                              <p:par>
                                <p:cTn id="74" presetID="6" presetClass="emph" presetSubtype="0" fill="hold" grpId="1" nodeType="withEffect">
                                  <p:stCondLst>
                                    <p:cond delay="800"/>
                                  </p:stCondLst>
                                  <p:childTnLst>
                                    <p:animScale>
                                      <p:cBhvr>
                                        <p:cTn id="75" dur="500" fill="hold"/>
                                        <p:tgtEl>
                                          <p:spTgt spid="10"/>
                                        </p:tgtEl>
                                      </p:cBhvr>
                                      <p:by x="150000" y="150000"/>
                                    </p:animScale>
                                  </p:childTnLst>
                                </p:cTn>
                              </p:par>
                              <p:par>
                                <p:cTn id="76" presetID="6" presetClass="emph" presetSubtype="0" fill="hold" grpId="1" nodeType="withEffect">
                                  <p:stCondLst>
                                    <p:cond delay="1100"/>
                                  </p:stCondLst>
                                  <p:childTnLst>
                                    <p:animScale>
                                      <p:cBhvr>
                                        <p:cTn id="77" dur="500" fill="hold"/>
                                        <p:tgtEl>
                                          <p:spTgt spid="11"/>
                                        </p:tgtEl>
                                      </p:cBhvr>
                                      <p:by x="150000" y="150000"/>
                                    </p:animScale>
                                  </p:childTnLst>
                                </p:cTn>
                              </p:par>
                              <p:par>
                                <p:cTn id="78" presetID="6" presetClass="emph" presetSubtype="0" fill="hold" grpId="1" nodeType="withEffect">
                                  <p:stCondLst>
                                    <p:cond delay="1400"/>
                                  </p:stCondLst>
                                  <p:childTnLst>
                                    <p:animScale>
                                      <p:cBhvr>
                                        <p:cTn id="79" dur="500" fill="hold"/>
                                        <p:tgtEl>
                                          <p:spTgt spid="6"/>
                                        </p:tgtEl>
                                      </p:cBhvr>
                                      <p:by x="150000" y="150000"/>
                                    </p:animScale>
                                  </p:childTnLst>
                                </p:cTn>
                              </p:par>
                              <p:par>
                                <p:cTn id="80" presetID="6" presetClass="emph" presetSubtype="0" fill="hold" grpId="1" nodeType="withEffect">
                                  <p:stCondLst>
                                    <p:cond delay="1700"/>
                                  </p:stCondLst>
                                  <p:childTnLst>
                                    <p:animScale>
                                      <p:cBhvr>
                                        <p:cTn id="81" dur="500" fill="hold"/>
                                        <p:tgtEl>
                                          <p:spTgt spid="7"/>
                                        </p:tgtEl>
                                      </p:cBhvr>
                                      <p:by x="150000" y="150000"/>
                                    </p:animScale>
                                  </p:childTnLst>
                                </p:cTn>
                              </p:par>
                              <p:par>
                                <p:cTn id="82" presetID="6" presetClass="emph" presetSubtype="0" fill="hold" grpId="1" nodeType="withEffect">
                                  <p:stCondLst>
                                    <p:cond delay="2000"/>
                                  </p:stCondLst>
                                  <p:childTnLst>
                                    <p:animScale>
                                      <p:cBhvr>
                                        <p:cTn id="83" dur="500" fill="hold"/>
                                        <p:tgtEl>
                                          <p:spTgt spid="12"/>
                                        </p:tgtEl>
                                      </p:cBhvr>
                                      <p:by x="150000" y="150000"/>
                                    </p:animScale>
                                  </p:childTnLst>
                                </p:cTn>
                              </p:par>
                              <p:par>
                                <p:cTn id="84" presetID="6" presetClass="emph" presetSubtype="0" fill="hold" grpId="1" nodeType="withEffect">
                                  <p:stCondLst>
                                    <p:cond delay="2200"/>
                                  </p:stCondLst>
                                  <p:childTnLst>
                                    <p:animScale>
                                      <p:cBhvr>
                                        <p:cTn id="85" dur="500" fill="hold"/>
                                        <p:tgtEl>
                                          <p:spTgt spid="13"/>
                                        </p:tgtEl>
                                      </p:cBhvr>
                                      <p:by x="150000" y="150000"/>
                                    </p:animScale>
                                  </p:childTnLst>
                                </p:cTn>
                              </p:par>
                              <p:par>
                                <p:cTn id="86" presetID="6" presetClass="emph" presetSubtype="0" fill="hold" grpId="1"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4"/>
                                        </p:tgtEl>
                                      </p:cBhvr>
                                      <p:by x="150000" y="150000"/>
                                    </p:animScale>
                                  </p:childTnLst>
                                </p:cTn>
                              </p:par>
                              <p:par>
                                <p:cTn id="91" presetID="6" presetClass="emph" presetSubtype="0" fill="hold" grpId="1" nodeType="withEffect">
                                  <p:stCondLst>
                                    <p:cond delay="400"/>
                                  </p:stCondLst>
                                  <p:childTnLst>
                                    <p:animScale>
                                      <p:cBhvr>
                                        <p:cTn id="92" dur="500" fill="hold"/>
                                        <p:tgtEl>
                                          <p:spTgt spid="17"/>
                                        </p:tgtEl>
                                      </p:cBhvr>
                                      <p:by x="150000" y="150000"/>
                                    </p:animScale>
                                  </p:childTnLst>
                                </p:cTn>
                              </p:par>
                              <p:par>
                                <p:cTn id="93" presetID="6" presetClass="emph" presetSubtype="0" fill="hold" grpId="1" nodeType="withEffect">
                                  <p:stCondLst>
                                    <p:cond delay="800"/>
                                  </p:stCondLst>
                                  <p:childTnLst>
                                    <p:animScale>
                                      <p:cBhvr>
                                        <p:cTn id="94" dur="500" fill="hold"/>
                                        <p:tgtEl>
                                          <p:spTgt spid="18"/>
                                        </p:tgtEl>
                                      </p:cBhvr>
                                      <p:by x="150000" y="150000"/>
                                    </p:animScale>
                                  </p:childTnLst>
                                </p:cTn>
                              </p:par>
                              <p:par>
                                <p:cTn id="95" presetID="6" presetClass="emph" presetSubtype="0" fill="hold" grpId="1" nodeType="withEffect">
                                  <p:stCondLst>
                                    <p:cond delay="1100"/>
                                  </p:stCondLst>
                                  <p:childTnLst>
                                    <p:animScale>
                                      <p:cBhvr>
                                        <p:cTn id="9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6" name="Rectangle 464"/>
          <p:cNvSpPr>
            <a:spLocks noGrp="1" noChangeArrowheads="1"/>
          </p:cNvSpPr>
          <p:nvPr>
            <p:ph type="sldNum" sz="quarter" idx="12"/>
          </p:nvPr>
        </p:nvSpPr>
        <p:spPr>
          <a:ln/>
        </p:spPr>
        <p:txBody>
          <a:bodyPr/>
          <a:lstStyle>
            <a:lvl1pPr>
              <a:defRPr/>
            </a:lvl1pPr>
          </a:lstStyle>
          <a:p>
            <a:pPr>
              <a:defRPr/>
            </a:pPr>
            <a:fld id="{8E75623C-371D-45E0-B8C8-7A50CCC38CDA}"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80990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7785" y="65089"/>
            <a:ext cx="2660649"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3717" y="65089"/>
            <a:ext cx="7780867"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6" name="Rectangle 464"/>
          <p:cNvSpPr>
            <a:spLocks noGrp="1" noChangeArrowheads="1"/>
          </p:cNvSpPr>
          <p:nvPr>
            <p:ph type="sldNum" sz="quarter" idx="12"/>
          </p:nvPr>
        </p:nvSpPr>
        <p:spPr>
          <a:ln/>
        </p:spPr>
        <p:txBody>
          <a:bodyPr/>
          <a:lstStyle>
            <a:lvl1pPr>
              <a:defRPr/>
            </a:lvl1pPr>
          </a:lstStyle>
          <a:p>
            <a:pPr>
              <a:defRPr/>
            </a:pPr>
            <a:fld id="{ACF27CF6-45F3-4154-9774-922E01AE92E6}"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17395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407585" y="65089"/>
            <a:ext cx="10610849" cy="10112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373717" y="1163639"/>
            <a:ext cx="10615083" cy="5360987"/>
          </a:xfrm>
        </p:spPr>
        <p:txBody>
          <a:bodyPr/>
          <a:lstStyle/>
          <a:p>
            <a:pPr lvl="0"/>
            <a:endParaRPr lang="zh-CN" altLang="en-US" noProof="0" smtClean="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6" name="Rectangle 464"/>
          <p:cNvSpPr>
            <a:spLocks noGrp="1" noChangeArrowheads="1"/>
          </p:cNvSpPr>
          <p:nvPr>
            <p:ph type="sldNum" sz="quarter" idx="12"/>
          </p:nvPr>
        </p:nvSpPr>
        <p:spPr>
          <a:ln/>
        </p:spPr>
        <p:txBody>
          <a:bodyPr/>
          <a:lstStyle>
            <a:lvl1pPr>
              <a:defRPr/>
            </a:lvl1pPr>
          </a:lstStyle>
          <a:p>
            <a:pPr>
              <a:defRPr/>
            </a:pPr>
            <a:fld id="{D66E2B42-CAFD-425D-9026-53A219D80CB0}"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136566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6" name="Rectangle 464"/>
          <p:cNvSpPr>
            <a:spLocks noGrp="1" noChangeArrowheads="1"/>
          </p:cNvSpPr>
          <p:nvPr>
            <p:ph type="sldNum" sz="quarter" idx="12"/>
          </p:nvPr>
        </p:nvSpPr>
        <p:spPr>
          <a:ln/>
        </p:spPr>
        <p:txBody>
          <a:bodyPr/>
          <a:lstStyle>
            <a:lvl1pPr>
              <a:defRPr/>
            </a:lvl1pPr>
          </a:lstStyle>
          <a:p>
            <a:pPr>
              <a:defRPr/>
            </a:pPr>
            <a:fld id="{72CA3DE7-7984-4E77-9AB4-BF64E9C20394}"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9873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6" name="Rectangle 464"/>
          <p:cNvSpPr>
            <a:spLocks noGrp="1" noChangeArrowheads="1"/>
          </p:cNvSpPr>
          <p:nvPr>
            <p:ph type="sldNum" sz="quarter" idx="12"/>
          </p:nvPr>
        </p:nvSpPr>
        <p:spPr>
          <a:ln/>
        </p:spPr>
        <p:txBody>
          <a:bodyPr/>
          <a:lstStyle>
            <a:lvl1pPr>
              <a:defRPr/>
            </a:lvl1pPr>
          </a:lstStyle>
          <a:p>
            <a:pPr>
              <a:defRPr/>
            </a:pPr>
            <a:fld id="{DDCFEF45-2F87-4C0F-BFAA-232E977FA1F7}"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9391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3717" y="1163639"/>
            <a:ext cx="5204883" cy="5360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81800" y="1163639"/>
            <a:ext cx="5207000" cy="5360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7" name="Rectangle 464"/>
          <p:cNvSpPr>
            <a:spLocks noGrp="1" noChangeArrowheads="1"/>
          </p:cNvSpPr>
          <p:nvPr>
            <p:ph type="sldNum" sz="quarter" idx="12"/>
          </p:nvPr>
        </p:nvSpPr>
        <p:spPr>
          <a:ln/>
        </p:spPr>
        <p:txBody>
          <a:bodyPr/>
          <a:lstStyle>
            <a:lvl1pPr>
              <a:defRPr/>
            </a:lvl1pPr>
          </a:lstStyle>
          <a:p>
            <a:pPr>
              <a:defRPr/>
            </a:pPr>
            <a:fld id="{3762B74E-A0D8-47AB-AA9A-66F27DE532CC}"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0411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9" name="Rectangle 464"/>
          <p:cNvSpPr>
            <a:spLocks noGrp="1" noChangeArrowheads="1"/>
          </p:cNvSpPr>
          <p:nvPr>
            <p:ph type="sldNum" sz="quarter" idx="12"/>
          </p:nvPr>
        </p:nvSpPr>
        <p:spPr>
          <a:ln/>
        </p:spPr>
        <p:txBody>
          <a:bodyPr/>
          <a:lstStyle>
            <a:lvl1pPr>
              <a:defRPr/>
            </a:lvl1pPr>
          </a:lstStyle>
          <a:p>
            <a:pPr>
              <a:defRPr/>
            </a:pPr>
            <a:fld id="{A424EAAF-CB34-4EDD-B1A8-B0C7E0F4C076}"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29839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5" name="Rectangle 464"/>
          <p:cNvSpPr>
            <a:spLocks noGrp="1" noChangeArrowheads="1"/>
          </p:cNvSpPr>
          <p:nvPr>
            <p:ph type="sldNum" sz="quarter" idx="12"/>
          </p:nvPr>
        </p:nvSpPr>
        <p:spPr>
          <a:ln/>
        </p:spPr>
        <p:txBody>
          <a:bodyPr/>
          <a:lstStyle>
            <a:lvl1pPr>
              <a:defRPr/>
            </a:lvl1pPr>
          </a:lstStyle>
          <a:p>
            <a:pPr>
              <a:defRPr/>
            </a:pPr>
            <a:fld id="{7EFBFB07-2597-4ED3-B2EC-4C05DAE0B74C}"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252594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4" name="Rectangle 464"/>
          <p:cNvSpPr>
            <a:spLocks noGrp="1" noChangeArrowheads="1"/>
          </p:cNvSpPr>
          <p:nvPr>
            <p:ph type="sldNum" sz="quarter" idx="12"/>
          </p:nvPr>
        </p:nvSpPr>
        <p:spPr>
          <a:ln/>
        </p:spPr>
        <p:txBody>
          <a:bodyPr/>
          <a:lstStyle>
            <a:lvl1pPr>
              <a:defRPr/>
            </a:lvl1pPr>
          </a:lstStyle>
          <a:p>
            <a:pPr>
              <a:defRPr/>
            </a:pPr>
            <a:fld id="{939B25AA-4B64-4F0E-8235-B76175EB9EE0}"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77585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7" name="Rectangle 464"/>
          <p:cNvSpPr>
            <a:spLocks noGrp="1" noChangeArrowheads="1"/>
          </p:cNvSpPr>
          <p:nvPr>
            <p:ph type="sldNum" sz="quarter" idx="12"/>
          </p:nvPr>
        </p:nvSpPr>
        <p:spPr>
          <a:ln/>
        </p:spPr>
        <p:txBody>
          <a:bodyPr/>
          <a:lstStyle>
            <a:lvl1pPr>
              <a:defRPr/>
            </a:lvl1pPr>
          </a:lstStyle>
          <a:p>
            <a:pPr>
              <a:defRPr/>
            </a:pPr>
            <a:fld id="{59C4C8F9-FD22-48EE-B3F8-6AF2FA42A4B6}"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115827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solidFill>
                <a:srgbClr val="30311D"/>
              </a:solidFill>
            </a:endParaRPr>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solidFill>
                <a:srgbClr val="30311D"/>
              </a:solidFill>
            </a:endParaRPr>
          </a:p>
        </p:txBody>
      </p:sp>
      <p:sp>
        <p:nvSpPr>
          <p:cNvPr id="7" name="Rectangle 464"/>
          <p:cNvSpPr>
            <a:spLocks noGrp="1" noChangeArrowheads="1"/>
          </p:cNvSpPr>
          <p:nvPr>
            <p:ph type="sldNum" sz="quarter" idx="12"/>
          </p:nvPr>
        </p:nvSpPr>
        <p:spPr>
          <a:ln/>
        </p:spPr>
        <p:txBody>
          <a:bodyPr/>
          <a:lstStyle>
            <a:lvl1pPr>
              <a:defRPr/>
            </a:lvl1pPr>
          </a:lstStyle>
          <a:p>
            <a:pPr>
              <a:defRPr/>
            </a:pPr>
            <a:fld id="{42B704F4-8F01-4770-B396-BD1ECA6F1D36}" type="slidenum">
              <a:rPr lang="en-US" altLang="zh-CN">
                <a:solidFill>
                  <a:srgbClr val="30311D"/>
                </a:solidFill>
              </a:rPr>
              <a:pPr>
                <a:defRPr/>
              </a:pPr>
              <a:t>‹#›</a:t>
            </a:fld>
            <a:endParaRPr lang="en-US" altLang="zh-CN">
              <a:solidFill>
                <a:srgbClr val="30311D"/>
              </a:solidFill>
            </a:endParaRPr>
          </a:p>
        </p:txBody>
      </p:sp>
    </p:spTree>
    <p:extLst>
      <p:ext uri="{BB962C8B-B14F-4D97-AF65-F5344CB8AC3E}">
        <p14:creationId xmlns:p14="http://schemas.microsoft.com/office/powerpoint/2010/main" val="36135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468967" y="1000125"/>
            <a:ext cx="1044575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pPr eaLnBrk="0" fontAlgn="base" hangingPunct="0">
              <a:spcBef>
                <a:spcPct val="0"/>
              </a:spcBef>
              <a:spcAft>
                <a:spcPct val="0"/>
              </a:spcAft>
            </a:pPr>
            <a:endParaRPr lang="zh-CN" altLang="en-US" sz="1800" b="1">
              <a:solidFill>
                <a:srgbClr val="30311D"/>
              </a:solidFill>
            </a:endParaRPr>
          </a:p>
        </p:txBody>
      </p:sp>
      <p:sp>
        <p:nvSpPr>
          <p:cNvPr id="151002" name="Rectangle 474"/>
          <p:cNvSpPr>
            <a:spLocks noChangeArrowheads="1"/>
          </p:cNvSpPr>
          <p:nvPr/>
        </p:nvSpPr>
        <p:spPr bwMode="gray">
          <a:xfrm>
            <a:off x="359834" y="0"/>
            <a:ext cx="378884" cy="6889750"/>
          </a:xfrm>
          <a:prstGeom prst="rect">
            <a:avLst/>
          </a:prstGeom>
          <a:solidFill>
            <a:schemeClr val="accent2">
              <a:alpha val="79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1003" name="Rectangle 475"/>
          <p:cNvSpPr>
            <a:spLocks noChangeArrowheads="1"/>
          </p:cNvSpPr>
          <p:nvPr/>
        </p:nvSpPr>
        <p:spPr bwMode="gray">
          <a:xfrm>
            <a:off x="-16934" y="0"/>
            <a:ext cx="440267"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1005" name="Rectangle 477"/>
          <p:cNvSpPr>
            <a:spLocks noChangeArrowheads="1"/>
          </p:cNvSpPr>
          <p:nvPr/>
        </p:nvSpPr>
        <p:spPr bwMode="gray">
          <a:xfrm>
            <a:off x="999067" y="-14288"/>
            <a:ext cx="95251"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1007" name="Rectangle 479"/>
          <p:cNvSpPr>
            <a:spLocks noChangeArrowheads="1"/>
          </p:cNvSpPr>
          <p:nvPr/>
        </p:nvSpPr>
        <p:spPr bwMode="gray">
          <a:xfrm>
            <a:off x="677334" y="0"/>
            <a:ext cx="224367" cy="6865938"/>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1009" name="Rectangle 481"/>
          <p:cNvSpPr>
            <a:spLocks noChangeArrowheads="1"/>
          </p:cNvSpPr>
          <p:nvPr/>
        </p:nvSpPr>
        <p:spPr bwMode="gray">
          <a:xfrm>
            <a:off x="882651" y="0"/>
            <a:ext cx="152400" cy="6872288"/>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50988" name="Rectangle 460"/>
          <p:cNvSpPr>
            <a:spLocks noGrp="1" noChangeArrowheads="1"/>
          </p:cNvSpPr>
          <p:nvPr>
            <p:ph type="title"/>
          </p:nvPr>
        </p:nvSpPr>
        <p:spPr bwMode="auto">
          <a:xfrm>
            <a:off x="1407585" y="65089"/>
            <a:ext cx="10610849"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3" name="Rectangle 461"/>
          <p:cNvSpPr>
            <a:spLocks noGrp="1" noChangeArrowheads="1"/>
          </p:cNvSpPr>
          <p:nvPr>
            <p:ph type="body" idx="1"/>
          </p:nvPr>
        </p:nvSpPr>
        <p:spPr bwMode="auto">
          <a:xfrm>
            <a:off x="1373717" y="1163639"/>
            <a:ext cx="10615083"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0990" name="Rectangle 462"/>
          <p:cNvSpPr>
            <a:spLocks noGrp="1" noChangeArrowheads="1"/>
          </p:cNvSpPr>
          <p:nvPr>
            <p:ph type="dt" sz="half" idx="2"/>
          </p:nvPr>
        </p:nvSpPr>
        <p:spPr bwMode="auto">
          <a:xfrm>
            <a:off x="1437217" y="6616700"/>
            <a:ext cx="28448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fontAlgn="base">
              <a:spcBef>
                <a:spcPct val="0"/>
              </a:spcBef>
              <a:spcAft>
                <a:spcPct val="0"/>
              </a:spcAft>
              <a:defRPr/>
            </a:pPr>
            <a:endParaRPr lang="en-US" altLang="zh-CN">
              <a:solidFill>
                <a:srgbClr val="30311D"/>
              </a:solidFill>
            </a:endParaRPr>
          </a:p>
        </p:txBody>
      </p:sp>
      <p:sp>
        <p:nvSpPr>
          <p:cNvPr id="150991" name="Rectangle 463"/>
          <p:cNvSpPr>
            <a:spLocks noGrp="1" noChangeArrowheads="1"/>
          </p:cNvSpPr>
          <p:nvPr>
            <p:ph type="ftr" sz="quarter" idx="3"/>
          </p:nvPr>
        </p:nvSpPr>
        <p:spPr bwMode="auto">
          <a:xfrm>
            <a:off x="7785100" y="6616700"/>
            <a:ext cx="38608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fontAlgn="base">
              <a:spcBef>
                <a:spcPct val="0"/>
              </a:spcBef>
              <a:spcAft>
                <a:spcPct val="0"/>
              </a:spcAft>
              <a:defRPr/>
            </a:pPr>
            <a:endParaRPr lang="en-US" altLang="zh-CN">
              <a:solidFill>
                <a:srgbClr val="30311D"/>
              </a:solidFill>
            </a:endParaRPr>
          </a:p>
        </p:txBody>
      </p:sp>
      <p:sp>
        <p:nvSpPr>
          <p:cNvPr id="150992" name="Rectangle 464"/>
          <p:cNvSpPr>
            <a:spLocks noGrp="1" noChangeArrowheads="1"/>
          </p:cNvSpPr>
          <p:nvPr>
            <p:ph type="sldNum" sz="quarter" idx="4"/>
          </p:nvPr>
        </p:nvSpPr>
        <p:spPr bwMode="auto">
          <a:xfrm>
            <a:off x="5583767" y="6616700"/>
            <a:ext cx="882651"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fontAlgn="base">
              <a:spcBef>
                <a:spcPct val="0"/>
              </a:spcBef>
              <a:spcAft>
                <a:spcPct val="0"/>
              </a:spcAft>
              <a:defRPr/>
            </a:pPr>
            <a:fld id="{A74F1B84-9ADE-42C0-908E-B4ED92FE6A30}" type="slidenum">
              <a:rPr lang="en-US" altLang="zh-CN">
                <a:solidFill>
                  <a:srgbClr val="30311D"/>
                </a:solidFill>
              </a:rPr>
              <a:pPr fontAlgn="base">
                <a:spcBef>
                  <a:spcPct val="0"/>
                </a:spcBef>
                <a:spcAft>
                  <a:spcPct val="0"/>
                </a:spcAft>
                <a:defRPr/>
              </a:pPr>
              <a:t>‹#›</a:t>
            </a:fld>
            <a:endParaRPr lang="en-US" altLang="zh-CN">
              <a:solidFill>
                <a:srgbClr val="30311D"/>
              </a:solidFill>
            </a:endParaRPr>
          </a:p>
        </p:txBody>
      </p:sp>
      <p:sp>
        <p:nvSpPr>
          <p:cNvPr id="1037" name="Oval 508"/>
          <p:cNvSpPr>
            <a:spLocks noChangeArrowheads="1"/>
          </p:cNvSpPr>
          <p:nvPr/>
        </p:nvSpPr>
        <p:spPr bwMode="gray">
          <a:xfrm>
            <a:off x="584201" y="1892301"/>
            <a:ext cx="825500" cy="614363"/>
          </a:xfrm>
          <a:prstGeom prst="ellipse">
            <a:avLst/>
          </a:prstGeom>
          <a:blipFill dpi="0" rotWithShape="1">
            <a:blip r:embed="rId14"/>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038" name="Oval 511"/>
          <p:cNvSpPr>
            <a:spLocks noChangeArrowheads="1"/>
          </p:cNvSpPr>
          <p:nvPr/>
        </p:nvSpPr>
        <p:spPr bwMode="gray">
          <a:xfrm>
            <a:off x="590551" y="315913"/>
            <a:ext cx="804333" cy="596900"/>
          </a:xfrm>
          <a:prstGeom prst="ellipse">
            <a:avLst/>
          </a:prstGeom>
          <a:blipFill dpi="0" rotWithShape="1">
            <a:blip r:embed="rId15"/>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
        <p:nvSpPr>
          <p:cNvPr id="1039" name="Oval 515"/>
          <p:cNvSpPr>
            <a:spLocks noChangeArrowheads="1"/>
          </p:cNvSpPr>
          <p:nvPr/>
        </p:nvSpPr>
        <p:spPr bwMode="gray">
          <a:xfrm>
            <a:off x="573618" y="1128714"/>
            <a:ext cx="804333" cy="593725"/>
          </a:xfrm>
          <a:prstGeom prst="ellipse">
            <a:avLst/>
          </a:prstGeom>
          <a:blipFill dpi="0" rotWithShape="1">
            <a:blip r:embed="rId16"/>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fontAlgn="base">
              <a:spcBef>
                <a:spcPct val="0"/>
              </a:spcBef>
              <a:spcAft>
                <a:spcPct val="0"/>
              </a:spcAft>
              <a:defRPr/>
            </a:pPr>
            <a:endParaRPr lang="zh-CN" altLang="en-US" sz="1800" smtClean="0">
              <a:solidFill>
                <a:srgbClr val="30311D"/>
              </a:solidFill>
              <a:ea typeface="宋体" panose="02010600030101010101" pitchFamily="2" charset="-122"/>
            </a:endParaRPr>
          </a:p>
        </p:txBody>
      </p:sp>
    </p:spTree>
    <p:extLst>
      <p:ext uri="{BB962C8B-B14F-4D97-AF65-F5344CB8AC3E}">
        <p14:creationId xmlns:p14="http://schemas.microsoft.com/office/powerpoint/2010/main" val="676951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nvd.nist.go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cnnvd.org.cn/" TargetMode="External"/><Relationship Id="rId4" Type="http://schemas.openxmlformats.org/officeDocument/2006/relationships/hyperlink" Target="http://www.cert.org.cn/publish/main/9/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mmunitysec.com/resources-freesoftwar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nvd.nist.gov/cvss.cfm?calculator&amp;version=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e.mitre.org/cve/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nvd.nist.gov/cpe.cfm" TargetMode="External"/><Relationship Id="rId3" Type="http://schemas.openxmlformats.org/officeDocument/2006/relationships/hyperlink" Target="http://scap.nist.gov/" TargetMode="External"/><Relationship Id="rId7" Type="http://schemas.openxmlformats.org/officeDocument/2006/relationships/hyperlink" Target="http://nvd.nist.gov/download.cf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nvd.nist.gov/scapproducts.cfm" TargetMode="External"/><Relationship Id="rId5" Type="http://schemas.openxmlformats.org/officeDocument/2006/relationships/hyperlink" Target="http://nvd.nist.gov/ncp.cfm?scap.cfm" TargetMode="External"/><Relationship Id="rId10" Type="http://schemas.openxmlformats.org/officeDocument/2006/relationships/hyperlink" Target="http://nvd.nist.gov/cwe.cfm" TargetMode="External"/><Relationship Id="rId4" Type="http://schemas.openxmlformats.org/officeDocument/2006/relationships/hyperlink" Target="http://web.nvd.nist.gov/view/vuln/search" TargetMode="External"/><Relationship Id="rId9" Type="http://schemas.openxmlformats.org/officeDocument/2006/relationships/hyperlink" Target="http://nvd.nist.gov/cvss.cfm?version=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a:xfrm>
            <a:off x="1471969" y="242510"/>
            <a:ext cx="10610849" cy="1011237"/>
          </a:xfrm>
        </p:spPr>
        <p:txBody>
          <a:bodyPr/>
          <a:lstStyle/>
          <a:p>
            <a:r>
              <a:rPr lang="zh-CN" altLang="en-US" dirty="0" smtClean="0"/>
              <a:t>漏洞库</a:t>
            </a:r>
            <a:endParaRPr lang="en-US" dirty="0" smtClean="0"/>
          </a:p>
        </p:txBody>
      </p:sp>
      <p:sp>
        <p:nvSpPr>
          <p:cNvPr id="22531" name="Content Placeholder 3"/>
          <p:cNvSpPr>
            <a:spLocks noGrp="1"/>
          </p:cNvSpPr>
          <p:nvPr>
            <p:ph idx="1"/>
          </p:nvPr>
        </p:nvSpPr>
        <p:spPr>
          <a:xfrm>
            <a:off x="1581560" y="1346029"/>
            <a:ext cx="8686800" cy="4835525"/>
          </a:xfrm>
        </p:spPr>
        <p:txBody>
          <a:bodyPr>
            <a:noAutofit/>
          </a:bodyPr>
          <a:lstStyle/>
          <a:p>
            <a:pPr>
              <a:buFont typeface="Wingdings" panose="05000000000000000000" pitchFamily="2" charset="2"/>
              <a:buChar char="l"/>
            </a:pPr>
            <a:r>
              <a:rPr lang="en-US" sz="2400" b="0" dirty="0" smtClean="0">
                <a:solidFill>
                  <a:srgbClr val="0000CC"/>
                </a:solidFill>
              </a:rPr>
              <a:t>OSVDB: </a:t>
            </a:r>
            <a:r>
              <a:rPr lang="en-US" sz="2400" b="0" dirty="0" err="1" smtClean="0">
                <a:solidFill>
                  <a:srgbClr val="0000CC"/>
                </a:solidFill>
              </a:rPr>
              <a:t>OpenSource</a:t>
            </a:r>
            <a:r>
              <a:rPr lang="en-US" sz="2400" b="0" dirty="0" smtClean="0">
                <a:solidFill>
                  <a:srgbClr val="0000CC"/>
                </a:solidFill>
              </a:rPr>
              <a:t> Vulnerability Database, (http://www.osvdb.org)</a:t>
            </a:r>
          </a:p>
          <a:p>
            <a:pPr>
              <a:buFont typeface="Wingdings" panose="05000000000000000000" pitchFamily="2" charset="2"/>
              <a:buChar char="l"/>
            </a:pPr>
            <a:r>
              <a:rPr lang="en-US" sz="2400" b="0" dirty="0" smtClean="0">
                <a:solidFill>
                  <a:srgbClr val="0000CC"/>
                </a:solidFill>
              </a:rPr>
              <a:t>NVD: National Vulnerability Database (</a:t>
            </a:r>
            <a:r>
              <a:rPr lang="en-US" sz="2400" b="0" dirty="0" smtClean="0">
                <a:solidFill>
                  <a:srgbClr val="0000CC"/>
                </a:solidFill>
                <a:hlinkClick r:id="rId3"/>
              </a:rPr>
              <a:t>http://nvd.nist.gov</a:t>
            </a:r>
            <a:r>
              <a:rPr lang="en-US" sz="2400" b="0" dirty="0" smtClean="0">
                <a:solidFill>
                  <a:srgbClr val="0000CC"/>
                </a:solidFill>
              </a:rPr>
              <a:t>)</a:t>
            </a:r>
          </a:p>
          <a:p>
            <a:pPr>
              <a:buFont typeface="Wingdings" panose="05000000000000000000" pitchFamily="2" charset="2"/>
              <a:buChar char="l"/>
            </a:pPr>
            <a:r>
              <a:rPr lang="zh-CN" altLang="en-US" sz="2400" b="0" dirty="0" smtClean="0">
                <a:solidFill>
                  <a:srgbClr val="0000CC"/>
                </a:solidFill>
              </a:rPr>
              <a:t>中国的：</a:t>
            </a:r>
            <a:endParaRPr lang="en-US" altLang="zh-CN" sz="2400" b="0" dirty="0" smtClean="0">
              <a:solidFill>
                <a:srgbClr val="0000CC"/>
              </a:solidFill>
            </a:endParaRPr>
          </a:p>
          <a:p>
            <a:pPr lvl="1">
              <a:buFont typeface="Wingdings" panose="05000000000000000000" pitchFamily="2" charset="2"/>
              <a:buChar char="l"/>
            </a:pPr>
            <a:r>
              <a:rPr lang="en-US" altLang="zh-CN" sz="2000" dirty="0" smtClean="0">
                <a:solidFill>
                  <a:srgbClr val="0000CC"/>
                </a:solidFill>
              </a:rPr>
              <a:t>CNCERT </a:t>
            </a:r>
            <a:r>
              <a:rPr lang="zh-CN" altLang="en-US" sz="2000" dirty="0" smtClean="0">
                <a:solidFill>
                  <a:srgbClr val="0000CC"/>
                </a:solidFill>
              </a:rPr>
              <a:t>漏洞库 </a:t>
            </a:r>
            <a:r>
              <a:rPr lang="en-US" altLang="zh-CN" sz="2000" dirty="0" smtClean="0">
                <a:solidFill>
                  <a:srgbClr val="0000CC"/>
                </a:solidFill>
                <a:hlinkClick r:id="rId4"/>
              </a:rPr>
              <a:t>http://www.cert.org.cn/publish/main/9/index.html</a:t>
            </a:r>
            <a:endParaRPr lang="zh-CN" altLang="en-US" sz="2000" dirty="0" smtClean="0">
              <a:solidFill>
                <a:srgbClr val="0000CC"/>
              </a:solidFill>
            </a:endParaRPr>
          </a:p>
          <a:p>
            <a:pPr lvl="2">
              <a:buFont typeface="Wingdings" panose="05000000000000000000" pitchFamily="2" charset="2"/>
              <a:buChar char="l"/>
            </a:pPr>
            <a:r>
              <a:rPr lang="zh-CN" altLang="en-US" sz="2000" dirty="0" smtClean="0">
                <a:solidFill>
                  <a:srgbClr val="0000CC"/>
                </a:solidFill>
              </a:rPr>
              <a:t> </a:t>
            </a:r>
            <a:r>
              <a:rPr lang="en-US" altLang="zh-CN" sz="2000" dirty="0" smtClean="0">
                <a:solidFill>
                  <a:srgbClr val="0000CC"/>
                </a:solidFill>
              </a:rPr>
              <a:t>CNCERT</a:t>
            </a:r>
            <a:endParaRPr lang="zh-CN" altLang="en-US" sz="2000" dirty="0" smtClean="0">
              <a:solidFill>
                <a:srgbClr val="0000CC"/>
              </a:solidFill>
            </a:endParaRPr>
          </a:p>
          <a:p>
            <a:pPr lvl="1">
              <a:buFont typeface="Wingdings" panose="05000000000000000000" pitchFamily="2" charset="2"/>
              <a:buChar char="l"/>
            </a:pPr>
            <a:r>
              <a:rPr lang="zh-CN" altLang="en-US" sz="2000" dirty="0" smtClean="0">
                <a:solidFill>
                  <a:srgbClr val="0000CC"/>
                </a:solidFill>
              </a:rPr>
              <a:t>中国国家信息安全漏洞库  </a:t>
            </a:r>
            <a:r>
              <a:rPr lang="en-US" altLang="zh-CN" sz="2000" dirty="0" smtClean="0">
                <a:solidFill>
                  <a:srgbClr val="0000CC"/>
                </a:solidFill>
                <a:hlinkClick r:id="rId5"/>
              </a:rPr>
              <a:t>http://www.cnnvd.org.cn</a:t>
            </a:r>
            <a:endParaRPr lang="zh-CN" altLang="en-US" sz="2000" dirty="0" smtClean="0">
              <a:solidFill>
                <a:srgbClr val="0000CC"/>
              </a:solidFill>
            </a:endParaRPr>
          </a:p>
          <a:p>
            <a:pPr lvl="2">
              <a:buFont typeface="Wingdings" panose="05000000000000000000" pitchFamily="2" charset="2"/>
              <a:buChar char="l"/>
            </a:pPr>
            <a:r>
              <a:rPr lang="en-US" altLang="zh-CN" sz="2000" dirty="0" smtClean="0">
                <a:solidFill>
                  <a:srgbClr val="0000CC"/>
                </a:solidFill>
              </a:rPr>
              <a:t>“China National Vulnerability Database of Information Security ”</a:t>
            </a:r>
            <a:r>
              <a:rPr lang="zh-CN" altLang="en-US" sz="2000" dirty="0" smtClean="0">
                <a:solidFill>
                  <a:srgbClr val="0000CC"/>
                </a:solidFill>
              </a:rPr>
              <a:t>，简称</a:t>
            </a:r>
            <a:r>
              <a:rPr lang="en-US" altLang="zh-CN" sz="2000" dirty="0" smtClean="0">
                <a:solidFill>
                  <a:srgbClr val="0000CC"/>
                </a:solidFill>
              </a:rPr>
              <a:t>“CNNVD”</a:t>
            </a:r>
            <a:r>
              <a:rPr lang="zh-CN" altLang="en-US" sz="2000" dirty="0" smtClean="0">
                <a:solidFill>
                  <a:srgbClr val="0000CC"/>
                </a:solidFill>
              </a:rPr>
              <a:t>，中国信息安全测评中心</a:t>
            </a:r>
          </a:p>
          <a:p>
            <a:pPr marL="0" indent="0">
              <a:buNone/>
            </a:pPr>
            <a:endParaRPr lang="en-US" sz="2400" b="0" dirty="0" smtClean="0">
              <a:solidFill>
                <a:srgbClr val="0000CC"/>
              </a:solidFill>
            </a:endParaRPr>
          </a:p>
        </p:txBody>
      </p:sp>
    </p:spTree>
    <p:extLst>
      <p:ext uri="{BB962C8B-B14F-4D97-AF65-F5344CB8AC3E}">
        <p14:creationId xmlns:p14="http://schemas.microsoft.com/office/powerpoint/2010/main" val="3656183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334396"/>
            <a:ext cx="8229600" cy="792163"/>
          </a:xfrm>
        </p:spPr>
        <p:txBody>
          <a:bodyPr/>
          <a:lstStyle/>
          <a:p>
            <a:r>
              <a:rPr lang="zh-CN" altLang="en-US" dirty="0" smtClean="0"/>
              <a:t>漏洞管理中的动力学和数字</a:t>
            </a:r>
          </a:p>
        </p:txBody>
      </p:sp>
      <p:pic>
        <p:nvPicPr>
          <p:cNvPr id="25603" name="Picture 4"/>
          <p:cNvPicPr>
            <a:picLocks noChangeAspect="1" noChangeArrowheads="1"/>
          </p:cNvPicPr>
          <p:nvPr/>
        </p:nvPicPr>
        <p:blipFill>
          <a:blip r:embed="rId3" cstate="print"/>
          <a:srcRect/>
          <a:stretch>
            <a:fillRect/>
          </a:stretch>
        </p:blipFill>
        <p:spPr bwMode="auto">
          <a:xfrm>
            <a:off x="6041409" y="2939412"/>
            <a:ext cx="4022725" cy="3551237"/>
          </a:xfrm>
          <a:prstGeom prst="rect">
            <a:avLst/>
          </a:prstGeom>
          <a:noFill/>
          <a:ln w="9525">
            <a:noFill/>
            <a:miter lim="800000"/>
            <a:headEnd/>
            <a:tailEnd/>
          </a:ln>
        </p:spPr>
      </p:pic>
      <p:sp>
        <p:nvSpPr>
          <p:cNvPr id="25604" name="Text Box 5"/>
          <p:cNvSpPr txBox="1">
            <a:spLocks noChangeArrowheads="1"/>
          </p:cNvSpPr>
          <p:nvPr/>
        </p:nvSpPr>
        <p:spPr bwMode="auto">
          <a:xfrm>
            <a:off x="5736608" y="1232848"/>
            <a:ext cx="4419600" cy="1981200"/>
          </a:xfrm>
          <a:prstGeom prst="rect">
            <a:avLst/>
          </a:prstGeom>
          <a:noFill/>
          <a:ln w="9525">
            <a:noFill/>
            <a:miter lim="800000"/>
            <a:headEnd/>
            <a:tailEnd/>
          </a:ln>
        </p:spPr>
        <p:txBody>
          <a:bodyPr lIns="91401" tIns="45700" rIns="91401" bIns="45700"/>
          <a:lstStyle/>
          <a:p>
            <a:pPr marL="269875" indent="-269875" defTabSz="912813">
              <a:spcBef>
                <a:spcPct val="10000"/>
              </a:spcBef>
              <a:buFontTx/>
              <a:buChar char="•"/>
            </a:pPr>
            <a:r>
              <a:rPr lang="zh-CN" altLang="en-US" sz="1600" dirty="0">
                <a:solidFill>
                  <a:srgbClr val="333399"/>
                </a:solidFill>
                <a:latin typeface="华文细黑" pitchFamily="2" charset="-122"/>
                <a:ea typeface="华文细黑" pitchFamily="2" charset="-122"/>
              </a:rPr>
              <a:t>对于一般的企业组织，平均每</a:t>
            </a:r>
            <a:r>
              <a:rPr lang="en-US" altLang="zh-CN" sz="1600" dirty="0">
                <a:solidFill>
                  <a:srgbClr val="333399"/>
                </a:solidFill>
                <a:latin typeface="华文细黑" pitchFamily="2" charset="-122"/>
                <a:ea typeface="华文细黑" pitchFamily="2" charset="-122"/>
              </a:rPr>
              <a:t>30</a:t>
            </a:r>
            <a:r>
              <a:rPr lang="zh-CN" altLang="en-US" sz="1600" dirty="0">
                <a:solidFill>
                  <a:srgbClr val="333399"/>
                </a:solidFill>
                <a:latin typeface="华文细黑" pitchFamily="2" charset="-122"/>
                <a:ea typeface="华文细黑" pitchFamily="2" charset="-122"/>
              </a:rPr>
              <a:t>天修补关键漏洞数量的</a:t>
            </a:r>
            <a:r>
              <a:rPr lang="en-US" altLang="zh-CN" sz="1600" dirty="0">
                <a:solidFill>
                  <a:srgbClr val="333399"/>
                </a:solidFill>
                <a:latin typeface="华文细黑" pitchFamily="2" charset="-122"/>
                <a:ea typeface="华文细黑" pitchFamily="2" charset="-122"/>
              </a:rPr>
              <a:t>50</a:t>
            </a:r>
            <a:r>
              <a:rPr lang="zh-CN" altLang="en-US" sz="1600" dirty="0">
                <a:solidFill>
                  <a:srgbClr val="333399"/>
                </a:solidFill>
                <a:latin typeface="华文细黑" pitchFamily="2" charset="-122"/>
                <a:ea typeface="华文细黑" pitchFamily="2" charset="-122"/>
              </a:rPr>
              <a:t>％</a:t>
            </a:r>
          </a:p>
          <a:p>
            <a:pPr marL="269875" indent="-269875" defTabSz="912813">
              <a:spcBef>
                <a:spcPct val="10000"/>
              </a:spcBef>
              <a:buFontTx/>
              <a:buChar char="•"/>
            </a:pPr>
            <a:r>
              <a:rPr lang="zh-CN" altLang="en-US" sz="1600" dirty="0">
                <a:solidFill>
                  <a:srgbClr val="333399"/>
                </a:solidFill>
                <a:latin typeface="华文细黑" pitchFamily="2" charset="-122"/>
                <a:ea typeface="华文细黑" pitchFamily="2" charset="-122"/>
              </a:rPr>
              <a:t>漏洞关键级别降低，则半衰期加倍</a:t>
            </a:r>
          </a:p>
          <a:p>
            <a:pPr marL="269875" indent="-269875" defTabSz="912813">
              <a:spcBef>
                <a:spcPct val="10000"/>
              </a:spcBef>
              <a:buFontTx/>
              <a:buChar char="•"/>
            </a:pPr>
            <a:r>
              <a:rPr lang="zh-CN" altLang="en-US" sz="1600" dirty="0">
                <a:solidFill>
                  <a:srgbClr val="333399"/>
                </a:solidFill>
                <a:latin typeface="华文细黑" pitchFamily="2" charset="-122"/>
                <a:ea typeface="华文细黑" pitchFamily="2" charset="-122"/>
              </a:rPr>
              <a:t>最流行和最关键的漏洞每年只有</a:t>
            </a:r>
            <a:r>
              <a:rPr lang="en-US" altLang="zh-CN" sz="1600" dirty="0">
                <a:solidFill>
                  <a:srgbClr val="333399"/>
                </a:solidFill>
                <a:latin typeface="华文细黑" pitchFamily="2" charset="-122"/>
                <a:ea typeface="华文细黑" pitchFamily="2" charset="-122"/>
              </a:rPr>
              <a:t>50</a:t>
            </a:r>
            <a:r>
              <a:rPr lang="zh-CN" altLang="en-US" sz="1600" dirty="0">
                <a:solidFill>
                  <a:srgbClr val="333399"/>
                </a:solidFill>
                <a:latin typeface="华文细黑" pitchFamily="2" charset="-122"/>
                <a:ea typeface="华文细黑" pitchFamily="2" charset="-122"/>
              </a:rPr>
              <a:t>％改变，即有</a:t>
            </a:r>
            <a:r>
              <a:rPr lang="en-US" altLang="zh-CN" sz="1600" dirty="0">
                <a:solidFill>
                  <a:srgbClr val="333399"/>
                </a:solidFill>
                <a:latin typeface="华文细黑" pitchFamily="2" charset="-122"/>
                <a:ea typeface="华文细黑" pitchFamily="2" charset="-122"/>
              </a:rPr>
              <a:t>50</a:t>
            </a:r>
            <a:r>
              <a:rPr lang="zh-CN" altLang="en-US" sz="1600" dirty="0">
                <a:solidFill>
                  <a:srgbClr val="333399"/>
                </a:solidFill>
                <a:latin typeface="华文细黑" pitchFamily="2" charset="-122"/>
                <a:ea typeface="华文细黑" pitchFamily="2" charset="-122"/>
              </a:rPr>
              <a:t>％的关键漏洞会存在一年以上</a:t>
            </a:r>
          </a:p>
          <a:p>
            <a:pPr marL="269875" indent="-269875" defTabSz="912813">
              <a:spcBef>
                <a:spcPct val="10000"/>
              </a:spcBef>
              <a:buFontTx/>
              <a:buChar char="•"/>
            </a:pPr>
            <a:r>
              <a:rPr lang="en-US" altLang="zh-CN" sz="1600" dirty="0">
                <a:solidFill>
                  <a:srgbClr val="333399"/>
                </a:solidFill>
                <a:latin typeface="华文细黑" pitchFamily="2" charset="-122"/>
                <a:ea typeface="华文细黑" pitchFamily="2" charset="-122"/>
              </a:rPr>
              <a:t>80</a:t>
            </a:r>
            <a:r>
              <a:rPr lang="zh-CN" altLang="en-US" sz="1600" dirty="0">
                <a:solidFill>
                  <a:srgbClr val="333399"/>
                </a:solidFill>
                <a:latin typeface="华文细黑" pitchFamily="2" charset="-122"/>
                <a:ea typeface="华文细黑" pitchFamily="2" charset="-122"/>
              </a:rPr>
              <a:t>％的漏洞利用出现在漏洞发表后的</a:t>
            </a:r>
            <a:r>
              <a:rPr lang="en-US" altLang="zh-CN" sz="1600" dirty="0">
                <a:solidFill>
                  <a:srgbClr val="333399"/>
                </a:solidFill>
                <a:latin typeface="华文细黑" pitchFamily="2" charset="-122"/>
                <a:ea typeface="华文细黑" pitchFamily="2" charset="-122"/>
              </a:rPr>
              <a:t>60</a:t>
            </a:r>
            <a:r>
              <a:rPr lang="zh-CN" altLang="en-US" sz="1600" dirty="0">
                <a:solidFill>
                  <a:srgbClr val="333399"/>
                </a:solidFill>
                <a:latin typeface="华文细黑" pitchFamily="2" charset="-122"/>
                <a:ea typeface="华文细黑" pitchFamily="2" charset="-122"/>
              </a:rPr>
              <a:t>天内</a:t>
            </a:r>
          </a:p>
        </p:txBody>
      </p:sp>
      <p:grpSp>
        <p:nvGrpSpPr>
          <p:cNvPr id="2" name="Group 23"/>
          <p:cNvGrpSpPr>
            <a:grpSpLocks/>
          </p:cNvGrpSpPr>
          <p:nvPr/>
        </p:nvGrpSpPr>
        <p:grpSpPr bwMode="auto">
          <a:xfrm>
            <a:off x="1559719" y="1232848"/>
            <a:ext cx="3300412" cy="2746375"/>
            <a:chOff x="321" y="864"/>
            <a:chExt cx="2079" cy="1730"/>
          </a:xfrm>
        </p:grpSpPr>
        <p:sp>
          <p:nvSpPr>
            <p:cNvPr id="25611" name="Oval 7"/>
            <p:cNvSpPr>
              <a:spLocks noChangeArrowheads="1"/>
            </p:cNvSpPr>
            <p:nvPr/>
          </p:nvSpPr>
          <p:spPr bwMode="auto">
            <a:xfrm>
              <a:off x="1026" y="1495"/>
              <a:ext cx="164" cy="327"/>
            </a:xfrm>
            <a:prstGeom prst="ellipse">
              <a:avLst/>
            </a:prstGeom>
            <a:solidFill>
              <a:srgbClr val="D9FFF5"/>
            </a:solidFill>
            <a:ln w="19050">
              <a:solidFill>
                <a:srgbClr val="000066"/>
              </a:solidFill>
              <a:prstDash val="sysDot"/>
              <a:round/>
              <a:headEnd/>
              <a:tailEnd/>
            </a:ln>
          </p:spPr>
          <p:txBody>
            <a:bodyPr wrap="none" anchor="ctr">
              <a:spAutoFit/>
            </a:bodyPr>
            <a:lstStyle/>
            <a:p>
              <a:pPr defTabSz="912813"/>
              <a:endParaRPr lang="en-US">
                <a:solidFill>
                  <a:srgbClr val="000000"/>
                </a:solidFill>
              </a:endParaRPr>
            </a:p>
          </p:txBody>
        </p:sp>
        <p:sp>
          <p:nvSpPr>
            <p:cNvPr id="25612" name="Line 8"/>
            <p:cNvSpPr>
              <a:spLocks noChangeShapeType="1"/>
            </p:cNvSpPr>
            <p:nvPr/>
          </p:nvSpPr>
          <p:spPr bwMode="auto">
            <a:xfrm>
              <a:off x="560" y="2395"/>
              <a:ext cx="1840" cy="0"/>
            </a:xfrm>
            <a:prstGeom prst="line">
              <a:avLst/>
            </a:prstGeom>
            <a:noFill/>
            <a:ln w="19050">
              <a:solidFill>
                <a:srgbClr val="000066"/>
              </a:solidFill>
              <a:round/>
              <a:headEnd/>
              <a:tailEnd type="triangle" w="med" len="med"/>
            </a:ln>
          </p:spPr>
          <p:txBody>
            <a:bodyPr>
              <a:spAutoFit/>
            </a:bodyPr>
            <a:lstStyle/>
            <a:p>
              <a:endParaRPr lang="en-US"/>
            </a:p>
          </p:txBody>
        </p:sp>
        <p:sp>
          <p:nvSpPr>
            <p:cNvPr id="25613" name="Line 9"/>
            <p:cNvSpPr>
              <a:spLocks noChangeShapeType="1"/>
            </p:cNvSpPr>
            <p:nvPr/>
          </p:nvSpPr>
          <p:spPr bwMode="auto">
            <a:xfrm flipV="1">
              <a:off x="560" y="960"/>
              <a:ext cx="0" cy="1435"/>
            </a:xfrm>
            <a:prstGeom prst="line">
              <a:avLst/>
            </a:prstGeom>
            <a:noFill/>
            <a:ln w="19050">
              <a:solidFill>
                <a:srgbClr val="000066"/>
              </a:solidFill>
              <a:round/>
              <a:headEnd/>
              <a:tailEnd type="triangle" w="med" len="med"/>
            </a:ln>
          </p:spPr>
          <p:txBody>
            <a:bodyPr wrap="none">
              <a:spAutoFit/>
            </a:bodyPr>
            <a:lstStyle/>
            <a:p>
              <a:endParaRPr lang="en-US"/>
            </a:p>
          </p:txBody>
        </p:sp>
        <p:sp>
          <p:nvSpPr>
            <p:cNvPr id="25614" name="Freeform 10"/>
            <p:cNvSpPr>
              <a:spLocks/>
            </p:cNvSpPr>
            <p:nvPr/>
          </p:nvSpPr>
          <p:spPr bwMode="auto">
            <a:xfrm>
              <a:off x="724" y="1077"/>
              <a:ext cx="1590" cy="1083"/>
            </a:xfrm>
            <a:custGeom>
              <a:avLst/>
              <a:gdLst>
                <a:gd name="T0" fmla="*/ 0 w 1867"/>
                <a:gd name="T1" fmla="*/ 0 h 1368"/>
                <a:gd name="T2" fmla="*/ 531 w 1867"/>
                <a:gd name="T3" fmla="*/ 693 h 1368"/>
                <a:gd name="T4" fmla="*/ 1590 w 1867"/>
                <a:gd name="T5" fmla="*/ 1083 h 1368"/>
                <a:gd name="T6" fmla="*/ 0 60000 65536"/>
                <a:gd name="T7" fmla="*/ 0 60000 65536"/>
                <a:gd name="T8" fmla="*/ 0 60000 65536"/>
                <a:gd name="T9" fmla="*/ 0 w 1867"/>
                <a:gd name="T10" fmla="*/ 0 h 1368"/>
                <a:gd name="T11" fmla="*/ 1867 w 1867"/>
                <a:gd name="T12" fmla="*/ 1368 h 1368"/>
              </a:gdLst>
              <a:ahLst/>
              <a:cxnLst>
                <a:cxn ang="T6">
                  <a:pos x="T0" y="T1"/>
                </a:cxn>
                <a:cxn ang="T7">
                  <a:pos x="T2" y="T3"/>
                </a:cxn>
                <a:cxn ang="T8">
                  <a:pos x="T4" y="T5"/>
                </a:cxn>
              </a:cxnLst>
              <a:rect l="T9" t="T10" r="T11" b="T12"/>
              <a:pathLst>
                <a:path w="1867" h="1368">
                  <a:moveTo>
                    <a:pt x="0" y="0"/>
                  </a:moveTo>
                  <a:cubicBezTo>
                    <a:pt x="148" y="322"/>
                    <a:pt x="313" y="648"/>
                    <a:pt x="624" y="876"/>
                  </a:cubicBezTo>
                  <a:cubicBezTo>
                    <a:pt x="935" y="1104"/>
                    <a:pt x="1608" y="1266"/>
                    <a:pt x="1867" y="1368"/>
                  </a:cubicBezTo>
                </a:path>
              </a:pathLst>
            </a:custGeom>
            <a:noFill/>
            <a:ln w="19050" cap="flat" cmpd="sng">
              <a:solidFill>
                <a:srgbClr val="000066"/>
              </a:solidFill>
              <a:prstDash val="lgDash"/>
              <a:round/>
              <a:headEnd/>
              <a:tailEnd/>
            </a:ln>
          </p:spPr>
          <p:txBody>
            <a:bodyPr/>
            <a:lstStyle/>
            <a:p>
              <a:endParaRPr lang="en-US"/>
            </a:p>
          </p:txBody>
        </p:sp>
        <p:sp>
          <p:nvSpPr>
            <p:cNvPr id="25615" name="Freeform 11"/>
            <p:cNvSpPr>
              <a:spLocks/>
            </p:cNvSpPr>
            <p:nvPr/>
          </p:nvSpPr>
          <p:spPr bwMode="auto">
            <a:xfrm>
              <a:off x="773" y="1096"/>
              <a:ext cx="1271" cy="1083"/>
            </a:xfrm>
            <a:custGeom>
              <a:avLst/>
              <a:gdLst>
                <a:gd name="T0" fmla="*/ 0 w 1492"/>
                <a:gd name="T1" fmla="*/ 1083 h 1459"/>
                <a:gd name="T2" fmla="*/ 486 w 1492"/>
                <a:gd name="T3" fmla="*/ 367 h 1459"/>
                <a:gd name="T4" fmla="*/ 1271 w 1492"/>
                <a:gd name="T5" fmla="*/ 0 h 1459"/>
                <a:gd name="T6" fmla="*/ 0 60000 65536"/>
                <a:gd name="T7" fmla="*/ 0 60000 65536"/>
                <a:gd name="T8" fmla="*/ 0 60000 65536"/>
                <a:gd name="T9" fmla="*/ 0 w 1492"/>
                <a:gd name="T10" fmla="*/ 0 h 1459"/>
                <a:gd name="T11" fmla="*/ 1492 w 1492"/>
                <a:gd name="T12" fmla="*/ 1459 h 1459"/>
              </a:gdLst>
              <a:ahLst/>
              <a:cxnLst>
                <a:cxn ang="T6">
                  <a:pos x="T0" y="T1"/>
                </a:cxn>
                <a:cxn ang="T7">
                  <a:pos x="T2" y="T3"/>
                </a:cxn>
                <a:cxn ang="T8">
                  <a:pos x="T4" y="T5"/>
                </a:cxn>
              </a:cxnLst>
              <a:rect l="T9" t="T10" r="T11" b="T12"/>
              <a:pathLst>
                <a:path w="1492" h="1459">
                  <a:moveTo>
                    <a:pt x="0" y="1459"/>
                  </a:moveTo>
                  <a:cubicBezTo>
                    <a:pt x="95" y="1299"/>
                    <a:pt x="322" y="737"/>
                    <a:pt x="571" y="494"/>
                  </a:cubicBezTo>
                  <a:cubicBezTo>
                    <a:pt x="820" y="251"/>
                    <a:pt x="1300" y="103"/>
                    <a:pt x="1492" y="0"/>
                  </a:cubicBezTo>
                </a:path>
              </a:pathLst>
            </a:custGeom>
            <a:noFill/>
            <a:ln w="12700" cap="flat" cmpd="sng">
              <a:solidFill>
                <a:srgbClr val="669900"/>
              </a:solidFill>
              <a:prstDash val="solid"/>
              <a:round/>
              <a:headEnd/>
              <a:tailEnd/>
            </a:ln>
          </p:spPr>
          <p:txBody>
            <a:bodyPr/>
            <a:lstStyle/>
            <a:p>
              <a:endParaRPr lang="en-US"/>
            </a:p>
          </p:txBody>
        </p:sp>
        <p:sp>
          <p:nvSpPr>
            <p:cNvPr id="25616" name="Text Box 12"/>
            <p:cNvSpPr txBox="1">
              <a:spLocks noChangeArrowheads="1"/>
            </p:cNvSpPr>
            <p:nvPr/>
          </p:nvSpPr>
          <p:spPr bwMode="auto">
            <a:xfrm>
              <a:off x="1228" y="2400"/>
              <a:ext cx="654" cy="194"/>
            </a:xfrm>
            <a:prstGeom prst="rect">
              <a:avLst/>
            </a:prstGeom>
            <a:noFill/>
            <a:ln w="9525">
              <a:noFill/>
              <a:miter lim="800000"/>
              <a:headEnd/>
              <a:tailEnd/>
            </a:ln>
          </p:spPr>
          <p:txBody>
            <a:bodyPr wrap="none">
              <a:spAutoFit/>
            </a:bodyPr>
            <a:lstStyle/>
            <a:p>
              <a:pPr algn="r" defTabSz="912813"/>
              <a:r>
                <a:rPr kumimoji="1" lang="zh-CN" altLang="en-US" sz="1400">
                  <a:solidFill>
                    <a:srgbClr val="000000"/>
                  </a:solidFill>
                  <a:latin typeface="华文细黑" pitchFamily="2" charset="-122"/>
                  <a:ea typeface="华文细黑" pitchFamily="2" charset="-122"/>
                </a:rPr>
                <a:t>时 间 延 迟</a:t>
              </a:r>
            </a:p>
          </p:txBody>
        </p:sp>
        <p:sp>
          <p:nvSpPr>
            <p:cNvPr id="25617" name="Text Box 13"/>
            <p:cNvSpPr txBox="1">
              <a:spLocks noChangeArrowheads="1"/>
            </p:cNvSpPr>
            <p:nvPr/>
          </p:nvSpPr>
          <p:spPr bwMode="auto">
            <a:xfrm>
              <a:off x="321" y="1049"/>
              <a:ext cx="252" cy="765"/>
            </a:xfrm>
            <a:prstGeom prst="rect">
              <a:avLst/>
            </a:prstGeom>
            <a:noFill/>
            <a:ln w="9525">
              <a:noFill/>
              <a:miter lim="800000"/>
              <a:headEnd/>
              <a:tailEnd/>
            </a:ln>
          </p:spPr>
          <p:txBody>
            <a:bodyPr vert="eaVert" wrap="none">
              <a:spAutoFit/>
            </a:bodyPr>
            <a:lstStyle/>
            <a:p>
              <a:pPr algn="r" defTabSz="912813"/>
              <a:r>
                <a:rPr kumimoji="1" lang="zh-CN" altLang="en-US" sz="1400">
                  <a:solidFill>
                    <a:srgbClr val="000000"/>
                  </a:solidFill>
                  <a:latin typeface="华文细黑" pitchFamily="2" charset="-122"/>
                  <a:ea typeface="华文细黑" pitchFamily="2" charset="-122"/>
                </a:rPr>
                <a:t>风 险 损 失</a:t>
              </a:r>
            </a:p>
          </p:txBody>
        </p:sp>
        <p:sp>
          <p:nvSpPr>
            <p:cNvPr id="25618" name="Text Box 14"/>
            <p:cNvSpPr txBox="1">
              <a:spLocks noChangeArrowheads="1"/>
            </p:cNvSpPr>
            <p:nvPr/>
          </p:nvSpPr>
          <p:spPr bwMode="auto">
            <a:xfrm>
              <a:off x="611" y="864"/>
              <a:ext cx="564" cy="192"/>
            </a:xfrm>
            <a:prstGeom prst="rect">
              <a:avLst/>
            </a:prstGeom>
            <a:noFill/>
            <a:ln w="9525">
              <a:noFill/>
              <a:miter lim="800000"/>
              <a:headEnd/>
              <a:tailEnd/>
            </a:ln>
          </p:spPr>
          <p:txBody>
            <a:bodyPr wrap="none">
              <a:spAutoFit/>
            </a:bodyPr>
            <a:lstStyle/>
            <a:p>
              <a:pPr algn="r" defTabSz="912813"/>
              <a:r>
                <a:rPr kumimoji="1" lang="zh-CN" altLang="en-US" sz="1400">
                  <a:solidFill>
                    <a:srgbClr val="000000"/>
                  </a:solidFill>
                  <a:latin typeface="华文细黑" pitchFamily="2" charset="-122"/>
                  <a:ea typeface="华文细黑" pitchFamily="2" charset="-122"/>
                </a:rPr>
                <a:t>补丁失败</a:t>
              </a:r>
            </a:p>
          </p:txBody>
        </p:sp>
        <p:sp>
          <p:nvSpPr>
            <p:cNvPr id="25619" name="Text Box 15"/>
            <p:cNvSpPr txBox="1">
              <a:spLocks noChangeArrowheads="1"/>
            </p:cNvSpPr>
            <p:nvPr/>
          </p:nvSpPr>
          <p:spPr bwMode="auto">
            <a:xfrm>
              <a:off x="1475" y="864"/>
              <a:ext cx="676" cy="192"/>
            </a:xfrm>
            <a:prstGeom prst="rect">
              <a:avLst/>
            </a:prstGeom>
            <a:noFill/>
            <a:ln w="9525">
              <a:noFill/>
              <a:miter lim="800000"/>
              <a:headEnd/>
              <a:tailEnd/>
            </a:ln>
          </p:spPr>
          <p:txBody>
            <a:bodyPr wrap="none">
              <a:spAutoFit/>
            </a:bodyPr>
            <a:lstStyle/>
            <a:p>
              <a:pPr algn="r" defTabSz="912813"/>
              <a:r>
                <a:rPr kumimoji="1" lang="zh-CN" altLang="en-US" sz="1400">
                  <a:solidFill>
                    <a:srgbClr val="000000"/>
                  </a:solidFill>
                  <a:latin typeface="华文细黑" pitchFamily="2" charset="-122"/>
                  <a:ea typeface="华文细黑" pitchFamily="2" charset="-122"/>
                </a:rPr>
                <a:t>漏洞被利用</a:t>
              </a:r>
            </a:p>
          </p:txBody>
        </p:sp>
        <p:sp>
          <p:nvSpPr>
            <p:cNvPr id="25620" name="AutoShape 16"/>
            <p:cNvSpPr>
              <a:spLocks noChangeArrowheads="1"/>
            </p:cNvSpPr>
            <p:nvPr/>
          </p:nvSpPr>
          <p:spPr bwMode="auto">
            <a:xfrm>
              <a:off x="1316" y="1550"/>
              <a:ext cx="849" cy="194"/>
            </a:xfrm>
            <a:prstGeom prst="leftArrowCallout">
              <a:avLst>
                <a:gd name="adj1" fmla="val 25000"/>
                <a:gd name="adj2" fmla="val 25000"/>
                <a:gd name="adj3" fmla="val 66840"/>
                <a:gd name="adj4" fmla="val 66667"/>
              </a:avLst>
            </a:prstGeom>
            <a:noFill/>
            <a:ln w="9525">
              <a:solidFill>
                <a:srgbClr val="000066"/>
              </a:solidFill>
              <a:prstDash val="dash"/>
              <a:miter lim="800000"/>
              <a:headEnd/>
              <a:tailEnd/>
            </a:ln>
          </p:spPr>
          <p:txBody>
            <a:bodyPr wrap="none" anchor="ctr">
              <a:spAutoFit/>
            </a:bodyPr>
            <a:lstStyle/>
            <a:p>
              <a:pPr algn="ctr" defTabSz="912813"/>
              <a:r>
                <a:rPr kumimoji="1" lang="zh-CN" altLang="en-US" sz="1400">
                  <a:solidFill>
                    <a:srgbClr val="000000"/>
                  </a:solidFill>
                  <a:latin typeface="华文细黑" pitchFamily="2" charset="-122"/>
                  <a:ea typeface="华文细黑" pitchFamily="2" charset="-122"/>
                </a:rPr>
                <a:t>较佳时机</a:t>
              </a:r>
            </a:p>
          </p:txBody>
        </p:sp>
      </p:grpSp>
      <p:sp>
        <p:nvSpPr>
          <p:cNvPr id="25606" name="Rectangle 17"/>
          <p:cNvSpPr>
            <a:spLocks noChangeArrowheads="1"/>
          </p:cNvSpPr>
          <p:nvPr/>
        </p:nvSpPr>
        <p:spPr bwMode="auto">
          <a:xfrm>
            <a:off x="1659731" y="4204647"/>
            <a:ext cx="3429000" cy="1752600"/>
          </a:xfrm>
          <a:prstGeom prst="rect">
            <a:avLst/>
          </a:prstGeom>
          <a:noFill/>
          <a:ln w="9525">
            <a:noFill/>
            <a:miter lim="800000"/>
            <a:headEnd/>
            <a:tailEnd/>
          </a:ln>
        </p:spPr>
        <p:txBody>
          <a:bodyPr lIns="91401" tIns="45700" rIns="91401" bIns="45700"/>
          <a:lstStyle/>
          <a:p>
            <a:pPr marL="268288" indent="-268288" defTabSz="912813">
              <a:spcBef>
                <a:spcPct val="10000"/>
              </a:spcBef>
              <a:buFontTx/>
              <a:buChar char="•"/>
            </a:pPr>
            <a:r>
              <a:rPr lang="zh-CN" altLang="en-US" sz="1600" dirty="0">
                <a:solidFill>
                  <a:srgbClr val="333399"/>
                </a:solidFill>
                <a:latin typeface="华文细黑" pitchFamily="2" charset="-122"/>
                <a:ea typeface="华文细黑" pitchFamily="2" charset="-122"/>
              </a:rPr>
              <a:t>有</a:t>
            </a:r>
            <a:r>
              <a:rPr lang="en-US" altLang="zh-CN" sz="1600" dirty="0">
                <a:solidFill>
                  <a:srgbClr val="333399"/>
                </a:solidFill>
                <a:latin typeface="华文细黑" pitchFamily="2" charset="-122"/>
                <a:ea typeface="华文细黑" pitchFamily="2" charset="-122"/>
              </a:rPr>
              <a:t>18</a:t>
            </a:r>
            <a:r>
              <a:rPr lang="zh-CN" altLang="en-US" sz="1600" dirty="0">
                <a:solidFill>
                  <a:srgbClr val="333399"/>
                </a:solidFill>
                <a:latin typeface="华文细黑" pitchFamily="2" charset="-122"/>
                <a:ea typeface="华文细黑" pitchFamily="2" charset="-122"/>
              </a:rPr>
              <a:t>％的新补丁出现“补丁的补丁”现象，而发布两周后的补丁则只有不到</a:t>
            </a:r>
            <a:r>
              <a:rPr lang="en-US" altLang="zh-CN" sz="1600" dirty="0">
                <a:solidFill>
                  <a:srgbClr val="333399"/>
                </a:solidFill>
                <a:latin typeface="华文细黑" pitchFamily="2" charset="-122"/>
                <a:ea typeface="华文细黑" pitchFamily="2" charset="-122"/>
              </a:rPr>
              <a:t>10%</a:t>
            </a:r>
          </a:p>
          <a:p>
            <a:pPr marL="268288" indent="-268288" defTabSz="912813">
              <a:spcBef>
                <a:spcPct val="10000"/>
              </a:spcBef>
              <a:buFontTx/>
              <a:buChar char="•"/>
            </a:pPr>
            <a:r>
              <a:rPr lang="zh-CN" altLang="en-US" sz="1600" dirty="0">
                <a:solidFill>
                  <a:srgbClr val="333399"/>
                </a:solidFill>
                <a:latin typeface="华文细黑" pitchFamily="2" charset="-122"/>
                <a:ea typeface="华文细黑" pitchFamily="2" charset="-122"/>
              </a:rPr>
              <a:t>漏洞被利用的时间曲线则与站点的知名度、漏洞类型等有关</a:t>
            </a:r>
          </a:p>
          <a:p>
            <a:pPr marL="268288" indent="-268288" defTabSz="912813">
              <a:spcBef>
                <a:spcPct val="10000"/>
              </a:spcBef>
              <a:buFontTx/>
              <a:buChar char="•"/>
            </a:pPr>
            <a:endParaRPr lang="zh-CN" altLang="en-US" sz="1600" dirty="0">
              <a:solidFill>
                <a:srgbClr val="333399"/>
              </a:solidFill>
              <a:latin typeface="华文细黑" pitchFamily="2" charset="-122"/>
              <a:ea typeface="华文细黑" pitchFamily="2" charset="-122"/>
            </a:endParaRPr>
          </a:p>
        </p:txBody>
      </p:sp>
      <p:sp>
        <p:nvSpPr>
          <p:cNvPr id="25607" name="Line 19"/>
          <p:cNvSpPr>
            <a:spLocks noChangeShapeType="1"/>
          </p:cNvSpPr>
          <p:nvPr/>
        </p:nvSpPr>
        <p:spPr bwMode="auto">
          <a:xfrm>
            <a:off x="5638800" y="1066800"/>
            <a:ext cx="0" cy="5105400"/>
          </a:xfrm>
          <a:prstGeom prst="line">
            <a:avLst/>
          </a:prstGeom>
          <a:noFill/>
          <a:ln w="9525">
            <a:solidFill>
              <a:schemeClr val="hlink"/>
            </a:solidFill>
            <a:prstDash val="sysDot"/>
            <a:round/>
            <a:headEnd/>
            <a:tailEnd/>
          </a:ln>
        </p:spPr>
        <p:txBody>
          <a:bodyPr lIns="91401" tIns="45700" rIns="91401" bIns="45700"/>
          <a:lstStyle/>
          <a:p>
            <a:endParaRPr lang="en-US"/>
          </a:p>
        </p:txBody>
      </p:sp>
      <p:sp>
        <p:nvSpPr>
          <p:cNvPr id="25609" name="Text Box 21"/>
          <p:cNvSpPr txBox="1">
            <a:spLocks noChangeArrowheads="1"/>
          </p:cNvSpPr>
          <p:nvPr/>
        </p:nvSpPr>
        <p:spPr bwMode="auto">
          <a:xfrm>
            <a:off x="1796257" y="6120761"/>
            <a:ext cx="2124075" cy="307975"/>
          </a:xfrm>
          <a:prstGeom prst="rect">
            <a:avLst/>
          </a:prstGeom>
          <a:noFill/>
          <a:ln w="9525">
            <a:noFill/>
            <a:miter lim="800000"/>
            <a:headEnd/>
            <a:tailEnd/>
          </a:ln>
        </p:spPr>
        <p:txBody>
          <a:bodyPr wrap="none" lIns="91401" tIns="45700" rIns="91401" bIns="45700">
            <a:spAutoFit/>
          </a:bodyPr>
          <a:lstStyle/>
          <a:p>
            <a:pPr defTabSz="912813"/>
            <a:r>
              <a:rPr lang="en-US" altLang="zh-CN" sz="1400" i="1">
                <a:solidFill>
                  <a:srgbClr val="009999"/>
                </a:solidFill>
              </a:rPr>
              <a:t>Data Source: LISA 2002</a:t>
            </a:r>
          </a:p>
        </p:txBody>
      </p:sp>
      <p:sp>
        <p:nvSpPr>
          <p:cNvPr id="25610" name="Text Box 22"/>
          <p:cNvSpPr txBox="1">
            <a:spLocks noChangeArrowheads="1"/>
          </p:cNvSpPr>
          <p:nvPr/>
        </p:nvSpPr>
        <p:spPr bwMode="auto">
          <a:xfrm>
            <a:off x="7717808" y="3061648"/>
            <a:ext cx="2590800" cy="279400"/>
          </a:xfrm>
          <a:prstGeom prst="rect">
            <a:avLst/>
          </a:prstGeom>
          <a:noFill/>
          <a:ln w="9525">
            <a:noFill/>
            <a:miter lim="800000"/>
            <a:headEnd/>
            <a:tailEnd/>
          </a:ln>
        </p:spPr>
        <p:txBody>
          <a:bodyPr lIns="91401" tIns="45700" rIns="91401" bIns="45700">
            <a:spAutoFit/>
          </a:bodyPr>
          <a:lstStyle/>
          <a:p>
            <a:pPr defTabSz="912813"/>
            <a:r>
              <a:rPr lang="en-US" altLang="zh-CN" sz="1200" i="1">
                <a:solidFill>
                  <a:srgbClr val="009999"/>
                </a:solidFill>
              </a:rPr>
              <a:t>Data Source: Qualys, 2004</a:t>
            </a:r>
          </a:p>
        </p:txBody>
      </p:sp>
    </p:spTree>
    <p:extLst>
      <p:ext uri="{BB962C8B-B14F-4D97-AF65-F5344CB8AC3E}">
        <p14:creationId xmlns:p14="http://schemas.microsoft.com/office/powerpoint/2010/main" val="622749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solidFill>
                  <a:srgbClr val="002060"/>
                </a:solidFill>
              </a:rPr>
              <a:t>漏洞研究与挖</a:t>
            </a:r>
            <a:r>
              <a:rPr lang="zh-CN" altLang="en-US" dirty="0" smtClean="0">
                <a:solidFill>
                  <a:srgbClr val="002060"/>
                </a:solidFill>
              </a:rPr>
              <a:t>掘</a:t>
            </a:r>
            <a:endParaRPr lang="en-US" dirty="0"/>
          </a:p>
        </p:txBody>
      </p:sp>
      <p:sp>
        <p:nvSpPr>
          <p:cNvPr id="24579" name="Content Placeholder 2"/>
          <p:cNvSpPr>
            <a:spLocks noGrp="1"/>
          </p:cNvSpPr>
          <p:nvPr>
            <p:ph idx="1"/>
          </p:nvPr>
        </p:nvSpPr>
        <p:spPr/>
        <p:txBody>
          <a:bodyPr/>
          <a:lstStyle/>
          <a:p>
            <a:pPr marL="342900" lvl="1" indent="-342900">
              <a:buClrTx/>
              <a:buSzPct val="85000"/>
              <a:buFont typeface="Wingdings" panose="05000000000000000000" pitchFamily="2" charset="2"/>
              <a:buChar char="l"/>
            </a:pPr>
            <a:r>
              <a:rPr lang="zh-CN" altLang="en-US" dirty="0" smtClean="0">
                <a:solidFill>
                  <a:srgbClr val="002060"/>
                </a:solidFill>
              </a:rPr>
              <a:t> </a:t>
            </a:r>
            <a:r>
              <a:rPr lang="zh-CN" altLang="en-US" dirty="0">
                <a:solidFill>
                  <a:srgbClr val="002060"/>
                </a:solidFill>
              </a:rPr>
              <a:t>源代码审核（白盒），逆向工程（灰盒），</a:t>
            </a:r>
            <a:r>
              <a:rPr lang="en-US" altLang="zh-CN" dirty="0" err="1">
                <a:solidFill>
                  <a:srgbClr val="002060"/>
                </a:solidFill>
              </a:rPr>
              <a:t>FUZZing</a:t>
            </a:r>
            <a:r>
              <a:rPr lang="en-US" altLang="zh-CN" dirty="0">
                <a:solidFill>
                  <a:srgbClr val="002060"/>
                </a:solidFill>
              </a:rPr>
              <a:t>(</a:t>
            </a:r>
            <a:r>
              <a:rPr lang="zh-CN" altLang="en-US" dirty="0">
                <a:solidFill>
                  <a:srgbClr val="002060"/>
                </a:solidFill>
              </a:rPr>
              <a:t>黑盒）</a:t>
            </a:r>
            <a:endParaRPr lang="en-US" altLang="zh-CN" dirty="0">
              <a:solidFill>
                <a:srgbClr val="002060"/>
              </a:solidFill>
            </a:endParaRPr>
          </a:p>
          <a:p>
            <a:pPr lvl="1"/>
            <a:r>
              <a:rPr lang="zh-CN" altLang="en-US" sz="2000" dirty="0" smtClean="0"/>
              <a:t>动</a:t>
            </a:r>
            <a:r>
              <a:rPr lang="zh-CN" altLang="en-US" sz="2000" dirty="0"/>
              <a:t>态调试分析（调试工具</a:t>
            </a:r>
            <a:r>
              <a:rPr lang="en-US" altLang="zh-CN" sz="2000" dirty="0" err="1"/>
              <a:t>WinDBG</a:t>
            </a:r>
            <a:r>
              <a:rPr lang="zh-CN" altLang="en-US" sz="2000" dirty="0"/>
              <a:t>，</a:t>
            </a:r>
            <a:r>
              <a:rPr lang="en-US" altLang="zh-CN" sz="2000" dirty="0" err="1"/>
              <a:t>ollydbg</a:t>
            </a:r>
            <a:r>
              <a:rPr lang="zh-CN" altLang="en-US" sz="2000" dirty="0"/>
              <a:t>）</a:t>
            </a:r>
            <a:r>
              <a:rPr lang="en-US" altLang="zh-CN" sz="2000" dirty="0"/>
              <a:t>, …</a:t>
            </a:r>
          </a:p>
          <a:p>
            <a:pPr lvl="1"/>
            <a:r>
              <a:rPr lang="zh-CN" altLang="en-US" sz="2000" dirty="0" smtClean="0"/>
              <a:t>反</a:t>
            </a:r>
            <a:r>
              <a:rPr lang="zh-CN" altLang="en-US" sz="2000" dirty="0"/>
              <a:t>汇编</a:t>
            </a:r>
            <a:r>
              <a:rPr lang="zh-CN" altLang="en-US" sz="1900" dirty="0" smtClean="0"/>
              <a:t>静态分析</a:t>
            </a:r>
            <a:r>
              <a:rPr lang="zh-CN" altLang="en-US" sz="1800" dirty="0" smtClean="0"/>
              <a:t>（</a:t>
            </a:r>
            <a:r>
              <a:rPr lang="zh-CN" altLang="en-US" sz="1800" dirty="0"/>
              <a:t>二进制代码分析和比较</a:t>
            </a:r>
            <a:r>
              <a:rPr lang="zh-CN" altLang="en-US" sz="1800" dirty="0" smtClean="0"/>
              <a:t>）（</a:t>
            </a:r>
            <a:r>
              <a:rPr lang="en-US" altLang="zh-CN" sz="1800" dirty="0"/>
              <a:t>IDA pro </a:t>
            </a:r>
            <a:r>
              <a:rPr lang="zh-CN" altLang="en-US" sz="1800" dirty="0"/>
              <a:t>：</a:t>
            </a:r>
            <a:r>
              <a:rPr lang="en-US" sz="1800" dirty="0"/>
              <a:t>Windows, Linux or Mac OS X hosted multi-processor disassembler and debugger </a:t>
            </a:r>
            <a:r>
              <a:rPr lang="zh-CN" altLang="en-US" sz="1800" dirty="0"/>
              <a:t>）</a:t>
            </a:r>
            <a:endParaRPr lang="en-US" altLang="zh-CN" sz="1800" dirty="0"/>
          </a:p>
          <a:p>
            <a:pPr lvl="1"/>
            <a:r>
              <a:rPr lang="zh-CN" altLang="en-US" sz="1900" dirty="0" smtClean="0"/>
              <a:t>黑</a:t>
            </a:r>
            <a:r>
              <a:rPr lang="zh-CN" altLang="en-US" sz="1900" dirty="0"/>
              <a:t>盒测试</a:t>
            </a:r>
            <a:endParaRPr lang="en-US" altLang="zh-CN" sz="1900" dirty="0"/>
          </a:p>
          <a:p>
            <a:pPr lvl="1"/>
            <a:r>
              <a:rPr lang="en-US" altLang="zh-CN" sz="1900" dirty="0" err="1" smtClean="0"/>
              <a:t>Fuzzer</a:t>
            </a:r>
            <a:r>
              <a:rPr lang="zh-CN" altLang="en-US" sz="1900" dirty="0" smtClean="0"/>
              <a:t>：</a:t>
            </a:r>
            <a:r>
              <a:rPr lang="zh-CN" altLang="en-US" sz="2000" dirty="0"/>
              <a:t>基于缺陷注入的自动软件测试技</a:t>
            </a:r>
            <a:r>
              <a:rPr lang="zh-CN" altLang="en-US" sz="2000" dirty="0" smtClean="0"/>
              <a:t>术</a:t>
            </a:r>
            <a:endParaRPr lang="en-US" altLang="zh-CN" sz="2000" dirty="0" smtClean="0"/>
          </a:p>
          <a:p>
            <a:pPr lvl="2"/>
            <a:r>
              <a:rPr lang="en-US" altLang="zh-CN" sz="1800" dirty="0"/>
              <a:t>dumb fuzzing </a:t>
            </a:r>
            <a:r>
              <a:rPr lang="zh-CN" altLang="en-US" sz="1800" dirty="0" smtClean="0"/>
              <a:t>无</a:t>
            </a:r>
            <a:r>
              <a:rPr lang="zh-CN" altLang="en-US" sz="1800" dirty="0"/>
              <a:t>需了</a:t>
            </a:r>
            <a:r>
              <a:rPr lang="zh-CN" altLang="en-US" sz="1800" dirty="0" smtClean="0"/>
              <a:t>解测试对象，提</a:t>
            </a:r>
            <a:r>
              <a:rPr lang="zh-CN" altLang="en-US" sz="1800" dirty="0"/>
              <a:t>供完全随机的输入或简单改变某些字</a:t>
            </a:r>
            <a:r>
              <a:rPr lang="zh-CN" altLang="en-US" sz="1800" dirty="0" smtClean="0"/>
              <a:t>节。简</a:t>
            </a:r>
            <a:r>
              <a:rPr lang="zh-CN" altLang="en-US" sz="1800" dirty="0"/>
              <a:t>单，容易快速触发错误，</a:t>
            </a:r>
            <a:r>
              <a:rPr lang="zh-CN" altLang="en-US" sz="1800" dirty="0" smtClean="0"/>
              <a:t>但完</a:t>
            </a:r>
            <a:r>
              <a:rPr lang="zh-CN" altLang="en-US" sz="1800" dirty="0"/>
              <a:t>全随</a:t>
            </a:r>
            <a:r>
              <a:rPr lang="zh-CN" altLang="en-US" sz="1800" dirty="0" smtClean="0"/>
              <a:t>机性</a:t>
            </a:r>
            <a:r>
              <a:rPr lang="zh-CN" altLang="en-US" sz="1800" dirty="0"/>
              <a:t>会导致产生大量无效的输入或格式</a:t>
            </a:r>
            <a:r>
              <a:rPr lang="zh-CN" altLang="en-US" sz="1800" dirty="0" smtClean="0"/>
              <a:t>。</a:t>
            </a:r>
            <a:endParaRPr lang="en-US" altLang="zh-CN" sz="1800" dirty="0" smtClean="0"/>
          </a:p>
          <a:p>
            <a:pPr lvl="2"/>
            <a:r>
              <a:rPr lang="en-US" altLang="zh-CN" sz="1800" dirty="0" smtClean="0"/>
              <a:t>Intelligent </a:t>
            </a:r>
            <a:r>
              <a:rPr lang="en-US" altLang="zh-CN" sz="1800" dirty="0"/>
              <a:t>fuzzing </a:t>
            </a:r>
            <a:r>
              <a:rPr lang="zh-CN" altLang="en-US" sz="1800" dirty="0"/>
              <a:t>研究目标应用程序的协议或文件格式、功能配置，了解各类漏洞的成因，有目的地编写</a:t>
            </a:r>
            <a:r>
              <a:rPr lang="en-US" altLang="zh-CN" sz="1800" dirty="0" err="1"/>
              <a:t>fuzzer</a:t>
            </a:r>
            <a:r>
              <a:rPr lang="zh-CN" altLang="en-US" sz="1800" dirty="0" smtClean="0"/>
              <a:t>。能</a:t>
            </a:r>
            <a:r>
              <a:rPr lang="zh-CN" altLang="en-US" sz="1800" dirty="0"/>
              <a:t>够对某些感兴趣 的部分集中测试，因此更有效</a:t>
            </a:r>
            <a:endParaRPr lang="en-US" altLang="zh-CN" sz="1600" dirty="0"/>
          </a:p>
        </p:txBody>
      </p:sp>
      <p:sp>
        <p:nvSpPr>
          <p:cNvPr id="24580" name="Footer Placeholder 3"/>
          <p:cNvSpPr>
            <a:spLocks noGrp="1"/>
          </p:cNvSpPr>
          <p:nvPr>
            <p:ph type="ftr" sz="quarter" idx="11"/>
          </p:nvPr>
        </p:nvSpPr>
        <p:spPr>
          <a:noFill/>
        </p:spPr>
        <p:txBody>
          <a:bodyPr/>
          <a:lstStyle/>
          <a:p>
            <a:endParaRPr lang="en-US" altLang="zh-CN" smtClean="0">
              <a:latin typeface="Arial" charset="0"/>
            </a:endParaRPr>
          </a:p>
        </p:txBody>
      </p:sp>
    </p:spTree>
    <p:extLst>
      <p:ext uri="{BB962C8B-B14F-4D97-AF65-F5344CB8AC3E}">
        <p14:creationId xmlns:p14="http://schemas.microsoft.com/office/powerpoint/2010/main" val="3235678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工具</a:t>
            </a:r>
            <a:endParaRPr lang="en-US" altLang="zh-CN" dirty="0"/>
          </a:p>
          <a:p>
            <a:pPr lvl="1"/>
            <a:r>
              <a:rPr lang="en-US" altLang="zh-CN" sz="2400" dirty="0" err="1"/>
              <a:t>Ollydbg</a:t>
            </a:r>
            <a:r>
              <a:rPr lang="en-US" altLang="zh-CN" sz="2400" dirty="0"/>
              <a:t> </a:t>
            </a:r>
            <a:r>
              <a:rPr lang="zh-CN" altLang="en-US" sz="2400" dirty="0"/>
              <a:t>（自由软件，功能强大，结合静态反汇编与动态调试的分析器）</a:t>
            </a:r>
            <a:br>
              <a:rPr lang="zh-CN" altLang="en-US" sz="2400" dirty="0"/>
            </a:br>
            <a:r>
              <a:rPr lang="en-US" altLang="zh-CN" sz="2400" dirty="0"/>
              <a:t>Win32Dasml </a:t>
            </a:r>
            <a:r>
              <a:rPr lang="zh-CN" altLang="en-US" sz="2400" dirty="0"/>
              <a:t>（自由软件，静态分析工具）</a:t>
            </a:r>
            <a:endParaRPr lang="en-US" altLang="zh-CN" sz="2400" dirty="0"/>
          </a:p>
          <a:p>
            <a:pPr lvl="1"/>
            <a:r>
              <a:rPr lang="en-US" altLang="zh-CN" sz="2400" dirty="0"/>
              <a:t>IDA pro  </a:t>
            </a:r>
            <a:r>
              <a:rPr lang="zh-CN" altLang="en-US" sz="2400" dirty="0"/>
              <a:t>（商业软件，</a:t>
            </a:r>
            <a:r>
              <a:rPr lang="en-US" altLang="zh-CN" sz="2400" dirty="0"/>
              <a:t> </a:t>
            </a:r>
            <a:r>
              <a:rPr lang="en-US" sz="2400" dirty="0"/>
              <a:t>Windows, Linux or Mac OS X hosted multi-processor disassembler and debugger </a:t>
            </a:r>
            <a:r>
              <a:rPr lang="zh-CN" altLang="en-US" sz="2400" dirty="0"/>
              <a:t>）</a:t>
            </a:r>
            <a:endParaRPr lang="en-US" altLang="zh-CN" sz="2400" dirty="0"/>
          </a:p>
          <a:p>
            <a:pPr lvl="1"/>
            <a:r>
              <a:rPr lang="en-US" altLang="zh-CN" sz="2400" dirty="0" err="1"/>
              <a:t>Windbg</a:t>
            </a:r>
            <a:r>
              <a:rPr lang="en-US" altLang="zh-CN" sz="2400" dirty="0"/>
              <a:t> </a:t>
            </a:r>
            <a:r>
              <a:rPr lang="zh-CN" altLang="en-US" sz="2400" dirty="0"/>
              <a:t>（免费软件，</a:t>
            </a:r>
            <a:r>
              <a:rPr lang="en-US" altLang="zh-CN" sz="2400" dirty="0"/>
              <a:t>Microsoft</a:t>
            </a:r>
            <a:r>
              <a:rPr lang="zh-CN" altLang="en-US" sz="2400" dirty="0"/>
              <a:t>公司的内核级调试工具</a:t>
            </a:r>
            <a:r>
              <a:rPr lang="zh-CN" altLang="en-US" sz="2400" dirty="0" smtClean="0"/>
              <a:t>）</a:t>
            </a:r>
            <a:endParaRPr lang="en-US" altLang="zh-CN" sz="2400" dirty="0" smtClean="0"/>
          </a:p>
          <a:p>
            <a:pPr lvl="1"/>
            <a:r>
              <a:rPr lang="en-US" dirty="0" err="1" smtClean="0"/>
              <a:t>Fuzzer</a:t>
            </a:r>
            <a:r>
              <a:rPr lang="en-US" dirty="0" smtClean="0"/>
              <a:t>: </a:t>
            </a:r>
          </a:p>
          <a:p>
            <a:pPr lvl="2"/>
            <a:r>
              <a:rPr lang="en-US" b="1" dirty="0" err="1"/>
              <a:t>Fuzzer</a:t>
            </a:r>
            <a:r>
              <a:rPr lang="en-US" b="1" dirty="0"/>
              <a:t> API’s and </a:t>
            </a:r>
            <a:r>
              <a:rPr lang="en-US" b="1" dirty="0" smtClean="0"/>
              <a:t>Frameworks</a:t>
            </a:r>
            <a:r>
              <a:rPr lang="zh-CN" altLang="en-US" b="1" dirty="0" smtClean="0"/>
              <a:t>：</a:t>
            </a:r>
            <a:r>
              <a:rPr lang="en-US" b="1" dirty="0">
                <a:hlinkClick r:id="rId3" tooltip="SPIKE Fuzzer Framework and API"/>
              </a:rPr>
              <a:t>SPIKE</a:t>
            </a:r>
            <a:r>
              <a:rPr lang="en-US" dirty="0"/>
              <a:t> </a:t>
            </a:r>
            <a:r>
              <a:rPr lang="zh-CN" altLang="en-US" dirty="0" smtClean="0"/>
              <a:t>，</a:t>
            </a:r>
            <a:r>
              <a:rPr lang="en-US" altLang="zh-CN" dirty="0" err="1" smtClean="0"/>
              <a:t>Scatch,</a:t>
            </a:r>
            <a:r>
              <a:rPr lang="en-US" dirty="0" err="1" smtClean="0"/>
              <a:t>Peach</a:t>
            </a:r>
            <a:r>
              <a:rPr lang="zh-CN" altLang="en-US" dirty="0" smtClean="0"/>
              <a:t> </a:t>
            </a:r>
            <a:endParaRPr lang="en-US" altLang="zh-CN" dirty="0" smtClean="0"/>
          </a:p>
          <a:p>
            <a:pPr lvl="2"/>
            <a:r>
              <a:rPr lang="en-US" altLang="zh-CN" dirty="0" smtClean="0"/>
              <a:t>Web </a:t>
            </a:r>
            <a:r>
              <a:rPr lang="zh-CN" altLang="en-US" dirty="0" smtClean="0"/>
              <a:t>应用、操作系统、协议、正则表达式等的</a:t>
            </a:r>
            <a:r>
              <a:rPr lang="en-US" altLang="zh-CN" dirty="0" err="1" smtClean="0"/>
              <a:t>Fuzzer</a:t>
            </a:r>
            <a:endParaRPr lang="en-US" altLang="zh-CN" dirty="0"/>
          </a:p>
          <a:p>
            <a:pPr lvl="1"/>
            <a:endParaRPr lang="en-US" dirty="0"/>
          </a:p>
          <a:p>
            <a:endParaRPr lang="en-US" dirty="0"/>
          </a:p>
        </p:txBody>
      </p:sp>
    </p:spTree>
    <p:extLst>
      <p:ext uri="{BB962C8B-B14F-4D97-AF65-F5344CB8AC3E}">
        <p14:creationId xmlns:p14="http://schemas.microsoft.com/office/powerpoint/2010/main" val="227037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a:noFill/>
        </p:spPr>
        <p:txBody>
          <a:bodyPr/>
          <a:lstStyle/>
          <a:p>
            <a:endParaRPr lang="en-US" altLang="zh-CN" smtClean="0">
              <a:latin typeface="Arial" charset="0"/>
            </a:endParaRPr>
          </a:p>
        </p:txBody>
      </p:sp>
      <p:pic>
        <p:nvPicPr>
          <p:cNvPr id="23557" name="Picture 2"/>
          <p:cNvPicPr>
            <a:picLocks noChangeAspect="1" noChangeArrowheads="1"/>
          </p:cNvPicPr>
          <p:nvPr/>
        </p:nvPicPr>
        <p:blipFill>
          <a:blip r:embed="rId3" cstate="print"/>
          <a:srcRect/>
          <a:stretch>
            <a:fillRect/>
          </a:stretch>
        </p:blipFill>
        <p:spPr bwMode="auto">
          <a:xfrm>
            <a:off x="1" y="0"/>
            <a:ext cx="12192000" cy="6871123"/>
          </a:xfrm>
          <a:prstGeom prst="rect">
            <a:avLst/>
          </a:prstGeom>
          <a:noFill/>
          <a:ln w="9525">
            <a:noFill/>
            <a:miter lim="800000"/>
            <a:headEnd/>
            <a:tailEnd/>
          </a:ln>
        </p:spPr>
      </p:pic>
    </p:spTree>
    <p:extLst>
      <p:ext uri="{BB962C8B-B14F-4D97-AF65-F5344CB8AC3E}">
        <p14:creationId xmlns:p14="http://schemas.microsoft.com/office/powerpoint/2010/main" val="39819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442" y="297101"/>
            <a:ext cx="10922757" cy="1011237"/>
          </a:xfrm>
        </p:spPr>
        <p:txBody>
          <a:bodyPr>
            <a:normAutofit fontScale="90000"/>
          </a:bodyPr>
          <a:lstStyle/>
          <a:p>
            <a:r>
              <a:rPr lang="en-US" dirty="0" smtClean="0"/>
              <a:t>CVSS </a:t>
            </a:r>
            <a:r>
              <a:rPr lang="zh-CN" altLang="en-US" dirty="0" smtClean="0"/>
              <a:t>（</a:t>
            </a:r>
            <a:r>
              <a:rPr lang="en-US" altLang="zh-CN" dirty="0" smtClean="0"/>
              <a:t>Common Vulnerability Scoring System</a:t>
            </a:r>
            <a:r>
              <a:rPr lang="zh-CN" altLang="en-US" dirty="0" smtClean="0"/>
              <a:t>）</a:t>
            </a:r>
            <a:endParaRPr lang="en-US" dirty="0"/>
          </a:p>
        </p:txBody>
      </p:sp>
      <p:sp>
        <p:nvSpPr>
          <p:cNvPr id="3" name="Content Placeholder 2"/>
          <p:cNvSpPr>
            <a:spLocks noGrp="1"/>
          </p:cNvSpPr>
          <p:nvPr>
            <p:ph idx="1"/>
          </p:nvPr>
        </p:nvSpPr>
        <p:spPr>
          <a:xfrm>
            <a:off x="1576917" y="1395652"/>
            <a:ext cx="10615083" cy="4363704"/>
          </a:xfrm>
        </p:spPr>
        <p:txBody>
          <a:bodyPr>
            <a:normAutofit/>
          </a:bodyPr>
          <a:lstStyle/>
          <a:p>
            <a:pPr>
              <a:buFont typeface="Wingdings" panose="05000000000000000000" pitchFamily="2" charset="2"/>
              <a:buChar char="l"/>
            </a:pPr>
            <a:r>
              <a:rPr lang="en-US" sz="2400" b="0" dirty="0" smtClean="0">
                <a:solidFill>
                  <a:srgbClr val="0000CC"/>
                </a:solidFill>
              </a:rPr>
              <a:t>score and severity of the vulnerability : </a:t>
            </a:r>
          </a:p>
          <a:p>
            <a:endParaRPr lang="en-US" sz="2400" b="0" dirty="0" smtClean="0">
              <a:solidFill>
                <a:srgbClr val="0000CC"/>
              </a:solidFill>
            </a:endParaRPr>
          </a:p>
          <a:p>
            <a:endParaRPr lang="en-US" sz="2400" b="0" dirty="0">
              <a:solidFill>
                <a:srgbClr val="0000CC"/>
              </a:solidFill>
            </a:endParaRPr>
          </a:p>
          <a:p>
            <a:endParaRPr lang="en-US" sz="2400" b="0" dirty="0" smtClean="0">
              <a:solidFill>
                <a:srgbClr val="0000CC"/>
              </a:solidFill>
            </a:endParaRPr>
          </a:p>
          <a:p>
            <a:pPr>
              <a:buFont typeface="Wingdings" panose="05000000000000000000" pitchFamily="2" charset="2"/>
              <a:buChar char="l"/>
            </a:pPr>
            <a:r>
              <a:rPr lang="en-US" sz="2400" b="0" dirty="0" smtClean="0">
                <a:solidFill>
                  <a:srgbClr val="0000CC"/>
                </a:solidFill>
              </a:rPr>
              <a:t>June 20, 2007: CVSSv2 was announced by the Forum of Incident Response and Security Teams (FIRST) and the Common Vulnerability Scoring System-Special Interest Group (CVSS-SIG).</a:t>
            </a:r>
          </a:p>
          <a:p>
            <a:pPr>
              <a:buFont typeface="Wingdings" panose="05000000000000000000" pitchFamily="2" charset="2"/>
              <a:buChar char="l"/>
            </a:pPr>
            <a:r>
              <a:rPr lang="en-US" sz="2400" b="0" dirty="0" smtClean="0">
                <a:solidFill>
                  <a:srgbClr val="0000CC"/>
                </a:solidFill>
              </a:rPr>
              <a:t>CVSS2 calculator: </a:t>
            </a:r>
            <a:r>
              <a:rPr lang="en-US" sz="2400" b="0" dirty="0">
                <a:solidFill>
                  <a:srgbClr val="0000CC"/>
                </a:solidFill>
                <a:hlinkClick r:id="rId3"/>
              </a:rPr>
              <a:t>http://nvd.nist.gov/cvss.cfm?calculator&amp;version=2</a:t>
            </a:r>
            <a:endParaRPr lang="en-US" sz="2400" b="0" dirty="0">
              <a:solidFill>
                <a:srgbClr val="0000CC"/>
              </a:solidFill>
            </a:endParaRPr>
          </a:p>
          <a:p>
            <a:pPr lvl="1">
              <a:buFont typeface="Wingdings" panose="05000000000000000000" pitchFamily="2" charset="2"/>
              <a:buChar char="l"/>
            </a:pPr>
            <a:r>
              <a:rPr lang="en-US" sz="2400" dirty="0">
                <a:solidFill>
                  <a:srgbClr val="0000CC"/>
                </a:solidFill>
              </a:rPr>
              <a:t>Base, temporal, environmental metrics</a:t>
            </a:r>
          </a:p>
          <a:p>
            <a:pPr>
              <a:buFont typeface="Wingdings" panose="05000000000000000000" pitchFamily="2" charset="2"/>
              <a:buChar char="l"/>
            </a:pPr>
            <a:r>
              <a:rPr lang="en-US" sz="2400" b="0" dirty="0">
                <a:solidFill>
                  <a:srgbClr val="0000CC"/>
                </a:solidFill>
              </a:rPr>
              <a:t>http://www.first.org/cvss/cvss-guide</a:t>
            </a:r>
          </a:p>
          <a:p>
            <a:endParaRPr lang="en-US" sz="2400" b="0" dirty="0">
              <a:solidFill>
                <a:srgbClr val="0000CC"/>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36808378"/>
              </p:ext>
            </p:extLst>
          </p:nvPr>
        </p:nvGraphicFramePr>
        <p:xfrm>
          <a:off x="1938740" y="2086970"/>
          <a:ext cx="8305800" cy="881380"/>
        </p:xfrm>
        <a:graphic>
          <a:graphicData uri="http://schemas.openxmlformats.org/drawingml/2006/table">
            <a:tbl>
              <a:tblPr/>
              <a:tblGrid>
                <a:gridCol w="2322052"/>
                <a:gridCol w="1740568"/>
                <a:gridCol w="2121590"/>
                <a:gridCol w="2121590"/>
              </a:tblGrid>
              <a:tr h="457200">
                <a:tc>
                  <a:txBody>
                    <a:bodyPr/>
                    <a:lstStyle/>
                    <a:p>
                      <a:pPr marL="185420" marR="0" indent="-62230" algn="just">
                        <a:lnSpc>
                          <a:spcPct val="95000"/>
                        </a:lnSpc>
                        <a:spcBef>
                          <a:spcPts val="0"/>
                        </a:spcBef>
                        <a:spcAft>
                          <a:spcPts val="0"/>
                        </a:spcAft>
                      </a:pPr>
                      <a:r>
                        <a:rPr lang="en-US" sz="2400" spc="-5" dirty="0">
                          <a:latin typeface="Times New Roman"/>
                          <a:ea typeface="宋体"/>
                        </a:rPr>
                        <a:t>Severity 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just">
                        <a:lnSpc>
                          <a:spcPct val="95000"/>
                        </a:lnSpc>
                        <a:spcBef>
                          <a:spcPts val="0"/>
                        </a:spcBef>
                        <a:spcAft>
                          <a:spcPts val="0"/>
                        </a:spcAft>
                      </a:pPr>
                      <a:r>
                        <a:rPr lang="en-US" sz="2400" spc="-5">
                          <a:latin typeface="Times New Roman"/>
                          <a:ea typeface="宋体"/>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3825" algn="just">
                        <a:lnSpc>
                          <a:spcPct val="95000"/>
                        </a:lnSpc>
                        <a:spcBef>
                          <a:spcPts val="0"/>
                        </a:spcBef>
                        <a:spcAft>
                          <a:spcPts val="0"/>
                        </a:spcAft>
                      </a:pPr>
                      <a:r>
                        <a:rPr lang="en-US" sz="2400" spc="-5">
                          <a:latin typeface="Times New Roman"/>
                          <a:ea typeface="宋体"/>
                        </a:rPr>
                        <a:t>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just">
                        <a:lnSpc>
                          <a:spcPct val="95000"/>
                        </a:lnSpc>
                        <a:spcBef>
                          <a:spcPts val="0"/>
                        </a:spcBef>
                        <a:spcAft>
                          <a:spcPts val="0"/>
                        </a:spcAft>
                      </a:pPr>
                      <a:r>
                        <a:rPr lang="en-US" sz="2400" spc="-5">
                          <a:latin typeface="Times New Roman"/>
                          <a:ea typeface="宋体"/>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180">
                <a:tc>
                  <a:txBody>
                    <a:bodyPr/>
                    <a:lstStyle/>
                    <a:p>
                      <a:pPr marL="0" marR="0" indent="123825" algn="just">
                        <a:lnSpc>
                          <a:spcPct val="95000"/>
                        </a:lnSpc>
                        <a:spcBef>
                          <a:spcPts val="0"/>
                        </a:spcBef>
                        <a:spcAft>
                          <a:spcPts val="0"/>
                        </a:spcAft>
                      </a:pPr>
                      <a:r>
                        <a:rPr lang="en-US" sz="2400" spc="-5" dirty="0">
                          <a:latin typeface="Times New Roman"/>
                          <a:ea typeface="宋体"/>
                        </a:rPr>
                        <a:t>Scores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3825" algn="just">
                        <a:lnSpc>
                          <a:spcPct val="95000"/>
                        </a:lnSpc>
                        <a:spcBef>
                          <a:spcPts val="0"/>
                        </a:spcBef>
                        <a:spcAft>
                          <a:spcPts val="0"/>
                        </a:spcAft>
                      </a:pPr>
                      <a:r>
                        <a:rPr lang="en-US" sz="2400" spc="-5" dirty="0">
                          <a:latin typeface="Times New Roman"/>
                          <a:ea typeface="宋体"/>
                        </a:rPr>
                        <a:t>0.0-3.9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just">
                        <a:lnSpc>
                          <a:spcPct val="95000"/>
                        </a:lnSpc>
                        <a:spcBef>
                          <a:spcPts val="0"/>
                        </a:spcBef>
                        <a:spcAft>
                          <a:spcPts val="0"/>
                        </a:spcAft>
                      </a:pPr>
                      <a:r>
                        <a:rPr lang="en-US" sz="2400" spc="-5">
                          <a:latin typeface="Times New Roman"/>
                          <a:ea typeface="宋体"/>
                        </a:rPr>
                        <a:t>4.0-6.9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62230" algn="just">
                        <a:lnSpc>
                          <a:spcPct val="95000"/>
                        </a:lnSpc>
                        <a:spcBef>
                          <a:spcPts val="0"/>
                        </a:spcBef>
                        <a:spcAft>
                          <a:spcPts val="0"/>
                        </a:spcAft>
                      </a:pPr>
                      <a:r>
                        <a:rPr lang="en-US" sz="2400" spc="-5" dirty="0">
                          <a:latin typeface="Times New Roman"/>
                          <a:ea typeface="宋体"/>
                        </a:rPr>
                        <a:t>7.0-10.0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773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l"/>
            </a:pPr>
            <a:r>
              <a:rPr lang="en-US" sz="2800" b="0" dirty="0" smtClean="0">
                <a:solidFill>
                  <a:srgbClr val="0000CC"/>
                </a:solidFill>
              </a:rPr>
              <a:t>These metric groups are described as follows:</a:t>
            </a:r>
          </a:p>
          <a:p>
            <a:pPr lvl="1">
              <a:buFont typeface="Wingdings" panose="05000000000000000000" pitchFamily="2" charset="2"/>
              <a:buChar char="l"/>
            </a:pPr>
            <a:r>
              <a:rPr lang="en-US" sz="2400" b="0" dirty="0" smtClean="0">
                <a:solidFill>
                  <a:srgbClr val="0000CC"/>
                </a:solidFill>
              </a:rPr>
              <a:t>Base: represents the intrinsic and fundamental characteristics of a vulnerability that are constant over time and user environments</a:t>
            </a:r>
          </a:p>
          <a:p>
            <a:pPr lvl="1">
              <a:buFont typeface="Wingdings" panose="05000000000000000000" pitchFamily="2" charset="2"/>
              <a:buChar char="l"/>
            </a:pPr>
            <a:r>
              <a:rPr lang="en-US" sz="2400" b="0" dirty="0" smtClean="0">
                <a:solidFill>
                  <a:srgbClr val="0000CC"/>
                </a:solidFill>
              </a:rPr>
              <a:t>Temporal: represents the characteristics of a vulnerability that change over time but not among user environments. </a:t>
            </a:r>
          </a:p>
          <a:p>
            <a:pPr lvl="1">
              <a:buFont typeface="Wingdings" panose="05000000000000000000" pitchFamily="2" charset="2"/>
              <a:buChar char="l"/>
            </a:pPr>
            <a:r>
              <a:rPr lang="en-US" sz="2400" b="0" dirty="0" smtClean="0">
                <a:solidFill>
                  <a:srgbClr val="0000CC"/>
                </a:solidFill>
              </a:rPr>
              <a:t>Environmental: represents the characteristics of a vulnerability that are relevant and unique to a particular user's environment. </a:t>
            </a:r>
            <a:endParaRPr lang="en-US" sz="2400" b="0" dirty="0">
              <a:solidFill>
                <a:srgbClr val="0000CC"/>
              </a:solidFill>
            </a:endParaRPr>
          </a:p>
        </p:txBody>
      </p:sp>
    </p:spTree>
    <p:extLst>
      <p:ext uri="{BB962C8B-B14F-4D97-AF65-F5344CB8AC3E}">
        <p14:creationId xmlns:p14="http://schemas.microsoft.com/office/powerpoint/2010/main" val="145083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81151" y="256158"/>
            <a:ext cx="10610849" cy="1011237"/>
          </a:xfrm>
        </p:spPr>
        <p:txBody>
          <a:bodyPr>
            <a:normAutofit/>
          </a:bodyPr>
          <a:lstStyle/>
          <a:p>
            <a:r>
              <a:rPr lang="en-US" dirty="0" smtClean="0"/>
              <a:t>CVE-</a:t>
            </a:r>
            <a:r>
              <a:rPr lang="en-US" sz="3200" dirty="0"/>
              <a:t>Common Vulnerability and Exposures </a:t>
            </a:r>
            <a:endParaRPr lang="en-US" dirty="0" smtClean="0"/>
          </a:p>
        </p:txBody>
      </p:sp>
      <p:sp>
        <p:nvSpPr>
          <p:cNvPr id="27651" name="Content Placeholder 2"/>
          <p:cNvSpPr>
            <a:spLocks noGrp="1"/>
          </p:cNvSpPr>
          <p:nvPr>
            <p:ph idx="1"/>
          </p:nvPr>
        </p:nvSpPr>
        <p:spPr>
          <a:xfrm>
            <a:off x="1547283" y="1354708"/>
            <a:ext cx="10615083" cy="5360987"/>
          </a:xfrm>
        </p:spPr>
        <p:txBody>
          <a:bodyPr/>
          <a:lstStyle/>
          <a:p>
            <a:pPr>
              <a:buFont typeface="Wingdings" panose="05000000000000000000" pitchFamily="2" charset="2"/>
              <a:buChar char="l"/>
            </a:pPr>
            <a:r>
              <a:rPr lang="en-US" dirty="0" err="1" smtClean="0">
                <a:solidFill>
                  <a:srgbClr val="0000CC"/>
                </a:solidFill>
              </a:rPr>
              <a:t>Mitre</a:t>
            </a:r>
            <a:r>
              <a:rPr lang="en-US" dirty="0" smtClean="0">
                <a:solidFill>
                  <a:srgbClr val="0000CC"/>
                </a:solidFill>
              </a:rPr>
              <a:t>(http://cve.mitre.org) </a:t>
            </a:r>
          </a:p>
          <a:p>
            <a:pPr lvl="1">
              <a:buFont typeface="Wingdings" panose="05000000000000000000" pitchFamily="2" charset="2"/>
              <a:buChar char="l"/>
            </a:pPr>
            <a:r>
              <a:rPr lang="en-US" dirty="0" smtClean="0">
                <a:hlinkClick r:id="rId3"/>
              </a:rPr>
              <a:t>CVE</a:t>
            </a:r>
            <a:r>
              <a:rPr lang="en-US" dirty="0" smtClean="0"/>
              <a:t> is a list of information security vulnerabilities and exposures that aims to </a:t>
            </a:r>
            <a:r>
              <a:rPr lang="en-US" dirty="0" smtClean="0">
                <a:solidFill>
                  <a:srgbClr val="C00000"/>
                </a:solidFill>
              </a:rPr>
              <a:t>provide common names for publicly known problems</a:t>
            </a:r>
            <a:r>
              <a:rPr lang="en-US" dirty="0" smtClean="0"/>
              <a:t>.</a:t>
            </a:r>
          </a:p>
          <a:p>
            <a:pPr lvl="1">
              <a:buFont typeface="Wingdings" panose="05000000000000000000" pitchFamily="2" charset="2"/>
              <a:buChar char="l"/>
            </a:pPr>
            <a:r>
              <a:rPr lang="en-US" dirty="0" smtClean="0"/>
              <a:t> The goal of CVE is to make it easier to </a:t>
            </a:r>
            <a:r>
              <a:rPr lang="en-US" dirty="0" smtClean="0">
                <a:solidFill>
                  <a:srgbClr val="C00000"/>
                </a:solidFill>
              </a:rPr>
              <a:t>share data </a:t>
            </a:r>
            <a:r>
              <a:rPr lang="en-US" dirty="0" smtClean="0"/>
              <a:t>across separate vulnerability capabilities (tools, repositories, and services) with this "</a:t>
            </a:r>
            <a:r>
              <a:rPr lang="en-US" dirty="0" smtClean="0">
                <a:solidFill>
                  <a:srgbClr val="C00000"/>
                </a:solidFill>
              </a:rPr>
              <a:t>common enumeration</a:t>
            </a:r>
            <a:r>
              <a:rPr lang="en-US" dirty="0" smtClean="0"/>
              <a:t>.“</a:t>
            </a:r>
          </a:p>
        </p:txBody>
      </p:sp>
      <p:sp>
        <p:nvSpPr>
          <p:cNvPr id="27652" name="Footer Placeholder 3"/>
          <p:cNvSpPr>
            <a:spLocks noGrp="1"/>
          </p:cNvSpPr>
          <p:nvPr>
            <p:ph type="ftr" sz="quarter" idx="11"/>
          </p:nvPr>
        </p:nvSpPr>
        <p:spPr>
          <a:xfrm>
            <a:off x="7958666" y="6807769"/>
            <a:ext cx="3860800" cy="241300"/>
          </a:xfrm>
          <a:noFill/>
        </p:spPr>
        <p:txBody>
          <a:bodyPr/>
          <a:lstStyle/>
          <a:p>
            <a:endParaRPr lang="en-US" altLang="zh-CN" smtClean="0">
              <a:latin typeface="Arial" charset="0"/>
            </a:endParaRPr>
          </a:p>
        </p:txBody>
      </p:sp>
    </p:spTree>
    <p:extLst>
      <p:ext uri="{BB962C8B-B14F-4D97-AF65-F5344CB8AC3E}">
        <p14:creationId xmlns:p14="http://schemas.microsoft.com/office/powerpoint/2010/main" val="14136557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21233" y="256158"/>
            <a:ext cx="10610849" cy="1011237"/>
          </a:xfrm>
        </p:spPr>
        <p:txBody>
          <a:bodyPr/>
          <a:lstStyle/>
          <a:p>
            <a:r>
              <a:rPr lang="en-US" dirty="0" smtClean="0"/>
              <a:t>Security automation</a:t>
            </a:r>
          </a:p>
        </p:txBody>
      </p:sp>
      <p:sp>
        <p:nvSpPr>
          <p:cNvPr id="26627" name="Content Placeholder 2"/>
          <p:cNvSpPr>
            <a:spLocks noGrp="1"/>
          </p:cNvSpPr>
          <p:nvPr>
            <p:ph idx="1"/>
          </p:nvPr>
        </p:nvSpPr>
        <p:spPr>
          <a:xfrm>
            <a:off x="1387365" y="1354708"/>
            <a:ext cx="10615083" cy="5360987"/>
          </a:xfrm>
        </p:spPr>
        <p:txBody>
          <a:bodyPr>
            <a:normAutofit/>
          </a:bodyPr>
          <a:lstStyle/>
          <a:p>
            <a:pPr>
              <a:buFont typeface="Wingdings" panose="05000000000000000000" pitchFamily="2" charset="2"/>
              <a:buChar char="l"/>
            </a:pPr>
            <a:r>
              <a:rPr lang="en-US" b="1" dirty="0" smtClean="0">
                <a:solidFill>
                  <a:srgbClr val="0000CC"/>
                </a:solidFill>
              </a:rPr>
              <a:t>The Security Content Automation Protocol (SCAP) </a:t>
            </a:r>
            <a:r>
              <a:rPr lang="en-US" sz="1800" dirty="0">
                <a:solidFill>
                  <a:srgbClr val="0000CC"/>
                </a:solidFill>
                <a:hlinkClick r:id="rId3"/>
              </a:rPr>
              <a:t>http://scap.nist.gov/</a:t>
            </a:r>
            <a:endParaRPr lang="en-US" sz="1800" dirty="0">
              <a:solidFill>
                <a:srgbClr val="0000CC"/>
              </a:solidFill>
            </a:endParaRPr>
          </a:p>
          <a:p>
            <a:pPr>
              <a:buFont typeface="Wingdings" panose="05000000000000000000" pitchFamily="2" charset="2"/>
              <a:buChar char="l"/>
            </a:pPr>
            <a:r>
              <a:rPr lang="en-US" b="1" dirty="0" smtClean="0">
                <a:solidFill>
                  <a:srgbClr val="0000CC"/>
                </a:solidFill>
              </a:rPr>
              <a:t>NVD Primary Resources</a:t>
            </a:r>
          </a:p>
          <a:p>
            <a:pPr lvl="1">
              <a:buFont typeface="Wingdings" panose="05000000000000000000" pitchFamily="2" charset="2"/>
              <a:buChar char="l"/>
            </a:pPr>
            <a:r>
              <a:rPr lang="en-US" sz="2000" dirty="0">
                <a:solidFill>
                  <a:srgbClr val="0000CC"/>
                </a:solidFill>
                <a:hlinkClick r:id="rId4"/>
              </a:rPr>
              <a:t>Vulnerability Search Engine</a:t>
            </a:r>
            <a:r>
              <a:rPr lang="en-US" sz="2000" dirty="0">
                <a:solidFill>
                  <a:srgbClr val="0000CC"/>
                </a:solidFill>
              </a:rPr>
              <a:t> (CVE software flaws and CCE </a:t>
            </a:r>
            <a:r>
              <a:rPr lang="en-US" sz="2000" dirty="0" err="1">
                <a:solidFill>
                  <a:srgbClr val="0000CC"/>
                </a:solidFill>
              </a:rPr>
              <a:t>misconfigurations</a:t>
            </a:r>
            <a:r>
              <a:rPr lang="en-US" sz="2000" dirty="0">
                <a:solidFill>
                  <a:srgbClr val="0000CC"/>
                </a:solidFill>
              </a:rPr>
              <a:t>)</a:t>
            </a:r>
          </a:p>
          <a:p>
            <a:pPr lvl="1">
              <a:buFont typeface="Wingdings" panose="05000000000000000000" pitchFamily="2" charset="2"/>
              <a:buChar char="l"/>
            </a:pPr>
            <a:r>
              <a:rPr lang="en-US" sz="2000" dirty="0">
                <a:solidFill>
                  <a:srgbClr val="0000CC"/>
                </a:solidFill>
                <a:hlinkClick r:id="rId5"/>
              </a:rPr>
              <a:t>National Checklist Program</a:t>
            </a:r>
            <a:r>
              <a:rPr lang="en-US" sz="2000" dirty="0">
                <a:solidFill>
                  <a:srgbClr val="0000CC"/>
                </a:solidFill>
              </a:rPr>
              <a:t> (automatable security configuration guidance in XCCDF and OVAL)</a:t>
            </a:r>
          </a:p>
          <a:p>
            <a:pPr lvl="1">
              <a:buFont typeface="Wingdings" panose="05000000000000000000" pitchFamily="2" charset="2"/>
              <a:buChar char="l"/>
            </a:pPr>
            <a:r>
              <a:rPr lang="en-US" sz="2000" dirty="0">
                <a:solidFill>
                  <a:srgbClr val="0000CC"/>
                </a:solidFill>
                <a:hlinkClick r:id="rId3"/>
              </a:rPr>
              <a:t>SCAP</a:t>
            </a:r>
            <a:r>
              <a:rPr lang="en-US" sz="2000" dirty="0">
                <a:solidFill>
                  <a:srgbClr val="0000CC"/>
                </a:solidFill>
              </a:rPr>
              <a:t> (program and protocol that NVD supports)</a:t>
            </a:r>
          </a:p>
          <a:p>
            <a:pPr lvl="1">
              <a:buFont typeface="Wingdings" panose="05000000000000000000" pitchFamily="2" charset="2"/>
              <a:buChar char="l"/>
            </a:pPr>
            <a:r>
              <a:rPr lang="en-US" sz="2000" dirty="0">
                <a:solidFill>
                  <a:srgbClr val="0000CC"/>
                </a:solidFill>
                <a:hlinkClick r:id="rId6"/>
              </a:rPr>
              <a:t>SCAP Compatible Tools</a:t>
            </a:r>
            <a:endParaRPr lang="en-US" sz="2000" dirty="0">
              <a:solidFill>
                <a:srgbClr val="0000CC"/>
              </a:solidFill>
            </a:endParaRPr>
          </a:p>
          <a:p>
            <a:pPr lvl="1">
              <a:buFont typeface="Wingdings" panose="05000000000000000000" pitchFamily="2" charset="2"/>
              <a:buChar char="l"/>
            </a:pPr>
            <a:r>
              <a:rPr lang="en-US" sz="2000" dirty="0">
                <a:solidFill>
                  <a:srgbClr val="0000CC"/>
                </a:solidFill>
                <a:hlinkClick r:id="rId7"/>
              </a:rPr>
              <a:t>SCAP Data Feeds</a:t>
            </a:r>
            <a:r>
              <a:rPr lang="en-US" sz="2000" dirty="0">
                <a:solidFill>
                  <a:srgbClr val="0000CC"/>
                </a:solidFill>
              </a:rPr>
              <a:t> (CVE, CCE, CPE, CVSS, XCCDF, OVAL)</a:t>
            </a:r>
          </a:p>
          <a:p>
            <a:pPr lvl="1">
              <a:buFont typeface="Wingdings" panose="05000000000000000000" pitchFamily="2" charset="2"/>
              <a:buChar char="l"/>
            </a:pPr>
            <a:r>
              <a:rPr lang="en-US" sz="2000" dirty="0">
                <a:solidFill>
                  <a:srgbClr val="0000CC"/>
                </a:solidFill>
                <a:hlinkClick r:id="rId8"/>
              </a:rPr>
              <a:t>Product Dictionary</a:t>
            </a:r>
            <a:r>
              <a:rPr lang="en-US" sz="2000" dirty="0">
                <a:solidFill>
                  <a:srgbClr val="0000CC"/>
                </a:solidFill>
              </a:rPr>
              <a:t> (CPE)</a:t>
            </a:r>
          </a:p>
          <a:p>
            <a:pPr lvl="1">
              <a:buFont typeface="Wingdings" panose="05000000000000000000" pitchFamily="2" charset="2"/>
              <a:buChar char="l"/>
            </a:pPr>
            <a:r>
              <a:rPr lang="en-US" sz="2000" dirty="0">
                <a:solidFill>
                  <a:srgbClr val="0000CC"/>
                </a:solidFill>
                <a:hlinkClick r:id="rId9"/>
              </a:rPr>
              <a:t>Impact Metrics</a:t>
            </a:r>
            <a:r>
              <a:rPr lang="en-US" sz="2000" dirty="0">
                <a:solidFill>
                  <a:srgbClr val="0000CC"/>
                </a:solidFill>
              </a:rPr>
              <a:t> (CVSS)</a:t>
            </a:r>
          </a:p>
          <a:p>
            <a:pPr lvl="1">
              <a:buFont typeface="Wingdings" panose="05000000000000000000" pitchFamily="2" charset="2"/>
              <a:buChar char="l"/>
            </a:pPr>
            <a:r>
              <a:rPr lang="en-US" sz="2000" dirty="0">
                <a:solidFill>
                  <a:srgbClr val="0000CC"/>
                </a:solidFill>
                <a:hlinkClick r:id="rId10"/>
              </a:rPr>
              <a:t>Common Weakness Enumeration</a:t>
            </a:r>
            <a:r>
              <a:rPr lang="en-US" sz="2000" dirty="0">
                <a:solidFill>
                  <a:srgbClr val="0000CC"/>
                </a:solidFill>
              </a:rPr>
              <a:t> (CWE)</a:t>
            </a:r>
          </a:p>
          <a:p>
            <a:pPr>
              <a:buFont typeface="Wingdings" panose="05000000000000000000" pitchFamily="2" charset="2"/>
              <a:buChar char="l"/>
            </a:pPr>
            <a:endParaRPr lang="en-US" b="1" dirty="0" smtClean="0">
              <a:solidFill>
                <a:srgbClr val="0000CC"/>
              </a:solidFill>
            </a:endParaRPr>
          </a:p>
          <a:p>
            <a:pPr>
              <a:buFont typeface="Wingdings" panose="05000000000000000000" pitchFamily="2" charset="2"/>
              <a:buChar char="l"/>
            </a:pPr>
            <a:endParaRPr lang="en-US" dirty="0" smtClean="0">
              <a:solidFill>
                <a:srgbClr val="0000CC"/>
              </a:solidFill>
            </a:endParaRPr>
          </a:p>
          <a:p>
            <a:pPr>
              <a:buFont typeface="Wingdings" panose="05000000000000000000" pitchFamily="2" charset="2"/>
              <a:buChar char="l"/>
            </a:pPr>
            <a:endParaRPr lang="en-US" dirty="0" smtClean="0">
              <a:solidFill>
                <a:srgbClr val="0000CC"/>
              </a:solidFill>
            </a:endParaRPr>
          </a:p>
          <a:p>
            <a:pPr>
              <a:buFont typeface="Wingdings" panose="05000000000000000000" pitchFamily="2" charset="2"/>
              <a:buChar char="l"/>
            </a:pPr>
            <a:endParaRPr lang="en-US" dirty="0" smtClean="0">
              <a:solidFill>
                <a:srgbClr val="0000CC"/>
              </a:solidFill>
            </a:endParaRPr>
          </a:p>
        </p:txBody>
      </p:sp>
      <p:sp>
        <p:nvSpPr>
          <p:cNvPr id="26628" name="Footer Placeholder 3"/>
          <p:cNvSpPr>
            <a:spLocks noGrp="1"/>
          </p:cNvSpPr>
          <p:nvPr>
            <p:ph type="ftr" sz="quarter" idx="11"/>
          </p:nvPr>
        </p:nvSpPr>
        <p:spPr>
          <a:xfrm>
            <a:off x="7798748" y="6807769"/>
            <a:ext cx="3860800" cy="241300"/>
          </a:xfrm>
          <a:noFill/>
        </p:spPr>
        <p:txBody>
          <a:bodyPr/>
          <a:lstStyle/>
          <a:p>
            <a:pPr algn="l"/>
            <a:endParaRPr lang="en-US" altLang="zh-CN" smtClean="0">
              <a:latin typeface="Arial" charset="0"/>
            </a:endParaRPr>
          </a:p>
        </p:txBody>
      </p:sp>
    </p:spTree>
    <p:extLst>
      <p:ext uri="{BB962C8B-B14F-4D97-AF65-F5344CB8AC3E}">
        <p14:creationId xmlns:p14="http://schemas.microsoft.com/office/powerpoint/2010/main" val="39359831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0240" y="5522561"/>
            <a:ext cx="9144000" cy="707886"/>
          </a:xfrm>
          <a:prstGeom prst="rect">
            <a:avLst/>
          </a:prstGeom>
        </p:spPr>
        <p:txBody>
          <a:bodyPr wrap="square">
            <a:spAutoFit/>
          </a:bodyPr>
          <a:lstStyle/>
          <a:p>
            <a:r>
              <a:rPr lang="en-US" sz="2000" dirty="0"/>
              <a:t>Draft Rec. ITU-T </a:t>
            </a:r>
            <a:r>
              <a:rPr lang="en-US" sz="2000" dirty="0" err="1"/>
              <a:t>X.cybex</a:t>
            </a:r>
            <a:r>
              <a:rPr lang="en-US" sz="2000" dirty="0"/>
              <a:t>, “</a:t>
            </a:r>
            <a:r>
              <a:rPr lang="en-US" sz="2000" b="1" dirty="0" err="1">
                <a:solidFill>
                  <a:srgbClr val="FF0000"/>
                </a:solidFill>
              </a:rPr>
              <a:t>Cybersecurity</a:t>
            </a:r>
            <a:r>
              <a:rPr lang="en-US" sz="2000" b="1" dirty="0">
                <a:solidFill>
                  <a:srgbClr val="FF0000"/>
                </a:solidFill>
              </a:rPr>
              <a:t> information exchange framework</a:t>
            </a:r>
            <a:r>
              <a:rPr lang="en-US" sz="2000" dirty="0"/>
              <a:t>,” ITU-T Study Group 17, Q4/17 e-meeting, Doc. 010R2, July 2010.</a:t>
            </a:r>
          </a:p>
        </p:txBody>
      </p:sp>
      <p:sp>
        <p:nvSpPr>
          <p:cNvPr id="1028" name="Rectangle 4"/>
          <p:cNvSpPr>
            <a:spLocks noChangeArrowheads="1"/>
          </p:cNvSpPr>
          <p:nvPr/>
        </p:nvSpPr>
        <p:spPr bwMode="auto">
          <a:xfrm>
            <a:off x="1455340" y="5060896"/>
            <a:ext cx="105670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000" dirty="0">
                <a:latin typeface="Times New Roman" pitchFamily="18" charset="0"/>
                <a:ea typeface="宋体" pitchFamily="2" charset="-122"/>
                <a:cs typeface="Times New Roman" pitchFamily="18" charset="0"/>
              </a:rPr>
              <a:t>CYBEX</a:t>
            </a:r>
            <a:endParaRPr lang="en-US" altLang="zh-CN" sz="2000" dirty="0">
              <a:latin typeface="Arial" pitchFamily="34" charset="0"/>
              <a:cs typeface="Arial" pitchFamily="34" charset="0"/>
            </a:endParaRPr>
          </a:p>
        </p:txBody>
      </p:sp>
      <p:grpSp>
        <p:nvGrpSpPr>
          <p:cNvPr id="2" name="组合 1"/>
          <p:cNvGrpSpPr/>
          <p:nvPr/>
        </p:nvGrpSpPr>
        <p:grpSpPr>
          <a:xfrm>
            <a:off x="1759718" y="1097827"/>
            <a:ext cx="9881822" cy="3683906"/>
            <a:chOff x="1759718" y="1097827"/>
            <a:chExt cx="9881822" cy="3683906"/>
          </a:xfrm>
        </p:grpSpPr>
        <p:sp>
          <p:nvSpPr>
            <p:cNvPr id="6" name="矩形 5"/>
            <p:cNvSpPr/>
            <p:nvPr/>
          </p:nvSpPr>
          <p:spPr bwMode="auto">
            <a:xfrm>
              <a:off x="1759718" y="2520636"/>
              <a:ext cx="1256437" cy="1462776"/>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1759719" y="2560603"/>
              <a:ext cx="1774209" cy="1200329"/>
            </a:xfrm>
            <a:prstGeom prst="rect">
              <a:avLst/>
            </a:prstGeom>
            <a:noFill/>
          </p:spPr>
          <p:txBody>
            <a:bodyPr wrap="square" rtlCol="0">
              <a:spAutoFit/>
            </a:bodyPr>
            <a:lstStyle/>
            <a:p>
              <a:r>
                <a:rPr lang="en-US" altLang="zh-CN" b="1" dirty="0" smtClean="0"/>
                <a:t>SCAP</a:t>
              </a:r>
            </a:p>
            <a:p>
              <a:r>
                <a:rPr lang="en-US" altLang="zh-CN" dirty="0" smtClean="0"/>
                <a:t>Security</a:t>
              </a:r>
              <a:r>
                <a:rPr lang="zh-CN" altLang="en-US" dirty="0" smtClean="0"/>
                <a:t> </a:t>
              </a:r>
              <a:r>
                <a:rPr lang="en-US" altLang="zh-CN" dirty="0" smtClean="0"/>
                <a:t>Automation </a:t>
              </a:r>
              <a:r>
                <a:rPr lang="en-US" altLang="zh-CN" dirty="0" err="1" smtClean="0"/>
                <a:t>Rools</a:t>
              </a:r>
              <a:endParaRPr lang="en-US" altLang="zh-CN" dirty="0" smtClean="0"/>
            </a:p>
          </p:txBody>
        </p:sp>
        <p:sp>
          <p:nvSpPr>
            <p:cNvPr id="9" name="矩形 8"/>
            <p:cNvSpPr/>
            <p:nvPr/>
          </p:nvSpPr>
          <p:spPr bwMode="auto">
            <a:xfrm>
              <a:off x="3317838" y="1139748"/>
              <a:ext cx="1540765" cy="1775544"/>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0" name="文本框 9"/>
            <p:cNvSpPr txBox="1"/>
            <p:nvPr/>
          </p:nvSpPr>
          <p:spPr>
            <a:xfrm>
              <a:off x="3369733" y="1200736"/>
              <a:ext cx="1774209" cy="1754326"/>
            </a:xfrm>
            <a:prstGeom prst="rect">
              <a:avLst/>
            </a:prstGeom>
            <a:noFill/>
          </p:spPr>
          <p:txBody>
            <a:bodyPr wrap="square" rtlCol="0">
              <a:spAutoFit/>
            </a:bodyPr>
            <a:lstStyle/>
            <a:p>
              <a:r>
                <a:rPr lang="en-US" altLang="zh-CN" b="1" dirty="0" smtClean="0"/>
                <a:t>XCCDF</a:t>
              </a:r>
            </a:p>
            <a:p>
              <a:r>
                <a:rPr lang="en-US" altLang="zh-CN" dirty="0" err="1" smtClean="0"/>
                <a:t>eXensible</a:t>
              </a:r>
              <a:r>
                <a:rPr lang="en-US" altLang="zh-CN" dirty="0"/>
                <a:t> </a:t>
              </a:r>
              <a:r>
                <a:rPr lang="en-US" altLang="zh-CN" dirty="0" smtClean="0"/>
                <a:t>Configuration Checklist Description Format</a:t>
              </a:r>
            </a:p>
          </p:txBody>
        </p:sp>
        <p:sp>
          <p:nvSpPr>
            <p:cNvPr id="11" name="矩形 10"/>
            <p:cNvSpPr/>
            <p:nvPr/>
          </p:nvSpPr>
          <p:spPr bwMode="auto">
            <a:xfrm>
              <a:off x="3369732" y="3291155"/>
              <a:ext cx="1488871"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2" name="文本框 11"/>
            <p:cNvSpPr txBox="1"/>
            <p:nvPr/>
          </p:nvSpPr>
          <p:spPr>
            <a:xfrm>
              <a:off x="3369733" y="3331122"/>
              <a:ext cx="1488870" cy="1200329"/>
            </a:xfrm>
            <a:prstGeom prst="rect">
              <a:avLst/>
            </a:prstGeom>
            <a:noFill/>
          </p:spPr>
          <p:txBody>
            <a:bodyPr wrap="square" rtlCol="0">
              <a:spAutoFit/>
            </a:bodyPr>
            <a:lstStyle/>
            <a:p>
              <a:r>
                <a:rPr lang="en-US" altLang="zh-CN" b="1" dirty="0" smtClean="0"/>
                <a:t>CPE</a:t>
              </a:r>
            </a:p>
            <a:p>
              <a:r>
                <a:rPr lang="en-US" altLang="zh-CN" dirty="0" smtClean="0"/>
                <a:t>Common Platform Enumeration</a:t>
              </a:r>
            </a:p>
          </p:txBody>
        </p:sp>
        <p:sp>
          <p:nvSpPr>
            <p:cNvPr id="13" name="矩形 12"/>
            <p:cNvSpPr/>
            <p:nvPr/>
          </p:nvSpPr>
          <p:spPr bwMode="auto">
            <a:xfrm>
              <a:off x="5353629" y="1157236"/>
              <a:ext cx="1488871" cy="1758055"/>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4" name="文本框 13"/>
            <p:cNvSpPr txBox="1"/>
            <p:nvPr/>
          </p:nvSpPr>
          <p:spPr>
            <a:xfrm>
              <a:off x="5353630" y="1197204"/>
              <a:ext cx="1488870" cy="1754326"/>
            </a:xfrm>
            <a:prstGeom prst="rect">
              <a:avLst/>
            </a:prstGeom>
            <a:noFill/>
          </p:spPr>
          <p:txBody>
            <a:bodyPr wrap="square" rtlCol="0">
              <a:spAutoFit/>
            </a:bodyPr>
            <a:lstStyle/>
            <a:p>
              <a:r>
                <a:rPr lang="en-US" altLang="zh-CN" b="1" dirty="0" smtClean="0"/>
                <a:t>OVAL</a:t>
              </a:r>
            </a:p>
            <a:p>
              <a:r>
                <a:rPr lang="en-US" altLang="zh-CN" dirty="0" smtClean="0"/>
                <a:t>Open Vulnerability and Assessment Language</a:t>
              </a:r>
            </a:p>
          </p:txBody>
        </p:sp>
        <p:sp>
          <p:nvSpPr>
            <p:cNvPr id="15" name="矩形 14"/>
            <p:cNvSpPr/>
            <p:nvPr/>
          </p:nvSpPr>
          <p:spPr bwMode="auto">
            <a:xfrm>
              <a:off x="5212179" y="3291155"/>
              <a:ext cx="1630321"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6" name="文本框 15"/>
            <p:cNvSpPr txBox="1"/>
            <p:nvPr/>
          </p:nvSpPr>
          <p:spPr>
            <a:xfrm>
              <a:off x="5212180" y="3331122"/>
              <a:ext cx="1630320" cy="1200329"/>
            </a:xfrm>
            <a:prstGeom prst="rect">
              <a:avLst/>
            </a:prstGeom>
            <a:noFill/>
          </p:spPr>
          <p:txBody>
            <a:bodyPr wrap="square" rtlCol="0">
              <a:spAutoFit/>
            </a:bodyPr>
            <a:lstStyle/>
            <a:p>
              <a:r>
                <a:rPr lang="en-US" altLang="zh-CN" b="1" dirty="0" smtClean="0"/>
                <a:t>CCE</a:t>
              </a:r>
            </a:p>
            <a:p>
              <a:r>
                <a:rPr lang="en-US" altLang="zh-CN" dirty="0" smtClean="0"/>
                <a:t>Common Configuration Enumeration</a:t>
              </a:r>
            </a:p>
          </p:txBody>
        </p:sp>
        <p:sp>
          <p:nvSpPr>
            <p:cNvPr id="17" name="矩形 16"/>
            <p:cNvSpPr/>
            <p:nvPr/>
          </p:nvSpPr>
          <p:spPr bwMode="auto">
            <a:xfrm>
              <a:off x="7049609" y="3291155"/>
              <a:ext cx="143200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8" name="文本框 17"/>
            <p:cNvSpPr txBox="1"/>
            <p:nvPr/>
          </p:nvSpPr>
          <p:spPr>
            <a:xfrm>
              <a:off x="7049609" y="3331122"/>
              <a:ext cx="1432005" cy="1200329"/>
            </a:xfrm>
            <a:prstGeom prst="rect">
              <a:avLst/>
            </a:prstGeom>
            <a:noFill/>
          </p:spPr>
          <p:txBody>
            <a:bodyPr wrap="square" rtlCol="0">
              <a:spAutoFit/>
            </a:bodyPr>
            <a:lstStyle/>
            <a:p>
              <a:r>
                <a:rPr lang="en-US" altLang="zh-CN" b="1" dirty="0" smtClean="0"/>
                <a:t>ARF</a:t>
              </a:r>
            </a:p>
            <a:p>
              <a:r>
                <a:rPr lang="en-US" altLang="zh-CN" dirty="0" smtClean="0"/>
                <a:t>Assessment Result Format</a:t>
              </a:r>
            </a:p>
          </p:txBody>
        </p:sp>
        <p:sp>
          <p:nvSpPr>
            <p:cNvPr id="19" name="矩形 18"/>
            <p:cNvSpPr/>
            <p:nvPr/>
          </p:nvSpPr>
          <p:spPr bwMode="auto">
            <a:xfrm>
              <a:off x="7598134" y="1197204"/>
              <a:ext cx="1368445" cy="1649828"/>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0" name="文本框 19"/>
            <p:cNvSpPr txBox="1"/>
            <p:nvPr/>
          </p:nvSpPr>
          <p:spPr>
            <a:xfrm>
              <a:off x="7598134" y="1237171"/>
              <a:ext cx="1463979" cy="1477328"/>
            </a:xfrm>
            <a:prstGeom prst="rect">
              <a:avLst/>
            </a:prstGeom>
            <a:noFill/>
          </p:spPr>
          <p:txBody>
            <a:bodyPr wrap="square" rtlCol="0">
              <a:spAutoFit/>
            </a:bodyPr>
            <a:lstStyle/>
            <a:p>
              <a:r>
                <a:rPr lang="en-US" altLang="zh-CN" b="1" dirty="0" smtClean="0"/>
                <a:t>CVSS</a:t>
              </a:r>
            </a:p>
            <a:p>
              <a:r>
                <a:rPr lang="en-US" altLang="zh-CN" dirty="0" smtClean="0"/>
                <a:t>Common Vulnerability Scoring System</a:t>
              </a:r>
            </a:p>
          </p:txBody>
        </p:sp>
        <p:sp>
          <p:nvSpPr>
            <p:cNvPr id="21" name="矩形 20"/>
            <p:cNvSpPr/>
            <p:nvPr/>
          </p:nvSpPr>
          <p:spPr bwMode="auto">
            <a:xfrm>
              <a:off x="9984088" y="1097827"/>
              <a:ext cx="127531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2" name="文本框 21"/>
            <p:cNvSpPr txBox="1"/>
            <p:nvPr/>
          </p:nvSpPr>
          <p:spPr>
            <a:xfrm>
              <a:off x="9984089" y="1137794"/>
              <a:ext cx="1275314" cy="1477328"/>
            </a:xfrm>
            <a:prstGeom prst="rect">
              <a:avLst/>
            </a:prstGeom>
            <a:noFill/>
          </p:spPr>
          <p:txBody>
            <a:bodyPr wrap="square" rtlCol="0">
              <a:spAutoFit/>
            </a:bodyPr>
            <a:lstStyle/>
            <a:p>
              <a:r>
                <a:rPr lang="en-US" altLang="zh-CN" b="1" dirty="0" smtClean="0"/>
                <a:t>CCE</a:t>
              </a:r>
            </a:p>
            <a:p>
              <a:r>
                <a:rPr lang="en-US" altLang="zh-CN" dirty="0" smtClean="0"/>
                <a:t>Common Weakness Scoring System</a:t>
              </a:r>
            </a:p>
          </p:txBody>
        </p:sp>
        <p:sp>
          <p:nvSpPr>
            <p:cNvPr id="23" name="矩形 22"/>
            <p:cNvSpPr/>
            <p:nvPr/>
          </p:nvSpPr>
          <p:spPr bwMode="auto">
            <a:xfrm>
              <a:off x="10168496" y="3244748"/>
              <a:ext cx="1425277"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4" name="文本框 23"/>
            <p:cNvSpPr txBox="1"/>
            <p:nvPr/>
          </p:nvSpPr>
          <p:spPr>
            <a:xfrm>
              <a:off x="10120730" y="3244748"/>
              <a:ext cx="1520810" cy="1200329"/>
            </a:xfrm>
            <a:prstGeom prst="rect">
              <a:avLst/>
            </a:prstGeom>
            <a:noFill/>
          </p:spPr>
          <p:txBody>
            <a:bodyPr wrap="square" rtlCol="0">
              <a:spAutoFit/>
            </a:bodyPr>
            <a:lstStyle/>
            <a:p>
              <a:r>
                <a:rPr lang="en-US" altLang="zh-CN" b="1" dirty="0" smtClean="0"/>
                <a:t>CWE</a:t>
              </a:r>
            </a:p>
            <a:p>
              <a:r>
                <a:rPr lang="en-US" altLang="zh-CN" dirty="0" smtClean="0"/>
                <a:t>Common Weakness Enumeration</a:t>
              </a:r>
            </a:p>
          </p:txBody>
        </p:sp>
        <p:sp>
          <p:nvSpPr>
            <p:cNvPr id="25" name="矩形 24"/>
            <p:cNvSpPr/>
            <p:nvPr/>
          </p:nvSpPr>
          <p:spPr bwMode="auto">
            <a:xfrm>
              <a:off x="8620744" y="3264438"/>
              <a:ext cx="143200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6" name="文本框 25"/>
            <p:cNvSpPr txBox="1"/>
            <p:nvPr/>
          </p:nvSpPr>
          <p:spPr>
            <a:xfrm>
              <a:off x="8620744" y="3304405"/>
              <a:ext cx="1432005" cy="1477328"/>
            </a:xfrm>
            <a:prstGeom prst="rect">
              <a:avLst/>
            </a:prstGeom>
            <a:noFill/>
          </p:spPr>
          <p:txBody>
            <a:bodyPr wrap="square" rtlCol="0">
              <a:spAutoFit/>
            </a:bodyPr>
            <a:lstStyle/>
            <a:p>
              <a:r>
                <a:rPr lang="en-US" altLang="zh-CN" b="1" dirty="0" smtClean="0"/>
                <a:t>CVE</a:t>
              </a:r>
            </a:p>
            <a:p>
              <a:r>
                <a:rPr lang="en-US" altLang="zh-CN" dirty="0" smtClean="0"/>
                <a:t>Common Vulnerabilities and Exposures</a:t>
              </a:r>
            </a:p>
          </p:txBody>
        </p:sp>
        <p:cxnSp>
          <p:nvCxnSpPr>
            <p:cNvPr id="8" name="直接箭头连接符 7"/>
            <p:cNvCxnSpPr/>
            <p:nvPr/>
          </p:nvCxnSpPr>
          <p:spPr>
            <a:xfrm flipV="1">
              <a:off x="3016155" y="2847032"/>
              <a:ext cx="1072065" cy="313735"/>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29" name="直接箭头连接符 28"/>
            <p:cNvCxnSpPr>
              <a:endCxn id="11" idx="0"/>
            </p:cNvCxnSpPr>
            <p:nvPr/>
          </p:nvCxnSpPr>
          <p:spPr>
            <a:xfrm>
              <a:off x="3007984" y="3168418"/>
              <a:ext cx="1106184" cy="122737"/>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3025042" y="2929585"/>
              <a:ext cx="3073022" cy="216888"/>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3" name="直接箭头连接符 32"/>
            <p:cNvCxnSpPr>
              <a:endCxn id="15" idx="0"/>
            </p:cNvCxnSpPr>
            <p:nvPr/>
          </p:nvCxnSpPr>
          <p:spPr>
            <a:xfrm>
              <a:off x="3032499" y="3168418"/>
              <a:ext cx="2994841" cy="122737"/>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5" name="直接箭头连接符 34"/>
            <p:cNvCxnSpPr>
              <a:endCxn id="17" idx="0"/>
            </p:cNvCxnSpPr>
            <p:nvPr/>
          </p:nvCxnSpPr>
          <p:spPr>
            <a:xfrm>
              <a:off x="3025043" y="3153117"/>
              <a:ext cx="4740569" cy="138038"/>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7" name="直接箭头连接符 36"/>
            <p:cNvCxnSpPr>
              <a:endCxn id="25" idx="0"/>
            </p:cNvCxnSpPr>
            <p:nvPr/>
          </p:nvCxnSpPr>
          <p:spPr>
            <a:xfrm>
              <a:off x="3006782" y="3153117"/>
              <a:ext cx="6329965" cy="111321"/>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9" name="直接箭头连接符 38"/>
            <p:cNvCxnSpPr>
              <a:endCxn id="24" idx="0"/>
            </p:cNvCxnSpPr>
            <p:nvPr/>
          </p:nvCxnSpPr>
          <p:spPr>
            <a:xfrm>
              <a:off x="3045015" y="3160768"/>
              <a:ext cx="7836120" cy="83980"/>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1" name="直接箭头连接符 40"/>
            <p:cNvCxnSpPr>
              <a:endCxn id="13" idx="1"/>
            </p:cNvCxnSpPr>
            <p:nvPr/>
          </p:nvCxnSpPr>
          <p:spPr>
            <a:xfrm>
              <a:off x="4850400" y="2036264"/>
              <a:ext cx="503229" cy="0"/>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3" name="直接箭头连接符 42"/>
            <p:cNvCxnSpPr>
              <a:endCxn id="11" idx="0"/>
            </p:cNvCxnSpPr>
            <p:nvPr/>
          </p:nvCxnSpPr>
          <p:spPr>
            <a:xfrm>
              <a:off x="4088220" y="2925396"/>
              <a:ext cx="25948" cy="365759"/>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4067517" y="2925396"/>
              <a:ext cx="1838978" cy="277362"/>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7" name="直接箭头连接符 46"/>
            <p:cNvCxnSpPr>
              <a:endCxn id="11" idx="0"/>
            </p:cNvCxnSpPr>
            <p:nvPr/>
          </p:nvCxnSpPr>
          <p:spPr>
            <a:xfrm flipH="1">
              <a:off x="4114168" y="2956866"/>
              <a:ext cx="1913171" cy="334289"/>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9" name="直接箭头连接符 48"/>
            <p:cNvCxnSpPr>
              <a:endCxn id="14" idx="2"/>
            </p:cNvCxnSpPr>
            <p:nvPr/>
          </p:nvCxnSpPr>
          <p:spPr>
            <a:xfrm flipV="1">
              <a:off x="6027339" y="2951530"/>
              <a:ext cx="70726" cy="356344"/>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6171764" y="2937816"/>
              <a:ext cx="1506381" cy="264942"/>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8096954" y="2885468"/>
              <a:ext cx="1171659" cy="323309"/>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a:off x="10377905" y="2582358"/>
              <a:ext cx="376815" cy="682080"/>
            </a:xfrm>
            <a:prstGeom prst="straightConnector1">
              <a:avLst/>
            </a:prstGeom>
            <a:ln w="28575">
              <a:solidFill>
                <a:schemeClr val="tx1"/>
              </a:solidFill>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59" name="直接箭头连接符 58"/>
            <p:cNvCxnSpPr>
              <a:endCxn id="21" idx="2"/>
            </p:cNvCxnSpPr>
            <p:nvPr/>
          </p:nvCxnSpPr>
          <p:spPr>
            <a:xfrm flipH="1" flipV="1">
              <a:off x="10621746" y="2560603"/>
              <a:ext cx="259388" cy="637966"/>
            </a:xfrm>
            <a:prstGeom prst="straightConnector1">
              <a:avLst/>
            </a:prstGeom>
            <a:ln w="28575" cmpd="dbl">
              <a:solidFill>
                <a:schemeClr val="tx1"/>
              </a:solidFill>
              <a:prstDash val="sysDot"/>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61" name="直接箭头连接符 60"/>
            <p:cNvCxnSpPr>
              <a:endCxn id="19" idx="2"/>
            </p:cNvCxnSpPr>
            <p:nvPr/>
          </p:nvCxnSpPr>
          <p:spPr>
            <a:xfrm flipH="1" flipV="1">
              <a:off x="8282357" y="2847032"/>
              <a:ext cx="1045696" cy="350913"/>
            </a:xfrm>
            <a:prstGeom prst="straightConnector1">
              <a:avLst/>
            </a:prstGeom>
            <a:ln w="28575" cmpd="dbl">
              <a:solidFill>
                <a:schemeClr val="tx1"/>
              </a:solidFill>
              <a:prstDash val="sysDot"/>
              <a:tailEnd type="triangle" w="lg" len="lg"/>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687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9079" y="0"/>
            <a:ext cx="11294158" cy="6815399"/>
            <a:chOff x="899079" y="0"/>
            <a:chExt cx="11294158" cy="6815399"/>
          </a:xfrm>
        </p:grpSpPr>
        <p:sp>
          <p:nvSpPr>
            <p:cNvPr id="7" name="矩形 6"/>
            <p:cNvSpPr/>
            <p:nvPr/>
          </p:nvSpPr>
          <p:spPr bwMode="auto">
            <a:xfrm>
              <a:off x="1469988" y="41921"/>
              <a:ext cx="1540765" cy="1775544"/>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8" name="文本框 7"/>
            <p:cNvSpPr txBox="1"/>
            <p:nvPr/>
          </p:nvSpPr>
          <p:spPr>
            <a:xfrm>
              <a:off x="1434570" y="102909"/>
              <a:ext cx="1576184" cy="1754326"/>
            </a:xfrm>
            <a:prstGeom prst="rect">
              <a:avLst/>
            </a:prstGeom>
            <a:noFill/>
          </p:spPr>
          <p:txBody>
            <a:bodyPr wrap="square" rtlCol="0">
              <a:spAutoFit/>
            </a:bodyPr>
            <a:lstStyle/>
            <a:p>
              <a:pPr algn="ctr"/>
              <a:r>
                <a:rPr lang="en-US" altLang="zh-CN" b="1" dirty="0" smtClean="0"/>
                <a:t>XCCDF</a:t>
              </a:r>
            </a:p>
            <a:p>
              <a:pPr algn="ctr"/>
              <a:r>
                <a:rPr lang="en-US" altLang="zh-CN" dirty="0" err="1" smtClean="0"/>
                <a:t>eXensible</a:t>
              </a:r>
              <a:r>
                <a:rPr lang="en-US" altLang="zh-CN" dirty="0"/>
                <a:t> </a:t>
              </a:r>
              <a:r>
                <a:rPr lang="en-US" altLang="zh-CN" dirty="0" smtClean="0"/>
                <a:t>Configuration</a:t>
              </a:r>
            </a:p>
            <a:p>
              <a:pPr algn="ctr"/>
              <a:r>
                <a:rPr lang="en-US" altLang="zh-CN" dirty="0" smtClean="0"/>
                <a:t>Checklist Description Format</a:t>
              </a:r>
            </a:p>
          </p:txBody>
        </p:sp>
        <p:sp>
          <p:nvSpPr>
            <p:cNvPr id="9" name="矩形 8"/>
            <p:cNvSpPr/>
            <p:nvPr/>
          </p:nvSpPr>
          <p:spPr bwMode="auto">
            <a:xfrm>
              <a:off x="1521883" y="2246286"/>
              <a:ext cx="1488871"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0" name="文本框 9"/>
            <p:cNvSpPr txBox="1"/>
            <p:nvPr/>
          </p:nvSpPr>
          <p:spPr>
            <a:xfrm>
              <a:off x="1521884" y="2286253"/>
              <a:ext cx="1488870" cy="1200329"/>
            </a:xfrm>
            <a:prstGeom prst="rect">
              <a:avLst/>
            </a:prstGeom>
            <a:noFill/>
          </p:spPr>
          <p:txBody>
            <a:bodyPr wrap="square" rtlCol="0">
              <a:spAutoFit/>
            </a:bodyPr>
            <a:lstStyle/>
            <a:p>
              <a:pPr algn="ctr"/>
              <a:r>
                <a:rPr lang="en-US" altLang="zh-CN" b="1" dirty="0" smtClean="0"/>
                <a:t>CPE</a:t>
              </a:r>
            </a:p>
            <a:p>
              <a:pPr algn="ctr"/>
              <a:r>
                <a:rPr lang="en-US" altLang="zh-CN" dirty="0" smtClean="0"/>
                <a:t>Common Platform Enumeration</a:t>
              </a:r>
            </a:p>
          </p:txBody>
        </p:sp>
        <p:sp>
          <p:nvSpPr>
            <p:cNvPr id="11" name="矩形 10"/>
            <p:cNvSpPr/>
            <p:nvPr/>
          </p:nvSpPr>
          <p:spPr bwMode="auto">
            <a:xfrm>
              <a:off x="3505779" y="59409"/>
              <a:ext cx="1488871" cy="1758055"/>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2" name="文本框 11"/>
            <p:cNvSpPr txBox="1"/>
            <p:nvPr/>
          </p:nvSpPr>
          <p:spPr>
            <a:xfrm>
              <a:off x="3505780" y="99377"/>
              <a:ext cx="1488870" cy="1754326"/>
            </a:xfrm>
            <a:prstGeom prst="rect">
              <a:avLst/>
            </a:prstGeom>
            <a:noFill/>
          </p:spPr>
          <p:txBody>
            <a:bodyPr wrap="square" rtlCol="0">
              <a:spAutoFit/>
            </a:bodyPr>
            <a:lstStyle/>
            <a:p>
              <a:pPr algn="ctr"/>
              <a:r>
                <a:rPr lang="en-US" altLang="zh-CN" b="1" dirty="0" smtClean="0"/>
                <a:t>OVAL</a:t>
              </a:r>
            </a:p>
            <a:p>
              <a:pPr algn="ctr"/>
              <a:r>
                <a:rPr lang="en-US" altLang="zh-CN" dirty="0" smtClean="0"/>
                <a:t>Open Vulnerability and Assessment Language</a:t>
              </a:r>
            </a:p>
          </p:txBody>
        </p:sp>
        <p:sp>
          <p:nvSpPr>
            <p:cNvPr id="13" name="矩形 12"/>
            <p:cNvSpPr/>
            <p:nvPr/>
          </p:nvSpPr>
          <p:spPr bwMode="auto">
            <a:xfrm>
              <a:off x="3364330" y="2246286"/>
              <a:ext cx="1630321"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4" name="文本框 13"/>
            <p:cNvSpPr txBox="1"/>
            <p:nvPr/>
          </p:nvSpPr>
          <p:spPr>
            <a:xfrm>
              <a:off x="3364331" y="2286253"/>
              <a:ext cx="1630320" cy="1200329"/>
            </a:xfrm>
            <a:prstGeom prst="rect">
              <a:avLst/>
            </a:prstGeom>
            <a:noFill/>
          </p:spPr>
          <p:txBody>
            <a:bodyPr wrap="square" rtlCol="0">
              <a:spAutoFit/>
            </a:bodyPr>
            <a:lstStyle/>
            <a:p>
              <a:pPr algn="ctr"/>
              <a:r>
                <a:rPr lang="en-US" altLang="zh-CN" b="1" dirty="0" smtClean="0"/>
                <a:t>CCE</a:t>
              </a:r>
            </a:p>
            <a:p>
              <a:pPr algn="ctr"/>
              <a:r>
                <a:rPr lang="en-US" altLang="zh-CN" dirty="0" smtClean="0"/>
                <a:t>Common Configuration Enumeration</a:t>
              </a:r>
            </a:p>
          </p:txBody>
        </p:sp>
        <p:sp>
          <p:nvSpPr>
            <p:cNvPr id="15" name="矩形 14"/>
            <p:cNvSpPr/>
            <p:nvPr/>
          </p:nvSpPr>
          <p:spPr bwMode="auto">
            <a:xfrm>
              <a:off x="5201760" y="2246286"/>
              <a:ext cx="143200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6" name="文本框 15"/>
            <p:cNvSpPr txBox="1"/>
            <p:nvPr/>
          </p:nvSpPr>
          <p:spPr>
            <a:xfrm>
              <a:off x="5201760" y="2286253"/>
              <a:ext cx="1432005" cy="1200329"/>
            </a:xfrm>
            <a:prstGeom prst="rect">
              <a:avLst/>
            </a:prstGeom>
            <a:noFill/>
          </p:spPr>
          <p:txBody>
            <a:bodyPr wrap="square" rtlCol="0">
              <a:spAutoFit/>
            </a:bodyPr>
            <a:lstStyle/>
            <a:p>
              <a:pPr algn="ctr"/>
              <a:r>
                <a:rPr lang="en-US" altLang="zh-CN" b="1" dirty="0" smtClean="0"/>
                <a:t>ARF</a:t>
              </a:r>
            </a:p>
            <a:p>
              <a:pPr algn="ctr"/>
              <a:r>
                <a:rPr lang="en-US" altLang="zh-CN" dirty="0" smtClean="0"/>
                <a:t>Assessment Result Format</a:t>
              </a:r>
            </a:p>
          </p:txBody>
        </p:sp>
        <p:sp>
          <p:nvSpPr>
            <p:cNvPr id="17" name="矩形 16"/>
            <p:cNvSpPr/>
            <p:nvPr/>
          </p:nvSpPr>
          <p:spPr bwMode="auto">
            <a:xfrm>
              <a:off x="5750284" y="99377"/>
              <a:ext cx="1368445" cy="1649828"/>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8" name="文本框 17"/>
            <p:cNvSpPr txBox="1"/>
            <p:nvPr/>
          </p:nvSpPr>
          <p:spPr>
            <a:xfrm>
              <a:off x="5689838" y="139344"/>
              <a:ext cx="1428891" cy="1477328"/>
            </a:xfrm>
            <a:prstGeom prst="rect">
              <a:avLst/>
            </a:prstGeom>
            <a:noFill/>
          </p:spPr>
          <p:txBody>
            <a:bodyPr wrap="square" rtlCol="0">
              <a:spAutoFit/>
            </a:bodyPr>
            <a:lstStyle/>
            <a:p>
              <a:pPr algn="ctr"/>
              <a:r>
                <a:rPr lang="en-US" altLang="zh-CN" b="1" dirty="0" smtClean="0"/>
                <a:t>CVSS</a:t>
              </a:r>
            </a:p>
            <a:p>
              <a:pPr algn="ctr"/>
              <a:r>
                <a:rPr lang="en-US" altLang="zh-CN" dirty="0" smtClean="0"/>
                <a:t>Common Vulnerability Scoring System</a:t>
              </a:r>
            </a:p>
          </p:txBody>
        </p:sp>
        <p:sp>
          <p:nvSpPr>
            <p:cNvPr id="19" name="矩形 18"/>
            <p:cNvSpPr/>
            <p:nvPr/>
          </p:nvSpPr>
          <p:spPr bwMode="auto">
            <a:xfrm>
              <a:off x="8136238" y="0"/>
              <a:ext cx="127531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0" name="文本框 19"/>
            <p:cNvSpPr txBox="1"/>
            <p:nvPr/>
          </p:nvSpPr>
          <p:spPr>
            <a:xfrm>
              <a:off x="8136239" y="39967"/>
              <a:ext cx="1275314" cy="1477328"/>
            </a:xfrm>
            <a:prstGeom prst="rect">
              <a:avLst/>
            </a:prstGeom>
            <a:noFill/>
          </p:spPr>
          <p:txBody>
            <a:bodyPr wrap="square" rtlCol="0">
              <a:spAutoFit/>
            </a:bodyPr>
            <a:lstStyle/>
            <a:p>
              <a:pPr algn="ctr"/>
              <a:r>
                <a:rPr lang="en-US" altLang="zh-CN" b="1" dirty="0" smtClean="0"/>
                <a:t>CCE</a:t>
              </a:r>
            </a:p>
            <a:p>
              <a:pPr algn="ctr"/>
              <a:r>
                <a:rPr lang="en-US" altLang="zh-CN" dirty="0" smtClean="0"/>
                <a:t>Common Weakness Scoring System</a:t>
              </a:r>
            </a:p>
          </p:txBody>
        </p:sp>
        <p:sp>
          <p:nvSpPr>
            <p:cNvPr id="21" name="矩形 20"/>
            <p:cNvSpPr/>
            <p:nvPr/>
          </p:nvSpPr>
          <p:spPr bwMode="auto">
            <a:xfrm>
              <a:off x="8320647" y="2199879"/>
              <a:ext cx="1425277"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2" name="文本框 21"/>
            <p:cNvSpPr txBox="1"/>
            <p:nvPr/>
          </p:nvSpPr>
          <p:spPr>
            <a:xfrm>
              <a:off x="8272881" y="2199879"/>
              <a:ext cx="1520810" cy="1200329"/>
            </a:xfrm>
            <a:prstGeom prst="rect">
              <a:avLst/>
            </a:prstGeom>
            <a:noFill/>
          </p:spPr>
          <p:txBody>
            <a:bodyPr wrap="square" rtlCol="0">
              <a:spAutoFit/>
            </a:bodyPr>
            <a:lstStyle/>
            <a:p>
              <a:pPr algn="ctr"/>
              <a:r>
                <a:rPr lang="en-US" altLang="zh-CN" b="1" dirty="0" smtClean="0"/>
                <a:t>CWE</a:t>
              </a:r>
            </a:p>
            <a:p>
              <a:pPr algn="ctr"/>
              <a:r>
                <a:rPr lang="en-US" altLang="zh-CN" dirty="0" smtClean="0"/>
                <a:t>Common Weakness Enumeration</a:t>
              </a:r>
            </a:p>
          </p:txBody>
        </p:sp>
        <p:sp>
          <p:nvSpPr>
            <p:cNvPr id="23" name="矩形 22"/>
            <p:cNvSpPr/>
            <p:nvPr/>
          </p:nvSpPr>
          <p:spPr bwMode="auto">
            <a:xfrm>
              <a:off x="6772895" y="2219569"/>
              <a:ext cx="1432005" cy="1462776"/>
            </a:xfrm>
            <a:prstGeom prst="rect">
              <a:avLst/>
            </a:prstGeom>
            <a:solidFill>
              <a:schemeClr val="tx1">
                <a:lumMod val="10000"/>
                <a:lumOff val="90000"/>
              </a:schemeClr>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24" name="文本框 23"/>
            <p:cNvSpPr txBox="1"/>
            <p:nvPr/>
          </p:nvSpPr>
          <p:spPr>
            <a:xfrm>
              <a:off x="6772895" y="2259536"/>
              <a:ext cx="1432005" cy="1477328"/>
            </a:xfrm>
            <a:prstGeom prst="rect">
              <a:avLst/>
            </a:prstGeom>
            <a:noFill/>
          </p:spPr>
          <p:txBody>
            <a:bodyPr wrap="square" rtlCol="0">
              <a:spAutoFit/>
            </a:bodyPr>
            <a:lstStyle/>
            <a:p>
              <a:pPr algn="ctr"/>
              <a:r>
                <a:rPr lang="en-US" altLang="zh-CN" b="1" dirty="0" smtClean="0"/>
                <a:t>CVE</a:t>
              </a:r>
            </a:p>
            <a:p>
              <a:pPr algn="ctr"/>
              <a:r>
                <a:rPr lang="en-US" altLang="zh-CN" dirty="0" smtClean="0"/>
                <a:t>Common Vulnerabilities and Exposures</a:t>
              </a:r>
            </a:p>
          </p:txBody>
        </p:sp>
        <p:cxnSp>
          <p:nvCxnSpPr>
            <p:cNvPr id="32" name="直接箭头连接符 31"/>
            <p:cNvCxnSpPr>
              <a:endCxn id="11" idx="1"/>
            </p:cNvCxnSpPr>
            <p:nvPr/>
          </p:nvCxnSpPr>
          <p:spPr>
            <a:xfrm>
              <a:off x="3002550" y="938437"/>
              <a:ext cx="503229" cy="0"/>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3" name="直接箭头连接符 32"/>
            <p:cNvCxnSpPr>
              <a:endCxn id="9" idx="0"/>
            </p:cNvCxnSpPr>
            <p:nvPr/>
          </p:nvCxnSpPr>
          <p:spPr>
            <a:xfrm>
              <a:off x="2240371" y="1880527"/>
              <a:ext cx="25948" cy="365759"/>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4" name="直接箭头连接符 33"/>
            <p:cNvCxnSpPr>
              <a:endCxn id="13" idx="0"/>
            </p:cNvCxnSpPr>
            <p:nvPr/>
          </p:nvCxnSpPr>
          <p:spPr>
            <a:xfrm>
              <a:off x="2219667" y="1827569"/>
              <a:ext cx="1959824" cy="418717"/>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5" name="直接箭头连接符 34"/>
            <p:cNvCxnSpPr>
              <a:endCxn id="9" idx="0"/>
            </p:cNvCxnSpPr>
            <p:nvPr/>
          </p:nvCxnSpPr>
          <p:spPr>
            <a:xfrm flipH="1">
              <a:off x="2266319" y="1911997"/>
              <a:ext cx="1913171" cy="334289"/>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6" name="直接箭头连接符 35"/>
            <p:cNvCxnSpPr>
              <a:endCxn id="12" idx="2"/>
            </p:cNvCxnSpPr>
            <p:nvPr/>
          </p:nvCxnSpPr>
          <p:spPr>
            <a:xfrm flipV="1">
              <a:off x="4179489" y="1853703"/>
              <a:ext cx="70726" cy="356344"/>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7" name="直接箭头连接符 36"/>
            <p:cNvCxnSpPr>
              <a:stCxn id="23" idx="0"/>
              <a:endCxn id="11" idx="2"/>
            </p:cNvCxnSpPr>
            <p:nvPr/>
          </p:nvCxnSpPr>
          <p:spPr>
            <a:xfrm flipH="1" flipV="1">
              <a:off x="4250215" y="1817464"/>
              <a:ext cx="3238683" cy="402105"/>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8" name="直接箭头连接符 37"/>
            <p:cNvCxnSpPr>
              <a:endCxn id="23" idx="0"/>
            </p:cNvCxnSpPr>
            <p:nvPr/>
          </p:nvCxnSpPr>
          <p:spPr>
            <a:xfrm>
              <a:off x="6249104" y="1787641"/>
              <a:ext cx="1239794" cy="431928"/>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8670237" y="1517295"/>
              <a:ext cx="207063" cy="616305"/>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flipH="1" flipV="1">
              <a:off x="2566196" y="1851975"/>
              <a:ext cx="3286401" cy="407562"/>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cxnSp>
          <p:nvCxnSpPr>
            <p:cNvPr id="50" name="直接箭头连接符 49"/>
            <p:cNvCxnSpPr>
              <a:stCxn id="15" idx="0"/>
            </p:cNvCxnSpPr>
            <p:nvPr/>
          </p:nvCxnSpPr>
          <p:spPr>
            <a:xfrm flipH="1" flipV="1">
              <a:off x="4338327" y="1911999"/>
              <a:ext cx="1579436" cy="334287"/>
            </a:xfrm>
            <a:prstGeom prst="straightConnector1">
              <a:avLst/>
            </a:prstGeom>
            <a:ln w="34925">
              <a:solidFill>
                <a:schemeClr val="tx1"/>
              </a:solidFill>
              <a:tailEnd type="triangle"/>
            </a:ln>
            <a:effectLst>
              <a:outerShdw blurRad="50800" dist="50800" dir="5400000" sx="1000" sy="1000" algn="ctr" rotWithShape="0">
                <a:srgbClr val="000000">
                  <a:alpha val="43137"/>
                </a:srgbClr>
              </a:outerShdw>
            </a:effectLst>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6546158" y="3958929"/>
              <a:ext cx="1432005" cy="1477328"/>
            </a:xfrm>
            <a:prstGeom prst="rect">
              <a:avLst/>
            </a:prstGeom>
            <a:solidFill>
              <a:schemeClr val="bg1">
                <a:lumMod val="85000"/>
              </a:schemeClr>
            </a:solidFill>
            <a:ln>
              <a:solidFill>
                <a:schemeClr val="tx1"/>
              </a:solidFill>
            </a:ln>
          </p:spPr>
          <p:txBody>
            <a:bodyPr wrap="square" rtlCol="0">
              <a:spAutoFit/>
            </a:bodyPr>
            <a:lstStyle/>
            <a:p>
              <a:pPr algn="ctr"/>
              <a:r>
                <a:rPr lang="en-US" altLang="zh-CN" b="1" dirty="0" smtClean="0"/>
                <a:t>IODEF</a:t>
              </a:r>
            </a:p>
            <a:p>
              <a:pPr algn="ctr"/>
              <a:r>
                <a:rPr lang="en-US" altLang="zh-CN" dirty="0" smtClean="0"/>
                <a:t>Incident</a:t>
              </a:r>
            </a:p>
            <a:p>
              <a:pPr algn="ctr"/>
              <a:r>
                <a:rPr lang="en-US" altLang="zh-CN" dirty="0" smtClean="0"/>
                <a:t>Object</a:t>
              </a:r>
            </a:p>
            <a:p>
              <a:pPr algn="ctr"/>
              <a:r>
                <a:rPr lang="en-US" altLang="zh-CN" dirty="0" smtClean="0"/>
                <a:t>Exchange</a:t>
              </a:r>
            </a:p>
            <a:p>
              <a:pPr algn="ctr"/>
              <a:r>
                <a:rPr lang="en-US" altLang="zh-CN" dirty="0" smtClean="0"/>
                <a:t>Format</a:t>
              </a:r>
            </a:p>
          </p:txBody>
        </p:sp>
        <p:sp>
          <p:nvSpPr>
            <p:cNvPr id="59" name="文本框 58"/>
            <p:cNvSpPr txBox="1"/>
            <p:nvPr/>
          </p:nvSpPr>
          <p:spPr>
            <a:xfrm>
              <a:off x="8361686" y="3937656"/>
              <a:ext cx="1639564" cy="1754326"/>
            </a:xfrm>
            <a:prstGeom prst="rect">
              <a:avLst/>
            </a:prstGeom>
            <a:solidFill>
              <a:schemeClr val="bg1">
                <a:lumMod val="85000"/>
              </a:schemeClr>
            </a:solidFill>
            <a:ln>
              <a:solidFill>
                <a:schemeClr val="tx1"/>
              </a:solidFill>
            </a:ln>
          </p:spPr>
          <p:txBody>
            <a:bodyPr wrap="square" rtlCol="0">
              <a:spAutoFit/>
            </a:bodyPr>
            <a:lstStyle/>
            <a:p>
              <a:pPr algn="ctr"/>
              <a:r>
                <a:rPr lang="en-US" altLang="zh-CN" b="1" dirty="0" smtClean="0"/>
                <a:t>CAPEC</a:t>
              </a:r>
            </a:p>
            <a:p>
              <a:pPr algn="ctr"/>
              <a:r>
                <a:rPr lang="en-US" altLang="zh-CN" dirty="0" smtClean="0"/>
                <a:t>Common</a:t>
              </a:r>
            </a:p>
            <a:p>
              <a:pPr algn="ctr"/>
              <a:r>
                <a:rPr lang="en-US" altLang="zh-CN" dirty="0" smtClean="0"/>
                <a:t>Attack Pattern</a:t>
              </a:r>
            </a:p>
            <a:p>
              <a:pPr algn="ctr"/>
              <a:r>
                <a:rPr lang="en-US" altLang="zh-CN" dirty="0" smtClean="0"/>
                <a:t>Enumeration</a:t>
              </a:r>
            </a:p>
            <a:p>
              <a:pPr algn="ctr"/>
              <a:r>
                <a:rPr lang="en-US" altLang="zh-CN" dirty="0" smtClean="0"/>
                <a:t>And</a:t>
              </a:r>
            </a:p>
            <a:p>
              <a:pPr algn="ctr"/>
              <a:r>
                <a:rPr lang="en-US" altLang="zh-CN" dirty="0" smtClean="0"/>
                <a:t>Classification</a:t>
              </a:r>
            </a:p>
          </p:txBody>
        </p:sp>
        <p:sp>
          <p:nvSpPr>
            <p:cNvPr id="60" name="文本框 59"/>
            <p:cNvSpPr txBox="1"/>
            <p:nvPr/>
          </p:nvSpPr>
          <p:spPr>
            <a:xfrm>
              <a:off x="10264695" y="4002815"/>
              <a:ext cx="1432005" cy="1200329"/>
            </a:xfrm>
            <a:prstGeom prst="rect">
              <a:avLst/>
            </a:prstGeom>
            <a:solidFill>
              <a:schemeClr val="bg1">
                <a:lumMod val="85000"/>
              </a:schemeClr>
            </a:solidFill>
            <a:ln>
              <a:solidFill>
                <a:schemeClr val="tx1"/>
              </a:solidFill>
            </a:ln>
          </p:spPr>
          <p:txBody>
            <a:bodyPr wrap="square" rtlCol="0">
              <a:spAutoFit/>
            </a:bodyPr>
            <a:lstStyle/>
            <a:p>
              <a:pPr algn="ctr"/>
              <a:r>
                <a:rPr lang="en-US" altLang="zh-CN" b="1" dirty="0" smtClean="0"/>
                <a:t>CEE</a:t>
              </a:r>
            </a:p>
            <a:p>
              <a:pPr algn="ctr"/>
              <a:r>
                <a:rPr lang="en-US" altLang="zh-CN" dirty="0" smtClean="0"/>
                <a:t>Common</a:t>
              </a:r>
            </a:p>
            <a:p>
              <a:pPr algn="ctr"/>
              <a:r>
                <a:rPr lang="en-US" altLang="zh-CN" dirty="0" smtClean="0"/>
                <a:t>Event</a:t>
              </a:r>
            </a:p>
            <a:p>
              <a:pPr algn="ctr"/>
              <a:r>
                <a:rPr lang="en-US" altLang="zh-CN" dirty="0" smtClean="0"/>
                <a:t>Expression</a:t>
              </a:r>
            </a:p>
          </p:txBody>
        </p:sp>
        <p:sp>
          <p:nvSpPr>
            <p:cNvPr id="61" name="文本框 60"/>
            <p:cNvSpPr txBox="1"/>
            <p:nvPr/>
          </p:nvSpPr>
          <p:spPr>
            <a:xfrm>
              <a:off x="6717935" y="5892069"/>
              <a:ext cx="3205424" cy="923330"/>
            </a:xfrm>
            <a:prstGeom prst="rect">
              <a:avLst/>
            </a:prstGeom>
            <a:solidFill>
              <a:schemeClr val="bg1">
                <a:lumMod val="85000"/>
              </a:schemeClr>
            </a:solidFill>
            <a:ln>
              <a:solidFill>
                <a:schemeClr val="tx1"/>
              </a:solidFill>
            </a:ln>
          </p:spPr>
          <p:txBody>
            <a:bodyPr wrap="square" rtlCol="0">
              <a:spAutoFit/>
            </a:bodyPr>
            <a:lstStyle/>
            <a:p>
              <a:pPr algn="ctr"/>
              <a:r>
                <a:rPr lang="en-US" altLang="zh-CN" b="1" dirty="0" smtClean="0"/>
                <a:t>Application</a:t>
              </a:r>
            </a:p>
            <a:p>
              <a:pPr algn="ctr"/>
              <a:r>
                <a:rPr lang="en-US" altLang="zh-CN" b="1" dirty="0" smtClean="0"/>
                <a:t>Specific</a:t>
              </a:r>
            </a:p>
            <a:p>
              <a:pPr algn="ctr"/>
              <a:r>
                <a:rPr lang="en-US" altLang="zh-CN" b="1" dirty="0" smtClean="0"/>
                <a:t>Extensions</a:t>
              </a:r>
              <a:endParaRPr lang="en-US" altLang="zh-CN" dirty="0" smtClean="0"/>
            </a:p>
          </p:txBody>
        </p:sp>
        <p:cxnSp>
          <p:nvCxnSpPr>
            <p:cNvPr id="62" name="直接箭头连接符 61"/>
            <p:cNvCxnSpPr/>
            <p:nvPr/>
          </p:nvCxnSpPr>
          <p:spPr>
            <a:xfrm flipH="1" flipV="1">
              <a:off x="7354372" y="5414984"/>
              <a:ext cx="608528" cy="477085"/>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21" idx="0"/>
            </p:cNvCxnSpPr>
            <p:nvPr/>
          </p:nvCxnSpPr>
          <p:spPr>
            <a:xfrm flipH="1" flipV="1">
              <a:off x="8831427" y="1478840"/>
              <a:ext cx="201859" cy="721039"/>
            </a:xfrm>
            <a:prstGeom prst="straightConnector1">
              <a:avLst/>
            </a:prstGeom>
            <a:ln w="381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p:nvPr/>
          </p:nvCxnSpPr>
          <p:spPr>
            <a:xfrm flipH="1" flipV="1">
              <a:off x="6546158" y="1742484"/>
              <a:ext cx="1067143" cy="408826"/>
            </a:xfrm>
            <a:prstGeom prst="straightConnector1">
              <a:avLst/>
            </a:prstGeom>
            <a:ln w="381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a:endCxn id="59" idx="2"/>
            </p:cNvCxnSpPr>
            <p:nvPr/>
          </p:nvCxnSpPr>
          <p:spPr>
            <a:xfrm flipV="1">
              <a:off x="8466557" y="5691982"/>
              <a:ext cx="714911" cy="200087"/>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p:nvPr/>
          </p:nvCxnSpPr>
          <p:spPr>
            <a:xfrm>
              <a:off x="7799188" y="4814819"/>
              <a:ext cx="674100" cy="0"/>
            </a:xfrm>
            <a:prstGeom prst="straightConnector1">
              <a:avLst/>
            </a:prstGeom>
            <a:ln w="381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p:cNvCxnSpPr/>
            <p:nvPr/>
          </p:nvCxnSpPr>
          <p:spPr>
            <a:xfrm>
              <a:off x="9726318" y="4814819"/>
              <a:ext cx="601305" cy="0"/>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899079" y="3835178"/>
              <a:ext cx="11294158" cy="0"/>
            </a:xfrm>
            <a:prstGeom prst="line">
              <a:avLst/>
            </a:prstGeom>
            <a:ln w="38100">
              <a:prstDash val="lgDashDot"/>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66050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1981200" y="1295401"/>
            <a:ext cx="8686800" cy="4835525"/>
          </a:xfrm>
        </p:spPr>
        <p:txBody>
          <a:bodyPr/>
          <a:lstStyle/>
          <a:p>
            <a:pPr lvl="1"/>
            <a:r>
              <a:rPr lang="zh-CN" altLang="en-US" dirty="0" smtClean="0">
                <a:solidFill>
                  <a:srgbClr val="002060"/>
                </a:solidFill>
              </a:rPr>
              <a:t>漏洞预防：安全意识，安全审记</a:t>
            </a:r>
            <a:endParaRPr lang="en-US" altLang="zh-CN" dirty="0" smtClean="0">
              <a:solidFill>
                <a:srgbClr val="002060"/>
              </a:solidFill>
            </a:endParaRPr>
          </a:p>
          <a:p>
            <a:pPr lvl="1"/>
            <a:r>
              <a:rPr lang="zh-CN" altLang="en-US" dirty="0" smtClean="0">
                <a:solidFill>
                  <a:srgbClr val="002060"/>
                </a:solidFill>
              </a:rPr>
              <a:t>漏洞检测：渗透测试，风险评估</a:t>
            </a:r>
            <a:endParaRPr lang="en-US" altLang="zh-CN" dirty="0">
              <a:solidFill>
                <a:srgbClr val="002060"/>
              </a:solidFill>
            </a:endParaRPr>
          </a:p>
          <a:p>
            <a:pPr lvl="1"/>
            <a:r>
              <a:rPr lang="zh-CN" altLang="en-US" dirty="0" smtClean="0">
                <a:solidFill>
                  <a:srgbClr val="002060"/>
                </a:solidFill>
              </a:rPr>
              <a:t>漏洞修复：补丁</a:t>
            </a:r>
            <a:r>
              <a:rPr lang="en-US" altLang="zh-CN" dirty="0" smtClean="0">
                <a:solidFill>
                  <a:srgbClr val="002060"/>
                </a:solidFill>
              </a:rPr>
              <a:t>(patch)</a:t>
            </a:r>
            <a:r>
              <a:rPr lang="zh-CN" altLang="en-US" dirty="0" smtClean="0">
                <a:solidFill>
                  <a:srgbClr val="002060"/>
                </a:solidFill>
              </a:rPr>
              <a:t>管理</a:t>
            </a:r>
            <a:endParaRPr lang="en-US" altLang="zh-CN" dirty="0" smtClean="0">
              <a:solidFill>
                <a:srgbClr val="002060"/>
              </a:solidFill>
            </a:endParaRPr>
          </a:p>
          <a:p>
            <a:endParaRPr lang="en-US" b="0" dirty="0" smtClean="0">
              <a:solidFill>
                <a:srgbClr val="0000CC"/>
              </a:solidFill>
            </a:endParaRPr>
          </a:p>
        </p:txBody>
      </p:sp>
    </p:spTree>
    <p:extLst>
      <p:ext uri="{BB962C8B-B14F-4D97-AF65-F5344CB8AC3E}">
        <p14:creationId xmlns:p14="http://schemas.microsoft.com/office/powerpoint/2010/main" val="3575007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2510</Words>
  <Application>Microsoft Office PowerPoint</Application>
  <PresentationFormat>Widescreen</PresentationFormat>
  <Paragraphs>209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Times New Roman</vt:lpstr>
      <vt:lpstr>Verdana</vt:lpstr>
      <vt:lpstr>Wingdings</vt:lpstr>
      <vt:lpstr>华文细黑</vt:lpstr>
      <vt:lpstr>437TGp_bizpeople_light_ani</vt:lpstr>
      <vt:lpstr>漏洞库</vt:lpstr>
      <vt:lpstr>PowerPoint Presentation</vt:lpstr>
      <vt:lpstr>CVSS （Common Vulnerability Scoring System）</vt:lpstr>
      <vt:lpstr>PowerPoint Presentation</vt:lpstr>
      <vt:lpstr>CVE-Common Vulnerability and Exposures </vt:lpstr>
      <vt:lpstr>Security automation</vt:lpstr>
      <vt:lpstr>PowerPoint Presentation</vt:lpstr>
      <vt:lpstr>PowerPoint Presentation</vt:lpstr>
      <vt:lpstr>PowerPoint Presentation</vt:lpstr>
      <vt:lpstr>漏洞管理中的动力学和数字</vt:lpstr>
      <vt:lpstr>漏洞研究与挖掘</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title style</dc:title>
  <dc:creator>wwj</dc:creator>
  <cp:lastModifiedBy>Jenny</cp:lastModifiedBy>
  <cp:revision>20</cp:revision>
  <dcterms:created xsi:type="dcterms:W3CDTF">2014-12-25T14:09:21Z</dcterms:created>
  <dcterms:modified xsi:type="dcterms:W3CDTF">2015-10-27T03:25:40Z</dcterms:modified>
</cp:coreProperties>
</file>