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7" r:id="rId2"/>
    <p:sldId id="258" r:id="rId3"/>
    <p:sldId id="261" r:id="rId4"/>
    <p:sldId id="262" r:id="rId5"/>
    <p:sldId id="263" r:id="rId6"/>
    <p:sldId id="264" r:id="rId7"/>
    <p:sldId id="269" r:id="rId8"/>
    <p:sldId id="273" r:id="rId9"/>
    <p:sldId id="274" r:id="rId10"/>
    <p:sldId id="277" r:id="rId11"/>
    <p:sldId id="278" r:id="rId12"/>
    <p:sldId id="279" r:id="rId13"/>
    <p:sldId id="280" r:id="rId14"/>
    <p:sldId id="281" r:id="rId15"/>
    <p:sldId id="282" r:id="rId16"/>
    <p:sldId id="283" r:id="rId17"/>
    <p:sldId id="284" r:id="rId18"/>
    <p:sldId id="286" r:id="rId19"/>
    <p:sldId id="288" r:id="rId20"/>
    <p:sldId id="289" r:id="rId21"/>
    <p:sldId id="291" r:id="rId22"/>
    <p:sldId id="300" r:id="rId23"/>
    <p:sldId id="301" r:id="rId24"/>
    <p:sldId id="302" r:id="rId25"/>
    <p:sldId id="303" r:id="rId26"/>
    <p:sldId id="304" r:id="rId27"/>
    <p:sldId id="305" r:id="rId28"/>
    <p:sldId id="306" r:id="rId29"/>
    <p:sldId id="307" r:id="rId30"/>
    <p:sldId id="308" r:id="rId31"/>
    <p:sldId id="309" r:id="rId32"/>
    <p:sldId id="310" r:id="rId33"/>
    <p:sldId id="312" r:id="rId34"/>
    <p:sldId id="320" r:id="rId35"/>
    <p:sldId id="321" r:id="rId36"/>
    <p:sldId id="313" r:id="rId37"/>
    <p:sldId id="314" r:id="rId38"/>
    <p:sldId id="316" r:id="rId39"/>
    <p:sldId id="323" r:id="rId40"/>
    <p:sldId id="324" r:id="rId41"/>
    <p:sldId id="322" r:id="rId42"/>
    <p:sldId id="325" r:id="rId43"/>
    <p:sldId id="326" r:id="rId44"/>
    <p:sldId id="327" r:id="rId45"/>
    <p:sldId id="329" r:id="rId46"/>
    <p:sldId id="332" r:id="rId47"/>
    <p:sldId id="328" r:id="rId48"/>
    <p:sldId id="334" r:id="rId49"/>
    <p:sldId id="331" r:id="rId50"/>
    <p:sldId id="333" r:id="rId51"/>
    <p:sldId id="330"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83220" autoAdjust="0"/>
  </p:normalViewPr>
  <p:slideViewPr>
    <p:cSldViewPr>
      <p:cViewPr varScale="1">
        <p:scale>
          <a:sx n="64" d="100"/>
          <a:sy n="64" d="100"/>
        </p:scale>
        <p:origin x="-135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F32DA7-A844-4230-A758-766DA4826796}" type="datetimeFigureOut">
              <a:rPr lang="en-US" smtClean="0"/>
              <a:pPr/>
              <a:t>9/23/2014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F7F278F-71D7-48FB-9307-1D166B493E47}"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766070-8099-4D90-86BA-60C5D12EF7FD}" type="datetimeFigureOut">
              <a:rPr lang="en-US" smtClean="0"/>
              <a:pPr/>
              <a:t>9/23/2014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D9B27E-7813-49B0-AF61-8C6C171891D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0158CF14-975A-4A83-9B51-0ED5F3EA3932}" type="slidenum">
              <a:rPr lang="en-US" altLang="zh-CN" smtClean="0"/>
              <a:pPr/>
              <a:t>1</a:t>
            </a:fld>
            <a:endParaRPr lang="en-US" altLang="zh-CN" smtClean="0"/>
          </a:p>
        </p:txBody>
      </p:sp>
      <p:sp>
        <p:nvSpPr>
          <p:cNvPr id="165891" name="Rectangle 2"/>
          <p:cNvSpPr>
            <a:spLocks noGrp="1" noRot="1" noChangeAspect="1" noChangeArrowheads="1" noTextEdit="1"/>
          </p:cNvSpPr>
          <p:nvPr>
            <p:ph type="sldImg"/>
          </p:nvPr>
        </p:nvSpPr>
        <p:spPr>
          <a:solidFill>
            <a:srgbClr val="FFFFFF"/>
          </a:solidFill>
          <a:ln/>
        </p:spPr>
      </p:sp>
      <p:sp>
        <p:nvSpPr>
          <p:cNvPr id="16589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dirty="0" smtClean="0"/>
              <a:t>The Evolution of Layered Protocol Stacks Leads to an Hourglass-Shaped Architecture, </a:t>
            </a:r>
            <a:r>
              <a:rPr lang="en-US" altLang="zh-CN" dirty="0" err="1" smtClean="0"/>
              <a:t>Saamer</a:t>
            </a:r>
            <a:r>
              <a:rPr lang="en-US" altLang="zh-CN" dirty="0" smtClean="0"/>
              <a:t> </a:t>
            </a:r>
            <a:r>
              <a:rPr lang="en-US" altLang="zh-CN" dirty="0" err="1" smtClean="0"/>
              <a:t>Akhshabi</a:t>
            </a:r>
            <a:r>
              <a:rPr lang="en-US" altLang="zh-CN" dirty="0" smtClean="0"/>
              <a:t> Constantine </a:t>
            </a:r>
            <a:r>
              <a:rPr lang="en-US" altLang="zh-CN" dirty="0" err="1" smtClean="0"/>
              <a:t>Dovrolis</a:t>
            </a:r>
            <a:endParaRPr lang="en-US" altLang="zh-CN" dirty="0" smtClean="0"/>
          </a:p>
          <a:p>
            <a:pPr eaLnBrk="1" hangingPunct="1"/>
            <a:r>
              <a:rPr lang="en-US" altLang="zh-CN" dirty="0" smtClean="0"/>
              <a:t>The Evolution of Layered Protocol Stack.pdf </a:t>
            </a:r>
          </a:p>
          <a:p>
            <a:pPr eaLnBrk="1" hangingPunct="1"/>
            <a:r>
              <a:rPr lang="en-US" altLang="zh-CN" dirty="0" smtClean="0"/>
              <a:t>Why Internet protocol get the hourglass architecture</a:t>
            </a:r>
          </a:p>
          <a:p>
            <a:pPr eaLnBrk="1" hangingPunct="1"/>
            <a:endParaRPr lang="en-US" altLang="zh-CN" dirty="0" smtClean="0"/>
          </a:p>
          <a:p>
            <a:pPr eaLnBrk="1" hangingPunct="1"/>
            <a:r>
              <a:rPr lang="zh-CN" altLang="en-US" dirty="0" smtClean="0"/>
              <a:t>增加</a:t>
            </a:r>
            <a:r>
              <a:rPr lang="en-US" altLang="zh-CN" dirty="0" smtClean="0"/>
              <a:t>: Chapter3-2[1].</a:t>
            </a:r>
            <a:r>
              <a:rPr lang="en-US" altLang="zh-CN" dirty="0" err="1" smtClean="0"/>
              <a:t>ppt</a:t>
            </a:r>
            <a:r>
              <a:rPr lang="en-US" altLang="zh-CN" dirty="0" smtClean="0"/>
              <a:t>, Chapter3-1[1].</a:t>
            </a:r>
            <a:r>
              <a:rPr lang="en-US" altLang="zh-CN" dirty="0" err="1" smtClean="0"/>
              <a:t>ppt</a:t>
            </a:r>
            <a:r>
              <a:rPr lang="en-US" altLang="zh-CN" dirty="0" smtClean="0"/>
              <a:t> </a:t>
            </a:r>
            <a:r>
              <a:rPr lang="zh-CN" altLang="en-US" dirty="0" smtClean="0"/>
              <a:t>可靠传送</a:t>
            </a:r>
            <a:r>
              <a:rPr lang="en-US" altLang="zh-CN" dirty="0" smtClean="0"/>
              <a:t>,</a:t>
            </a:r>
            <a:r>
              <a:rPr lang="zh-CN" altLang="en-US" dirty="0" smtClean="0"/>
              <a:t>流量控制问题</a:t>
            </a:r>
          </a:p>
          <a:p>
            <a:pPr eaLnBrk="1" hangingPunct="1"/>
            <a:r>
              <a:rPr lang="en-US" altLang="zh-CN" dirty="0" smtClean="0"/>
              <a:t>IP</a:t>
            </a:r>
            <a:r>
              <a:rPr lang="zh-CN" altLang="en-US" dirty="0" smtClean="0"/>
              <a:t>网络质量</a:t>
            </a:r>
            <a:r>
              <a:rPr lang="en-US" altLang="zh-CN" dirty="0" smtClean="0"/>
              <a:t>:  </a:t>
            </a:r>
          </a:p>
          <a:p>
            <a:pPr eaLnBrk="1" hangingPunct="1"/>
            <a:r>
              <a:rPr lang="en-US" altLang="zh-CN" dirty="0" smtClean="0">
                <a:latin typeface="宋体" pitchFamily="2" charset="-122"/>
              </a:rPr>
              <a:t>.</a:t>
            </a:r>
            <a:r>
              <a:rPr lang="en-US" altLang="zh-CN" dirty="0" smtClean="0"/>
              <a:t>ITU</a:t>
            </a:r>
            <a:r>
              <a:rPr lang="en-US" altLang="zh-CN" dirty="0" smtClean="0">
                <a:latin typeface="宋体" pitchFamily="2" charset="-122"/>
              </a:rPr>
              <a:t>-</a:t>
            </a:r>
            <a:r>
              <a:rPr lang="en-US" altLang="zh-CN" dirty="0" smtClean="0"/>
              <a:t>T SG</a:t>
            </a:r>
            <a:r>
              <a:rPr lang="en-US" altLang="zh-CN" dirty="0" smtClean="0">
                <a:latin typeface="宋体" pitchFamily="2" charset="-122"/>
              </a:rPr>
              <a:t>13 </a:t>
            </a:r>
            <a:r>
              <a:rPr lang="zh-CN" altLang="en-US" dirty="0" smtClean="0">
                <a:latin typeface="宋体" pitchFamily="2" charset="-122"/>
              </a:rPr>
              <a:t>工作组</a:t>
            </a:r>
          </a:p>
          <a:p>
            <a:pPr eaLnBrk="1" hangingPunct="1"/>
            <a:r>
              <a:rPr lang="zh-CN" altLang="en-US" dirty="0" smtClean="0">
                <a:latin typeface="宋体" pitchFamily="2" charset="-122"/>
              </a:rPr>
              <a:t>在建议</a:t>
            </a:r>
            <a:r>
              <a:rPr lang="en-US" altLang="zh-CN" dirty="0" smtClean="0"/>
              <a:t>Y</a:t>
            </a:r>
            <a:r>
              <a:rPr lang="en-US" altLang="zh-CN" dirty="0" smtClean="0">
                <a:latin typeface="宋体" pitchFamily="2" charset="-122"/>
              </a:rPr>
              <a:t>.1540[ 4 ] </a:t>
            </a:r>
            <a:r>
              <a:rPr lang="zh-CN" altLang="en-US" dirty="0" smtClean="0">
                <a:latin typeface="宋体" pitchFamily="2" charset="-122"/>
              </a:rPr>
              <a:t>定义了</a:t>
            </a:r>
            <a:r>
              <a:rPr lang="en-US" altLang="zh-CN" dirty="0" smtClean="0"/>
              <a:t>IP </a:t>
            </a:r>
            <a:r>
              <a:rPr lang="zh-CN" altLang="en-US" dirty="0" smtClean="0">
                <a:latin typeface="宋体" pitchFamily="2" charset="-122"/>
              </a:rPr>
              <a:t>包传输时延、时延变化、</a:t>
            </a:r>
          </a:p>
          <a:p>
            <a:pPr eaLnBrk="1" hangingPunct="1"/>
            <a:r>
              <a:rPr lang="zh-CN" altLang="en-US" dirty="0" smtClean="0">
                <a:latin typeface="宋体" pitchFamily="2" charset="-122"/>
              </a:rPr>
              <a:t>误差率、丢失率、虚假率、吞吐量和可用性等参数</a:t>
            </a:r>
            <a:r>
              <a:rPr lang="en-US" altLang="zh-CN" dirty="0" smtClean="0">
                <a:latin typeface="宋体" pitchFamily="2" charset="-122"/>
              </a:rPr>
              <a:t>.</a:t>
            </a:r>
          </a:p>
          <a:p>
            <a:pPr eaLnBrk="1" hangingPunct="1"/>
            <a:r>
              <a:rPr lang="en-US" altLang="zh-CN" dirty="0" smtClean="0"/>
              <a:t>IETF</a:t>
            </a:r>
            <a:r>
              <a:rPr lang="zh-CN" altLang="en-US" dirty="0" smtClean="0">
                <a:latin typeface="宋体" pitchFamily="2" charset="-122"/>
              </a:rPr>
              <a:t>的</a:t>
            </a:r>
            <a:r>
              <a:rPr lang="en-US" altLang="zh-CN" dirty="0" smtClean="0"/>
              <a:t>IPPM</a:t>
            </a:r>
            <a:r>
              <a:rPr lang="en-US" altLang="zh-CN" dirty="0" smtClean="0">
                <a:latin typeface="宋体" pitchFamily="2" charset="-122"/>
              </a:rPr>
              <a:t>(</a:t>
            </a:r>
            <a:r>
              <a:rPr lang="en-US" altLang="zh-CN" dirty="0" smtClean="0"/>
              <a:t>IP </a:t>
            </a:r>
            <a:r>
              <a:rPr lang="en-US" altLang="zh-CN" dirty="0" err="1" smtClean="0"/>
              <a:t>PerformanceMetrics</a:t>
            </a:r>
            <a:r>
              <a:rPr lang="en-US" altLang="zh-CN" dirty="0" smtClean="0">
                <a:latin typeface="宋体" pitchFamily="2" charset="-122"/>
              </a:rPr>
              <a:t>) </a:t>
            </a:r>
            <a:r>
              <a:rPr lang="zh-CN" altLang="en-US" dirty="0" smtClean="0">
                <a:latin typeface="宋体" pitchFamily="2" charset="-122"/>
              </a:rPr>
              <a:t>工作组又定</a:t>
            </a:r>
          </a:p>
          <a:p>
            <a:pPr eaLnBrk="1" hangingPunct="1"/>
            <a:r>
              <a:rPr lang="zh-CN" altLang="en-US" dirty="0" smtClean="0">
                <a:latin typeface="宋体" pitchFamily="2" charset="-122"/>
              </a:rPr>
              <a:t>义了连接性测度</a:t>
            </a:r>
            <a:r>
              <a:rPr lang="en-US" altLang="zh-CN" dirty="0" smtClean="0">
                <a:latin typeface="宋体" pitchFamily="2" charset="-122"/>
              </a:rPr>
              <a:t>(</a:t>
            </a:r>
            <a:r>
              <a:rPr lang="en-US" altLang="zh-CN" dirty="0" smtClean="0"/>
              <a:t>RFC</a:t>
            </a:r>
            <a:r>
              <a:rPr lang="en-US" altLang="zh-CN" dirty="0" smtClean="0">
                <a:latin typeface="宋体" pitchFamily="2" charset="-122"/>
              </a:rPr>
              <a:t>2678 )</a:t>
            </a:r>
            <a:r>
              <a:rPr lang="zh-CN" altLang="en-US" dirty="0" smtClean="0">
                <a:latin typeface="宋体" pitchFamily="2" charset="-122"/>
              </a:rPr>
              <a:t>、单向延迟测度</a:t>
            </a:r>
          </a:p>
          <a:p>
            <a:pPr eaLnBrk="1" hangingPunct="1"/>
            <a:r>
              <a:rPr lang="en-US" altLang="zh-CN" dirty="0" smtClean="0">
                <a:latin typeface="宋体" pitchFamily="2" charset="-122"/>
              </a:rPr>
              <a:t>(</a:t>
            </a:r>
            <a:r>
              <a:rPr lang="en-US" altLang="zh-CN" dirty="0" smtClean="0"/>
              <a:t>RFC</a:t>
            </a:r>
            <a:r>
              <a:rPr lang="en-US" altLang="zh-CN" dirty="0" smtClean="0">
                <a:latin typeface="宋体" pitchFamily="2" charset="-122"/>
              </a:rPr>
              <a:t>2679)</a:t>
            </a:r>
            <a:r>
              <a:rPr lang="zh-CN" altLang="en-US" dirty="0" smtClean="0">
                <a:latin typeface="宋体" pitchFamily="2" charset="-122"/>
              </a:rPr>
              <a:t>、单向分组丢失测度</a:t>
            </a:r>
            <a:r>
              <a:rPr lang="en-US" altLang="zh-CN" dirty="0" smtClean="0">
                <a:latin typeface="宋体" pitchFamily="2" charset="-122"/>
              </a:rPr>
              <a:t>(</a:t>
            </a:r>
            <a:r>
              <a:rPr lang="en-US" altLang="zh-CN" dirty="0" smtClean="0"/>
              <a:t>RFC</a:t>
            </a:r>
            <a:r>
              <a:rPr lang="en-US" altLang="zh-CN" dirty="0" smtClean="0">
                <a:latin typeface="宋体" pitchFamily="2" charset="-122"/>
              </a:rPr>
              <a:t>2680)</a:t>
            </a:r>
            <a:r>
              <a:rPr lang="zh-CN" altLang="en-US" dirty="0" smtClean="0">
                <a:latin typeface="宋体" pitchFamily="2" charset="-122"/>
              </a:rPr>
              <a:t>、往返延</a:t>
            </a:r>
          </a:p>
          <a:p>
            <a:pPr eaLnBrk="1" hangingPunct="1"/>
            <a:r>
              <a:rPr lang="zh-CN" altLang="en-US" dirty="0" smtClean="0">
                <a:latin typeface="宋体" pitchFamily="2" charset="-122"/>
              </a:rPr>
              <a:t>迟测度</a:t>
            </a:r>
            <a:r>
              <a:rPr lang="en-US" altLang="zh-CN" dirty="0" smtClean="0">
                <a:latin typeface="宋体" pitchFamily="2" charset="-122"/>
              </a:rPr>
              <a:t>(</a:t>
            </a:r>
            <a:r>
              <a:rPr lang="en-US" altLang="zh-CN" dirty="0" smtClean="0"/>
              <a:t>RFC</a:t>
            </a:r>
            <a:r>
              <a:rPr lang="en-US" altLang="zh-CN" dirty="0" smtClean="0">
                <a:latin typeface="宋体" pitchFamily="2" charset="-122"/>
              </a:rPr>
              <a:t>2681)[ 5 ]</a:t>
            </a:r>
          </a:p>
          <a:p>
            <a:pPr eaLnBrk="1" hangingPunct="1"/>
            <a:endParaRPr lang="en-US" altLang="zh-CN" dirty="0" smtClean="0"/>
          </a:p>
          <a:p>
            <a:pPr eaLnBrk="1" hangingPunct="1"/>
            <a:endParaRPr lang="en-US" altLang="zh-CN" dirty="0" smtClean="0"/>
          </a:p>
          <a:p>
            <a:pPr eaLnBrk="1" hangingPunct="1"/>
            <a:r>
              <a:rPr lang="zh-CN" altLang="en-US" dirty="0" smtClean="0"/>
              <a:t>第三章 </a:t>
            </a:r>
            <a:r>
              <a:rPr lang="en-US" altLang="zh-CN" dirty="0" smtClean="0"/>
              <a:t>IP</a:t>
            </a:r>
            <a:r>
              <a:rPr lang="zh-CN" altLang="en-US" dirty="0" smtClean="0"/>
              <a:t>网络技术</a:t>
            </a:r>
          </a:p>
          <a:p>
            <a:pPr eaLnBrk="1" hangingPunct="1"/>
            <a:endParaRPr lang="zh-CN" altLang="en-US" dirty="0" smtClean="0"/>
          </a:p>
          <a:p>
            <a:pPr eaLnBrk="1" hangingPunct="1"/>
            <a:r>
              <a:rPr lang="zh-CN" altLang="en-US" dirty="0" smtClean="0"/>
              <a:t>学时</a:t>
            </a:r>
            <a:r>
              <a:rPr lang="en-US" altLang="zh-CN" dirty="0" smtClean="0"/>
              <a:t>:12 (2,4,6)</a:t>
            </a:r>
          </a:p>
          <a:p>
            <a:pPr eaLnBrk="1" hangingPunct="1"/>
            <a:r>
              <a:rPr lang="zh-CN" altLang="en-US" dirty="0" smtClean="0"/>
              <a:t>本章学习要求</a:t>
            </a:r>
            <a:r>
              <a:rPr lang="en-US" altLang="zh-CN" dirty="0" smtClean="0"/>
              <a:t>:</a:t>
            </a:r>
          </a:p>
          <a:p>
            <a:pPr eaLnBrk="1" hangingPunct="1"/>
            <a:r>
              <a:rPr lang="zh-CN" altLang="en-US" dirty="0" smtClean="0"/>
              <a:t>基础知识</a:t>
            </a:r>
          </a:p>
          <a:p>
            <a:pPr eaLnBrk="1" hangingPunct="1"/>
            <a:r>
              <a:rPr lang="zh-CN" altLang="en-US" dirty="0" smtClean="0"/>
              <a:t>参考资料</a:t>
            </a:r>
          </a:p>
          <a:p>
            <a:pPr eaLnBrk="1" hangingPunct="1"/>
            <a:r>
              <a:rPr lang="zh-CN" altLang="en-US" dirty="0" smtClean="0"/>
              <a:t>思考题</a:t>
            </a:r>
          </a:p>
          <a:p>
            <a:pPr eaLnBrk="1" hangingPunct="1"/>
            <a:endParaRPr lang="zh-CN" altLang="en-US" dirty="0" smtClean="0"/>
          </a:p>
          <a:p>
            <a:pPr eaLnBrk="1" hangingPunct="1"/>
            <a:endParaRPr lang="zh-CN" altLang="en-US" dirty="0" smtClean="0"/>
          </a:p>
          <a:p>
            <a:pPr eaLnBrk="1" hangingPunct="1"/>
            <a:r>
              <a:rPr lang="en-US" altLang="zh-CN" dirty="0" smtClean="0"/>
              <a:t>2_3_RST-2011(</a:t>
            </a:r>
            <a:r>
              <a:rPr lang="en-US" altLang="zh-CN" dirty="0" err="1" smtClean="0"/>
              <a:t>finalbyXH</a:t>
            </a:r>
            <a:r>
              <a:rPr lang="en-US" altLang="zh-CN" dirty="0" smtClean="0"/>
              <a:t>).</a:t>
            </a:r>
            <a:r>
              <a:rPr lang="en-US" altLang="zh-CN" dirty="0" err="1" smtClean="0"/>
              <a:t>ppt</a:t>
            </a:r>
            <a:r>
              <a:rPr lang="en-US" altLang="zh-CN" dirty="0" smtClean="0"/>
              <a:t>  </a:t>
            </a:r>
            <a:r>
              <a:rPr lang="zh-CN" altLang="en-US" dirty="0" smtClean="0"/>
              <a:t>交换机结构</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4635C727-C559-4E4F-8D4C-9705EB8C1C6E}" type="slidenum">
              <a:rPr lang="en-US" altLang="zh-CN" smtClean="0"/>
              <a:pPr/>
              <a:t>10</a:t>
            </a:fld>
            <a:endParaRPr lang="en-US" altLang="zh-CN" smtClean="0"/>
          </a:p>
        </p:txBody>
      </p:sp>
      <p:sp>
        <p:nvSpPr>
          <p:cNvPr id="185347" name="Rectangle 2"/>
          <p:cNvSpPr>
            <a:spLocks noGrp="1" noRot="1" noChangeAspect="1" noChangeArrowheads="1" noTextEdit="1"/>
          </p:cNvSpPr>
          <p:nvPr>
            <p:ph type="sldImg"/>
          </p:nvPr>
        </p:nvSpPr>
        <p:spPr>
          <a:solidFill>
            <a:srgbClr val="FFFFFF"/>
          </a:solidFill>
          <a:ln/>
        </p:spPr>
      </p:sp>
      <p:sp>
        <p:nvSpPr>
          <p:cNvPr id="185348" name="Rectangle 3"/>
          <p:cNvSpPr>
            <a:spLocks noGrp="1" noChangeArrowheads="1"/>
          </p:cNvSpPr>
          <p:nvPr>
            <p:ph type="body" idx="1"/>
          </p:nvPr>
        </p:nvSpPr>
        <p:spPr>
          <a:solidFill>
            <a:srgbClr val="FFFFFF"/>
          </a:solidFill>
          <a:ln>
            <a:solidFill>
              <a:srgbClr val="000000"/>
            </a:solidFill>
          </a:ln>
        </p:spPr>
        <p:txBody>
          <a:bodyPr/>
          <a:lstStyle/>
          <a:p>
            <a:pPr marL="228600" indent="-228600" eaLnBrk="1" hangingPunct="1">
              <a:buFontTx/>
              <a:buAutoNum type="arabicPeriod"/>
            </a:pPr>
            <a:endParaRPr lang="en-US" altLang="zh-CN" smtClean="0"/>
          </a:p>
          <a:p>
            <a:pPr marL="228600" indent="-228600" eaLnBrk="1" hangingPunct="1"/>
            <a:endParaRPr lang="en-US" altLang="zh-CN" smtClean="0"/>
          </a:p>
          <a:p>
            <a:pPr marL="228600" indent="-228600" eaLnBrk="1" hangingPunct="1"/>
            <a:endParaRPr lang="en-US" altLang="zh-CN" smtClean="0"/>
          </a:p>
          <a:p>
            <a:pPr marL="228600" indent="-228600" eaLnBrk="1" hangingPunct="1"/>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3724C14C-6AFE-4678-B93E-DAAB518F0227}" type="slidenum">
              <a:rPr lang="en-US" altLang="zh-CN" smtClean="0"/>
              <a:pPr/>
              <a:t>11</a:t>
            </a:fld>
            <a:endParaRPr lang="en-US" altLang="zh-CN" smtClean="0"/>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95FB580E-17D7-4509-83DC-9855C4AB6FCD}" type="slidenum">
              <a:rPr lang="en-US" altLang="zh-CN" smtClean="0"/>
              <a:pPr/>
              <a:t>12</a:t>
            </a:fld>
            <a:endParaRPr lang="en-US" altLang="zh-CN" smtClean="0"/>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8DB65A5D-B408-498C-B0C2-21C6A82C04A4}" type="slidenum">
              <a:rPr lang="en-US" altLang="zh-CN" smtClean="0"/>
              <a:pPr/>
              <a:t>13</a:t>
            </a:fld>
            <a:endParaRPr lang="en-US" altLang="zh-CN" smtClean="0"/>
          </a:p>
        </p:txBody>
      </p:sp>
      <p:sp>
        <p:nvSpPr>
          <p:cNvPr id="188419" name="Rectangle 2"/>
          <p:cNvSpPr>
            <a:spLocks noGrp="1" noRot="1" noChangeAspect="1" noChangeArrowheads="1" noTextEdit="1"/>
          </p:cNvSpPr>
          <p:nvPr>
            <p:ph type="sldImg"/>
          </p:nvPr>
        </p:nvSpPr>
        <p:spPr>
          <a:solidFill>
            <a:srgbClr val="FFFFFF"/>
          </a:solidFill>
          <a:ln/>
        </p:spPr>
      </p:sp>
      <p:sp>
        <p:nvSpPr>
          <p:cNvPr id="188420" name="Rectangle 3"/>
          <p:cNvSpPr>
            <a:spLocks noGrp="1" noChangeArrowheads="1"/>
          </p:cNvSpPr>
          <p:nvPr>
            <p:ph type="body" idx="1"/>
          </p:nvPr>
        </p:nvSpPr>
        <p:spPr>
          <a:solidFill>
            <a:srgbClr val="FFFFFF"/>
          </a:solidFill>
          <a:ln>
            <a:solidFill>
              <a:srgbClr val="000000"/>
            </a:solidFill>
          </a:ln>
        </p:spPr>
        <p:txBody>
          <a:bodyPr/>
          <a:lstStyle/>
          <a:p>
            <a:pPr marL="228600" indent="-228600" eaLnBrk="1" hangingPunct="1">
              <a:buFontTx/>
              <a:buChar char="•"/>
            </a:pPr>
            <a:r>
              <a:rPr lang="en-US" altLang="zh-CN" smtClean="0"/>
              <a:t>Search in ARP cache at first</a:t>
            </a:r>
          </a:p>
          <a:p>
            <a:pPr marL="228600" indent="-228600" eaLnBrk="1" hangingPunct="1">
              <a:buFontTx/>
              <a:buChar char="•"/>
            </a:pPr>
            <a:r>
              <a:rPr lang="en-US" altLang="zh-CN" smtClean="0"/>
              <a:t>Use MAC broadcast address : FF FF FF FF FF FF</a:t>
            </a:r>
          </a:p>
          <a:p>
            <a:pPr marL="228600" indent="-228600" eaLnBrk="1" hangingPunct="1">
              <a:buFontTx/>
              <a:buChar char="•"/>
            </a:pPr>
            <a:r>
              <a:rPr lang="en-US" altLang="zh-CN" smtClean="0"/>
              <a:t>The receive will write the sender’s IP&lt; -</a:t>
            </a:r>
            <a:r>
              <a:rPr lang="en-US" altLang="zh-CN" smtClean="0">
                <a:sym typeface="Wingdings" pitchFamily="2" charset="2"/>
              </a:rPr>
              <a:t>-&gt; MAC into its cache</a:t>
            </a:r>
            <a:endParaRPr lang="en-US" altLang="zh-CN" smtClean="0"/>
          </a:p>
          <a:p>
            <a:pPr marL="228600" indent="-228600" eaLnBrk="1" hangingPunct="1">
              <a:buFontTx/>
              <a:buChar char="•"/>
            </a:pPr>
            <a:r>
              <a:rPr lang="en-US" altLang="zh-CN" smtClean="0"/>
              <a:t>If the destination IP address is not belong to the same network as the sender: </a:t>
            </a:r>
          </a:p>
          <a:p>
            <a:pPr marL="228600" indent="-228600" eaLnBrk="1" hangingPunct="1">
              <a:buFontTx/>
              <a:buAutoNum type="arabicPeriod"/>
            </a:pPr>
            <a:r>
              <a:rPr lang="en-US" altLang="zh-CN" smtClean="0"/>
              <a:t>Search in routing table, find the router IP ( must be in the same network), and ask for the MAC address of the  router</a:t>
            </a:r>
          </a:p>
          <a:p>
            <a:pPr marL="228600" indent="-228600" eaLnBrk="1" hangingPunct="1">
              <a:buFontTx/>
              <a:buAutoNum type="arabicPeriod"/>
            </a:pPr>
            <a:r>
              <a:rPr lang="en-US" altLang="zh-CN" smtClean="0"/>
              <a:t>If no router item, find default router</a:t>
            </a:r>
          </a:p>
          <a:p>
            <a:pPr marL="228600" indent="-228600" eaLnBrk="1" hangingPunct="1">
              <a:buFontTx/>
              <a:buAutoNum type="arabicPeriod"/>
            </a:pPr>
            <a:r>
              <a:rPr lang="en-US" altLang="zh-CN" smtClean="0"/>
              <a:t>Find in ARP cache the default router’s MAC</a:t>
            </a:r>
          </a:p>
          <a:p>
            <a:pPr marL="228600" indent="-228600" eaLnBrk="1" hangingPunct="1">
              <a:buFontTx/>
              <a:buAutoNum type="arabicPeriod"/>
            </a:pPr>
            <a:r>
              <a:rPr lang="en-US" altLang="zh-CN" smtClean="0"/>
              <a:t>If no in cache, ask for default gateway’s MAC</a:t>
            </a:r>
          </a:p>
          <a:p>
            <a:pPr marL="228600" indent="-228600" eaLnBrk="1" hangingPunct="1">
              <a:buFontTx/>
              <a:buAutoNum type="arabicPeriod"/>
            </a:pPr>
            <a:r>
              <a:rPr lang="en-US" altLang="zh-CN" smtClean="0"/>
              <a:t>If no default gateway configured, just ARP for the destination IP, the router will reply itself’s MAC</a:t>
            </a:r>
          </a:p>
          <a:p>
            <a:pPr marL="228600" indent="-228600" eaLnBrk="1" hangingPunct="1">
              <a:buFontTx/>
              <a:buChar char="•"/>
            </a:pPr>
            <a:r>
              <a:rPr lang="en-US" altLang="zh-CN" smtClean="0"/>
              <a:t>Gratuitous ARP: ARP cache, but some information may be wrong due to other machine’s change, so when a machine change a net card or turn on, it will send a ARP reply without request</a:t>
            </a:r>
          </a:p>
          <a:p>
            <a:pPr marL="228600" indent="-228600" eaLnBrk="1" hangingPunct="1"/>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B1979EC2-B788-4188-8A5E-5AA28CA6A870}" type="slidenum">
              <a:rPr lang="en-US" altLang="zh-CN" smtClean="0"/>
              <a:pPr/>
              <a:t>14</a:t>
            </a:fld>
            <a:endParaRPr lang="en-US" altLang="zh-CN" smtClean="0"/>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112B6D2B-98CA-48CB-B080-23EF44B2B8ED}" type="slidenum">
              <a:rPr lang="en-US" altLang="zh-CN" smtClean="0"/>
              <a:pPr/>
              <a:t>15</a:t>
            </a:fld>
            <a:endParaRPr lang="en-US" altLang="zh-CN" smtClean="0"/>
          </a:p>
        </p:txBody>
      </p:sp>
      <p:sp>
        <p:nvSpPr>
          <p:cNvPr id="190467" name="Rectangle 2"/>
          <p:cNvSpPr>
            <a:spLocks noGrp="1" noRot="1" noChangeAspect="1" noChangeArrowheads="1" noTextEdit="1"/>
          </p:cNvSpPr>
          <p:nvPr>
            <p:ph type="sldImg"/>
          </p:nvPr>
        </p:nvSpPr>
        <p:spPr>
          <a:solidFill>
            <a:srgbClr val="FFFFFF"/>
          </a:solidFill>
          <a:ln/>
        </p:spPr>
      </p:sp>
      <p:sp>
        <p:nvSpPr>
          <p:cNvPr id="190468"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r>
              <a:rPr lang="zh-CN" altLang="en-US" sz="1600" smtClean="0">
                <a:latin typeface="宋体" pitchFamily="2" charset="-122"/>
              </a:rPr>
              <a:t>可以将一个名字赋予具有</a:t>
            </a:r>
            <a:r>
              <a:rPr lang="en-US" altLang="zh-CN" sz="1600" smtClean="0">
                <a:latin typeface="宋体" pitchFamily="2" charset="-122"/>
              </a:rPr>
              <a:t>IP</a:t>
            </a:r>
            <a:r>
              <a:rPr lang="zh-CN" altLang="en-US" sz="1600" smtClean="0">
                <a:latin typeface="宋体" pitchFamily="2" charset="-122"/>
              </a:rPr>
              <a:t>地址的任何设备。与</a:t>
            </a:r>
            <a:r>
              <a:rPr lang="en-US" altLang="zh-CN" sz="1600" smtClean="0">
                <a:latin typeface="宋体" pitchFamily="2" charset="-122"/>
              </a:rPr>
              <a:t>Internet</a:t>
            </a:r>
            <a:r>
              <a:rPr lang="zh-CN" altLang="en-US" sz="1600" smtClean="0">
                <a:latin typeface="宋体" pitchFamily="2" charset="-122"/>
              </a:rPr>
              <a:t>的数字化地址比较，将名字赋予这类设备更便于记忆和键入</a:t>
            </a:r>
          </a:p>
          <a:p>
            <a:pPr>
              <a:spcBef>
                <a:spcPct val="0"/>
              </a:spcBef>
            </a:pPr>
            <a:r>
              <a:rPr lang="zh-CN" altLang="en-US" sz="700" smtClean="0">
                <a:latin typeface="宋体" pitchFamily="2" charset="-122"/>
              </a:rPr>
              <a:t>主机表方式转换优先于域名转换方式，因此，大多数主机使用</a:t>
            </a:r>
            <a:r>
              <a:rPr lang="en-US" altLang="zh-CN" sz="700" smtClean="0">
                <a:latin typeface="宋体" pitchFamily="2" charset="-122"/>
              </a:rPr>
              <a:t>DNS</a:t>
            </a:r>
            <a:r>
              <a:rPr lang="zh-CN" altLang="en-US" sz="700" smtClean="0">
                <a:latin typeface="宋体" pitchFamily="2" charset="-122"/>
              </a:rPr>
              <a:t>时，仍然创建一个</a:t>
            </a:r>
          </a:p>
          <a:p>
            <a:pPr>
              <a:spcBef>
                <a:spcPct val="0"/>
              </a:spcBef>
            </a:pPr>
            <a:r>
              <a:rPr lang="zh-CN" altLang="en-US" sz="700" smtClean="0">
                <a:latin typeface="宋体" pitchFamily="2" charset="-122"/>
              </a:rPr>
              <a:t>       小型</a:t>
            </a:r>
            <a:r>
              <a:rPr lang="en-US" altLang="zh-CN" sz="700" smtClean="0">
                <a:latin typeface="宋体" pitchFamily="2" charset="-122"/>
              </a:rPr>
              <a:t>/etc/hosts</a:t>
            </a:r>
            <a:r>
              <a:rPr lang="zh-CN" altLang="en-US" sz="700" smtClean="0">
                <a:latin typeface="宋体" pitchFamily="2" charset="-122"/>
              </a:rPr>
              <a:t>文件，记录本地网络主机信息。</a:t>
            </a:r>
          </a:p>
          <a:p>
            <a:pPr>
              <a:spcBef>
                <a:spcPct val="0"/>
              </a:spcBef>
            </a:pPr>
            <a:endParaRPr lang="zh-CN" altLang="en-US" sz="700" smtClean="0">
              <a:latin typeface="宋体" pitchFamily="2" charset="-122"/>
            </a:endParaRPr>
          </a:p>
          <a:p>
            <a:pPr>
              <a:spcBef>
                <a:spcPct val="0"/>
              </a:spcBef>
            </a:pPr>
            <a:r>
              <a:rPr lang="zh-CN" altLang="en-US" sz="700" smtClean="0">
                <a:latin typeface="宋体" pitchFamily="2" charset="-122"/>
              </a:rPr>
              <a:t>原理上，不尽限于</a:t>
            </a:r>
            <a:r>
              <a:rPr lang="en-US" altLang="zh-CN" sz="700" smtClean="0">
                <a:latin typeface="宋体" pitchFamily="2" charset="-122"/>
              </a:rPr>
              <a:t>IP</a:t>
            </a:r>
            <a:r>
              <a:rPr lang="zh-CN" altLang="en-US" sz="700" smtClean="0">
                <a:latin typeface="宋体" pitchFamily="2" charset="-122"/>
              </a:rPr>
              <a:t>网， 如</a:t>
            </a:r>
            <a:r>
              <a:rPr lang="en-US" altLang="zh-CN" sz="700" smtClean="0">
                <a:latin typeface="宋体" pitchFamily="2" charset="-122"/>
              </a:rPr>
              <a:t>ATM</a:t>
            </a:r>
            <a:r>
              <a:rPr lang="zh-CN" altLang="en-US" sz="700" smtClean="0">
                <a:latin typeface="宋体" pitchFamily="2" charset="-122"/>
              </a:rPr>
              <a:t>的名字服务系统</a:t>
            </a:r>
          </a:p>
          <a:p>
            <a:pPr>
              <a:spcBef>
                <a:spcPct val="0"/>
              </a:spcBef>
            </a:pPr>
            <a:endParaRPr lang="zh-CN" altLang="en-US" sz="700" smtClean="0">
              <a:latin typeface="宋体" pitchFamily="2" charset="-122"/>
            </a:endParaRPr>
          </a:p>
          <a:p>
            <a:pPr>
              <a:spcBef>
                <a:spcPct val="0"/>
              </a:spcBef>
            </a:pPr>
            <a:r>
              <a:rPr lang="en-US" altLang="zh-CN" sz="1600" smtClean="0">
                <a:latin typeface="宋体" pitchFamily="2" charset="-122"/>
              </a:rPr>
              <a:t>DNS</a:t>
            </a:r>
            <a:r>
              <a:rPr lang="zh-CN" altLang="en-US" sz="1600" smtClean="0">
                <a:latin typeface="宋体" pitchFamily="2" charset="-122"/>
              </a:rPr>
              <a:t>域名系统的第一个实现称为</a:t>
            </a:r>
            <a:r>
              <a:rPr lang="en-US" altLang="zh-CN" sz="1600" smtClean="0">
                <a:latin typeface="宋体" pitchFamily="2" charset="-122"/>
              </a:rPr>
              <a:t>JEEVES</a:t>
            </a:r>
            <a:r>
              <a:rPr lang="zh-CN" altLang="en-US" sz="1600" smtClean="0">
                <a:latin typeface="宋体" pitchFamily="2" charset="-122"/>
              </a:rPr>
              <a:t>。它是由</a:t>
            </a:r>
            <a:r>
              <a:rPr lang="en-US" altLang="zh-CN" sz="1600" smtClean="0">
                <a:latin typeface="宋体" pitchFamily="2" charset="-122"/>
              </a:rPr>
              <a:t>Paul Mockapetris</a:t>
            </a:r>
            <a:r>
              <a:rPr lang="zh-CN" altLang="en-US" sz="1600" smtClean="0">
                <a:latin typeface="宋体" pitchFamily="2" charset="-122"/>
              </a:rPr>
              <a:t>写的，后来的一个实现是</a:t>
            </a:r>
            <a:r>
              <a:rPr lang="en-US" altLang="zh-CN" sz="1600" smtClean="0">
                <a:latin typeface="宋体" pitchFamily="2" charset="-122"/>
              </a:rPr>
              <a:t>BIND,</a:t>
            </a:r>
          </a:p>
          <a:p>
            <a:pPr>
              <a:spcBef>
                <a:spcPct val="0"/>
              </a:spcBef>
            </a:pPr>
            <a:r>
              <a:rPr lang="zh-CN" altLang="en-US" sz="1600" smtClean="0">
                <a:latin typeface="宋体" pitchFamily="2" charset="-122"/>
              </a:rPr>
              <a:t>是</a:t>
            </a:r>
            <a:r>
              <a:rPr lang="en-US" altLang="zh-CN" sz="1600" smtClean="0">
                <a:latin typeface="宋体" pitchFamily="2" charset="-122"/>
              </a:rPr>
              <a:t>Kevin Dunlap</a:t>
            </a:r>
            <a:r>
              <a:rPr lang="zh-CN" altLang="en-US" sz="1600" smtClean="0">
                <a:latin typeface="宋体" pitchFamily="2" charset="-122"/>
              </a:rPr>
              <a:t>为</a:t>
            </a:r>
            <a:r>
              <a:rPr lang="en-US" altLang="zh-CN" sz="1600" smtClean="0">
                <a:latin typeface="宋体" pitchFamily="2" charset="-122"/>
              </a:rPr>
              <a:t>Berkeley UNIX</a:t>
            </a:r>
            <a:r>
              <a:rPr lang="zh-CN" altLang="en-US" sz="1600" smtClean="0">
                <a:latin typeface="宋体" pitchFamily="2" charset="-122"/>
              </a:rPr>
              <a:t>写的，全称为</a:t>
            </a:r>
            <a:r>
              <a:rPr lang="en-US" altLang="zh-CN" sz="1600" smtClean="0">
                <a:latin typeface="宋体" pitchFamily="2" charset="-122"/>
              </a:rPr>
              <a:t>Berkeley Internet Name Domain</a:t>
            </a:r>
            <a:r>
              <a:rPr lang="zh-CN" altLang="en-US" sz="1600" smtClean="0">
                <a:latin typeface="宋体" pitchFamily="2" charset="-122"/>
              </a:rPr>
              <a:t>。</a:t>
            </a:r>
            <a:r>
              <a:rPr lang="en-US" altLang="zh-CN" sz="1600" smtClean="0">
                <a:latin typeface="宋体" pitchFamily="2" charset="-122"/>
              </a:rPr>
              <a:t>BIND</a:t>
            </a:r>
            <a:r>
              <a:rPr lang="zh-CN" altLang="en-US" sz="1600" smtClean="0">
                <a:latin typeface="宋体" pitchFamily="2" charset="-122"/>
              </a:rPr>
              <a:t>是目前绝大</a:t>
            </a:r>
          </a:p>
          <a:p>
            <a:pPr>
              <a:spcBef>
                <a:spcPct val="0"/>
              </a:spcBef>
            </a:pPr>
            <a:r>
              <a:rPr lang="zh-CN" altLang="en-US" sz="1600" smtClean="0">
                <a:latin typeface="宋体" pitchFamily="2" charset="-122"/>
              </a:rPr>
              <a:t>多数商用</a:t>
            </a:r>
            <a:r>
              <a:rPr lang="en-US" altLang="zh-CN" sz="1600" smtClean="0">
                <a:latin typeface="宋体" pitchFamily="2" charset="-122"/>
              </a:rPr>
              <a:t>UNIX</a:t>
            </a:r>
            <a:r>
              <a:rPr lang="zh-CN" altLang="en-US" sz="1600" smtClean="0">
                <a:latin typeface="宋体" pitchFamily="2" charset="-122"/>
              </a:rPr>
              <a:t>中的标准部分。</a:t>
            </a:r>
          </a:p>
          <a:p>
            <a:pPr>
              <a:spcBef>
                <a:spcPct val="0"/>
              </a:spcBef>
            </a:pPr>
            <a:r>
              <a:rPr lang="zh-CN" altLang="en-US" sz="1600" smtClean="0">
                <a:latin typeface="宋体" pitchFamily="2" charset="-122"/>
              </a:rPr>
              <a:t>   </a:t>
            </a:r>
            <a:r>
              <a:rPr lang="en-US" altLang="zh-CN" sz="1600" smtClean="0">
                <a:latin typeface="宋体" pitchFamily="2" charset="-122"/>
              </a:rPr>
              <a:t>BIND</a:t>
            </a:r>
            <a:r>
              <a:rPr lang="zh-CN" altLang="en-US" sz="1600" smtClean="0">
                <a:latin typeface="宋体" pitchFamily="2" charset="-122"/>
              </a:rPr>
              <a:t>是一种客户</a:t>
            </a:r>
            <a:r>
              <a:rPr lang="en-US" altLang="zh-CN" sz="1600" smtClean="0">
                <a:latin typeface="宋体" pitchFamily="2" charset="-122"/>
              </a:rPr>
              <a:t>-</a:t>
            </a:r>
            <a:r>
              <a:rPr lang="zh-CN" altLang="en-US" sz="1600" smtClean="0">
                <a:latin typeface="宋体" pitchFamily="2" charset="-122"/>
              </a:rPr>
              <a:t>服务器软件系统，其客户端软件称为解析器，在</a:t>
            </a:r>
            <a:r>
              <a:rPr lang="en-US" altLang="zh-CN" sz="1600" smtClean="0">
                <a:latin typeface="宋体" pitchFamily="2" charset="-122"/>
              </a:rPr>
              <a:t>UNIX</a:t>
            </a:r>
            <a:r>
              <a:rPr lang="zh-CN" altLang="en-US" sz="1600" smtClean="0">
                <a:latin typeface="宋体" pitchFamily="2" charset="-122"/>
              </a:rPr>
              <a:t>中，它是以库例程的方式</a:t>
            </a:r>
          </a:p>
          <a:p>
            <a:pPr>
              <a:spcBef>
                <a:spcPct val="0"/>
              </a:spcBef>
            </a:pPr>
            <a:r>
              <a:rPr lang="zh-CN" altLang="en-US" sz="1600" smtClean="0">
                <a:latin typeface="宋体" pitchFamily="2" charset="-122"/>
              </a:rPr>
              <a:t>实现，而非一客户程序，其配置文件为</a:t>
            </a:r>
            <a:r>
              <a:rPr lang="en-US" altLang="zh-CN" sz="1600" smtClean="0">
                <a:latin typeface="宋体" pitchFamily="2" charset="-122"/>
              </a:rPr>
              <a:t>/etc/resolv.conf</a:t>
            </a:r>
            <a:r>
              <a:rPr lang="zh-CN" altLang="en-US" sz="1600" smtClean="0">
                <a:latin typeface="宋体" pitchFamily="2" charset="-122"/>
              </a:rPr>
              <a:t>及</a:t>
            </a:r>
            <a:r>
              <a:rPr lang="en-US" altLang="zh-CN" sz="1600" smtClean="0">
                <a:latin typeface="宋体" pitchFamily="2" charset="-122"/>
              </a:rPr>
              <a:t>nsswitch.conf</a:t>
            </a:r>
            <a:r>
              <a:rPr lang="zh-CN" altLang="en-US" sz="1600" smtClean="0">
                <a:latin typeface="宋体" pitchFamily="2" charset="-122"/>
              </a:rPr>
              <a:t>。</a:t>
            </a:r>
            <a:r>
              <a:rPr lang="en-US" altLang="zh-CN" sz="1600" smtClean="0">
                <a:latin typeface="宋体" pitchFamily="2" charset="-122"/>
              </a:rPr>
              <a:t>BIND</a:t>
            </a:r>
            <a:r>
              <a:rPr lang="zh-CN" altLang="en-US" sz="1600" smtClean="0">
                <a:latin typeface="宋体" pitchFamily="2" charset="-122"/>
              </a:rPr>
              <a:t>服务器端的软件是</a:t>
            </a:r>
          </a:p>
          <a:p>
            <a:pPr>
              <a:spcBef>
                <a:spcPct val="0"/>
              </a:spcBef>
            </a:pPr>
            <a:r>
              <a:rPr lang="zh-CN" altLang="en-US" sz="1600" smtClean="0">
                <a:latin typeface="宋体" pitchFamily="2" charset="-122"/>
              </a:rPr>
              <a:t>一个名为</a:t>
            </a:r>
            <a:r>
              <a:rPr lang="en-US" altLang="zh-CN" sz="1600" smtClean="0">
                <a:latin typeface="宋体" pitchFamily="2" charset="-122"/>
              </a:rPr>
              <a:t>named</a:t>
            </a:r>
            <a:r>
              <a:rPr lang="zh-CN" altLang="en-US" sz="1600" smtClean="0">
                <a:latin typeface="宋体" pitchFamily="2" charset="-122"/>
              </a:rPr>
              <a:t>的守护进程</a:t>
            </a:r>
            <a:r>
              <a:rPr lang="en-US" altLang="zh-CN" sz="1600" smtClean="0">
                <a:latin typeface="宋体" pitchFamily="2" charset="-122"/>
              </a:rPr>
              <a:t>daemon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DDF62C39-95E2-4148-9AE1-495C7916058B}" type="slidenum">
              <a:rPr lang="en-US" altLang="zh-CN" smtClean="0"/>
              <a:pPr/>
              <a:t>16</a:t>
            </a:fld>
            <a:endParaRPr lang="en-US" altLang="zh-CN" smtClean="0"/>
          </a:p>
        </p:txBody>
      </p:sp>
      <p:sp>
        <p:nvSpPr>
          <p:cNvPr id="191491" name="Rectangle 2"/>
          <p:cNvSpPr>
            <a:spLocks noGrp="1" noRot="1" noChangeAspect="1" noChangeArrowheads="1" noTextEdit="1"/>
          </p:cNvSpPr>
          <p:nvPr>
            <p:ph type="sldImg"/>
          </p:nvPr>
        </p:nvSpPr>
        <p:spPr>
          <a:solidFill>
            <a:srgbClr val="FFFFFF"/>
          </a:solidFill>
          <a:ln/>
        </p:spPr>
      </p:sp>
      <p:sp>
        <p:nvSpPr>
          <p:cNvPr id="19149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sz="900" smtClean="0"/>
              <a:t>Internet</a:t>
            </a:r>
            <a:r>
              <a:rPr lang="zh-CN" altLang="en-US" sz="900" smtClean="0"/>
              <a:t>的域名由一系列标号组成，这些标号从右到左构成了一棵从根上一级到叶的树。在域名的最高级可以有两种不同的命名分级：地理的和组织的</a:t>
            </a:r>
            <a:r>
              <a:rPr lang="en-US" altLang="zh-CN" sz="900" smtClean="0"/>
              <a:t>(</a:t>
            </a:r>
            <a:r>
              <a:rPr lang="zh-CN" altLang="en-US" sz="900" smtClean="0"/>
              <a:t>见下表</a:t>
            </a:r>
            <a:r>
              <a:rPr lang="en-US" altLang="zh-CN" sz="900" smtClean="0"/>
              <a:t>)</a:t>
            </a:r>
            <a:r>
              <a:rPr lang="zh-CN" altLang="en-US" sz="900" smtClean="0"/>
              <a:t>。在每一级中，又可以划分出很多子级</a:t>
            </a:r>
            <a:r>
              <a:rPr lang="en-US" altLang="zh-CN" sz="900" smtClean="0"/>
              <a:t>(</a:t>
            </a:r>
            <a:r>
              <a:rPr lang="zh-CN" altLang="en-US" sz="900" smtClean="0"/>
              <a:t>如图</a:t>
            </a:r>
            <a:r>
              <a:rPr lang="en-US" altLang="zh-CN" sz="900" smtClean="0"/>
              <a:t>)</a:t>
            </a:r>
          </a:p>
          <a:p>
            <a:pPr eaLnBrk="1" hangingPunct="1"/>
            <a:endParaRPr lang="en-US" altLang="zh-CN" sz="900" smtClean="0"/>
          </a:p>
          <a:p>
            <a:pPr eaLnBrk="1" hangingPunct="1"/>
            <a:r>
              <a:rPr lang="en-US" altLang="zh-CN" sz="800" smtClean="0"/>
              <a:t>NIC</a:t>
            </a:r>
            <a:r>
              <a:rPr lang="zh-CN" altLang="zh-CN" sz="800" smtClean="0"/>
              <a:t>将第一级域的管理特权分派给指定的管理机构，各管理机构再对其管辖下的域名空间继续划分，并将各子部分管理特权授予子管理机构。如此下去，便形成层次型域名。由于各子管理机构是逐级授权的，所以最终的域名都得到</a:t>
            </a:r>
            <a:r>
              <a:rPr lang="en-US" altLang="zh-CN" sz="800" smtClean="0"/>
              <a:t>NIC</a:t>
            </a:r>
            <a:r>
              <a:rPr lang="zh-CN" altLang="zh-CN" sz="800" smtClean="0"/>
              <a:t>的承认。这样，域名管理系统和域名系统本身一样构成了一个树形结构，其中树根作为唯一的中央管理机构</a:t>
            </a:r>
            <a:r>
              <a:rPr lang="en-US" altLang="zh-CN" sz="800" smtClean="0"/>
              <a:t>(NIC)</a:t>
            </a:r>
            <a:r>
              <a:rPr lang="zh-CN" altLang="zh-CN" sz="800" smtClean="0"/>
              <a:t>是未命名的，不构成域名的一部分。实际上，</a:t>
            </a:r>
            <a:r>
              <a:rPr lang="en-US" altLang="zh-CN" sz="800" smtClean="0"/>
              <a:t>NIC</a:t>
            </a:r>
            <a:r>
              <a:rPr lang="zh-CN" altLang="zh-CN" sz="800" smtClean="0"/>
              <a:t>控制了第一、第二级域的分派。</a:t>
            </a:r>
            <a:endParaRPr lang="zh-CN" altLang="en-US" sz="80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29BF44E5-AC3C-42A5-9336-6F55102D2290}" type="slidenum">
              <a:rPr lang="en-US" altLang="zh-CN" smtClean="0"/>
              <a:pPr/>
              <a:t>17</a:t>
            </a:fld>
            <a:endParaRPr lang="en-US" altLang="zh-CN" smtClean="0"/>
          </a:p>
        </p:txBody>
      </p:sp>
      <p:sp>
        <p:nvSpPr>
          <p:cNvPr id="192515" name="Rectangle 2"/>
          <p:cNvSpPr>
            <a:spLocks noGrp="1" noRot="1" noChangeAspect="1" noChangeArrowheads="1" noTextEdit="1"/>
          </p:cNvSpPr>
          <p:nvPr>
            <p:ph type="sldImg"/>
          </p:nvPr>
        </p:nvSpPr>
        <p:spPr>
          <a:solidFill>
            <a:srgbClr val="FFFFFF"/>
          </a:solidFill>
          <a:ln/>
        </p:spPr>
      </p:sp>
      <p:sp>
        <p:nvSpPr>
          <p:cNvPr id="19251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2000" smtClean="0"/>
              <a:t>当一个组织申请一个域而被授权以后，它需要为它的域配置一个域名服务器。这个域名服务器上首先有该域下的域名</a:t>
            </a:r>
            <a:r>
              <a:rPr lang="en-US" altLang="zh-CN" sz="2000" smtClean="0"/>
              <a:t>-IP</a:t>
            </a:r>
            <a:r>
              <a:rPr lang="zh-CN" altLang="en-US" sz="2000" smtClean="0"/>
              <a:t>地址数据库或者有关它下面的子域域名服务器的信息</a:t>
            </a:r>
            <a:r>
              <a:rPr lang="en-US" altLang="zh-CN" sz="2000" smtClean="0"/>
              <a:t>(</a:t>
            </a:r>
            <a:r>
              <a:rPr lang="zh-CN" altLang="en-US" sz="2000" smtClean="0"/>
              <a:t>如果它下面还有许多子域的话</a:t>
            </a:r>
            <a:r>
              <a:rPr lang="en-US" altLang="zh-CN" sz="2000" smtClean="0"/>
              <a:t>)</a:t>
            </a:r>
            <a:r>
              <a:rPr lang="zh-CN" altLang="en-US" sz="2000" smtClean="0"/>
              <a:t>，另外它必须知道至少一个根服务器的地址。这样域名服务器也构成了一个树形结构</a:t>
            </a:r>
          </a:p>
          <a:p>
            <a:pPr eaLnBrk="1" hangingPunct="1"/>
            <a:endParaRPr lang="zh-CN" altLang="en-US" smtClean="0"/>
          </a:p>
          <a:p>
            <a:pPr eaLnBrk="1" hangingPunct="1"/>
            <a:r>
              <a:rPr lang="en-US" altLang="zh-CN" smtClean="0"/>
              <a:t>1.At first , host name is enough, but net become big, so DNS</a:t>
            </a:r>
          </a:p>
          <a:p>
            <a:pPr eaLnBrk="1" hangingPunct="1"/>
            <a:r>
              <a:rPr lang="en-US" altLang="zh-CN" smtClean="0"/>
              <a:t>2.WINS, NetBIOS computer name ----- IP address</a:t>
            </a:r>
          </a:p>
          <a:p>
            <a:pPr eaLnBrk="1" hangingPunct="1"/>
            <a:r>
              <a:rPr lang="en-US" altLang="zh-CN" smtClean="0"/>
              <a:t>3.</a:t>
            </a:r>
            <a:r>
              <a:rPr lang="zh-CN" altLang="en-US" smtClean="0"/>
              <a:t>每个域有一个主</a:t>
            </a:r>
            <a:r>
              <a:rPr lang="en-US" altLang="zh-CN" smtClean="0"/>
              <a:t>DNS</a:t>
            </a:r>
            <a:r>
              <a:rPr lang="zh-CN" altLang="en-US" smtClean="0"/>
              <a:t>服务器及多个备份服务器</a:t>
            </a:r>
          </a:p>
          <a:p>
            <a:pPr eaLnBrk="1" hangingPunct="1"/>
            <a:r>
              <a:rPr lang="zh-CN" altLang="en-US" smtClean="0"/>
              <a:t>  </a:t>
            </a:r>
            <a:r>
              <a:rPr lang="en-US" altLang="zh-CN" smtClean="0"/>
              <a:t>13 root DNS server</a:t>
            </a:r>
            <a:r>
              <a:rPr lang="zh-CN" altLang="en-US" smtClean="0"/>
              <a:t>记录了各权威</a:t>
            </a:r>
            <a:r>
              <a:rPr lang="en-US" altLang="zh-CN" smtClean="0"/>
              <a:t>DNS</a:t>
            </a:r>
            <a:r>
              <a:rPr lang="zh-CN" altLang="en-US" smtClean="0"/>
              <a:t>服务器</a:t>
            </a:r>
          </a:p>
          <a:p>
            <a:pPr eaLnBrk="1" hangingPunct="1"/>
            <a:r>
              <a:rPr lang="en-US" altLang="zh-CN" smtClean="0"/>
              <a:t>4</a:t>
            </a:r>
            <a:r>
              <a:rPr lang="zh-CN" altLang="en-US" smtClean="0"/>
              <a:t>。两种解析方法：反复（如图）递归（只向一台</a:t>
            </a:r>
            <a:r>
              <a:rPr lang="en-US" altLang="zh-CN" smtClean="0"/>
              <a:t>DNS</a:t>
            </a:r>
            <a:r>
              <a:rPr lang="zh-CN" altLang="en-US" smtClean="0"/>
              <a:t>请求，由它找别的</a:t>
            </a:r>
            <a:r>
              <a:rPr lang="en-US" altLang="zh-CN" smtClean="0"/>
              <a:t>DNS</a:t>
            </a:r>
            <a:r>
              <a:rPr lang="zh-CN" altLang="en-US" smtClean="0"/>
              <a:t>）</a:t>
            </a:r>
          </a:p>
          <a:p>
            <a:pPr eaLnBrk="1" hangingPunct="1"/>
            <a:endParaRPr lang="zh-CN" altLang="en-US" smtClean="0"/>
          </a:p>
          <a:p>
            <a:pPr eaLnBrk="1" hangingPunct="1"/>
            <a:r>
              <a:rPr lang="zh-CN" altLang="en-US" smtClean="0"/>
              <a:t>当一个客户端需要进行域名 的时候，它先查看自己的域名高速缓存中是否有该域名的</a:t>
            </a:r>
            <a:r>
              <a:rPr lang="en-US" altLang="zh-CN" smtClean="0"/>
              <a:t>IP</a:t>
            </a:r>
            <a:r>
              <a:rPr lang="zh-CN" altLang="en-US" smtClean="0"/>
              <a:t>地址，如果没有，它将形成一个域名查询报文送往指定的本地域名服务器</a:t>
            </a:r>
            <a:r>
              <a:rPr lang="en-US" altLang="zh-CN" smtClean="0"/>
              <a:t>(</a:t>
            </a:r>
            <a:r>
              <a:rPr lang="zh-CN" altLang="en-US" smtClean="0"/>
              <a:t>该服务器是由系统管理员指定的</a:t>
            </a:r>
            <a:r>
              <a:rPr lang="en-US" altLang="zh-CN" smtClean="0"/>
              <a:t>)</a:t>
            </a:r>
            <a:r>
              <a:rPr lang="zh-CN" altLang="en-US" smtClean="0"/>
              <a:t>。当域名服务器收到查询时，它检查名字是否处于它授权管理的子域内。如果是，它就根据自己的数据库把名字转换成</a:t>
            </a:r>
            <a:r>
              <a:rPr lang="en-US" altLang="zh-CN" smtClean="0"/>
              <a:t>IP</a:t>
            </a:r>
            <a:r>
              <a:rPr lang="zh-CN" altLang="en-US" smtClean="0"/>
              <a:t>地址，并将结构返回客户机；如果不是，它查看自己的高速缓存，看能否找到，找到则响应。否则它检查客户机指明的是哪一种转换，如果是递归转换，服务器就和它上级的能解析该名字的服务器联系，它取得对应后以响应客户机；如果是迭代转换，该服务器直接回答客户机它解析不了，但告诉客户机应该和哪一个名字服务器联系。这样，对一个域名的解析可能有多个服务器参加，从而实现其分布式解析，达到高效的解析过程</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3A56F49B-EC15-4E45-AECF-1BEC9A1883D3}" type="slidenum">
              <a:rPr lang="en-US" altLang="zh-CN" smtClean="0"/>
              <a:pPr/>
              <a:t>18</a:t>
            </a:fld>
            <a:endParaRPr lang="en-US" altLang="zh-CN" smtClean="0"/>
          </a:p>
        </p:txBody>
      </p:sp>
      <p:sp>
        <p:nvSpPr>
          <p:cNvPr id="194563" name="Rectangle 2"/>
          <p:cNvSpPr>
            <a:spLocks noGrp="1" noRot="1" noChangeAspect="1" noChangeArrowheads="1" noTextEdit="1"/>
          </p:cNvSpPr>
          <p:nvPr>
            <p:ph type="sldImg"/>
          </p:nvPr>
        </p:nvSpPr>
        <p:spPr>
          <a:solidFill>
            <a:srgbClr val="FFFFFF"/>
          </a:solidFill>
          <a:ln/>
        </p:spPr>
      </p:sp>
      <p:sp>
        <p:nvSpPr>
          <p:cNvPr id="1945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24F9251C-6BA0-478C-9CE5-3E868D053ED7}" type="slidenum">
              <a:rPr lang="en-US" altLang="zh-CN" smtClean="0"/>
              <a:pPr/>
              <a:t>19</a:t>
            </a:fld>
            <a:endParaRPr lang="en-US" altLang="zh-CN" smtClean="0"/>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p:spPr>
        <p:txBody>
          <a:bodyPr/>
          <a:lstStyle/>
          <a:p>
            <a:pPr eaLnBrk="1" hangingPunct="1"/>
            <a:r>
              <a:rPr lang="en-US" smtClean="0"/>
              <a:t>Tcpip.pdf</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1CA202CC-EBCD-4A99-90E9-B52D8240236C}" type="slidenum">
              <a:rPr lang="en-US" altLang="zh-CN" smtClean="0"/>
              <a:pPr/>
              <a:t>2</a:t>
            </a:fld>
            <a:endParaRPr lang="en-US" altLang="zh-CN" smtClean="0"/>
          </a:p>
        </p:txBody>
      </p:sp>
      <p:sp>
        <p:nvSpPr>
          <p:cNvPr id="166915" name="Rectangle 2"/>
          <p:cNvSpPr>
            <a:spLocks noGrp="1" noRot="1" noChangeAspect="1" noChangeArrowheads="1" noTextEdit="1"/>
          </p:cNvSpPr>
          <p:nvPr>
            <p:ph type="sldImg"/>
          </p:nvPr>
        </p:nvSpPr>
        <p:spPr>
          <a:solidFill>
            <a:srgbClr val="FFFFFF"/>
          </a:solidFill>
          <a:ln/>
        </p:spPr>
      </p:sp>
      <p:sp>
        <p:nvSpPr>
          <p:cNvPr id="16691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mtClean="0"/>
              <a:t>网络互连的意义</a:t>
            </a:r>
            <a:r>
              <a:rPr lang="en-US" altLang="zh-CN" smtClean="0"/>
              <a:t>: </a:t>
            </a:r>
            <a:r>
              <a:rPr lang="zh-CN" altLang="en-US" smtClean="0"/>
              <a:t>第一章中介绍过去   二层</a:t>
            </a:r>
            <a:r>
              <a:rPr lang="en-US" altLang="zh-CN" smtClean="0"/>
              <a:t>,</a:t>
            </a:r>
            <a:r>
              <a:rPr lang="zh-CN" altLang="en-US" smtClean="0"/>
              <a:t>三层</a:t>
            </a:r>
          </a:p>
          <a:p>
            <a:pPr eaLnBrk="1" hangingPunct="1"/>
            <a:endParaRPr lang="zh-CN" altLang="en-US" smtClean="0"/>
          </a:p>
          <a:p>
            <a:pPr eaLnBrk="1" hangingPunct="1"/>
            <a:r>
              <a:rPr lang="zh-CN" altLang="en-US" smtClean="0"/>
              <a:t>比较</a:t>
            </a:r>
            <a:r>
              <a:rPr lang="en-US" altLang="zh-CN" smtClean="0"/>
              <a:t>: </a:t>
            </a:r>
            <a:r>
              <a:rPr lang="zh-CN" altLang="en-US" smtClean="0"/>
              <a:t>电话网络结构</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5FD20DF8-705D-431D-95D6-31C47D08577D}" type="slidenum">
              <a:rPr lang="en-US" altLang="zh-CN" smtClean="0"/>
              <a:pPr/>
              <a:t>20</a:t>
            </a:fld>
            <a:endParaRPr lang="en-US" altLang="zh-CN" smtClean="0"/>
          </a:p>
        </p:txBody>
      </p:sp>
      <p:sp>
        <p:nvSpPr>
          <p:cNvPr id="197635" name="Rectangle 2"/>
          <p:cNvSpPr>
            <a:spLocks noGrp="1" noRot="1" noChangeAspect="1" noChangeArrowheads="1" noTextEdit="1"/>
          </p:cNvSpPr>
          <p:nvPr>
            <p:ph type="sldImg"/>
          </p:nvPr>
        </p:nvSpPr>
        <p:spPr>
          <a:solidFill>
            <a:srgbClr val="FFFFFF"/>
          </a:solidFill>
          <a:ln/>
        </p:spPr>
      </p:sp>
      <p:sp>
        <p:nvSpPr>
          <p:cNvPr id="1976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FD42F64B-B516-4769-B48C-3F31C1830AE9}" type="slidenum">
              <a:rPr lang="en-US" altLang="zh-CN" smtClean="0"/>
              <a:pPr/>
              <a:t>21</a:t>
            </a:fld>
            <a:endParaRPr lang="en-US" altLang="zh-CN" smtClean="0"/>
          </a:p>
        </p:txBody>
      </p:sp>
      <p:sp>
        <p:nvSpPr>
          <p:cNvPr id="199683" name="Rectangle 2"/>
          <p:cNvSpPr>
            <a:spLocks noGrp="1" noRot="1" noChangeAspect="1" noChangeArrowheads="1" noTextEdit="1"/>
          </p:cNvSpPr>
          <p:nvPr>
            <p:ph type="sldImg"/>
          </p:nvPr>
        </p:nvSpPr>
        <p:spPr>
          <a:solidFill>
            <a:srgbClr val="FFFFFF"/>
          </a:solidFill>
          <a:ln/>
        </p:spPr>
      </p:sp>
      <p:sp>
        <p:nvSpPr>
          <p:cNvPr id="19968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smtClean="0"/>
              <a:t>2</a:t>
            </a:r>
            <a:r>
              <a:rPr lang="zh-CN" altLang="en-US" smtClean="0"/>
              <a:t>。</a:t>
            </a:r>
            <a:r>
              <a:rPr lang="en-US" altLang="zh-CN" smtClean="0"/>
              <a:t>HL</a:t>
            </a:r>
            <a:r>
              <a:rPr lang="zh-CN" altLang="en-US" smtClean="0"/>
              <a:t>，</a:t>
            </a:r>
            <a:r>
              <a:rPr lang="en-US" altLang="zh-CN" smtClean="0"/>
              <a:t>32</a:t>
            </a:r>
            <a:r>
              <a:rPr lang="zh-CN" altLang="en-US" smtClean="0"/>
              <a:t>比特为单位的</a:t>
            </a:r>
            <a:r>
              <a:rPr lang="en-US" altLang="zh-CN" smtClean="0"/>
              <a:t>IP</a:t>
            </a:r>
            <a:r>
              <a:rPr lang="zh-CN" altLang="en-US" smtClean="0"/>
              <a:t>头长度，</a:t>
            </a:r>
            <a:r>
              <a:rPr lang="en-US" altLang="zh-CN" smtClean="0"/>
              <a:t>5</a:t>
            </a:r>
            <a:r>
              <a:rPr lang="zh-CN" altLang="en-US" smtClean="0"/>
              <a:t>： 无选项， </a:t>
            </a:r>
            <a:r>
              <a:rPr lang="en-US" altLang="zh-CN" smtClean="0"/>
              <a:t>6</a:t>
            </a:r>
            <a:r>
              <a:rPr lang="zh-CN" altLang="en-US" smtClean="0"/>
              <a:t>： 有选项</a:t>
            </a:r>
          </a:p>
          <a:p>
            <a:pPr eaLnBrk="1" hangingPunct="1"/>
            <a:r>
              <a:rPr lang="en-US" altLang="zh-CN" smtClean="0"/>
              <a:t>3</a:t>
            </a:r>
            <a:r>
              <a:rPr lang="zh-CN" altLang="en-US" smtClean="0"/>
              <a:t>。</a:t>
            </a:r>
            <a:r>
              <a:rPr lang="en-US" altLang="zh-CN" smtClean="0"/>
              <a:t>IP </a:t>
            </a:r>
            <a:r>
              <a:rPr lang="zh-CN" altLang="zh-CN" smtClean="0"/>
              <a:t>分组总长：32比特为单位</a:t>
            </a:r>
          </a:p>
          <a:p>
            <a:pPr eaLnBrk="1" hangingPunct="1"/>
            <a:r>
              <a:rPr lang="zh-CN" altLang="zh-CN" smtClean="0"/>
              <a:t>4。第二个32比特用于 </a:t>
            </a:r>
            <a:r>
              <a:rPr lang="en-US" altLang="zh-CN" smtClean="0"/>
              <a:t>Fragment</a:t>
            </a:r>
            <a:r>
              <a:rPr lang="zh-CN" altLang="en-US" smtClean="0"/>
              <a:t>， </a:t>
            </a:r>
            <a:r>
              <a:rPr lang="en-US" altLang="zh-CN" smtClean="0"/>
              <a:t>MTU</a:t>
            </a:r>
            <a:r>
              <a:rPr lang="zh-CN" altLang="en-US" smtClean="0"/>
              <a:t>，</a:t>
            </a:r>
          </a:p>
          <a:p>
            <a:pPr eaLnBrk="1" hangingPunct="1"/>
            <a:r>
              <a:rPr lang="zh-CN" altLang="en-US" smtClean="0"/>
              <a:t>    </a:t>
            </a:r>
            <a:r>
              <a:rPr lang="en-US" altLang="zh-CN" smtClean="0"/>
              <a:t>F </a:t>
            </a:r>
            <a:r>
              <a:rPr lang="zh-CN" altLang="en-US" smtClean="0"/>
              <a:t>： </a:t>
            </a:r>
            <a:r>
              <a:rPr lang="en-US" altLang="zh-CN" smtClean="0"/>
              <a:t>no use | DF | MF  ,  DF=1, don’t fragments, use in traceroute and pathMTU discovery, MF=0, end of an IP packets</a:t>
            </a:r>
          </a:p>
          <a:p>
            <a:pPr eaLnBrk="1" hangingPunct="1"/>
            <a:r>
              <a:rPr lang="en-US" altLang="zh-CN" smtClean="0"/>
              <a:t>5</a:t>
            </a:r>
            <a:r>
              <a:rPr lang="zh-CN" altLang="en-US" smtClean="0"/>
              <a:t>。</a:t>
            </a:r>
            <a:r>
              <a:rPr lang="en-US" altLang="zh-CN" smtClean="0"/>
              <a:t>TTL default =64</a:t>
            </a:r>
          </a:p>
          <a:p>
            <a:pPr eaLnBrk="1" hangingPunct="1"/>
            <a:r>
              <a:rPr lang="en-US" altLang="zh-CN" smtClean="0"/>
              <a:t>6</a:t>
            </a:r>
            <a:r>
              <a:rPr lang="zh-CN" altLang="en-US" smtClean="0"/>
              <a:t>。传输层协议 </a:t>
            </a:r>
            <a:r>
              <a:rPr lang="en-US" altLang="zh-CN" smtClean="0"/>
              <a:t>ICMP  IGMP  GGP  IPinIP </a:t>
            </a:r>
            <a:r>
              <a:rPr lang="zh-CN" altLang="en-US" smtClean="0"/>
              <a:t>（</a:t>
            </a:r>
            <a:r>
              <a:rPr lang="en-US" altLang="zh-CN" smtClean="0"/>
              <a:t>1--4</a:t>
            </a:r>
            <a:r>
              <a:rPr lang="zh-CN" altLang="en-US" smtClean="0"/>
              <a:t>）， </a:t>
            </a:r>
            <a:r>
              <a:rPr lang="en-US" altLang="zh-CN" smtClean="0"/>
              <a:t>TCP6  EGP8  UDP17  IDPR35 IDRP45 RSVP46 GRE47 NHRP54 IGRP88 OSPF89 </a:t>
            </a:r>
          </a:p>
          <a:p>
            <a:pPr eaLnBrk="1" hangingPunct="1"/>
            <a:endParaRPr lang="en-US" altLang="zh-CN" smtClean="0"/>
          </a:p>
          <a:p>
            <a:pPr eaLnBrk="1" hangingPunct="1"/>
            <a:r>
              <a:rPr lang="en-US" altLang="zh-CN" smtClean="0"/>
              <a:t>problems:</a:t>
            </a:r>
          </a:p>
          <a:p>
            <a:pPr eaLnBrk="1" hangingPunct="1"/>
            <a:r>
              <a:rPr lang="en-US" altLang="zh-CN" smtClean="0"/>
              <a:t>32bit address is too short</a:t>
            </a:r>
          </a:p>
          <a:p>
            <a:pPr eaLnBrk="1" hangingPunct="1"/>
            <a:r>
              <a:rPr lang="en-US" altLang="zh-CN" smtClean="0"/>
              <a:t>many </a:t>
            </a:r>
          </a:p>
          <a:p>
            <a:pPr eaLnBrk="1" hangingPunct="1"/>
            <a:endParaRPr lang="en-US"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p>
            <a:fld id="{89BD12A4-F828-44B1-BDCE-DBA899404BCB}" type="slidenum">
              <a:rPr lang="en-US" altLang="zh-CN" smtClean="0"/>
              <a:pPr/>
              <a:t>22</a:t>
            </a:fld>
            <a:endParaRPr lang="en-US" altLang="zh-CN" smtClean="0"/>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2C2481D2-7DA1-445D-AF02-4D440FA1A319}" type="slidenum">
              <a:rPr lang="en-US" altLang="zh-CN" smtClean="0"/>
              <a:pPr/>
              <a:t>23</a:t>
            </a:fld>
            <a:endParaRPr lang="en-US" altLang="zh-CN" smtClean="0"/>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p>
            <a:fld id="{D9E5366F-4D74-4171-89C1-3F5776EF10D2}" type="slidenum">
              <a:rPr lang="en-US" altLang="zh-CN" smtClean="0"/>
              <a:pPr/>
              <a:t>24</a:t>
            </a:fld>
            <a:endParaRPr lang="en-US" altLang="zh-CN" smtClean="0"/>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3D8E13E8-C3FA-4150-A7C8-B7D70391DAED}" type="slidenum">
              <a:rPr lang="en-US" altLang="zh-CN" smtClean="0"/>
              <a:pPr/>
              <a:t>25</a:t>
            </a:fld>
            <a:endParaRPr lang="en-US" altLang="zh-CN" smtClean="0"/>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p>
            <a:fld id="{464FF47E-36B9-47D6-8F99-72533B7AB411}" type="slidenum">
              <a:rPr lang="en-US" altLang="zh-CN" smtClean="0"/>
              <a:pPr/>
              <a:t>26</a:t>
            </a:fld>
            <a:endParaRPr lang="en-US" altLang="zh-CN" smtClean="0"/>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p>
            <a:fld id="{D2A4141F-8FBA-47A3-A083-65E98BF045C3}" type="slidenum">
              <a:rPr lang="en-US" altLang="zh-CN" smtClean="0"/>
              <a:pPr/>
              <a:t>27</a:t>
            </a:fld>
            <a:endParaRPr lang="en-US" altLang="zh-CN" smtClean="0"/>
          </a:p>
        </p:txBody>
      </p:sp>
      <p:sp>
        <p:nvSpPr>
          <p:cNvPr id="214019" name="Rectangle 2"/>
          <p:cNvSpPr>
            <a:spLocks noGrp="1" noRot="1" noChangeAspect="1" noChangeArrowheads="1" noTextEdit="1"/>
          </p:cNvSpPr>
          <p:nvPr>
            <p:ph type="sldImg"/>
          </p:nvPr>
        </p:nvSpPr>
        <p:spPr>
          <a:solidFill>
            <a:srgbClr val="FFFFFF"/>
          </a:solidFill>
          <a:ln/>
        </p:spPr>
      </p:sp>
      <p:sp>
        <p:nvSpPr>
          <p:cNvPr id="21402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smtClean="0"/>
              <a:t>&lt;</a:t>
            </a:r>
            <a:r>
              <a:rPr lang="zh-CN" altLang="en-US" smtClean="0"/>
              <a:t>清</a:t>
            </a:r>
            <a:r>
              <a:rPr lang="en-US" altLang="zh-CN" smtClean="0"/>
              <a:t>&gt;p132</a:t>
            </a:r>
          </a:p>
          <a:p>
            <a:pPr eaLnBrk="1" hangingPunct="1"/>
            <a:r>
              <a:rPr lang="zh-CN" altLang="en-US" smtClean="0"/>
              <a:t>服务质量：</a:t>
            </a:r>
          </a:p>
          <a:p>
            <a:pPr eaLnBrk="1" hangingPunct="1"/>
            <a:r>
              <a:rPr lang="en-US" altLang="zh-CN" smtClean="0"/>
              <a:t>Network: reliable and unreliable, Transport layer? To unreliable network, must very reliable transport layer:can handle any error caused by unreliable network: packet loss, duplicate, disorder and error</a:t>
            </a:r>
          </a:p>
          <a:p>
            <a:pPr eaLnBrk="1" hangingPunct="1"/>
            <a:r>
              <a:rPr lang="en-US" altLang="zh-CN" smtClean="0"/>
              <a:t>Network was devided into 3kinds, 4layer services was divided into 0-4kinds, TCP is 4</a:t>
            </a:r>
            <a:r>
              <a:rPr lang="en-US" altLang="zh-CN" baseline="30000" smtClean="0"/>
              <a:t>th</a:t>
            </a:r>
            <a:r>
              <a:rPr lang="en-US" altLang="zh-CN" smtClean="0"/>
              <a:t>, very reliable, UDP is 0, unreliable.</a:t>
            </a:r>
          </a:p>
          <a:p>
            <a:pPr eaLnBrk="1" hangingPunct="1"/>
            <a:r>
              <a:rPr lang="en-US" altLang="zh-CN" smtClean="0"/>
              <a:t>&lt;</a:t>
            </a:r>
            <a:r>
              <a:rPr lang="zh-CN" altLang="en-US" smtClean="0"/>
              <a:t>清</a:t>
            </a:r>
            <a:r>
              <a:rPr lang="en-US" altLang="zh-CN" smtClean="0"/>
              <a:t>&gt;p135</a:t>
            </a:r>
          </a:p>
          <a:p>
            <a:pPr eaLnBrk="1" hangingPunct="1"/>
            <a:r>
              <a:rPr lang="en-US" altLang="zh-CN" smtClean="0"/>
              <a:t>NSAP: network layer identify, if network layer is connectionless ,then no NSAP</a:t>
            </a:r>
          </a:p>
          <a:p>
            <a:pPr eaLnBrk="1" hangingPunct="1"/>
            <a:r>
              <a:rPr lang="en-US" altLang="zh-CN" smtClean="0"/>
              <a:t>TCP formally defined in RFC 793,clarification and some bug fixeds are detailed in RFC 1122, Extensions are given in RFC 1321</a:t>
            </a:r>
          </a:p>
          <a:p>
            <a:pPr eaLnBrk="1" hangingPunct="1"/>
            <a:r>
              <a:rPr lang="en-US" altLang="zh-CN" smtClean="0"/>
              <a:t>UDP RFC768</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p>
            <a:fld id="{37C13E21-D398-4205-B367-64505850ABFD}" type="slidenum">
              <a:rPr lang="en-US" altLang="zh-CN" smtClean="0"/>
              <a:pPr/>
              <a:t>28</a:t>
            </a:fld>
            <a:endParaRPr lang="en-US" altLang="zh-CN" smtClean="0"/>
          </a:p>
        </p:txBody>
      </p:sp>
      <p:sp>
        <p:nvSpPr>
          <p:cNvPr id="215043" name="Rectangle 2"/>
          <p:cNvSpPr>
            <a:spLocks noGrp="1" noRot="1" noChangeAspect="1" noChangeArrowheads="1" noTextEdit="1"/>
          </p:cNvSpPr>
          <p:nvPr>
            <p:ph type="sldImg"/>
          </p:nvPr>
        </p:nvSpPr>
        <p:spPr>
          <a:solidFill>
            <a:srgbClr val="FFFFFF"/>
          </a:solidFill>
          <a:ln/>
        </p:spPr>
      </p:sp>
      <p:sp>
        <p:nvSpPr>
          <p:cNvPr id="215044" name="Rectangle 3"/>
          <p:cNvSpPr>
            <a:spLocks noGrp="1" noChangeArrowheads="1"/>
          </p:cNvSpPr>
          <p:nvPr>
            <p:ph type="body" idx="1"/>
          </p:nvPr>
        </p:nvSpPr>
        <p:spPr>
          <a:solidFill>
            <a:srgbClr val="FFFFFF"/>
          </a:solidFill>
          <a:ln>
            <a:solidFill>
              <a:srgbClr val="000000"/>
            </a:solidFill>
          </a:ln>
        </p:spPr>
        <p:txBody>
          <a:bodyPr/>
          <a:lstStyle/>
          <a:p>
            <a:pPr lvl="1" eaLnBrk="1" hangingPunct="1"/>
            <a:r>
              <a:rPr lang="zh-CN" altLang="en-US" smtClean="0"/>
              <a:t>仍以前例说明 </a:t>
            </a:r>
            <a:r>
              <a:rPr lang="en-US" altLang="zh-CN" smtClean="0"/>
              <a:t>client / server </a:t>
            </a:r>
            <a:r>
              <a:rPr lang="zh-CN" altLang="en-US" smtClean="0"/>
              <a:t>间的</a:t>
            </a:r>
            <a:r>
              <a:rPr lang="en-US" altLang="zh-CN" smtClean="0"/>
              <a:t>TCP</a:t>
            </a:r>
            <a:r>
              <a:rPr lang="zh-CN" altLang="en-US" smtClean="0"/>
              <a:t>通信过程</a:t>
            </a:r>
          </a:p>
          <a:p>
            <a:pPr lvl="1" eaLnBrk="1" hangingPunct="1"/>
            <a:r>
              <a:rPr lang="zh-CN" altLang="en-US" smtClean="0"/>
              <a:t>连接建立和拆除：三个包建立，两个方向单独拆除（每个方向</a:t>
            </a:r>
            <a:r>
              <a:rPr lang="en-US" altLang="zh-CN" smtClean="0"/>
              <a:t>2</a:t>
            </a:r>
            <a:r>
              <a:rPr lang="zh-CN" altLang="en-US" smtClean="0"/>
              <a:t>个包，共</a:t>
            </a:r>
            <a:r>
              <a:rPr lang="en-US" altLang="zh-CN" smtClean="0"/>
              <a:t>4</a:t>
            </a:r>
            <a:r>
              <a:rPr lang="zh-CN" altLang="en-US" smtClean="0"/>
              <a:t>个包）</a:t>
            </a:r>
          </a:p>
          <a:p>
            <a:pPr lvl="1" eaLnBrk="1" hangingPunct="1"/>
            <a:r>
              <a:rPr lang="zh-CN" altLang="en-US" smtClean="0"/>
              <a:t>序号</a:t>
            </a:r>
          </a:p>
          <a:p>
            <a:pPr lvl="1" eaLnBrk="1" hangingPunct="1"/>
            <a:endParaRPr lang="zh-CN" altLang="en-US" smtClean="0"/>
          </a:p>
          <a:p>
            <a:pPr lvl="1" eaLnBrk="1" hangingPunct="1"/>
            <a:endParaRPr lang="zh-CN" altLang="en-US" smtClean="0"/>
          </a:p>
          <a:p>
            <a:pPr lvl="1" eaLnBrk="1" hangingPunct="1"/>
            <a:endParaRPr lang="zh-CN" altLang="en-US" smtClean="0"/>
          </a:p>
          <a:p>
            <a:pPr eaLnBrk="1" hangingPunct="1"/>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fld id="{B7717956-7466-4D35-AC09-A07F2D28A1B2}" type="slidenum">
              <a:rPr lang="en-US" altLang="zh-CN" smtClean="0"/>
              <a:pPr/>
              <a:t>29</a:t>
            </a:fld>
            <a:endParaRPr lang="en-US" altLang="zh-CN" smtClean="0"/>
          </a:p>
        </p:txBody>
      </p:sp>
      <p:sp>
        <p:nvSpPr>
          <p:cNvPr id="216067" name="Rectangle 2"/>
          <p:cNvSpPr>
            <a:spLocks noGrp="1" noRot="1" noChangeAspect="1" noChangeArrowheads="1" noTextEdit="1"/>
          </p:cNvSpPr>
          <p:nvPr>
            <p:ph type="sldImg"/>
          </p:nvPr>
        </p:nvSpPr>
        <p:spPr>
          <a:solidFill>
            <a:srgbClr val="FFFFFF"/>
          </a:solidFill>
          <a:ln/>
        </p:spPr>
      </p:sp>
      <p:sp>
        <p:nvSpPr>
          <p:cNvPr id="216068" name="Rectangle 3"/>
          <p:cNvSpPr>
            <a:spLocks noGrp="1" noChangeArrowheads="1"/>
          </p:cNvSpPr>
          <p:nvPr>
            <p:ph type="body" idx="1"/>
          </p:nvPr>
        </p:nvSpPr>
        <p:spPr>
          <a:solidFill>
            <a:srgbClr val="FFFFFF"/>
          </a:solidFill>
          <a:ln>
            <a:solidFill>
              <a:srgbClr val="000000"/>
            </a:solidFill>
          </a:ln>
        </p:spPr>
        <p:txBody>
          <a:bodyPr/>
          <a:lstStyle/>
          <a:p>
            <a:pPr marL="193675" indent="-193675" eaLnBrk="1" hangingPunct="1"/>
            <a:r>
              <a:rPr lang="en-US" altLang="zh-CN" dirty="0" smtClean="0"/>
              <a:t>Look at what TCP can do:</a:t>
            </a:r>
          </a:p>
          <a:p>
            <a:pPr marL="193675" indent="-193675" eaLnBrk="1" hangingPunct="1"/>
            <a:r>
              <a:rPr lang="en-US" altLang="zh-CN" dirty="0" smtClean="0"/>
              <a:t>Port: TSAP, 0-1023 well Known, 1024-49151 </a:t>
            </a:r>
            <a:r>
              <a:rPr lang="en-US" altLang="zh-CN" dirty="0" err="1" smtClean="0"/>
              <a:t>registerd</a:t>
            </a:r>
            <a:r>
              <a:rPr lang="en-US" altLang="zh-CN" dirty="0" smtClean="0"/>
              <a:t> C:\windows\services</a:t>
            </a:r>
          </a:p>
          <a:p>
            <a:pPr marL="193675" indent="-193675" eaLnBrk="1" hangingPunct="1"/>
            <a:r>
              <a:rPr lang="zh-CN" altLang="en-US" dirty="0" smtClean="0"/>
              <a:t>头长：</a:t>
            </a:r>
            <a:r>
              <a:rPr lang="en-US" altLang="zh-CN" dirty="0" smtClean="0"/>
              <a:t>4bit, Length (in 32bits) of TCP header, because of Option field</a:t>
            </a:r>
          </a:p>
          <a:p>
            <a:pPr marL="193675" indent="-193675" eaLnBrk="1" hangingPunct="1"/>
            <a:r>
              <a:rPr lang="en-US" altLang="zh-CN" dirty="0" smtClean="0"/>
              <a:t>Null: 6bits, no use</a:t>
            </a:r>
          </a:p>
          <a:p>
            <a:pPr marL="193675" indent="-193675" eaLnBrk="1" hangingPunct="1"/>
            <a:r>
              <a:rPr lang="en-US" altLang="zh-CN" dirty="0" smtClean="0"/>
              <a:t>URG: =1 urgent pointer is used</a:t>
            </a:r>
          </a:p>
          <a:p>
            <a:pPr marL="193675" indent="-193675" eaLnBrk="1" hangingPunct="1"/>
            <a:r>
              <a:rPr lang="en-US" altLang="zh-CN" dirty="0" smtClean="0"/>
              <a:t>ACK: =1 ACK number is valid</a:t>
            </a:r>
          </a:p>
          <a:p>
            <a:pPr marL="193675" indent="-193675" eaLnBrk="1" hangingPunct="1"/>
            <a:r>
              <a:rPr lang="en-US" altLang="zh-CN" dirty="0" smtClean="0"/>
              <a:t>PSH: </a:t>
            </a:r>
            <a:r>
              <a:rPr lang="en-US" altLang="zh-CN" dirty="0" err="1" smtClean="0"/>
              <a:t>PUSHed</a:t>
            </a:r>
            <a:r>
              <a:rPr lang="en-US" altLang="zh-CN" dirty="0" smtClean="0"/>
              <a:t> data </a:t>
            </a:r>
          </a:p>
          <a:p>
            <a:pPr marL="193675" indent="-193675" eaLnBrk="1" hangingPunct="1"/>
            <a:r>
              <a:rPr lang="en-US" altLang="zh-CN" dirty="0" smtClean="0"/>
              <a:t>RST: reset a connection that has become confused due to a host crash or other reason</a:t>
            </a:r>
          </a:p>
          <a:p>
            <a:pPr marL="193675" indent="-193675" eaLnBrk="1" hangingPunct="1"/>
            <a:r>
              <a:rPr lang="en-US" altLang="zh-CN" dirty="0" smtClean="0"/>
              <a:t>SYN: SYN=1 ACK=0, CONNECT REQUEST </a:t>
            </a:r>
          </a:p>
          <a:p>
            <a:pPr marL="193675" indent="-193675" eaLnBrk="1" hangingPunct="1"/>
            <a:r>
              <a:rPr lang="en-US" altLang="zh-CN" dirty="0" smtClean="0"/>
              <a:t>         SYN=1 ACK=1, CONNECT ACCEPTED</a:t>
            </a:r>
          </a:p>
          <a:p>
            <a:pPr marL="193675" indent="-193675" eaLnBrk="1" hangingPunct="1"/>
            <a:r>
              <a:rPr lang="en-US" altLang="zh-CN" dirty="0" smtClean="0"/>
              <a:t>FIN: release a connection</a:t>
            </a:r>
          </a:p>
          <a:p>
            <a:pPr marL="193675" indent="-193675" eaLnBrk="1" hangingPunct="1"/>
            <a:r>
              <a:rPr lang="en-US" altLang="zh-CN" dirty="0" smtClean="0"/>
              <a:t>Checksum:</a:t>
            </a:r>
          </a:p>
          <a:p>
            <a:pPr marL="193675" indent="-193675" eaLnBrk="1" hangingPunct="1"/>
            <a:r>
              <a:rPr lang="en-US" altLang="zh-CN" dirty="0" smtClean="0"/>
              <a:t>Options: provide extra function , usually used to specify the maximum TCP payload it is willing to accept. The bigger the better, announced during connection setup, the host who announce the smaller one win. It defaults to a 536 byte payload, namely 556 byte segment.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DFDE6E7-A364-4CAA-BA77-5D042E099CDF}" type="slidenum">
              <a:rPr lang="en-US" altLang="zh-CN" smtClean="0"/>
              <a:pPr/>
              <a:t>3</a:t>
            </a:fld>
            <a:endParaRPr lang="en-US" altLang="zh-CN" smtClean="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C1E0E8D1-CB86-4BBC-98AC-F2768DAFEAD7}" type="slidenum">
              <a:rPr lang="en-US" altLang="zh-CN" smtClean="0"/>
              <a:pPr/>
              <a:t>30</a:t>
            </a:fld>
            <a:endParaRPr lang="en-US" altLang="zh-CN" smtClean="0"/>
          </a:p>
        </p:txBody>
      </p:sp>
      <p:sp>
        <p:nvSpPr>
          <p:cNvPr id="217091" name="Rectangle 2"/>
          <p:cNvSpPr>
            <a:spLocks noGrp="1" noRot="1" noChangeAspect="1" noChangeArrowheads="1" noTextEdit="1"/>
          </p:cNvSpPr>
          <p:nvPr>
            <p:ph type="sldImg"/>
          </p:nvPr>
        </p:nvSpPr>
        <p:spPr>
          <a:solidFill>
            <a:srgbClr val="FFFFFF"/>
          </a:solidFill>
          <a:ln/>
        </p:spPr>
      </p:sp>
      <p:sp>
        <p:nvSpPr>
          <p:cNvPr id="21709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smtClean="0"/>
              <a:t>Urgent: TCP provide byte stream service,for efficiency, usually wait the buffer full to transmit, but sometime, user keyed in DEL or Ctrl_C, Ctrl-Z to end the program, so can use URG to immediately transmit the date.</a:t>
            </a:r>
          </a:p>
          <a:p>
            <a:pPr eaLnBrk="1" hangingPunct="1"/>
            <a:r>
              <a:rPr lang="en-US" altLang="zh-CN" smtClean="0"/>
              <a:t>Pushed date: at receiver end, also buffer the data before send it to higher layer application for efficiency</a:t>
            </a:r>
          </a:p>
          <a:p>
            <a:pPr eaLnBrk="1" hangingPunct="1"/>
            <a:r>
              <a:rPr lang="en-US" altLang="zh-CN" smtClean="0"/>
              <a:t>RST: reject a invalid segment , refuse an attempt to open a connection,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fld id="{4556BDFE-4E9C-4543-B0E1-334DA4AAE552}" type="slidenum">
              <a:rPr lang="en-US" altLang="zh-CN" smtClean="0"/>
              <a:pPr/>
              <a:t>31</a:t>
            </a:fld>
            <a:endParaRPr lang="en-US" altLang="zh-CN" smtClean="0"/>
          </a:p>
        </p:txBody>
      </p:sp>
      <p:sp>
        <p:nvSpPr>
          <p:cNvPr id="218115" name="Rectangle 2"/>
          <p:cNvSpPr>
            <a:spLocks noGrp="1" noRot="1" noChangeAspect="1" noChangeArrowheads="1" noTextEdit="1"/>
          </p:cNvSpPr>
          <p:nvPr>
            <p:ph type="sldImg"/>
          </p:nvPr>
        </p:nvSpPr>
        <p:spPr>
          <a:solidFill>
            <a:srgbClr val="FFFFFF"/>
          </a:solidFill>
          <a:ln/>
        </p:spPr>
      </p:sp>
      <p:sp>
        <p:nvSpPr>
          <p:cNvPr id="21811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smtClean="0"/>
              <a:t>If there is an entity on host2 listening for a connection, it will send SYN+ACK</a:t>
            </a:r>
          </a:p>
          <a:p>
            <a:pPr eaLnBrk="1" hangingPunct="1"/>
            <a:r>
              <a:rPr lang="en-US" altLang="zh-CN" smtClean="0"/>
              <a:t>SYN  can not carry date(for reliablility), so ACK = x+1, but in mobile IP, to improve efficiency in low rate link, modified to carry date in SYN signal.</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263B8E73-8C02-4BC7-88A6-B44B6E2354C4}" type="slidenum">
              <a:rPr lang="en-US" altLang="zh-CN" smtClean="0"/>
              <a:pPr/>
              <a:t>32</a:t>
            </a:fld>
            <a:endParaRPr lang="en-US" altLang="zh-CN" smtClean="0"/>
          </a:p>
        </p:txBody>
      </p:sp>
      <p:sp>
        <p:nvSpPr>
          <p:cNvPr id="219139" name="Rectangle 2"/>
          <p:cNvSpPr>
            <a:spLocks noGrp="1" noRot="1" noChangeAspect="1" noChangeArrowheads="1" noTextEdit="1"/>
          </p:cNvSpPr>
          <p:nvPr>
            <p:ph type="sldImg"/>
          </p:nvPr>
        </p:nvSpPr>
        <p:spPr>
          <a:solidFill>
            <a:srgbClr val="FFFFFF"/>
          </a:solidFill>
          <a:ln/>
        </p:spPr>
      </p:sp>
      <p:sp>
        <p:nvSpPr>
          <p:cNvPr id="21914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smtClean="0"/>
              <a:t>Two way communication</a:t>
            </a:r>
          </a:p>
          <a:p>
            <a:pPr eaLnBrk="1" hangingPunct="1"/>
            <a:r>
              <a:rPr lang="en-US" altLang="zh-CN" smtClean="0"/>
              <a:t>If for some reasons that ACK can’t reach who sends the FIN, the sender must have a timer, after two maximum packet lifetimes, it will close the connection.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585D14F6-73AE-45C2-A125-EB698C960441}" type="slidenum">
              <a:rPr lang="en-US" altLang="zh-CN" smtClean="0"/>
              <a:pPr/>
              <a:t>33</a:t>
            </a:fld>
            <a:endParaRPr lang="en-US" altLang="zh-CN" smtClean="0"/>
          </a:p>
        </p:txBody>
      </p:sp>
      <p:sp>
        <p:nvSpPr>
          <p:cNvPr id="221187" name="Rectangle 2"/>
          <p:cNvSpPr>
            <a:spLocks noGrp="1" noRot="1" noChangeAspect="1" noChangeArrowheads="1" noTextEdit="1"/>
          </p:cNvSpPr>
          <p:nvPr>
            <p:ph type="sldImg"/>
          </p:nvPr>
        </p:nvSpPr>
        <p:spPr>
          <a:solidFill>
            <a:srgbClr val="FFFFFF"/>
          </a:solidFill>
          <a:ln/>
        </p:spPr>
      </p:sp>
      <p:sp>
        <p:nvSpPr>
          <p:cNvPr id="22118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dirty="0" smtClean="0"/>
              <a:t>Network layer has congestion control, but TCP also do </a:t>
            </a:r>
            <a:r>
              <a:rPr lang="en-US" altLang="zh-CN" dirty="0" err="1" smtClean="0"/>
              <a:t>many,because</a:t>
            </a:r>
            <a:r>
              <a:rPr lang="en-US" altLang="zh-CN" dirty="0" smtClean="0"/>
              <a:t> to avoid congestion, the best way is to reduce the sending rate.</a:t>
            </a:r>
          </a:p>
          <a:p>
            <a:pPr eaLnBrk="1" hangingPunct="1"/>
            <a:r>
              <a:rPr lang="en-US" altLang="zh-CN" dirty="0" smtClean="0"/>
              <a:t>1.detect congestion: lost can due to noise and congestion, now all TCP program assume lost is all due to congestion.(may not right on wireless link)</a:t>
            </a:r>
          </a:p>
          <a:p>
            <a:pPr eaLnBrk="1" hangingPunct="1"/>
            <a:r>
              <a:rPr lang="en-US" altLang="zh-CN" dirty="0" smtClean="0"/>
              <a:t>2. Actual windows size = min( congestion windows, receiver window)</a:t>
            </a:r>
          </a:p>
          <a:p>
            <a:pPr eaLnBrk="1" hangingPunct="1"/>
            <a:r>
              <a:rPr lang="en-US" altLang="zh-CN" dirty="0" smtClean="0"/>
              <a:t> slow start : P538, init, congestion windows(CG=max segment length), if no timeout, CG doubled, if timeout, CG reduce to half </a:t>
            </a:r>
          </a:p>
          <a:p>
            <a:pPr eaLnBrk="1" hangingPunct="1"/>
            <a:r>
              <a:rPr lang="en-US" altLang="zh-CN" dirty="0" smtClean="0"/>
              <a:t>3.   with threshold: initially = 64K, when a timeout occur, threshold is set to half of the current congestion window, and congestion window is reset to max-segment length( about 1K? 1500?),</a:t>
            </a:r>
          </a:p>
          <a:p>
            <a:pPr eaLnBrk="1" hangingPunct="1"/>
            <a:r>
              <a:rPr lang="en-US" altLang="zh-CN" dirty="0" smtClean="0"/>
              <a:t>if CG&lt; threshold, CG doubled every packet</a:t>
            </a:r>
          </a:p>
          <a:p>
            <a:pPr eaLnBrk="1" hangingPunct="1"/>
            <a:r>
              <a:rPr lang="en-US" altLang="zh-CN" dirty="0" smtClean="0"/>
              <a:t>If CG&gt; threshold(</a:t>
            </a:r>
            <a:r>
              <a:rPr lang="zh-CN" altLang="en-US" dirty="0" smtClean="0"/>
              <a:t>拥塞避免状态</a:t>
            </a:r>
            <a:r>
              <a:rPr lang="en-US" altLang="zh-CN" dirty="0" smtClean="0"/>
              <a:t>), CG increase a max-segment length every packet,</a:t>
            </a:r>
          </a:p>
          <a:p>
            <a:pPr eaLnBrk="1" hangingPunct="1"/>
            <a:r>
              <a:rPr lang="en-US" altLang="zh-CN" dirty="0" smtClean="0"/>
              <a:t>This can improve TCP performance 2~10 times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p>
            <a:fld id="{58A472D4-61E6-48DA-9198-FA09C57B8CFA}" type="slidenum">
              <a:rPr lang="en-US" altLang="zh-CN" smtClean="0"/>
              <a:pPr/>
              <a:t>36</a:t>
            </a:fld>
            <a:endParaRPr lang="en-US" altLang="zh-CN" smtClean="0"/>
          </a:p>
        </p:txBody>
      </p:sp>
      <p:sp>
        <p:nvSpPr>
          <p:cNvPr id="222211" name="Rectangle 2"/>
          <p:cNvSpPr>
            <a:spLocks noGrp="1" noRot="1" noChangeAspect="1" noChangeArrowheads="1" noTextEdit="1"/>
          </p:cNvSpPr>
          <p:nvPr>
            <p:ph type="sldImg"/>
          </p:nvPr>
        </p:nvSpPr>
        <p:spPr>
          <a:solidFill>
            <a:srgbClr val="FFFFFF"/>
          </a:solidFill>
          <a:ln/>
        </p:spPr>
      </p:sp>
      <p:sp>
        <p:nvSpPr>
          <p:cNvPr id="222212" name="Rectangle 3"/>
          <p:cNvSpPr>
            <a:spLocks noGrp="1" noChangeArrowheads="1"/>
          </p:cNvSpPr>
          <p:nvPr>
            <p:ph type="body" idx="1"/>
          </p:nvPr>
        </p:nvSpPr>
        <p:spPr>
          <a:solidFill>
            <a:srgbClr val="FFFFFF"/>
          </a:solidFill>
          <a:ln>
            <a:solidFill>
              <a:srgbClr val="000000"/>
            </a:solidFill>
          </a:ln>
        </p:spPr>
        <p:txBody>
          <a:bodyPr/>
          <a:lstStyle/>
          <a:p>
            <a:pPr marL="228600" indent="-228600" eaLnBrk="1" hangingPunct="1"/>
            <a:r>
              <a:rPr lang="en-US" altLang="zh-CN" smtClean="0"/>
              <a:t>Persistence timer:</a:t>
            </a:r>
          </a:p>
          <a:p>
            <a:pPr marL="228600" indent="-228600" eaLnBrk="1" hangingPunct="1"/>
            <a:r>
              <a:rPr lang="en-US" altLang="zh-CN" smtClean="0"/>
              <a:t>If the 5</a:t>
            </a:r>
            <a:r>
              <a:rPr lang="en-US" altLang="zh-CN" baseline="30000" smtClean="0"/>
              <a:t>th</a:t>
            </a:r>
            <a:r>
              <a:rPr lang="en-US" altLang="zh-CN" smtClean="0"/>
              <a:t> packet lost, the sender will continued to think the receiver is busy, then deadlock, so set a timer, if timer out, the sender will send a packet to ask receiver give a WIN, if still 0, reset the timer to 0, and wait</a:t>
            </a:r>
          </a:p>
          <a:p>
            <a:pPr marL="228600" indent="-228600" eaLnBrk="1" hangingPunct="1"/>
            <a:r>
              <a:rPr lang="en-US" altLang="zh-CN" smtClean="0"/>
              <a:t>When blocked:</a:t>
            </a:r>
          </a:p>
          <a:p>
            <a:pPr marL="228600" indent="-228600" eaLnBrk="1" hangingPunct="1">
              <a:buFontTx/>
              <a:buAutoNum type="arabicPeriod"/>
            </a:pPr>
            <a:r>
              <a:rPr lang="en-US" altLang="zh-CN" smtClean="0"/>
              <a:t>Urgent data can be send </a:t>
            </a:r>
          </a:p>
          <a:p>
            <a:pPr marL="228600" indent="-228600" eaLnBrk="1" hangingPunct="1">
              <a:buFontTx/>
              <a:buAutoNum type="arabicPeriod"/>
            </a:pPr>
            <a:r>
              <a:rPr lang="en-US" altLang="zh-CN" smtClean="0"/>
              <a:t> can send 1 byte to ask for WIN to avoid deadlock</a:t>
            </a:r>
          </a:p>
          <a:p>
            <a:pPr marL="228600" indent="-228600" eaLnBrk="1" hangingPunct="1">
              <a:buFontTx/>
              <a:buAutoNum type="arabicPeriod"/>
            </a:pPr>
            <a:endParaRPr lang="en-US" altLang="zh-CN" smtClean="0"/>
          </a:p>
          <a:p>
            <a:pPr marL="685800" lvl="1" indent="-228600" eaLnBrk="1" hangingPunct="1"/>
            <a:r>
              <a:rPr lang="en-US" altLang="zh-CN" smtClean="0"/>
              <a:t>RFC 1323</a:t>
            </a:r>
            <a:r>
              <a:rPr lang="zh-CN" altLang="en-US" smtClean="0"/>
              <a:t>：将窗口尺寸扩展到</a:t>
            </a:r>
            <a:r>
              <a:rPr lang="en-US" altLang="zh-CN" smtClean="0"/>
              <a:t>32</a:t>
            </a:r>
            <a:r>
              <a:rPr lang="zh-CN" altLang="en-US" smtClean="0"/>
              <a:t>位，适应高速或高时延电路。</a:t>
            </a:r>
          </a:p>
          <a:p>
            <a:pPr marL="685800" lvl="1" indent="-228600" eaLnBrk="1" hangingPunct="1"/>
            <a:r>
              <a:rPr lang="zh-CN" altLang="en-US" smtClean="0"/>
              <a:t>例：</a:t>
            </a:r>
            <a:r>
              <a:rPr lang="en-US" altLang="zh-CN" smtClean="0"/>
              <a:t>155M</a:t>
            </a:r>
            <a:r>
              <a:rPr lang="zh-CN" altLang="en-US" smtClean="0"/>
              <a:t>，窗口为</a:t>
            </a:r>
            <a:r>
              <a:rPr lang="en-US" altLang="zh-CN" smtClean="0"/>
              <a:t>16</a:t>
            </a:r>
            <a:r>
              <a:rPr lang="zh-CN" altLang="en-US" smtClean="0"/>
              <a:t>比特时（</a:t>
            </a:r>
            <a:r>
              <a:rPr lang="en-US" altLang="zh-CN" smtClean="0"/>
              <a:t>64KB</a:t>
            </a:r>
            <a:r>
              <a:rPr lang="zh-CN" altLang="en-US" smtClean="0"/>
              <a:t>全传完只需不到</a:t>
            </a:r>
            <a:r>
              <a:rPr lang="en-US" altLang="zh-CN" smtClean="0"/>
              <a:t>4ms</a:t>
            </a:r>
            <a:r>
              <a:rPr lang="zh-CN" altLang="en-US" smtClean="0"/>
              <a:t>），</a:t>
            </a:r>
            <a:r>
              <a:rPr lang="en-US" altLang="zh-CN" smtClean="0"/>
              <a:t>round trip</a:t>
            </a:r>
            <a:r>
              <a:rPr lang="zh-CN" altLang="en-US" smtClean="0"/>
              <a:t>时延可能到</a:t>
            </a:r>
            <a:r>
              <a:rPr lang="en-US" altLang="zh-CN" smtClean="0"/>
              <a:t>50ms</a:t>
            </a:r>
            <a:r>
              <a:rPr lang="zh-CN" altLang="en-US" smtClean="0"/>
              <a:t>（海缆），所以其它</a:t>
            </a:r>
            <a:r>
              <a:rPr lang="en-US" altLang="zh-CN" smtClean="0"/>
              <a:t>40ms</a:t>
            </a:r>
            <a:r>
              <a:rPr lang="zh-CN" altLang="en-US" smtClean="0"/>
              <a:t>都在等应答</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p>
            <a:fld id="{56A3EBE1-41F6-46DB-AF50-45CF13C5BE63}" type="slidenum">
              <a:rPr lang="en-US" altLang="zh-CN" smtClean="0"/>
              <a:pPr/>
              <a:t>37</a:t>
            </a:fld>
            <a:endParaRPr lang="en-US" altLang="zh-CN" smtClean="0"/>
          </a:p>
        </p:txBody>
      </p:sp>
      <p:sp>
        <p:nvSpPr>
          <p:cNvPr id="223235" name="Rectangle 2"/>
          <p:cNvSpPr>
            <a:spLocks noGrp="1" noRot="1" noChangeAspect="1" noChangeArrowheads="1" noTextEdit="1"/>
          </p:cNvSpPr>
          <p:nvPr>
            <p:ph type="sldImg"/>
          </p:nvPr>
        </p:nvSpPr>
        <p:spPr>
          <a:solidFill>
            <a:srgbClr val="FFFFFF"/>
          </a:solidFill>
          <a:ln/>
        </p:spPr>
      </p:sp>
      <p:sp>
        <p:nvSpPr>
          <p:cNvPr id="22323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smtClean="0"/>
              <a:t>Error due to : noise, congestion, now the main reason is congestion</a:t>
            </a:r>
          </a:p>
          <a:p>
            <a:pPr eaLnBrk="1" hangingPunct="1"/>
            <a:r>
              <a:rPr lang="en-US" altLang="zh-CN" smtClean="0"/>
              <a:t>If lost or receiver detect a checksum error, it will not ACK</a:t>
            </a:r>
          </a:p>
          <a:p>
            <a:pPr eaLnBrk="1" hangingPunct="1"/>
            <a:endParaRPr lang="en-US" altLang="zh-CN" smtClean="0"/>
          </a:p>
          <a:p>
            <a:pPr eaLnBrk="1" hangingPunct="1"/>
            <a:r>
              <a:rPr lang="zh-CN" altLang="en-US" smtClean="0"/>
              <a:t>无线网络</a:t>
            </a:r>
            <a:r>
              <a:rPr lang="en-US" altLang="zh-CN" smtClean="0"/>
              <a:t>: (indirect TCP, snoop agent &amp; cache)</a:t>
            </a:r>
          </a:p>
          <a:p>
            <a:pPr eaLnBrk="1" hangingPunct="1"/>
            <a:endParaRPr lang="en-US" altLang="zh-CN" smtClean="0"/>
          </a:p>
          <a:p>
            <a:pPr eaLnBrk="1" hangingPunct="1"/>
            <a:r>
              <a:rPr lang="en-US" altLang="zh-CN" smtClean="0"/>
              <a:t>The sender has timers , TCP has an algorithm to estimate the round-Trip time and its variation, sender use this to set the timer.( p539)</a:t>
            </a:r>
          </a:p>
          <a:p>
            <a:pPr eaLnBrk="1" hangingPunct="1"/>
            <a:endParaRPr lang="en-US" altLang="zh-CN" smtClean="0"/>
          </a:p>
          <a:p>
            <a:pPr eaLnBrk="1" hangingPunct="1"/>
            <a:r>
              <a:rPr lang="en-US" altLang="zh-CN" smtClean="0"/>
              <a:t>A: n3,n4,n5 lost ,TCP due it to congestion,  it will lower down the sending rate, and wait a little time to retransmit, in order to avoid more pressure on congestion</a:t>
            </a:r>
          </a:p>
          <a:p>
            <a:pPr eaLnBrk="1" hangingPunct="1"/>
            <a:r>
              <a:rPr lang="zh-CN" altLang="en-US" smtClean="0"/>
              <a:t>重发时间的确定</a:t>
            </a:r>
            <a:r>
              <a:rPr lang="en-US" altLang="zh-CN" smtClean="0"/>
              <a:t>:</a:t>
            </a:r>
          </a:p>
          <a:p>
            <a:pPr>
              <a:spcBef>
                <a:spcPct val="50000"/>
              </a:spcBef>
            </a:pPr>
            <a:r>
              <a:rPr kumimoji="0" lang="en-US" altLang="zh-CN" sz="1600" smtClean="0">
                <a:sym typeface="Symbol" pitchFamily="18" charset="2"/>
              </a:rPr>
              <a:t> </a:t>
            </a:r>
            <a:r>
              <a:rPr kumimoji="0" lang="zh-CN" altLang="en-US" sz="1600" b="1" smtClean="0">
                <a:sym typeface="Symbol" pitchFamily="18" charset="2"/>
              </a:rPr>
              <a:t>平均往返时延（</a:t>
            </a:r>
            <a:r>
              <a:rPr kumimoji="0" lang="en-US" altLang="zh-CN" sz="1600" b="1" smtClean="0">
                <a:sym typeface="Symbol" pitchFamily="18" charset="2"/>
              </a:rPr>
              <a:t>RTT</a:t>
            </a:r>
            <a:r>
              <a:rPr kumimoji="0" lang="zh-CN" altLang="en-US" sz="1600" b="1" smtClean="0">
                <a:sym typeface="Symbol" pitchFamily="18" charset="2"/>
              </a:rPr>
              <a:t>）：</a:t>
            </a:r>
            <a:r>
              <a:rPr kumimoji="0" lang="en-US" altLang="zh-CN" sz="1600" b="1" smtClean="0">
                <a:sym typeface="Symbol" pitchFamily="18" charset="2"/>
              </a:rPr>
              <a:t>RTT =   RTT + ( 1-  )  M </a:t>
            </a:r>
          </a:p>
          <a:p>
            <a:pPr>
              <a:spcBef>
                <a:spcPct val="50000"/>
              </a:spcBef>
            </a:pPr>
            <a:r>
              <a:rPr kumimoji="0" lang="en-US" altLang="zh-CN" sz="1600" b="1" smtClean="0">
                <a:sym typeface="Symbol" pitchFamily="18" charset="2"/>
              </a:rPr>
              <a:t>   </a:t>
            </a:r>
            <a:r>
              <a:rPr kumimoji="0" lang="zh-CN" altLang="en-US" sz="1600" b="1" smtClean="0">
                <a:sym typeface="Symbol" pitchFamily="18" charset="2"/>
              </a:rPr>
              <a:t>其中修正因子  为 </a:t>
            </a:r>
            <a:r>
              <a:rPr kumimoji="0" lang="en-US" altLang="zh-CN" sz="1600" b="1" smtClean="0">
                <a:sym typeface="Symbol" pitchFamily="18" charset="2"/>
              </a:rPr>
              <a:t>0-1</a:t>
            </a:r>
            <a:r>
              <a:rPr kumimoji="0" lang="zh-CN" altLang="en-US" sz="1600" b="1" smtClean="0">
                <a:sym typeface="Symbol" pitchFamily="18" charset="2"/>
              </a:rPr>
              <a:t>，表示</a:t>
            </a:r>
            <a:r>
              <a:rPr kumimoji="0" lang="en-US" altLang="zh-CN" sz="1600" b="1" smtClean="0">
                <a:sym typeface="Symbol" pitchFamily="18" charset="2"/>
              </a:rPr>
              <a:t>RTT</a:t>
            </a:r>
            <a:r>
              <a:rPr kumimoji="0" lang="zh-CN" altLang="en-US" sz="1600" b="1" smtClean="0">
                <a:sym typeface="Symbol" pitchFamily="18" charset="2"/>
              </a:rPr>
              <a:t>的更新速率； </a:t>
            </a:r>
            <a:r>
              <a:rPr kumimoji="0" lang="en-US" altLang="zh-CN" sz="1600" b="1" smtClean="0">
                <a:sym typeface="Symbol" pitchFamily="18" charset="2"/>
              </a:rPr>
              <a:t>M</a:t>
            </a:r>
            <a:r>
              <a:rPr kumimoji="0" lang="zh-CN" altLang="en-US" sz="1600" b="1" smtClean="0">
                <a:sym typeface="Symbol" pitchFamily="18" charset="2"/>
              </a:rPr>
              <a:t>为消息发出到收到确认的时间</a:t>
            </a:r>
          </a:p>
          <a:p>
            <a:pPr>
              <a:spcBef>
                <a:spcPct val="50000"/>
              </a:spcBef>
            </a:pPr>
            <a:r>
              <a:rPr kumimoji="0" lang="zh-CN" altLang="en-US" sz="1600" smtClean="0">
                <a:sym typeface="Symbol" pitchFamily="18" charset="2"/>
              </a:rPr>
              <a:t></a:t>
            </a:r>
            <a:r>
              <a:rPr kumimoji="0" lang="zh-CN" altLang="en-US" sz="1600" b="1" smtClean="0">
                <a:sym typeface="Symbol" pitchFamily="18" charset="2"/>
              </a:rPr>
              <a:t>  </a:t>
            </a:r>
            <a:r>
              <a:rPr kumimoji="0" lang="en-US" altLang="zh-CN" sz="1600" b="1" smtClean="0">
                <a:sym typeface="Symbol" pitchFamily="18" charset="2"/>
              </a:rPr>
              <a:t>Jackson</a:t>
            </a:r>
            <a:r>
              <a:rPr kumimoji="0" lang="zh-CN" altLang="en-US" sz="1600" b="1" smtClean="0">
                <a:sym typeface="Symbol" pitchFamily="18" charset="2"/>
              </a:rPr>
              <a:t>算法：</a:t>
            </a:r>
          </a:p>
          <a:p>
            <a:pPr>
              <a:spcBef>
                <a:spcPct val="50000"/>
              </a:spcBef>
            </a:pPr>
            <a:r>
              <a:rPr kumimoji="0" lang="zh-CN" altLang="en-US" sz="1600" b="1" smtClean="0">
                <a:sym typeface="Symbol" pitchFamily="18" charset="2"/>
              </a:rPr>
              <a:t>		</a:t>
            </a:r>
            <a:r>
              <a:rPr kumimoji="0" lang="en-US" altLang="zh-CN" sz="1600" b="1" smtClean="0">
                <a:sym typeface="Symbol" pitchFamily="18" charset="2"/>
              </a:rPr>
              <a:t>D =   D + ( 1-  )  | RTT-M | </a:t>
            </a:r>
            <a:r>
              <a:rPr kumimoji="0" lang="zh-CN" altLang="en-US" sz="1600" b="1" smtClean="0">
                <a:sym typeface="Symbol" pitchFamily="18" charset="2"/>
              </a:rPr>
              <a:t>， 其中</a:t>
            </a:r>
            <a:r>
              <a:rPr kumimoji="0" lang="en-US" altLang="zh-CN" sz="1600" b="1" smtClean="0">
                <a:sym typeface="Symbol" pitchFamily="18" charset="2"/>
              </a:rPr>
              <a:t>D</a:t>
            </a:r>
            <a:r>
              <a:rPr kumimoji="0" lang="zh-CN" altLang="en-US" sz="1600" b="1" smtClean="0">
                <a:sym typeface="Symbol" pitchFamily="18" charset="2"/>
              </a:rPr>
              <a:t>为偏差</a:t>
            </a:r>
          </a:p>
          <a:p>
            <a:pPr>
              <a:spcBef>
                <a:spcPct val="50000"/>
              </a:spcBef>
            </a:pPr>
            <a:r>
              <a:rPr kumimoji="0" lang="zh-CN" altLang="en-US" sz="1600" b="1" smtClean="0">
                <a:sym typeface="Symbol" pitchFamily="18" charset="2"/>
              </a:rPr>
              <a:t>   		超时值 </a:t>
            </a:r>
            <a:r>
              <a:rPr kumimoji="0" lang="en-US" altLang="zh-CN" sz="1600" b="1" smtClean="0">
                <a:sym typeface="Symbol" pitchFamily="18" charset="2"/>
              </a:rPr>
              <a:t>= RTT + 4   D</a:t>
            </a:r>
          </a:p>
          <a:p>
            <a:pPr>
              <a:spcBef>
                <a:spcPct val="50000"/>
              </a:spcBef>
            </a:pPr>
            <a:r>
              <a:rPr kumimoji="0" lang="en-US" altLang="zh-CN" sz="1600" smtClean="0">
                <a:sym typeface="Symbol" pitchFamily="18" charset="2"/>
              </a:rPr>
              <a:t></a:t>
            </a:r>
            <a:r>
              <a:rPr kumimoji="0" lang="en-US" altLang="zh-CN" sz="1600" b="1" smtClean="0">
                <a:sym typeface="Symbol" pitchFamily="18" charset="2"/>
              </a:rPr>
              <a:t>  Karn </a:t>
            </a:r>
            <a:r>
              <a:rPr kumimoji="0" lang="zh-CN" altLang="en-US" sz="1600" b="1" smtClean="0">
                <a:sym typeface="Symbol" pitchFamily="18" charset="2"/>
              </a:rPr>
              <a:t>算法：重发时间 </a:t>
            </a:r>
            <a:r>
              <a:rPr kumimoji="0" lang="en-US" altLang="zh-CN" sz="1600" b="1" smtClean="0">
                <a:sym typeface="Symbol" pitchFamily="18" charset="2"/>
              </a:rPr>
              <a:t>= 2   </a:t>
            </a:r>
            <a:r>
              <a:rPr kumimoji="0" lang="zh-CN" altLang="en-US" sz="1600" b="1" smtClean="0">
                <a:sym typeface="Symbol" pitchFamily="18" charset="2"/>
              </a:rPr>
              <a:t>原来的重发时间</a:t>
            </a:r>
          </a:p>
          <a:p>
            <a:pPr eaLnBrk="1" hangingPunct="1"/>
            <a:endParaRPr lang="zh-CN" altLang="en-US" smtClean="0"/>
          </a:p>
          <a:p>
            <a:pPr eaLnBrk="1" hangingPunct="1"/>
            <a:endParaRPr lang="zh-CN"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p>
            <a:fld id="{15EAE698-1D3A-468B-A9D6-83B0886E725F}" type="slidenum">
              <a:rPr lang="en-US" altLang="zh-CN" smtClean="0"/>
              <a:pPr/>
              <a:t>38</a:t>
            </a:fld>
            <a:endParaRPr lang="en-US" altLang="zh-CN" smtClean="0"/>
          </a:p>
        </p:txBody>
      </p:sp>
      <p:sp>
        <p:nvSpPr>
          <p:cNvPr id="225283" name="Rectangle 2"/>
          <p:cNvSpPr>
            <a:spLocks noGrp="1" noRot="1" noChangeAspect="1" noChangeArrowheads="1" noTextEdit="1"/>
          </p:cNvSpPr>
          <p:nvPr>
            <p:ph type="sldImg"/>
          </p:nvPr>
        </p:nvSpPr>
        <p:spPr>
          <a:solidFill>
            <a:srgbClr val="FFFFFF"/>
          </a:solidFill>
          <a:ln/>
        </p:spPr>
      </p:sp>
      <p:sp>
        <p:nvSpPr>
          <p:cNvPr id="22528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smtClean="0"/>
              <a:t>Some time we pay more attention on efficiency, speed -</a:t>
            </a:r>
            <a:r>
              <a:rPr lang="en-US" altLang="zh-CN" smtClean="0">
                <a:sym typeface="Wingdings" pitchFamily="2" charset="2"/>
              </a:rPr>
              <a:t> UDP</a:t>
            </a:r>
          </a:p>
          <a:p>
            <a:pPr eaLnBrk="1" hangingPunct="1"/>
            <a:endParaRPr lang="en-US" altLang="zh-CN" smtClean="0"/>
          </a:p>
          <a:p>
            <a:pPr eaLnBrk="1" hangingPunct="1"/>
            <a:r>
              <a:rPr lang="zh-CN" altLang="en-US" smtClean="0"/>
              <a:t>长度：</a:t>
            </a:r>
            <a:r>
              <a:rPr lang="en-US" altLang="zh-CN" smtClean="0"/>
              <a:t>including length of UDP package(8bytes header + data)</a:t>
            </a:r>
          </a:p>
          <a:p>
            <a:pPr eaLnBrk="1" hangingPunct="1"/>
            <a:r>
              <a:rPr lang="en-US" altLang="zh-CN" smtClean="0"/>
              <a:t>Checksum: same as TCP, based on pseudoheader:  source IP address, destination IP address, 0, protocol (TCP=6), TCP/UDP segment length + data (padded to even number of bytes)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0E0B6E2-23CB-48E1-84DA-6E0860899EBD}" type="slidenum">
              <a:rPr lang="en-US" altLang="zh-CN" smtClean="0"/>
              <a:pPr/>
              <a:t>39</a:t>
            </a:fld>
            <a:endParaRPr lang="en-US" altLang="zh-CN"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193752CB-D38B-4096-936A-36B0ACB6900B}" type="slidenum">
              <a:rPr lang="en-US" altLang="zh-CN" smtClean="0"/>
              <a:pPr/>
              <a:t>40</a:t>
            </a:fld>
            <a:endParaRPr lang="en-US" altLang="zh-CN" smtClean="0"/>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3884463" y="8685878"/>
            <a:ext cx="2972004" cy="456704"/>
          </a:xfrm>
          <a:prstGeom prst="rect">
            <a:avLst/>
          </a:prstGeom>
          <a:noFill/>
          <a:ln w="9525">
            <a:noFill/>
            <a:miter lim="800000"/>
            <a:headEnd/>
            <a:tailEnd/>
          </a:ln>
        </p:spPr>
        <p:txBody>
          <a:bodyPr lIns="89085" tIns="44542" rIns="89085" bIns="44542" anchor="b"/>
          <a:lstStyle/>
          <a:p>
            <a:pPr algn="r" defTabSz="890976"/>
            <a:fld id="{0165E3C5-0682-4165-8C9E-6358D4E52041}" type="slidenum">
              <a:rPr lang="en-US" altLang="zh-CN" sz="1200"/>
              <a:pPr algn="r" defTabSz="890976"/>
              <a:t>41</a:t>
            </a:fld>
            <a:endParaRPr lang="en-US" altLang="zh-CN" sz="1200" dirty="0"/>
          </a:p>
        </p:txBody>
      </p:sp>
      <p:sp>
        <p:nvSpPr>
          <p:cNvPr id="6246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p:txBody>
          <a:bodyPr/>
          <a:lstStyle/>
          <a:p>
            <a:pPr eaLnBrk="1" hangingPunct="1">
              <a:defRPr/>
            </a:pPr>
            <a:r>
              <a:rPr lang="zh-CN" altLang="en-US" dirty="0" smtClean="0"/>
              <a:t>主动攻击</a:t>
            </a:r>
          </a:p>
          <a:p>
            <a:pPr eaLnBrk="1" hangingPunct="1">
              <a:buFont typeface="Wingdings" pitchFamily="2" charset="2"/>
              <a:buNone/>
              <a:defRPr/>
            </a:pPr>
            <a:r>
              <a:rPr lang="zh-CN" altLang="en-US" dirty="0" smtClean="0"/>
              <a:t>   定义：攻击者访问他所需信息的故意行为 。</a:t>
            </a:r>
          </a:p>
          <a:p>
            <a:pPr eaLnBrk="1" hangingPunct="1">
              <a:buFont typeface="Wingdings" pitchFamily="2" charset="2"/>
              <a:buNone/>
              <a:defRPr/>
            </a:pPr>
            <a:r>
              <a:rPr lang="zh-CN" altLang="en-US" dirty="0" smtClean="0"/>
              <a:t>   包括：网络扫描、拒绝服务攻击、缓冲区溢出、欺骗和网络钓鱼（</a:t>
            </a:r>
            <a:r>
              <a:rPr lang="en-US" altLang="zh-CN" dirty="0" smtClean="0"/>
              <a:t>Phishing</a:t>
            </a:r>
            <a:r>
              <a:rPr lang="zh-CN" altLang="en-US" dirty="0" smtClean="0"/>
              <a:t>）、信息篡改、会话劫持等攻击方法。</a:t>
            </a:r>
          </a:p>
          <a:p>
            <a:pPr eaLnBrk="1" hangingPunct="1">
              <a:defRPr/>
            </a:pPr>
            <a:r>
              <a:rPr lang="zh-CN" altLang="en-US" dirty="0" smtClean="0"/>
              <a:t>被动攻击</a:t>
            </a:r>
          </a:p>
          <a:p>
            <a:pPr eaLnBrk="1" hangingPunct="1">
              <a:buFont typeface="Wingdings" pitchFamily="2" charset="2"/>
              <a:buNone/>
              <a:defRPr/>
            </a:pPr>
            <a:r>
              <a:rPr lang="zh-CN" altLang="en-US" dirty="0" smtClean="0"/>
              <a:t>   定义：主要是收集信息而不是进行访问，数据的合法用户对这种活动一点也</a:t>
            </a:r>
            <a:r>
              <a:rPr lang="zh-CN" altLang="en-US" dirty="0" smtClean="0">
                <a:solidFill>
                  <a:srgbClr val="CC0000"/>
                </a:solidFill>
              </a:rPr>
              <a:t>不会觉察到</a:t>
            </a:r>
            <a:r>
              <a:rPr lang="zh-CN" altLang="en-US" dirty="0" smtClean="0"/>
              <a:t>。 </a:t>
            </a:r>
          </a:p>
          <a:p>
            <a:pPr eaLnBrk="1" hangingPunct="1">
              <a:buFont typeface="Wingdings" pitchFamily="2" charset="2"/>
              <a:buNone/>
              <a:defRPr/>
            </a:pPr>
            <a:r>
              <a:rPr lang="zh-CN" altLang="en-US" dirty="0" smtClean="0"/>
              <a:t>   包括：嗅探、流量分析、信息收集等攻击方法 </a:t>
            </a:r>
            <a:endParaRPr lang="en-US" altLang="zh-CN" dirty="0" smtClean="0"/>
          </a:p>
          <a:p>
            <a:pPr marL="316531" indent="-316531">
              <a:defRPr/>
            </a:pPr>
            <a:r>
              <a:rPr lang="en-US" altLang="zh-CN" dirty="0" smtClean="0"/>
              <a:t>Replay Attacks</a:t>
            </a:r>
          </a:p>
          <a:p>
            <a:pPr marL="316531" indent="-316531">
              <a:defRPr/>
            </a:pPr>
            <a:r>
              <a:rPr lang="en-US" altLang="zh-CN" dirty="0" smtClean="0"/>
              <a:t>Message Insertion, Modification, Deletion </a:t>
            </a:r>
          </a:p>
          <a:p>
            <a:pPr marL="316531" indent="-316531">
              <a:defRPr/>
            </a:pPr>
            <a:r>
              <a:rPr lang="en-US" altLang="zh-CN" dirty="0" smtClean="0"/>
              <a:t>Offline Cryptographic Attacks </a:t>
            </a:r>
          </a:p>
          <a:p>
            <a:pPr marL="316531" indent="-316531">
              <a:defRPr/>
            </a:pPr>
            <a:endParaRPr lang="en-US" altLang="zh-CN" dirty="0" smtClean="0"/>
          </a:p>
          <a:p>
            <a:pPr marL="316531" indent="-316531">
              <a:defRPr/>
            </a:pPr>
            <a:r>
              <a:rPr lang="en-US" altLang="zh-CN" dirty="0" smtClean="0"/>
              <a:t>Communication security threats</a:t>
            </a:r>
            <a:endParaRPr lang="zh-CN" altLang="zh-CN"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5E9133E9-F132-4308-911D-FAEBF6A3349D}" type="slidenum">
              <a:rPr lang="en-US" altLang="zh-CN" smtClean="0"/>
              <a:pPr/>
              <a:t>4</a:t>
            </a:fld>
            <a:endParaRPr lang="en-US" altLang="zh-CN" smtClean="0"/>
          </a:p>
        </p:txBody>
      </p:sp>
      <p:sp>
        <p:nvSpPr>
          <p:cNvPr id="169987" name="Rectangle 2"/>
          <p:cNvSpPr>
            <a:spLocks noGrp="1" noRot="1" noChangeAspect="1" noChangeArrowheads="1" noTextEdit="1"/>
          </p:cNvSpPr>
          <p:nvPr>
            <p:ph type="sldImg"/>
          </p:nvPr>
        </p:nvSpPr>
        <p:spPr>
          <a:solidFill>
            <a:srgbClr val="FFFFFF"/>
          </a:solidFill>
          <a:ln/>
        </p:spPr>
      </p:sp>
      <p:sp>
        <p:nvSpPr>
          <p:cNvPr id="1699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E9DD7ECC-BB21-4EE7-9006-A091ADF006DB}" type="slidenum">
              <a:rPr lang="en-US" altLang="zh-CN" smtClean="0"/>
              <a:pPr/>
              <a:t>42</a:t>
            </a:fld>
            <a:endParaRPr lang="en-US" altLang="zh-CN" smtClean="0"/>
          </a:p>
        </p:txBody>
      </p:sp>
      <p:sp>
        <p:nvSpPr>
          <p:cNvPr id="142339" name="Rectangle 2"/>
          <p:cNvSpPr>
            <a:spLocks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r>
              <a:rPr lang="zh-CN" altLang="en-US" smtClean="0"/>
              <a:t>电路交换，为面向连接主式，通过信令建立连接，连接用不同的时隙表示，通过同一线上或不同线上时隙之间的交换完成电路交换，交换路由在连接建立时确定，一个连接的所有信息经过相同的路由。连接建立时就为各连接分配网络资源，一个连接的网络资源不能被别的连接占用，资源利用率低，不适于突发性业务，资源分配、路由选择在连接建立时完成，所以交换时延和时延抖动小，并能达到较高的交换速率。但灵活性差，交换速率单一，不易支持多种业务</a:t>
            </a:r>
          </a:p>
          <a:p>
            <a:pPr eaLnBrk="1" hangingPunct="1"/>
            <a:r>
              <a:rPr lang="zh-CN" altLang="en-US" smtClean="0"/>
              <a:t>分组交换为无连接方式，用户信息封装在分组中，分组头中有完成交换所需的选路信息，每个分组利用各自分组头中的选路信息独立地完成交换，同一业务流的不同分组在网络中可经过不同路由，分组只在发送时才占用网络资源，网络资源可由各个业务共享，资源利用率比电路交换高。各分组分别选择路由、竞争网络资源，所以交换时延和时延抖动较大，交换速率也较低。多种业务可共享网络资源。可以实现多速率交换</a:t>
            </a:r>
          </a:p>
          <a:p>
            <a:pPr eaLnBrk="1" hangingPunct="1"/>
            <a:r>
              <a:rPr lang="zh-CN" altLang="en-US" smtClean="0"/>
              <a:t>人们从电路交换和分组交换这两种技术出发，针对各自的缺点采取改进措施，提出了多种转移模式</a:t>
            </a:r>
          </a:p>
          <a:p>
            <a:pPr eaLnBrk="1" hangingPunct="1"/>
            <a:r>
              <a:rPr lang="en-US" altLang="zh-CN" smtClean="0"/>
              <a:t>ITU</a:t>
            </a:r>
            <a:r>
              <a:rPr lang="zh-CN" altLang="en-US" smtClean="0"/>
              <a:t>－</a:t>
            </a:r>
            <a:r>
              <a:rPr lang="en-US" altLang="zh-CN" smtClean="0"/>
              <a:t>T</a:t>
            </a:r>
            <a:r>
              <a:rPr lang="zh-CN" altLang="en-US" smtClean="0"/>
              <a:t>最终确定</a:t>
            </a:r>
            <a:r>
              <a:rPr lang="en-US" altLang="zh-CN" smtClean="0"/>
              <a:t>ATM</a:t>
            </a:r>
            <a:r>
              <a:rPr lang="zh-CN" altLang="en-US" smtClean="0"/>
              <a:t>为</a:t>
            </a:r>
            <a:r>
              <a:rPr lang="en-US" altLang="zh-CN" smtClean="0"/>
              <a:t>BISDN</a:t>
            </a:r>
            <a:r>
              <a:rPr lang="zh-CN" altLang="en-US" smtClean="0"/>
              <a:t>的转移模式。</a:t>
            </a:r>
            <a:r>
              <a:rPr lang="en-US" altLang="zh-CN" smtClean="0"/>
              <a:t>ATM</a:t>
            </a:r>
            <a:r>
              <a:rPr lang="zh-CN" altLang="en-US" smtClean="0"/>
              <a:t>的突出特点是能灵活地支持现有的和将来可能出现的各种业务，采用面向连接的交换方式，用定长信元，简化信头功能，并利用虚通道和虚通路的概念，通过统计复用提高网络的资源利用率。</a:t>
            </a:r>
            <a:r>
              <a:rPr lang="zh-CN" altLang="en-US" sz="2000" smtClean="0"/>
              <a: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013CE949-761B-48D5-A5AA-80911AD71AD1}" type="slidenum">
              <a:rPr lang="en-US" altLang="zh-CN">
                <a:latin typeface="Arial" pitchFamily="34" charset="0"/>
              </a:rPr>
              <a:pPr/>
              <a:t>43</a:t>
            </a:fld>
            <a:endParaRPr lang="en-US" altLang="zh-CN">
              <a:latin typeface="Arial" pitchFamily="34" charset="0"/>
            </a:endParaRPr>
          </a:p>
        </p:txBody>
      </p:sp>
      <p:sp>
        <p:nvSpPr>
          <p:cNvPr id="124931" name="Rectangle 2"/>
          <p:cNvSpPr>
            <a:spLocks noRot="1" noChangeArrowheads="1" noTextEdit="1"/>
          </p:cNvSpPr>
          <p:nvPr>
            <p:ph type="sldImg"/>
          </p:nvPr>
        </p:nvSpPr>
        <p:spPr>
          <a:xfrm>
            <a:off x="809625" y="254000"/>
            <a:ext cx="5334000" cy="4000500"/>
          </a:xfrm>
          <a:ln/>
        </p:spPr>
      </p:sp>
      <p:sp>
        <p:nvSpPr>
          <p:cNvPr id="124932" name="Rectangle 3"/>
          <p:cNvSpPr>
            <a:spLocks noGrp="1" noChangeArrowheads="1"/>
          </p:cNvSpPr>
          <p:nvPr>
            <p:ph type="body" idx="1"/>
          </p:nvPr>
        </p:nvSpPr>
        <p:spPr>
          <a:xfrm>
            <a:off x="404666" y="4415369"/>
            <a:ext cx="6025734" cy="4252056"/>
          </a:xfrm>
          <a:noFill/>
          <a:ln/>
        </p:spPr>
        <p:txBody>
          <a:bodyPr lIns="-1733337" tIns="-866668" rIns="-1733337" bIns="-866668"/>
          <a:lstStyle/>
          <a:p>
            <a:pPr lvl="1" eaLnBrk="1" hangingPunct="1"/>
            <a:r>
              <a:rPr lang="en-US" altLang="zh-CN" smtClean="0">
                <a:latin typeface="Arial" pitchFamily="34" charset="0"/>
              </a:rPr>
              <a:t>.</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03DE9D3D-3C68-410E-AD71-70A5BE580738}" type="slidenum">
              <a:rPr lang="en-US" altLang="zh-CN">
                <a:latin typeface="Arial" pitchFamily="34" charset="0"/>
              </a:rPr>
              <a:pPr/>
              <a:t>44</a:t>
            </a:fld>
            <a:endParaRPr lang="en-US" altLang="zh-CN">
              <a:latin typeface="Arial" pitchFamily="34" charset="0"/>
            </a:endParaRPr>
          </a:p>
        </p:txBody>
      </p:sp>
      <p:sp>
        <p:nvSpPr>
          <p:cNvPr id="211971" name="Rectangle 2"/>
          <p:cNvSpPr>
            <a:spLocks noRot="1" noChangeArrowheads="1" noTextEdit="1"/>
          </p:cNvSpPr>
          <p:nvPr>
            <p:ph type="sldImg"/>
          </p:nvPr>
        </p:nvSpPr>
        <p:spPr>
          <a:xfrm>
            <a:off x="1146175" y="687388"/>
            <a:ext cx="4568825" cy="3425825"/>
          </a:xfrm>
          <a:ln/>
        </p:spPr>
      </p:sp>
      <p:sp>
        <p:nvSpPr>
          <p:cNvPr id="211972" name="Rectangle 3"/>
          <p:cNvSpPr>
            <a:spLocks noGrp="1" noChangeArrowheads="1"/>
          </p:cNvSpPr>
          <p:nvPr>
            <p:ph type="body" idx="1"/>
          </p:nvPr>
        </p:nvSpPr>
        <p:spPr>
          <a:xfrm>
            <a:off x="914182" y="4344105"/>
            <a:ext cx="5029637" cy="4112499"/>
          </a:xfrm>
          <a:noFill/>
          <a:ln/>
        </p:spPr>
        <p:txBody>
          <a:bodyPr/>
          <a:lstStyle/>
          <a:p>
            <a:pPr eaLnBrk="1" hangingPunct="1"/>
            <a:endParaRPr lang="en-US" smtClean="0">
              <a:latin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1085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5850651-A7B7-407D-8400-16DD0FEC1643}" type="slidenum">
              <a:rPr lang="en-US" smtClean="0">
                <a:solidFill>
                  <a:prstClr val="black"/>
                </a:solidFill>
              </a:rPr>
              <a:pPr>
                <a:defRPr/>
              </a:pPr>
              <a:t>50</a:t>
            </a:fld>
            <a:endParaRPr lang="en-US" smtClean="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3E32E6F8-89BE-40C7-8795-819B523428F7}" type="slidenum">
              <a:rPr lang="en-US" altLang="zh-CN" smtClean="0"/>
              <a:pPr/>
              <a:t>5</a:t>
            </a:fld>
            <a:endParaRPr lang="en-US" altLang="zh-CN" smtClean="0"/>
          </a:p>
        </p:txBody>
      </p:sp>
      <p:sp>
        <p:nvSpPr>
          <p:cNvPr id="171011" name="Rectangle 2"/>
          <p:cNvSpPr>
            <a:spLocks noGrp="1" noRot="1" noChangeAspect="1" noChangeArrowheads="1" noTextEdit="1"/>
          </p:cNvSpPr>
          <p:nvPr>
            <p:ph type="sldImg"/>
          </p:nvPr>
        </p:nvSpPr>
        <p:spPr>
          <a:solidFill>
            <a:srgbClr val="FFFFFF"/>
          </a:solidFill>
          <a:ln/>
        </p:spPr>
      </p:sp>
      <p:sp>
        <p:nvSpPr>
          <p:cNvPr id="171012" name="Rectangle 3"/>
          <p:cNvSpPr>
            <a:spLocks noGrp="1" noChangeArrowheads="1"/>
          </p:cNvSpPr>
          <p:nvPr>
            <p:ph type="body" idx="1"/>
          </p:nvPr>
        </p:nvSpPr>
        <p:spPr>
          <a:solidFill>
            <a:srgbClr val="FFFFFF"/>
          </a:solidFill>
          <a:ln>
            <a:solidFill>
              <a:srgbClr val="000000"/>
            </a:solidFill>
          </a:ln>
        </p:spPr>
        <p:txBody>
          <a:bodyPr/>
          <a:lstStyle/>
          <a:p>
            <a:pPr lvl="1">
              <a:spcBef>
                <a:spcPct val="0"/>
              </a:spcBef>
              <a:buFontTx/>
              <a:buChar char="•"/>
            </a:pPr>
            <a:r>
              <a:rPr lang="zh-CN" altLang="en-US" sz="1600" b="1" smtClean="0">
                <a:latin typeface="宋体" pitchFamily="2" charset="-122"/>
              </a:rPr>
              <a:t>协议分层与各层地址</a:t>
            </a:r>
            <a:r>
              <a:rPr lang="en-US" altLang="zh-CN" sz="1600" b="1" smtClean="0">
                <a:latin typeface="宋体" pitchFamily="2" charset="-122"/>
              </a:rPr>
              <a:t>; </a:t>
            </a:r>
            <a:r>
              <a:rPr lang="zh-CN" altLang="en-US" smtClean="0"/>
              <a:t>各层地址</a:t>
            </a:r>
            <a:r>
              <a:rPr lang="en-US" altLang="zh-CN" smtClean="0"/>
              <a:t>: </a:t>
            </a:r>
            <a:r>
              <a:rPr lang="zh-CN" altLang="en-US" smtClean="0"/>
              <a:t>如应用层  </a:t>
            </a:r>
            <a:r>
              <a:rPr lang="en-US" altLang="zh-CN" smtClean="0"/>
              <a:t>:  </a:t>
            </a:r>
            <a:r>
              <a:rPr lang="zh-CN" altLang="en-US" smtClean="0"/>
              <a:t>名字</a:t>
            </a:r>
            <a:r>
              <a:rPr lang="en-US" altLang="zh-CN" smtClean="0"/>
              <a:t>,  </a:t>
            </a:r>
            <a:r>
              <a:rPr lang="zh-CN" altLang="en-US" smtClean="0"/>
              <a:t>网络层</a:t>
            </a:r>
            <a:r>
              <a:rPr lang="en-US" altLang="zh-CN" smtClean="0"/>
              <a:t>: </a:t>
            </a:r>
            <a:r>
              <a:rPr lang="zh-CN" altLang="en-US" smtClean="0"/>
              <a:t>机器的地址</a:t>
            </a:r>
            <a:r>
              <a:rPr lang="en-US" altLang="zh-CN" smtClean="0"/>
              <a:t>, </a:t>
            </a:r>
            <a:r>
              <a:rPr lang="zh-CN" altLang="en-US" smtClean="0"/>
              <a:t>链路层地址</a:t>
            </a:r>
            <a:endParaRPr lang="zh-CN" altLang="en-US" sz="1600" b="1" smtClean="0">
              <a:latin typeface="宋体" pitchFamily="2" charset="-122"/>
            </a:endParaRPr>
          </a:p>
          <a:p>
            <a:pPr lvl="1">
              <a:spcBef>
                <a:spcPct val="0"/>
              </a:spcBef>
              <a:buFontTx/>
              <a:buChar char="•"/>
            </a:pPr>
            <a:r>
              <a:rPr lang="zh-CN" altLang="en-US" sz="1600" b="1" smtClean="0">
                <a:latin typeface="宋体" pitchFamily="2" charset="-122"/>
              </a:rPr>
              <a:t>地址映射</a:t>
            </a:r>
            <a:r>
              <a:rPr lang="en-US" altLang="zh-CN" sz="1600" b="1" smtClean="0">
                <a:latin typeface="宋体" pitchFamily="2" charset="-122"/>
              </a:rPr>
              <a:t>: </a:t>
            </a:r>
            <a:r>
              <a:rPr lang="zh-CN" altLang="en-US" sz="1600" b="1" smtClean="0">
                <a:latin typeface="宋体" pitchFamily="2" charset="-122"/>
              </a:rPr>
              <a:t>各层地址间的对应关系</a:t>
            </a:r>
          </a:p>
          <a:p>
            <a:pPr lvl="1">
              <a:spcBef>
                <a:spcPct val="0"/>
              </a:spcBef>
              <a:buFontTx/>
              <a:buChar char="•"/>
            </a:pPr>
            <a:r>
              <a:rPr lang="zh-CN" altLang="en-US" sz="1600" b="1" smtClean="0">
                <a:latin typeface="宋体" pitchFamily="2" charset="-122"/>
              </a:rPr>
              <a:t>寻址与路由</a:t>
            </a:r>
            <a:r>
              <a:rPr lang="en-US" altLang="zh-CN" sz="1600" b="1" smtClean="0">
                <a:latin typeface="宋体" pitchFamily="2" charset="-122"/>
              </a:rPr>
              <a:t>: </a:t>
            </a:r>
            <a:r>
              <a:rPr lang="zh-CN" altLang="en-US" sz="1600" b="1" smtClean="0">
                <a:latin typeface="宋体" pitchFamily="2" charset="-122"/>
              </a:rPr>
              <a:t>地址只标记资源</a:t>
            </a:r>
            <a:r>
              <a:rPr lang="en-US" altLang="zh-CN" sz="1600" b="1" smtClean="0">
                <a:latin typeface="宋体" pitchFamily="2" charset="-122"/>
              </a:rPr>
              <a:t>,</a:t>
            </a:r>
            <a:r>
              <a:rPr lang="zh-CN" altLang="en-US" sz="1600" b="1" smtClean="0">
                <a:latin typeface="宋体" pitchFamily="2" charset="-122"/>
              </a:rPr>
              <a:t>资源的定位过程</a:t>
            </a:r>
            <a:r>
              <a:rPr lang="en-US" altLang="zh-CN" sz="1600" b="1" smtClean="0">
                <a:latin typeface="宋体" pitchFamily="2" charset="-122"/>
              </a:rPr>
              <a:t>: </a:t>
            </a:r>
            <a:r>
              <a:rPr lang="zh-CN" altLang="en-US" sz="1600" b="1" smtClean="0">
                <a:latin typeface="宋体" pitchFamily="2" charset="-122"/>
              </a:rPr>
              <a:t>路由</a:t>
            </a:r>
          </a:p>
          <a:p>
            <a:pPr lvl="1">
              <a:spcBef>
                <a:spcPct val="0"/>
              </a:spcBef>
              <a:buFontTx/>
              <a:buChar char="•"/>
            </a:pPr>
            <a:r>
              <a:rPr lang="zh-CN" altLang="en-US" sz="1600" b="1" smtClean="0">
                <a:latin typeface="宋体" pitchFamily="2" charset="-122"/>
              </a:rPr>
              <a:t>网络结构与地址定义</a:t>
            </a:r>
            <a:r>
              <a:rPr lang="en-US" altLang="zh-CN" sz="1600" b="1" smtClean="0">
                <a:latin typeface="宋体" pitchFamily="2" charset="-122"/>
              </a:rPr>
              <a:t>: </a:t>
            </a:r>
            <a:r>
              <a:rPr lang="zh-CN" altLang="en-US" sz="1600" b="1" smtClean="0">
                <a:latin typeface="宋体" pitchFamily="2" charset="-122"/>
              </a:rPr>
              <a:t>路由的效率</a:t>
            </a:r>
            <a:r>
              <a:rPr lang="en-US" altLang="zh-CN" sz="1600" b="1" smtClean="0">
                <a:latin typeface="宋体" pitchFamily="2" charset="-122"/>
              </a:rPr>
              <a:t>(</a:t>
            </a:r>
            <a:r>
              <a:rPr lang="zh-CN" altLang="en-US" sz="1600" b="1" smtClean="0">
                <a:latin typeface="宋体" pitchFamily="2" charset="-122"/>
              </a:rPr>
              <a:t>路由表</a:t>
            </a:r>
            <a:r>
              <a:rPr lang="en-US" altLang="zh-CN" sz="1600" b="1" smtClean="0">
                <a:latin typeface="宋体" pitchFamily="2" charset="-122"/>
              </a:rPr>
              <a:t>),</a:t>
            </a:r>
            <a:r>
              <a:rPr lang="zh-CN" altLang="en-US" sz="1600" b="1" smtClean="0">
                <a:latin typeface="宋体" pitchFamily="2" charset="-122"/>
              </a:rPr>
              <a:t>网络的可扩展性</a:t>
            </a:r>
            <a:r>
              <a:rPr lang="en-US" altLang="zh-CN" sz="1600" b="1" smtClean="0">
                <a:latin typeface="宋体" pitchFamily="2" charset="-122"/>
              </a:rPr>
              <a:t>:  </a:t>
            </a:r>
            <a:r>
              <a:rPr lang="zh-CN" altLang="en-US" sz="1600" b="1" smtClean="0">
                <a:latin typeface="宋体" pitchFamily="2" charset="-122"/>
              </a:rPr>
              <a:t>分层结构</a:t>
            </a:r>
            <a:r>
              <a:rPr lang="en-US" altLang="zh-CN" sz="1600" b="1" smtClean="0">
                <a:latin typeface="宋体" pitchFamily="2" charset="-122"/>
              </a:rPr>
              <a:t>(</a:t>
            </a:r>
            <a:r>
              <a:rPr lang="zh-CN" altLang="en-US" sz="1600" b="1" smtClean="0">
                <a:latin typeface="宋体" pitchFamily="2" charset="-122"/>
              </a:rPr>
              <a:t>网络</a:t>
            </a:r>
            <a:r>
              <a:rPr lang="en-US" altLang="zh-CN" sz="1600" b="1" smtClean="0">
                <a:latin typeface="宋体" pitchFamily="2" charset="-122"/>
              </a:rPr>
              <a:t>,</a:t>
            </a:r>
            <a:r>
              <a:rPr lang="zh-CN" altLang="en-US" sz="1600" b="1" smtClean="0">
                <a:latin typeface="宋体" pitchFamily="2" charset="-122"/>
              </a:rPr>
              <a:t>地址</a:t>
            </a:r>
            <a:r>
              <a:rPr lang="en-US" altLang="zh-CN" sz="1600" b="1" smtClean="0">
                <a:latin typeface="宋体" pitchFamily="2" charset="-122"/>
              </a:rPr>
              <a:t>)</a:t>
            </a:r>
          </a:p>
          <a:p>
            <a:pPr lvl="1">
              <a:spcBef>
                <a:spcPct val="0"/>
              </a:spcBef>
              <a:buFontTx/>
              <a:buChar char="•"/>
            </a:pPr>
            <a:endParaRPr lang="en-US" altLang="zh-CN" smtClean="0"/>
          </a:p>
          <a:p>
            <a:pPr eaLnBrk="1" hangingPunct="1"/>
            <a:r>
              <a:rPr lang="zh-CN" altLang="en-US" sz="1600" b="1" smtClean="0">
                <a:latin typeface="宋体" pitchFamily="2" charset="-122"/>
              </a:rPr>
              <a:t>名字表示我们要寻找的对象，地址表示该对象在何处，路由表示如何到达该处  </a:t>
            </a:r>
            <a:r>
              <a:rPr lang="en-US" altLang="zh-CN" sz="1600" b="1" smtClean="0">
                <a:latin typeface="宋体" pitchFamily="2" charset="-122"/>
              </a:rPr>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C937E28-F71E-481C-8B62-38FF77A1CD52}" type="slidenum">
              <a:rPr lang="en-US" altLang="zh-CN" smtClean="0"/>
              <a:pPr/>
              <a:t>6</a:t>
            </a:fld>
            <a:endParaRPr lang="en-US" altLang="zh-CN" smtClean="0"/>
          </a:p>
        </p:txBody>
      </p:sp>
      <p:sp>
        <p:nvSpPr>
          <p:cNvPr id="172035" name="Rectangle 2"/>
          <p:cNvSpPr>
            <a:spLocks noGrp="1" noRot="1" noChangeAspect="1" noChangeArrowheads="1" noTextEdit="1"/>
          </p:cNvSpPr>
          <p:nvPr>
            <p:ph type="sldImg"/>
          </p:nvPr>
        </p:nvSpPr>
        <p:spPr>
          <a:solidFill>
            <a:srgbClr val="FFFFFF"/>
          </a:solidFill>
          <a:ln/>
        </p:spPr>
      </p:sp>
      <p:sp>
        <p:nvSpPr>
          <p:cNvPr id="172036" name="Rectangle 3"/>
          <p:cNvSpPr>
            <a:spLocks noGrp="1" noChangeArrowheads="1"/>
          </p:cNvSpPr>
          <p:nvPr>
            <p:ph type="body" idx="1"/>
          </p:nvPr>
        </p:nvSpPr>
        <p:spPr>
          <a:solidFill>
            <a:srgbClr val="FFFFFF"/>
          </a:solidFill>
          <a:ln>
            <a:solidFill>
              <a:srgbClr val="000000"/>
            </a:solidFill>
          </a:ln>
        </p:spPr>
        <p:txBody>
          <a:bodyPr/>
          <a:lstStyle/>
          <a:p>
            <a:pPr marL="228600" indent="-228600" eaLnBrk="1" hangingPunct="1"/>
            <a:r>
              <a:rPr lang="zh-CN" altLang="en-US" smtClean="0"/>
              <a:t>比较电话网与</a:t>
            </a:r>
            <a:r>
              <a:rPr lang="en-US" altLang="zh-CN" smtClean="0"/>
              <a:t>IP</a:t>
            </a:r>
            <a:r>
              <a:rPr lang="zh-CN" altLang="en-US" smtClean="0"/>
              <a:t>网</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D16975B5-C526-47FE-8BF8-32F346031E24}" type="slidenum">
              <a:rPr lang="en-US" altLang="zh-CN" smtClean="0"/>
              <a:pPr/>
              <a:t>7</a:t>
            </a:fld>
            <a:endParaRPr lang="en-US" altLang="zh-CN" smtClean="0"/>
          </a:p>
        </p:txBody>
      </p:sp>
      <p:sp>
        <p:nvSpPr>
          <p:cNvPr id="177155" name="Rectangle 2"/>
          <p:cNvSpPr>
            <a:spLocks noGrp="1" noRot="1" noChangeAspect="1" noChangeArrowheads="1" noTextEdit="1"/>
          </p:cNvSpPr>
          <p:nvPr>
            <p:ph type="sldImg"/>
          </p:nvPr>
        </p:nvSpPr>
        <p:spPr>
          <a:solidFill>
            <a:srgbClr val="FFFFFF"/>
          </a:solidFill>
          <a:ln/>
        </p:spPr>
      </p:sp>
      <p:sp>
        <p:nvSpPr>
          <p:cNvPr id="17715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smtClean="0"/>
              <a:t>0.0.0.0 </a:t>
            </a:r>
            <a:r>
              <a:rPr lang="zh-CN" altLang="en-US" smtClean="0"/>
              <a:t>本机</a:t>
            </a:r>
          </a:p>
          <a:p>
            <a:pPr eaLnBrk="1" hangingPunct="1"/>
            <a:r>
              <a:rPr lang="zh-CN" altLang="en-US" smtClean="0"/>
              <a:t>                             本网上的主机</a:t>
            </a:r>
            <a:r>
              <a:rPr lang="en-US" altLang="zh-CN" smtClean="0"/>
              <a:t>H</a:t>
            </a:r>
          </a:p>
          <a:p>
            <a:pPr eaLnBrk="1" hangingPunct="1"/>
            <a:r>
              <a:rPr lang="en-US" altLang="zh-CN" smtClean="0"/>
              <a:t>255.255.255.255 </a:t>
            </a:r>
            <a:r>
              <a:rPr lang="zh-CN" altLang="en-US" smtClean="0"/>
              <a:t>本网广播</a:t>
            </a:r>
          </a:p>
          <a:p>
            <a:pPr eaLnBrk="1" hangingPunct="1"/>
            <a:r>
              <a:rPr lang="zh-CN" altLang="en-US" smtClean="0"/>
              <a:t>                                  在网络</a:t>
            </a:r>
            <a:r>
              <a:rPr lang="en-US" altLang="zh-CN" smtClean="0"/>
              <a:t>N</a:t>
            </a:r>
            <a:r>
              <a:rPr lang="zh-CN" altLang="en-US" smtClean="0"/>
              <a:t>上的广播</a:t>
            </a:r>
          </a:p>
          <a:p>
            <a:pPr eaLnBrk="1" hangingPunct="1"/>
            <a:r>
              <a:rPr lang="en-US" altLang="zh-CN" smtClean="0"/>
              <a:t>N=127 : Loopback (127.0.0.1)</a:t>
            </a:r>
          </a:p>
          <a:p>
            <a:pPr eaLnBrk="1" hangingPunct="1"/>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88DF8C68-C850-4223-B5DD-ACE60B3B0005}" type="slidenum">
              <a:rPr lang="en-US" altLang="zh-CN" smtClean="0"/>
              <a:pPr/>
              <a:t>8</a:t>
            </a:fld>
            <a:endParaRPr lang="en-US" altLang="zh-CN" smtClean="0"/>
          </a:p>
        </p:txBody>
      </p:sp>
      <p:sp>
        <p:nvSpPr>
          <p:cNvPr id="181251" name="Rectangle 2"/>
          <p:cNvSpPr>
            <a:spLocks noGrp="1" noRot="1" noChangeAspect="1" noChangeArrowheads="1" noTextEdit="1"/>
          </p:cNvSpPr>
          <p:nvPr>
            <p:ph type="sldImg"/>
          </p:nvPr>
        </p:nvSpPr>
        <p:spPr>
          <a:solidFill>
            <a:srgbClr val="FFFFFF"/>
          </a:solidFill>
          <a:ln/>
        </p:spPr>
      </p:sp>
      <p:sp>
        <p:nvSpPr>
          <p:cNvPr id="1812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2F3A8F00-AA5F-4151-8D05-268AA268C663}" type="slidenum">
              <a:rPr lang="en-US" altLang="zh-CN" smtClean="0"/>
              <a:pPr/>
              <a:t>9</a:t>
            </a:fld>
            <a:endParaRPr lang="en-US" altLang="zh-CN" smtClean="0"/>
          </a:p>
        </p:txBody>
      </p:sp>
      <p:sp>
        <p:nvSpPr>
          <p:cNvPr id="182275" name="Rectangle 2"/>
          <p:cNvSpPr>
            <a:spLocks noChangeArrowheads="1"/>
          </p:cNvSpPr>
          <p:nvPr/>
        </p:nvSpPr>
        <p:spPr bwMode="auto">
          <a:xfrm>
            <a:off x="3886091" y="0"/>
            <a:ext cx="2971909" cy="457274"/>
          </a:xfrm>
          <a:prstGeom prst="rect">
            <a:avLst/>
          </a:prstGeom>
          <a:noFill/>
          <a:ln w="12700">
            <a:noFill/>
            <a:miter lim="800000"/>
            <a:headEnd/>
            <a:tailEnd/>
          </a:ln>
        </p:spPr>
        <p:txBody>
          <a:bodyPr wrap="none" anchor="ctr"/>
          <a:lstStyle/>
          <a:p>
            <a:endParaRPr lang="en-US"/>
          </a:p>
        </p:txBody>
      </p:sp>
      <p:sp>
        <p:nvSpPr>
          <p:cNvPr id="182276" name="Rectangle 3"/>
          <p:cNvSpPr>
            <a:spLocks noChangeArrowheads="1"/>
          </p:cNvSpPr>
          <p:nvPr/>
        </p:nvSpPr>
        <p:spPr bwMode="auto">
          <a:xfrm>
            <a:off x="3886091" y="8686726"/>
            <a:ext cx="2971909" cy="457274"/>
          </a:xfrm>
          <a:prstGeom prst="rect">
            <a:avLst/>
          </a:prstGeom>
          <a:noFill/>
          <a:ln w="12700">
            <a:noFill/>
            <a:miter lim="800000"/>
            <a:headEnd/>
            <a:tailEnd/>
          </a:ln>
        </p:spPr>
        <p:txBody>
          <a:bodyPr lIns="90488" tIns="44450" rIns="90488" bIns="44450" anchor="b"/>
          <a:lstStyle/>
          <a:p>
            <a:pPr algn="r" eaLnBrk="0" hangingPunct="0"/>
            <a:r>
              <a:rPr lang="en-US" altLang="zh-CN" sz="1200"/>
              <a:t>9</a:t>
            </a:r>
          </a:p>
        </p:txBody>
      </p:sp>
      <p:sp>
        <p:nvSpPr>
          <p:cNvPr id="182277" name="Rectangle 4"/>
          <p:cNvSpPr>
            <a:spLocks noChangeArrowheads="1"/>
          </p:cNvSpPr>
          <p:nvPr/>
        </p:nvSpPr>
        <p:spPr bwMode="auto">
          <a:xfrm>
            <a:off x="1" y="8686726"/>
            <a:ext cx="2971909" cy="457274"/>
          </a:xfrm>
          <a:prstGeom prst="rect">
            <a:avLst/>
          </a:prstGeom>
          <a:noFill/>
          <a:ln w="12700">
            <a:noFill/>
            <a:miter lim="800000"/>
            <a:headEnd/>
            <a:tailEnd/>
          </a:ln>
        </p:spPr>
        <p:txBody>
          <a:bodyPr wrap="none" anchor="ctr"/>
          <a:lstStyle/>
          <a:p>
            <a:endParaRPr lang="en-US"/>
          </a:p>
        </p:txBody>
      </p:sp>
      <p:sp>
        <p:nvSpPr>
          <p:cNvPr id="182278" name="Rectangle 5"/>
          <p:cNvSpPr>
            <a:spLocks noChangeArrowheads="1"/>
          </p:cNvSpPr>
          <p:nvPr/>
        </p:nvSpPr>
        <p:spPr bwMode="auto">
          <a:xfrm>
            <a:off x="1" y="0"/>
            <a:ext cx="2971909" cy="457274"/>
          </a:xfrm>
          <a:prstGeom prst="rect">
            <a:avLst/>
          </a:prstGeom>
          <a:noFill/>
          <a:ln w="12700">
            <a:noFill/>
            <a:miter lim="800000"/>
            <a:headEnd/>
            <a:tailEnd/>
          </a:ln>
        </p:spPr>
        <p:txBody>
          <a:bodyPr wrap="none" anchor="ctr"/>
          <a:lstStyle/>
          <a:p>
            <a:endParaRPr lang="en-US"/>
          </a:p>
        </p:txBody>
      </p:sp>
      <p:sp>
        <p:nvSpPr>
          <p:cNvPr id="182279" name="Rectangle 6"/>
          <p:cNvSpPr>
            <a:spLocks noGrp="1" noRot="1" noChangeAspect="1" noChangeArrowheads="1" noTextEdit="1"/>
          </p:cNvSpPr>
          <p:nvPr>
            <p:ph type="sldImg"/>
          </p:nvPr>
        </p:nvSpPr>
        <p:spPr>
          <a:xfrm>
            <a:off x="1150938" y="692150"/>
            <a:ext cx="4556125" cy="3416300"/>
          </a:xfrm>
          <a:solidFill>
            <a:srgbClr val="FFFFFF"/>
          </a:solidFill>
          <a:ln w="12700" cap="flat"/>
        </p:spPr>
      </p:sp>
      <p:sp>
        <p:nvSpPr>
          <p:cNvPr id="182280" name="Rectangle 7"/>
          <p:cNvSpPr>
            <a:spLocks noGrp="1" noChangeArrowheads="1"/>
          </p:cNvSpPr>
          <p:nvPr>
            <p:ph type="body" idx="1"/>
          </p:nvPr>
        </p:nvSpPr>
        <p:spPr>
          <a:noFill/>
          <a:ln/>
        </p:spPr>
        <p:txBody>
          <a:bodyPr lIns="90488" tIns="44450" rIns="90488" bIns="44450"/>
          <a:lstStyle/>
          <a:p>
            <a:pPr eaLnBrk="1" hangingPunct="1"/>
            <a:r>
              <a:rPr lang="zh-CN" altLang="en-US" smtClean="0"/>
              <a:t>有静态的</a:t>
            </a:r>
            <a:r>
              <a:rPr lang="en-US" altLang="zh-CN" smtClean="0"/>
              <a:t>NAT, </a:t>
            </a:r>
            <a:r>
              <a:rPr lang="zh-CN" altLang="en-US" smtClean="0"/>
              <a:t>外面也可以访问内部</a:t>
            </a:r>
            <a:r>
              <a:rPr lang="en-US" altLang="zh-CN" smtClean="0"/>
              <a:t>(</a:t>
            </a:r>
            <a:r>
              <a:rPr lang="zh-CN" altLang="en-US" smtClean="0"/>
              <a:t>不考虑</a:t>
            </a:r>
            <a:r>
              <a:rPr lang="en-US" altLang="zh-CN" smtClean="0"/>
              <a:t>)</a:t>
            </a:r>
          </a:p>
          <a:p>
            <a:pPr eaLnBrk="1" hangingPunct="1"/>
            <a:r>
              <a:rPr lang="zh-CN" altLang="en-US" smtClean="0"/>
              <a:t>动态</a:t>
            </a:r>
            <a:r>
              <a:rPr lang="en-US" altLang="zh-CN" smtClean="0"/>
              <a:t>NAT, </a:t>
            </a:r>
            <a:r>
              <a:rPr lang="zh-CN" altLang="en-US" smtClean="0"/>
              <a:t>内部访问外部</a:t>
            </a:r>
            <a:r>
              <a:rPr lang="en-US" altLang="zh-CN" smtClean="0"/>
              <a:t>(</a:t>
            </a:r>
            <a:r>
              <a:rPr lang="zh-CN" altLang="en-US" smtClean="0"/>
              <a:t>不考虑外部发起的</a:t>
            </a:r>
            <a:r>
              <a:rPr lang="en-US" altLang="zh-CN" smtClean="0"/>
              <a:t>)</a:t>
            </a:r>
          </a:p>
          <a:p>
            <a:pPr eaLnBrk="1" hangingPunct="1"/>
            <a:endParaRPr lang="en-US" altLang="zh-CN" smtClean="0"/>
          </a:p>
          <a:p>
            <a:pPr eaLnBrk="1" hangingPunct="1"/>
            <a:r>
              <a:rPr lang="en-US" altLang="zh-CN" smtClean="0"/>
              <a:t>NAT</a:t>
            </a:r>
            <a:r>
              <a:rPr lang="zh-CN" altLang="en-US" smtClean="0"/>
              <a:t>带来的问题： 端到端连接的中断， </a:t>
            </a:r>
            <a:r>
              <a:rPr lang="en-US" altLang="zh-CN" smtClean="0"/>
              <a:t>P2P</a:t>
            </a:r>
            <a:r>
              <a:rPr lang="zh-CN" altLang="en-US" smtClean="0"/>
              <a:t>业务， 各种</a:t>
            </a:r>
            <a:r>
              <a:rPr lang="en-US" altLang="zh-CN" smtClean="0"/>
              <a:t>NAT</a:t>
            </a:r>
            <a:r>
              <a:rPr lang="zh-CN" altLang="en-US" smtClean="0"/>
              <a:t>穿越带来的效率问题</a:t>
            </a:r>
          </a:p>
          <a:p>
            <a:pPr eaLnBrk="1" hangingPunct="1"/>
            <a:endParaRPr lang="zh-CN" altLang="en-US" smtClean="0"/>
          </a:p>
          <a:p>
            <a:pPr eaLnBrk="1" hangingPunct="1"/>
            <a:r>
              <a:rPr lang="zh-CN" altLang="en-US" smtClean="0"/>
              <a:t>增加</a:t>
            </a:r>
            <a:r>
              <a:rPr lang="en-US" altLang="zh-CN" smtClean="0"/>
              <a:t>NAT</a:t>
            </a:r>
            <a:r>
              <a:rPr lang="zh-CN" altLang="en-US" smtClean="0"/>
              <a:t>穿越技术</a:t>
            </a:r>
          </a:p>
          <a:p>
            <a:pPr eaLnBrk="1" hangingPunct="1"/>
            <a:endParaRPr lang="zh-CN" altLang="en-US" smtClean="0"/>
          </a:p>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138811-DB2D-470A-A4D9-1E3EAD411AB7}" type="datetimeFigureOut">
              <a:rPr lang="en-US" smtClean="0"/>
              <a:pPr/>
              <a:t>9/23/2014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D4680-622D-432B-8F3D-C0FA7C7795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138811-DB2D-470A-A4D9-1E3EAD411AB7}" type="datetimeFigureOut">
              <a:rPr lang="en-US" smtClean="0"/>
              <a:pPr/>
              <a:t>9/23/2014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D4680-622D-432B-8F3D-C0FA7C7795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138811-DB2D-470A-A4D9-1E3EAD411AB7}" type="datetimeFigureOut">
              <a:rPr lang="en-US" smtClean="0"/>
              <a:pPr/>
              <a:t>9/23/2014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D4680-622D-432B-8F3D-C0FA7C77958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ullet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9715" y="432215"/>
            <a:ext cx="8588861" cy="838200"/>
          </a:xfrm>
        </p:spPr>
        <p:txBody>
          <a:bodyPr/>
          <a:lstStyle>
            <a:lvl1pPr>
              <a:defRPr>
                <a:gradFill>
                  <a:gsLst>
                    <a:gs pos="0">
                      <a:schemeClr val="tx1"/>
                    </a:gs>
                    <a:gs pos="44000">
                      <a:srgbClr val="01BBBB"/>
                    </a:gs>
                    <a:gs pos="100000">
                      <a:schemeClr val="accent4"/>
                    </a:gs>
                  </a:gsLst>
                  <a:lin ang="4800000" scaled="0"/>
                </a:gradFill>
                <a:latin typeface="+mj-lt"/>
              </a:defRPr>
            </a:lvl1pPr>
          </a:lstStyle>
          <a:p>
            <a:r>
              <a:rPr lang="en-US" smtClean="0"/>
              <a:t>Click to edit Master title style</a:t>
            </a:r>
            <a:endParaRPr lang="en-US" dirty="0"/>
          </a:p>
        </p:txBody>
      </p:sp>
    </p:spTree>
    <p:extLst>
      <p:ext uri="{BB962C8B-B14F-4D97-AF65-F5344CB8AC3E}">
        <p14:creationId xmlns="" xmlns:p14="http://schemas.microsoft.com/office/powerpoint/2010/main" val="2729761362"/>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138811-DB2D-470A-A4D9-1E3EAD411AB7}" type="datetimeFigureOut">
              <a:rPr lang="en-US" smtClean="0"/>
              <a:pPr/>
              <a:t>9/23/2014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D4680-622D-432B-8F3D-C0FA7C7795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138811-DB2D-470A-A4D9-1E3EAD411AB7}" type="datetimeFigureOut">
              <a:rPr lang="en-US" smtClean="0"/>
              <a:pPr/>
              <a:t>9/23/2014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D4680-622D-432B-8F3D-C0FA7C7795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138811-DB2D-470A-A4D9-1E3EAD411AB7}" type="datetimeFigureOut">
              <a:rPr lang="en-US" smtClean="0"/>
              <a:pPr/>
              <a:t>9/23/2014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D4680-622D-432B-8F3D-C0FA7C7795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138811-DB2D-470A-A4D9-1E3EAD411AB7}" type="datetimeFigureOut">
              <a:rPr lang="en-US" smtClean="0"/>
              <a:pPr/>
              <a:t>9/23/2014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FD4680-622D-432B-8F3D-C0FA7C7795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138811-DB2D-470A-A4D9-1E3EAD411AB7}" type="datetimeFigureOut">
              <a:rPr lang="en-US" smtClean="0"/>
              <a:pPr/>
              <a:t>9/23/2014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FD4680-622D-432B-8F3D-C0FA7C7795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138811-DB2D-470A-A4D9-1E3EAD411AB7}" type="datetimeFigureOut">
              <a:rPr lang="en-US" smtClean="0"/>
              <a:pPr/>
              <a:t>9/23/2014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FD4680-622D-432B-8F3D-C0FA7C7795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138811-DB2D-470A-A4D9-1E3EAD411AB7}" type="datetimeFigureOut">
              <a:rPr lang="en-US" smtClean="0"/>
              <a:pPr/>
              <a:t>9/23/2014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D4680-622D-432B-8F3D-C0FA7C7795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138811-DB2D-470A-A4D9-1E3EAD411AB7}" type="datetimeFigureOut">
              <a:rPr lang="en-US" smtClean="0"/>
              <a:pPr/>
              <a:t>9/23/2014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D4680-622D-432B-8F3D-C0FA7C7795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38811-DB2D-470A-A4D9-1E3EAD411AB7}" type="datetimeFigureOut">
              <a:rPr lang="en-US" smtClean="0"/>
              <a:pPr/>
              <a:t>9/23/2014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FD4680-622D-432B-8F3D-C0FA7C7795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oleObject" Target="../embeddings/oleObject10.bin"/><Relationship Id="rId3" Type="http://schemas.openxmlformats.org/officeDocument/2006/relationships/notesSlide" Target="../notesSlides/notesSlide2.xml"/><Relationship Id="rId7" Type="http://schemas.openxmlformats.org/officeDocument/2006/relationships/oleObject" Target="../embeddings/oleObject4.bin"/><Relationship Id="rId12" Type="http://schemas.openxmlformats.org/officeDocument/2006/relationships/oleObject" Target="../embeddings/oleObject9.bin"/><Relationship Id="rId17" Type="http://schemas.openxmlformats.org/officeDocument/2006/relationships/oleObject" Target="../embeddings/oleObject14.bin"/><Relationship Id="rId2" Type="http://schemas.openxmlformats.org/officeDocument/2006/relationships/slideLayout" Target="../slideLayouts/slideLayout2.xml"/><Relationship Id="rId16" Type="http://schemas.openxmlformats.org/officeDocument/2006/relationships/oleObject" Target="../embeddings/oleObject13.bin"/><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oleObject" Target="../embeddings/oleObject2.bin"/><Relationship Id="rId15" Type="http://schemas.openxmlformats.org/officeDocument/2006/relationships/oleObject" Target="../embeddings/oleObject12.bin"/><Relationship Id="rId10" Type="http://schemas.openxmlformats.org/officeDocument/2006/relationships/oleObject" Target="../embeddings/oleObject7.bin"/><Relationship Id="rId4" Type="http://schemas.openxmlformats.org/officeDocument/2006/relationships/oleObject" Target="../embeddings/oleObject1.bin"/><Relationship Id="rId9" Type="http://schemas.openxmlformats.org/officeDocument/2006/relationships/oleObject" Target="../embeddings/oleObject6.bin"/><Relationship Id="rId14" Type="http://schemas.openxmlformats.org/officeDocument/2006/relationships/oleObject" Target="../embeddings/oleObject1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6.png"/><Relationship Id="rId5" Type="http://schemas.openxmlformats.org/officeDocument/2006/relationships/image" Target="../media/image15.wmf"/><Relationship Id="rId4" Type="http://schemas.openxmlformats.org/officeDocument/2006/relationships/image" Target="../media/image14.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image" Target="../media/image18.w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33600" y="1828800"/>
            <a:ext cx="7010400" cy="769441"/>
          </a:xfrm>
        </p:spPr>
        <p:txBody>
          <a:bodyPr>
            <a:spAutoFit/>
          </a:bodyPr>
          <a:lstStyle/>
          <a:p>
            <a:pPr algn="l" eaLnBrk="1" hangingPunct="1"/>
            <a:r>
              <a:rPr lang="en-US" altLang="zh-CN" dirty="0" smtClean="0"/>
              <a:t>TCP/IP</a:t>
            </a:r>
            <a:r>
              <a:rPr lang="zh-CN" altLang="en-US" dirty="0" smtClean="0"/>
              <a:t>网络基础</a:t>
            </a:r>
          </a:p>
        </p:txBody>
      </p:sp>
      <p:sp>
        <p:nvSpPr>
          <p:cNvPr id="14339" name="Rectangle 3"/>
          <p:cNvSpPr>
            <a:spLocks noGrp="1" noChangeArrowheads="1"/>
          </p:cNvSpPr>
          <p:nvPr>
            <p:ph type="body" sz="half" idx="2"/>
          </p:nvPr>
        </p:nvSpPr>
        <p:spPr>
          <a:xfrm>
            <a:off x="3352800" y="2667000"/>
            <a:ext cx="5486400" cy="2286000"/>
          </a:xfrm>
        </p:spPr>
        <p:txBody>
          <a:bodyPr/>
          <a:lstStyle/>
          <a:p>
            <a:pPr lvl="1" eaLnBrk="1" hangingPunct="1">
              <a:lnSpc>
                <a:spcPct val="90000"/>
              </a:lnSpc>
            </a:pPr>
            <a:r>
              <a:rPr lang="en-US" altLang="zh-CN" dirty="0" smtClean="0"/>
              <a:t>IP</a:t>
            </a:r>
            <a:r>
              <a:rPr lang="zh-CN" altLang="en-US" dirty="0" smtClean="0"/>
              <a:t>网络结构</a:t>
            </a:r>
          </a:p>
          <a:p>
            <a:pPr lvl="1" eaLnBrk="1" hangingPunct="1">
              <a:lnSpc>
                <a:spcPct val="90000"/>
              </a:lnSpc>
            </a:pPr>
            <a:r>
              <a:rPr lang="en-US" altLang="zh-CN" dirty="0" smtClean="0"/>
              <a:t>TCP/IP</a:t>
            </a:r>
            <a:r>
              <a:rPr lang="zh-CN" altLang="en-US" dirty="0" smtClean="0"/>
              <a:t>协议</a:t>
            </a:r>
          </a:p>
          <a:p>
            <a:pPr lvl="1" eaLnBrk="1" hangingPunct="1">
              <a:lnSpc>
                <a:spcPct val="90000"/>
              </a:lnSpc>
            </a:pPr>
            <a:r>
              <a:rPr lang="en-US" altLang="zh-CN" dirty="0" smtClean="0"/>
              <a:t>IP</a:t>
            </a:r>
            <a:r>
              <a:rPr lang="zh-CN" altLang="en-US" dirty="0" smtClean="0"/>
              <a:t>数据转发原理</a:t>
            </a:r>
          </a:p>
          <a:p>
            <a:pPr eaLnBrk="1" hangingPunct="1">
              <a:lnSpc>
                <a:spcPct val="90000"/>
              </a:lnSpc>
            </a:pPr>
            <a:endParaRPr lang="zh-CN" altLang="en-US" dirty="0" smtClean="0"/>
          </a:p>
          <a:p>
            <a:pPr eaLnBrk="1" hangingPunct="1">
              <a:lnSpc>
                <a:spcPct val="90000"/>
              </a:lnSpc>
            </a:pPr>
            <a:endParaRPr lang="zh-CN" altLang="en-US" dirty="0" smtClean="0"/>
          </a:p>
          <a:p>
            <a:pPr eaLnBrk="1" hangingPunct="1">
              <a:lnSpc>
                <a:spcPct val="90000"/>
              </a:lnSpc>
            </a:pPr>
            <a:endParaRPr lang="zh-CN" altLang="en-US" sz="2500" dirty="0" smtClean="0">
              <a:latin typeface="Trebuchet MS" pitchFamily="34" charset="0"/>
            </a:endParaRPr>
          </a:p>
        </p:txBody>
      </p:sp>
      <p:sp>
        <p:nvSpPr>
          <p:cNvPr id="4" name="Rectangle 3"/>
          <p:cNvSpPr/>
          <p:nvPr/>
        </p:nvSpPr>
        <p:spPr>
          <a:xfrm>
            <a:off x="533400" y="5715000"/>
            <a:ext cx="7848600" cy="480131"/>
          </a:xfrm>
          <a:prstGeom prst="rect">
            <a:avLst/>
          </a:prstGeom>
        </p:spPr>
        <p:txBody>
          <a:bodyPr wrap="square">
            <a:spAutoFit/>
          </a:bodyPr>
          <a:lstStyle/>
          <a:p>
            <a:pPr lvl="0" defTabSz="814388" fontAlgn="base">
              <a:lnSpc>
                <a:spcPct val="90000"/>
              </a:lnSpc>
              <a:spcBef>
                <a:spcPct val="0"/>
              </a:spcBef>
              <a:spcAft>
                <a:spcPct val="0"/>
              </a:spcAft>
              <a:defRPr/>
            </a:pPr>
            <a:r>
              <a:rPr lang="zh-CN" altLang="en-US" sz="2800" kern="0" dirty="0" smtClean="0">
                <a:latin typeface="微软雅黑" pitchFamily="34" charset="-122"/>
                <a:ea typeface="微软雅黑" pitchFamily="34" charset="-122"/>
                <a:cs typeface="儷黑 Pro"/>
              </a:rPr>
              <a:t>课外： 腾讯大讲堂：架</a:t>
            </a:r>
            <a:r>
              <a:rPr lang="zh-CN" altLang="en-US" sz="2800" kern="0" dirty="0" smtClean="0">
                <a:latin typeface="微软雅黑" pitchFamily="34" charset="-122"/>
                <a:ea typeface="微软雅黑" pitchFamily="34" charset="-122"/>
                <a:cs typeface="儷黑 Pro"/>
              </a:rPr>
              <a:t>构之</a:t>
            </a:r>
            <a:r>
              <a:rPr lang="zh-CN" altLang="en-US" sz="2800" kern="0" dirty="0" smtClean="0">
                <a:latin typeface="微软雅黑" pitchFamily="34" charset="-122"/>
                <a:ea typeface="微软雅黑" pitchFamily="34" charset="-122"/>
                <a:cs typeface="儷黑 Pro"/>
              </a:rPr>
              <a:t>美</a:t>
            </a:r>
            <a:r>
              <a:rPr lang="en-US" altLang="zh-CN" sz="2800" kern="0" dirty="0" smtClean="0">
                <a:latin typeface="微软雅黑" pitchFamily="34" charset="-122"/>
                <a:ea typeface="微软雅黑" pitchFamily="34" charset="-122"/>
                <a:cs typeface="儷黑 Pro"/>
              </a:rPr>
              <a:t>-- </a:t>
            </a:r>
            <a:r>
              <a:rPr lang="zh-CN" altLang="en-US" kern="0" dirty="0" smtClean="0">
                <a:latin typeface="微软雅黑" pitchFamily="34" charset="-122"/>
                <a:ea typeface="微软雅黑" pitchFamily="34" charset="-122"/>
                <a:cs typeface="儷黑 Pro"/>
              </a:rPr>
              <a:t>开放环境下的网络架构</a:t>
            </a:r>
            <a:endParaRPr lang="en-US" altLang="zh-CN" sz="2800" kern="0" dirty="0" smtClean="0">
              <a:latin typeface="微软雅黑" pitchFamily="34" charset="-122"/>
              <a:ea typeface="微软雅黑" pitchFamily="34" charset="-122"/>
              <a:cs typeface="儷黑 Pro"/>
            </a:endParaRPr>
          </a:p>
        </p:txBody>
      </p:sp>
      <p:sp>
        <p:nvSpPr>
          <p:cNvPr id="5" name="Rectangle 2"/>
          <p:cNvSpPr txBox="1">
            <a:spLocks noChangeArrowheads="1"/>
          </p:cNvSpPr>
          <p:nvPr/>
        </p:nvSpPr>
        <p:spPr>
          <a:xfrm>
            <a:off x="2209800" y="4267200"/>
            <a:ext cx="7010400" cy="769441"/>
          </a:xfrm>
          <a:prstGeom prst="rect">
            <a:avLst/>
          </a:prstGeom>
        </p:spPr>
        <p:txBody>
          <a:bodyPr vert="horz" lIns="91440" tIns="45720" rIns="91440" bIns="45720" rtlCol="0" anchor="ctr">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4400" dirty="0" smtClean="0">
                <a:latin typeface="+mj-lt"/>
                <a:ea typeface="+mj-ea"/>
                <a:cs typeface="+mj-cs"/>
              </a:rPr>
              <a:t>网络结构发展</a:t>
            </a:r>
            <a:endParaRPr kumimoji="0" lang="zh-CN" alt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TextBox 5"/>
          <p:cNvSpPr txBox="1"/>
          <p:nvPr/>
        </p:nvSpPr>
        <p:spPr>
          <a:xfrm>
            <a:off x="304800" y="685800"/>
            <a:ext cx="5638800" cy="769441"/>
          </a:xfrm>
          <a:prstGeom prst="rect">
            <a:avLst/>
          </a:prstGeom>
          <a:noFill/>
        </p:spPr>
        <p:txBody>
          <a:bodyPr wrap="square" rtlCol="0">
            <a:spAutoFit/>
          </a:bodyPr>
          <a:lstStyle/>
          <a:p>
            <a:r>
              <a:rPr lang="zh-CN" altLang="en-US" sz="4400" b="1" dirty="0" smtClean="0"/>
              <a:t>网络技术基础</a:t>
            </a:r>
            <a:endParaRPr lang="en-US" sz="4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mtClean="0"/>
              <a:t>Internet</a:t>
            </a:r>
            <a:r>
              <a:rPr lang="zh-CN" altLang="en-US" smtClean="0"/>
              <a:t>地址类型</a:t>
            </a:r>
          </a:p>
        </p:txBody>
      </p:sp>
      <p:sp>
        <p:nvSpPr>
          <p:cNvPr id="33795" name="Rectangle 3"/>
          <p:cNvSpPr>
            <a:spLocks noChangeArrowheads="1"/>
          </p:cNvSpPr>
          <p:nvPr/>
        </p:nvSpPr>
        <p:spPr bwMode="auto">
          <a:xfrm>
            <a:off x="3962400" y="1447800"/>
            <a:ext cx="996950" cy="579438"/>
          </a:xfrm>
          <a:prstGeom prst="rect">
            <a:avLst/>
          </a:prstGeom>
          <a:noFill/>
          <a:ln w="9525">
            <a:noFill/>
            <a:miter lim="800000"/>
            <a:headEnd/>
            <a:tailEnd/>
          </a:ln>
        </p:spPr>
        <p:txBody>
          <a:bodyPr wrap="none">
            <a:spAutoFit/>
          </a:bodyPr>
          <a:lstStyle/>
          <a:p>
            <a:pPr>
              <a:spcBef>
                <a:spcPct val="20000"/>
              </a:spcBef>
              <a:buClr>
                <a:schemeClr val="folHlink"/>
              </a:buClr>
              <a:buSzPct val="60000"/>
              <a:buFont typeface="Wingdings" pitchFamily="2" charset="2"/>
              <a:buNone/>
            </a:pPr>
            <a:r>
              <a:rPr lang="zh-CN" altLang="en-US" sz="3200">
                <a:latin typeface="Tahoma" pitchFamily="34" charset="0"/>
              </a:rPr>
              <a:t>域名</a:t>
            </a:r>
          </a:p>
        </p:txBody>
      </p:sp>
      <p:sp>
        <p:nvSpPr>
          <p:cNvPr id="33796" name="Rectangle 4"/>
          <p:cNvSpPr>
            <a:spLocks noChangeArrowheads="1"/>
          </p:cNvSpPr>
          <p:nvPr/>
        </p:nvSpPr>
        <p:spPr bwMode="auto">
          <a:xfrm>
            <a:off x="3657600" y="2819400"/>
            <a:ext cx="1373188" cy="579438"/>
          </a:xfrm>
          <a:prstGeom prst="rect">
            <a:avLst/>
          </a:prstGeom>
          <a:noFill/>
          <a:ln w="9525">
            <a:noFill/>
            <a:miter lim="800000"/>
            <a:headEnd/>
            <a:tailEnd/>
          </a:ln>
        </p:spPr>
        <p:txBody>
          <a:bodyPr wrap="none">
            <a:spAutoFit/>
          </a:bodyPr>
          <a:lstStyle/>
          <a:p>
            <a:r>
              <a:rPr lang="en-US" altLang="zh-CN" sz="3200">
                <a:latin typeface="Tahoma" pitchFamily="34" charset="0"/>
              </a:rPr>
              <a:t>IP</a:t>
            </a:r>
            <a:r>
              <a:rPr lang="zh-CN" altLang="en-US" sz="3200">
                <a:latin typeface="Tahoma" pitchFamily="34" charset="0"/>
              </a:rPr>
              <a:t>地址</a:t>
            </a:r>
          </a:p>
        </p:txBody>
      </p:sp>
      <p:sp>
        <p:nvSpPr>
          <p:cNvPr id="33797" name="Rectangle 5"/>
          <p:cNvSpPr>
            <a:spLocks noChangeArrowheads="1"/>
          </p:cNvSpPr>
          <p:nvPr/>
        </p:nvSpPr>
        <p:spPr bwMode="auto">
          <a:xfrm>
            <a:off x="3276600" y="4267200"/>
            <a:ext cx="3300413" cy="1017588"/>
          </a:xfrm>
          <a:prstGeom prst="rect">
            <a:avLst/>
          </a:prstGeom>
          <a:noFill/>
          <a:ln w="9525">
            <a:noFill/>
            <a:miter lim="800000"/>
            <a:headEnd/>
            <a:tailEnd/>
          </a:ln>
        </p:spPr>
        <p:txBody>
          <a:bodyPr wrap="none">
            <a:spAutoFit/>
          </a:bodyPr>
          <a:lstStyle/>
          <a:p>
            <a:pPr algn="ctr">
              <a:spcBef>
                <a:spcPct val="20000"/>
              </a:spcBef>
              <a:buClr>
                <a:schemeClr val="folHlink"/>
              </a:buClr>
              <a:buSzPct val="60000"/>
              <a:buFont typeface="Wingdings" pitchFamily="2" charset="2"/>
              <a:buNone/>
            </a:pPr>
            <a:r>
              <a:rPr lang="zh-CN" altLang="en-US" sz="3200">
                <a:latin typeface="Tahoma" pitchFamily="34" charset="0"/>
              </a:rPr>
              <a:t>硬件地址</a:t>
            </a:r>
          </a:p>
          <a:p>
            <a:pPr algn="ctr">
              <a:spcBef>
                <a:spcPct val="20000"/>
              </a:spcBef>
              <a:buClr>
                <a:schemeClr val="folHlink"/>
              </a:buClr>
              <a:buSzPct val="60000"/>
              <a:buFont typeface="Wingdings" pitchFamily="2" charset="2"/>
              <a:buNone/>
            </a:pPr>
            <a:r>
              <a:rPr lang="en-US" altLang="zh-CN">
                <a:latin typeface="Tahoma" pitchFamily="34" charset="0"/>
              </a:rPr>
              <a:t>MAC</a:t>
            </a:r>
            <a:r>
              <a:rPr lang="zh-CN" altLang="en-US">
                <a:latin typeface="Tahoma" pitchFamily="34" charset="0"/>
              </a:rPr>
              <a:t>地址、</a:t>
            </a:r>
            <a:r>
              <a:rPr lang="en-US" altLang="zh-CN">
                <a:latin typeface="Tahoma" pitchFamily="34" charset="0"/>
              </a:rPr>
              <a:t>ATM</a:t>
            </a:r>
            <a:r>
              <a:rPr lang="zh-CN" altLang="en-US">
                <a:latin typeface="Tahoma" pitchFamily="34" charset="0"/>
              </a:rPr>
              <a:t>地址</a:t>
            </a:r>
            <a:r>
              <a:rPr lang="en-US" altLang="zh-CN"/>
              <a:t>…</a:t>
            </a:r>
            <a:r>
              <a:rPr lang="en-US" altLang="zh-CN">
                <a:latin typeface="Tahoma" pitchFamily="34" charset="0"/>
              </a:rPr>
              <a:t>.</a:t>
            </a:r>
          </a:p>
        </p:txBody>
      </p:sp>
      <p:sp>
        <p:nvSpPr>
          <p:cNvPr id="33798" name="Freeform 6"/>
          <p:cNvSpPr>
            <a:spLocks/>
          </p:cNvSpPr>
          <p:nvPr/>
        </p:nvSpPr>
        <p:spPr bwMode="auto">
          <a:xfrm>
            <a:off x="2959100" y="1752600"/>
            <a:ext cx="469900" cy="1371600"/>
          </a:xfrm>
          <a:custGeom>
            <a:avLst/>
            <a:gdLst>
              <a:gd name="T0" fmla="*/ 2147483647 w 296"/>
              <a:gd name="T1" fmla="*/ 0 h 864"/>
              <a:gd name="T2" fmla="*/ 2147483647 w 296"/>
              <a:gd name="T3" fmla="*/ 2147483647 h 864"/>
              <a:gd name="T4" fmla="*/ 2147483647 w 296"/>
              <a:gd name="T5" fmla="*/ 2147483647 h 864"/>
              <a:gd name="T6" fmla="*/ 0 60000 65536"/>
              <a:gd name="T7" fmla="*/ 0 60000 65536"/>
              <a:gd name="T8" fmla="*/ 0 60000 65536"/>
              <a:gd name="T9" fmla="*/ 0 w 296"/>
              <a:gd name="T10" fmla="*/ 0 h 864"/>
              <a:gd name="T11" fmla="*/ 296 w 296"/>
              <a:gd name="T12" fmla="*/ 864 h 864"/>
            </a:gdLst>
            <a:ahLst/>
            <a:cxnLst>
              <a:cxn ang="T6">
                <a:pos x="T0" y="T1"/>
              </a:cxn>
              <a:cxn ang="T7">
                <a:pos x="T2" y="T3"/>
              </a:cxn>
              <a:cxn ang="T8">
                <a:pos x="T4" y="T5"/>
              </a:cxn>
            </a:cxnLst>
            <a:rect l="T9" t="T10" r="T11" b="T12"/>
            <a:pathLst>
              <a:path w="296" h="864">
                <a:moveTo>
                  <a:pt x="248" y="0"/>
                </a:moveTo>
                <a:cubicBezTo>
                  <a:pt x="124" y="120"/>
                  <a:pt x="0" y="240"/>
                  <a:pt x="8" y="384"/>
                </a:cubicBezTo>
                <a:cubicBezTo>
                  <a:pt x="16" y="528"/>
                  <a:pt x="248" y="776"/>
                  <a:pt x="296" y="864"/>
                </a:cubicBezTo>
              </a:path>
            </a:pathLst>
          </a:custGeom>
          <a:noFill/>
          <a:ln w="38100" cap="flat" cmpd="sng">
            <a:solidFill>
              <a:schemeClr val="tx1"/>
            </a:solidFill>
            <a:prstDash val="solid"/>
            <a:miter lim="800000"/>
            <a:headEnd type="triangle" w="med" len="med"/>
            <a:tailEnd type="none" w="med" len="med"/>
          </a:ln>
        </p:spPr>
        <p:txBody>
          <a:bodyPr wrap="none"/>
          <a:lstStyle/>
          <a:p>
            <a:endParaRPr lang="en-US"/>
          </a:p>
        </p:txBody>
      </p:sp>
      <p:sp>
        <p:nvSpPr>
          <p:cNvPr id="33799" name="Freeform 7"/>
          <p:cNvSpPr>
            <a:spLocks/>
          </p:cNvSpPr>
          <p:nvPr/>
        </p:nvSpPr>
        <p:spPr bwMode="auto">
          <a:xfrm>
            <a:off x="2895600" y="3352800"/>
            <a:ext cx="469900" cy="1371600"/>
          </a:xfrm>
          <a:custGeom>
            <a:avLst/>
            <a:gdLst>
              <a:gd name="T0" fmla="*/ 2147483647 w 296"/>
              <a:gd name="T1" fmla="*/ 0 h 864"/>
              <a:gd name="T2" fmla="*/ 2147483647 w 296"/>
              <a:gd name="T3" fmla="*/ 2147483647 h 864"/>
              <a:gd name="T4" fmla="*/ 2147483647 w 296"/>
              <a:gd name="T5" fmla="*/ 2147483647 h 864"/>
              <a:gd name="T6" fmla="*/ 0 60000 65536"/>
              <a:gd name="T7" fmla="*/ 0 60000 65536"/>
              <a:gd name="T8" fmla="*/ 0 60000 65536"/>
              <a:gd name="T9" fmla="*/ 0 w 296"/>
              <a:gd name="T10" fmla="*/ 0 h 864"/>
              <a:gd name="T11" fmla="*/ 296 w 296"/>
              <a:gd name="T12" fmla="*/ 864 h 864"/>
            </a:gdLst>
            <a:ahLst/>
            <a:cxnLst>
              <a:cxn ang="T6">
                <a:pos x="T0" y="T1"/>
              </a:cxn>
              <a:cxn ang="T7">
                <a:pos x="T2" y="T3"/>
              </a:cxn>
              <a:cxn ang="T8">
                <a:pos x="T4" y="T5"/>
              </a:cxn>
            </a:cxnLst>
            <a:rect l="T9" t="T10" r="T11" b="T12"/>
            <a:pathLst>
              <a:path w="296" h="864">
                <a:moveTo>
                  <a:pt x="248" y="0"/>
                </a:moveTo>
                <a:cubicBezTo>
                  <a:pt x="124" y="120"/>
                  <a:pt x="0" y="240"/>
                  <a:pt x="8" y="384"/>
                </a:cubicBezTo>
                <a:cubicBezTo>
                  <a:pt x="16" y="528"/>
                  <a:pt x="248" y="776"/>
                  <a:pt x="296" y="864"/>
                </a:cubicBezTo>
              </a:path>
            </a:pathLst>
          </a:custGeom>
          <a:noFill/>
          <a:ln w="38100" cap="flat" cmpd="sng">
            <a:solidFill>
              <a:schemeClr val="tx1"/>
            </a:solidFill>
            <a:prstDash val="solid"/>
            <a:miter lim="800000"/>
            <a:headEnd type="triangle" w="med" len="med"/>
            <a:tailEnd type="none" w="med" len="med"/>
          </a:ln>
        </p:spPr>
        <p:txBody>
          <a:bodyPr wrap="none"/>
          <a:lstStyle/>
          <a:p>
            <a:endParaRPr lang="en-US"/>
          </a:p>
        </p:txBody>
      </p:sp>
      <p:sp>
        <p:nvSpPr>
          <p:cNvPr id="33800" name="Text Box 8"/>
          <p:cNvSpPr txBox="1">
            <a:spLocks noChangeArrowheads="1"/>
          </p:cNvSpPr>
          <p:nvPr/>
        </p:nvSpPr>
        <p:spPr bwMode="auto">
          <a:xfrm>
            <a:off x="1447800" y="2133600"/>
            <a:ext cx="1447800" cy="457200"/>
          </a:xfrm>
          <a:prstGeom prst="rect">
            <a:avLst/>
          </a:prstGeom>
          <a:noFill/>
          <a:ln w="9525">
            <a:noFill/>
            <a:miter lim="800000"/>
            <a:headEnd/>
            <a:tailEnd/>
          </a:ln>
        </p:spPr>
        <p:txBody>
          <a:bodyPr>
            <a:spAutoFit/>
          </a:bodyPr>
          <a:lstStyle/>
          <a:p>
            <a:pPr>
              <a:spcBef>
                <a:spcPct val="50000"/>
              </a:spcBef>
            </a:pPr>
            <a:r>
              <a:rPr lang="en-US" altLang="zh-CN" i="1">
                <a:latin typeface="Tahoma" pitchFamily="34" charset="0"/>
              </a:rPr>
              <a:t>DNS</a:t>
            </a:r>
          </a:p>
        </p:txBody>
      </p:sp>
      <p:sp>
        <p:nvSpPr>
          <p:cNvPr id="33801" name="Text Box 9"/>
          <p:cNvSpPr txBox="1">
            <a:spLocks noChangeArrowheads="1"/>
          </p:cNvSpPr>
          <p:nvPr/>
        </p:nvSpPr>
        <p:spPr bwMode="auto">
          <a:xfrm>
            <a:off x="1524000" y="3810000"/>
            <a:ext cx="1219200" cy="457200"/>
          </a:xfrm>
          <a:prstGeom prst="rect">
            <a:avLst/>
          </a:prstGeom>
          <a:noFill/>
          <a:ln w="9525">
            <a:noFill/>
            <a:miter lim="800000"/>
            <a:headEnd/>
            <a:tailEnd/>
          </a:ln>
        </p:spPr>
        <p:txBody>
          <a:bodyPr>
            <a:spAutoFit/>
          </a:bodyPr>
          <a:lstStyle/>
          <a:p>
            <a:pPr>
              <a:spcBef>
                <a:spcPct val="50000"/>
              </a:spcBef>
            </a:pPr>
            <a:r>
              <a:rPr lang="en-US" altLang="zh-CN" i="1">
                <a:solidFill>
                  <a:srgbClr val="FF3300"/>
                </a:solidFill>
                <a:latin typeface="Tahoma" pitchFamily="34" charset="0"/>
              </a:rPr>
              <a:t>ARP</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mtClean="0"/>
              <a:t>ARP</a:t>
            </a:r>
            <a:r>
              <a:rPr lang="zh-CN" altLang="en-US" smtClean="0"/>
              <a:t>（</a:t>
            </a:r>
            <a:r>
              <a:rPr lang="en-US" altLang="zh-CN" smtClean="0"/>
              <a:t>RFC826</a:t>
            </a:r>
            <a:r>
              <a:rPr lang="zh-CN" altLang="en-US" smtClean="0"/>
              <a:t>）</a:t>
            </a:r>
          </a:p>
        </p:txBody>
      </p:sp>
      <p:sp>
        <p:nvSpPr>
          <p:cNvPr id="34819" name="Rectangle 3"/>
          <p:cNvSpPr>
            <a:spLocks noGrp="1" noChangeArrowheads="1"/>
          </p:cNvSpPr>
          <p:nvPr>
            <p:ph type="body" idx="1"/>
          </p:nvPr>
        </p:nvSpPr>
        <p:spPr/>
        <p:txBody>
          <a:bodyPr/>
          <a:lstStyle/>
          <a:p>
            <a:pPr eaLnBrk="1" hangingPunct="1"/>
            <a:r>
              <a:rPr lang="en-US" altLang="zh-CN" sz="2800" smtClean="0"/>
              <a:t>Address Resolution protocol</a:t>
            </a:r>
          </a:p>
          <a:p>
            <a:pPr eaLnBrk="1" hangingPunct="1"/>
            <a:r>
              <a:rPr lang="zh-CN" altLang="en-US" sz="2800" smtClean="0"/>
              <a:t>三层地址和二层地址的对应</a:t>
            </a:r>
          </a:p>
        </p:txBody>
      </p:sp>
      <p:sp>
        <p:nvSpPr>
          <p:cNvPr id="34820" name="Text Box 4"/>
          <p:cNvSpPr txBox="1">
            <a:spLocks noChangeArrowheads="1"/>
          </p:cNvSpPr>
          <p:nvPr/>
        </p:nvSpPr>
        <p:spPr bwMode="auto">
          <a:xfrm>
            <a:off x="1371600" y="3352800"/>
            <a:ext cx="3505200" cy="406400"/>
          </a:xfrm>
          <a:prstGeom prst="rect">
            <a:avLst/>
          </a:prstGeom>
          <a:solidFill>
            <a:srgbClr val="DACFDF"/>
          </a:solidFill>
          <a:ln w="9525">
            <a:solidFill>
              <a:schemeClr val="tx1"/>
            </a:solidFill>
            <a:miter lim="800000"/>
            <a:headEnd/>
            <a:tailEnd/>
          </a:ln>
        </p:spPr>
        <p:txBody>
          <a:bodyPr>
            <a:spAutoFit/>
          </a:bodyPr>
          <a:lstStyle/>
          <a:p>
            <a:pPr algn="ctr">
              <a:spcBef>
                <a:spcPct val="50000"/>
              </a:spcBef>
            </a:pPr>
            <a:r>
              <a:rPr lang="zh-CN" altLang="en-US" sz="2000"/>
              <a:t>硬件类型</a:t>
            </a:r>
          </a:p>
        </p:txBody>
      </p:sp>
      <p:sp>
        <p:nvSpPr>
          <p:cNvPr id="34821" name="Text Box 5"/>
          <p:cNvSpPr txBox="1">
            <a:spLocks noChangeArrowheads="1"/>
          </p:cNvSpPr>
          <p:nvPr/>
        </p:nvSpPr>
        <p:spPr bwMode="auto">
          <a:xfrm>
            <a:off x="1371600" y="3733800"/>
            <a:ext cx="1752600" cy="406400"/>
          </a:xfrm>
          <a:prstGeom prst="rect">
            <a:avLst/>
          </a:prstGeom>
          <a:solidFill>
            <a:srgbClr val="DACFDF"/>
          </a:solidFill>
          <a:ln w="9525">
            <a:solidFill>
              <a:schemeClr val="tx1"/>
            </a:solidFill>
            <a:miter lim="800000"/>
            <a:headEnd/>
            <a:tailEnd/>
          </a:ln>
        </p:spPr>
        <p:txBody>
          <a:bodyPr>
            <a:spAutoFit/>
          </a:bodyPr>
          <a:lstStyle/>
          <a:p>
            <a:pPr algn="ctr">
              <a:spcBef>
                <a:spcPct val="50000"/>
              </a:spcBef>
            </a:pPr>
            <a:r>
              <a:rPr lang="zh-CN" altLang="en-US" sz="2000"/>
              <a:t>硬件地址长度</a:t>
            </a:r>
            <a:endParaRPr lang="zh-CN" altLang="en-US"/>
          </a:p>
        </p:txBody>
      </p:sp>
      <p:sp>
        <p:nvSpPr>
          <p:cNvPr id="34822" name="Text Box 6"/>
          <p:cNvSpPr txBox="1">
            <a:spLocks noChangeArrowheads="1"/>
          </p:cNvSpPr>
          <p:nvPr/>
        </p:nvSpPr>
        <p:spPr bwMode="auto">
          <a:xfrm>
            <a:off x="3124200" y="3733800"/>
            <a:ext cx="1752600" cy="406400"/>
          </a:xfrm>
          <a:prstGeom prst="rect">
            <a:avLst/>
          </a:prstGeom>
          <a:solidFill>
            <a:srgbClr val="DACFDF"/>
          </a:solidFill>
          <a:ln w="9525">
            <a:solidFill>
              <a:schemeClr val="tx1"/>
            </a:solidFill>
            <a:miter lim="800000"/>
            <a:headEnd/>
            <a:tailEnd/>
          </a:ln>
        </p:spPr>
        <p:txBody>
          <a:bodyPr>
            <a:spAutoFit/>
          </a:bodyPr>
          <a:lstStyle/>
          <a:p>
            <a:pPr algn="ctr">
              <a:spcBef>
                <a:spcPct val="50000"/>
              </a:spcBef>
            </a:pPr>
            <a:r>
              <a:rPr lang="zh-CN" altLang="en-US" sz="2000"/>
              <a:t>协议地址长度</a:t>
            </a:r>
            <a:endParaRPr lang="zh-CN" altLang="en-US"/>
          </a:p>
        </p:txBody>
      </p:sp>
      <p:sp>
        <p:nvSpPr>
          <p:cNvPr id="34823" name="Text Box 7"/>
          <p:cNvSpPr txBox="1">
            <a:spLocks noChangeArrowheads="1"/>
          </p:cNvSpPr>
          <p:nvPr/>
        </p:nvSpPr>
        <p:spPr bwMode="auto">
          <a:xfrm>
            <a:off x="4876800" y="3352800"/>
            <a:ext cx="3505200" cy="406400"/>
          </a:xfrm>
          <a:prstGeom prst="rect">
            <a:avLst/>
          </a:prstGeom>
          <a:solidFill>
            <a:srgbClr val="DACFDF"/>
          </a:solidFill>
          <a:ln w="9525">
            <a:solidFill>
              <a:schemeClr val="tx1"/>
            </a:solidFill>
            <a:miter lim="800000"/>
            <a:headEnd/>
            <a:tailEnd/>
          </a:ln>
        </p:spPr>
        <p:txBody>
          <a:bodyPr>
            <a:spAutoFit/>
          </a:bodyPr>
          <a:lstStyle/>
          <a:p>
            <a:pPr algn="ctr">
              <a:spcBef>
                <a:spcPct val="50000"/>
              </a:spcBef>
            </a:pPr>
            <a:r>
              <a:rPr lang="zh-CN" altLang="en-US" sz="2000"/>
              <a:t>协议类型</a:t>
            </a:r>
          </a:p>
        </p:txBody>
      </p:sp>
      <p:sp>
        <p:nvSpPr>
          <p:cNvPr id="34824" name="Text Box 8"/>
          <p:cNvSpPr txBox="1">
            <a:spLocks noChangeArrowheads="1"/>
          </p:cNvSpPr>
          <p:nvPr/>
        </p:nvSpPr>
        <p:spPr bwMode="auto">
          <a:xfrm>
            <a:off x="4876800" y="3733800"/>
            <a:ext cx="3505200" cy="406400"/>
          </a:xfrm>
          <a:prstGeom prst="rect">
            <a:avLst/>
          </a:prstGeom>
          <a:solidFill>
            <a:srgbClr val="DACFDF"/>
          </a:solidFill>
          <a:ln w="9525">
            <a:solidFill>
              <a:schemeClr val="tx1"/>
            </a:solidFill>
            <a:miter lim="800000"/>
            <a:headEnd/>
            <a:tailEnd/>
          </a:ln>
        </p:spPr>
        <p:txBody>
          <a:bodyPr>
            <a:spAutoFit/>
          </a:bodyPr>
          <a:lstStyle/>
          <a:p>
            <a:pPr algn="ctr">
              <a:spcBef>
                <a:spcPct val="50000"/>
              </a:spcBef>
            </a:pPr>
            <a:r>
              <a:rPr lang="zh-CN" altLang="en-US" sz="2000"/>
              <a:t>操作码</a:t>
            </a:r>
            <a:endParaRPr lang="zh-CN" altLang="en-US"/>
          </a:p>
        </p:txBody>
      </p:sp>
      <p:sp>
        <p:nvSpPr>
          <p:cNvPr id="34825" name="Text Box 9"/>
          <p:cNvSpPr txBox="1">
            <a:spLocks noChangeArrowheads="1"/>
          </p:cNvSpPr>
          <p:nvPr/>
        </p:nvSpPr>
        <p:spPr bwMode="auto">
          <a:xfrm>
            <a:off x="1371600" y="4114800"/>
            <a:ext cx="7010400" cy="406400"/>
          </a:xfrm>
          <a:prstGeom prst="rect">
            <a:avLst/>
          </a:prstGeom>
          <a:noFill/>
          <a:ln w="9525">
            <a:solidFill>
              <a:schemeClr val="tx1"/>
            </a:solidFill>
            <a:miter lim="800000"/>
            <a:headEnd/>
            <a:tailEnd/>
          </a:ln>
        </p:spPr>
        <p:txBody>
          <a:bodyPr>
            <a:spAutoFit/>
          </a:bodyPr>
          <a:lstStyle/>
          <a:p>
            <a:pPr algn="ctr">
              <a:spcBef>
                <a:spcPct val="50000"/>
              </a:spcBef>
            </a:pPr>
            <a:r>
              <a:rPr lang="zh-CN" altLang="en-US" sz="2000"/>
              <a:t>发送方硬件地址（</a:t>
            </a:r>
            <a:r>
              <a:rPr lang="en-US" altLang="zh-CN" sz="2000"/>
              <a:t>0~3</a:t>
            </a:r>
            <a:r>
              <a:rPr lang="zh-CN" altLang="en-US" sz="2000"/>
              <a:t>字节）</a:t>
            </a:r>
          </a:p>
        </p:txBody>
      </p:sp>
      <p:sp>
        <p:nvSpPr>
          <p:cNvPr id="34826" name="Text Box 10"/>
          <p:cNvSpPr txBox="1">
            <a:spLocks noChangeArrowheads="1"/>
          </p:cNvSpPr>
          <p:nvPr/>
        </p:nvSpPr>
        <p:spPr bwMode="auto">
          <a:xfrm>
            <a:off x="1371600" y="5257800"/>
            <a:ext cx="7010400" cy="406400"/>
          </a:xfrm>
          <a:prstGeom prst="rect">
            <a:avLst/>
          </a:prstGeom>
          <a:noFill/>
          <a:ln w="9525">
            <a:solidFill>
              <a:schemeClr val="tx1"/>
            </a:solidFill>
            <a:miter lim="800000"/>
            <a:headEnd/>
            <a:tailEnd/>
          </a:ln>
        </p:spPr>
        <p:txBody>
          <a:bodyPr>
            <a:spAutoFit/>
          </a:bodyPr>
          <a:lstStyle/>
          <a:p>
            <a:pPr algn="ctr">
              <a:spcBef>
                <a:spcPct val="50000"/>
              </a:spcBef>
            </a:pPr>
            <a:r>
              <a:rPr lang="zh-CN" altLang="en-US" sz="2000"/>
              <a:t>目标硬件地址（</a:t>
            </a:r>
            <a:r>
              <a:rPr lang="en-US" altLang="zh-CN" sz="2000"/>
              <a:t>2~5</a:t>
            </a:r>
            <a:r>
              <a:rPr lang="zh-CN" altLang="en-US" sz="2000"/>
              <a:t>字节）</a:t>
            </a:r>
            <a:endParaRPr lang="zh-CN" altLang="en-US"/>
          </a:p>
        </p:txBody>
      </p:sp>
      <p:sp>
        <p:nvSpPr>
          <p:cNvPr id="34827" name="Text Box 11"/>
          <p:cNvSpPr txBox="1">
            <a:spLocks noChangeArrowheads="1"/>
          </p:cNvSpPr>
          <p:nvPr/>
        </p:nvSpPr>
        <p:spPr bwMode="auto">
          <a:xfrm>
            <a:off x="1371600" y="4495800"/>
            <a:ext cx="3505200" cy="406400"/>
          </a:xfrm>
          <a:prstGeom prst="rect">
            <a:avLst/>
          </a:prstGeom>
          <a:noFill/>
          <a:ln w="9525">
            <a:solidFill>
              <a:schemeClr val="tx1"/>
            </a:solidFill>
            <a:miter lim="800000"/>
            <a:headEnd/>
            <a:tailEnd/>
          </a:ln>
        </p:spPr>
        <p:txBody>
          <a:bodyPr>
            <a:spAutoFit/>
          </a:bodyPr>
          <a:lstStyle/>
          <a:p>
            <a:pPr algn="ctr">
              <a:spcBef>
                <a:spcPct val="50000"/>
              </a:spcBef>
            </a:pPr>
            <a:r>
              <a:rPr lang="zh-CN" altLang="en-US" sz="2000"/>
              <a:t>发送方硬件地址（</a:t>
            </a:r>
            <a:r>
              <a:rPr lang="en-US" altLang="zh-CN" sz="2000"/>
              <a:t>4~5</a:t>
            </a:r>
            <a:r>
              <a:rPr lang="zh-CN" altLang="en-US" sz="2000"/>
              <a:t>字节）</a:t>
            </a:r>
          </a:p>
        </p:txBody>
      </p:sp>
      <p:sp>
        <p:nvSpPr>
          <p:cNvPr id="34828" name="Text Box 12"/>
          <p:cNvSpPr txBox="1">
            <a:spLocks noChangeArrowheads="1"/>
          </p:cNvSpPr>
          <p:nvPr/>
        </p:nvSpPr>
        <p:spPr bwMode="auto">
          <a:xfrm>
            <a:off x="4876800" y="4495800"/>
            <a:ext cx="3505200" cy="406400"/>
          </a:xfrm>
          <a:prstGeom prst="rect">
            <a:avLst/>
          </a:prstGeom>
          <a:noFill/>
          <a:ln w="9525">
            <a:solidFill>
              <a:schemeClr val="tx1"/>
            </a:solidFill>
            <a:miter lim="800000"/>
            <a:headEnd/>
            <a:tailEnd/>
          </a:ln>
        </p:spPr>
        <p:txBody>
          <a:bodyPr>
            <a:spAutoFit/>
          </a:bodyPr>
          <a:lstStyle/>
          <a:p>
            <a:pPr algn="ctr">
              <a:spcBef>
                <a:spcPct val="50000"/>
              </a:spcBef>
            </a:pPr>
            <a:r>
              <a:rPr lang="zh-CN" altLang="en-US" sz="2000"/>
              <a:t>发送方</a:t>
            </a:r>
            <a:r>
              <a:rPr lang="en-US" altLang="zh-CN" sz="2000"/>
              <a:t>IP</a:t>
            </a:r>
            <a:r>
              <a:rPr lang="zh-CN" altLang="en-US" sz="2000"/>
              <a:t>地址（</a:t>
            </a:r>
            <a:r>
              <a:rPr lang="en-US" altLang="zh-CN" sz="2000"/>
              <a:t>0~1</a:t>
            </a:r>
            <a:r>
              <a:rPr lang="zh-CN" altLang="en-US" sz="2000"/>
              <a:t>字节）</a:t>
            </a:r>
          </a:p>
        </p:txBody>
      </p:sp>
      <p:sp>
        <p:nvSpPr>
          <p:cNvPr id="34829" name="Text Box 13"/>
          <p:cNvSpPr txBox="1">
            <a:spLocks noChangeArrowheads="1"/>
          </p:cNvSpPr>
          <p:nvPr/>
        </p:nvSpPr>
        <p:spPr bwMode="auto">
          <a:xfrm>
            <a:off x="1371600" y="4876800"/>
            <a:ext cx="3505200" cy="406400"/>
          </a:xfrm>
          <a:prstGeom prst="rect">
            <a:avLst/>
          </a:prstGeom>
          <a:noFill/>
          <a:ln w="9525">
            <a:solidFill>
              <a:schemeClr val="tx1"/>
            </a:solidFill>
            <a:miter lim="800000"/>
            <a:headEnd/>
            <a:tailEnd/>
          </a:ln>
        </p:spPr>
        <p:txBody>
          <a:bodyPr>
            <a:spAutoFit/>
          </a:bodyPr>
          <a:lstStyle/>
          <a:p>
            <a:pPr algn="ctr">
              <a:spcBef>
                <a:spcPct val="50000"/>
              </a:spcBef>
            </a:pPr>
            <a:r>
              <a:rPr lang="zh-CN" altLang="en-US" sz="2000"/>
              <a:t>发送方</a:t>
            </a:r>
            <a:r>
              <a:rPr lang="en-US" altLang="zh-CN" sz="2000"/>
              <a:t>IP</a:t>
            </a:r>
            <a:r>
              <a:rPr lang="zh-CN" altLang="en-US" sz="2000"/>
              <a:t>地址（</a:t>
            </a:r>
            <a:r>
              <a:rPr lang="en-US" altLang="zh-CN" sz="2000"/>
              <a:t>2~3</a:t>
            </a:r>
            <a:r>
              <a:rPr lang="zh-CN" altLang="en-US" sz="2000"/>
              <a:t>字节）</a:t>
            </a:r>
          </a:p>
        </p:txBody>
      </p:sp>
      <p:sp>
        <p:nvSpPr>
          <p:cNvPr id="34830" name="Text Box 14"/>
          <p:cNvSpPr txBox="1">
            <a:spLocks noChangeArrowheads="1"/>
          </p:cNvSpPr>
          <p:nvPr/>
        </p:nvSpPr>
        <p:spPr bwMode="auto">
          <a:xfrm>
            <a:off x="4876800" y="4876800"/>
            <a:ext cx="3505200" cy="406400"/>
          </a:xfrm>
          <a:prstGeom prst="rect">
            <a:avLst/>
          </a:prstGeom>
          <a:noFill/>
          <a:ln w="9525">
            <a:solidFill>
              <a:schemeClr val="tx1"/>
            </a:solidFill>
            <a:miter lim="800000"/>
            <a:headEnd/>
            <a:tailEnd/>
          </a:ln>
        </p:spPr>
        <p:txBody>
          <a:bodyPr>
            <a:spAutoFit/>
          </a:bodyPr>
          <a:lstStyle/>
          <a:p>
            <a:pPr algn="ctr">
              <a:spcBef>
                <a:spcPct val="50000"/>
              </a:spcBef>
            </a:pPr>
            <a:r>
              <a:rPr lang="zh-CN" altLang="en-US" sz="2000"/>
              <a:t>目标硬件地址（</a:t>
            </a:r>
            <a:r>
              <a:rPr lang="en-US" altLang="zh-CN" sz="2000"/>
              <a:t>0~1</a:t>
            </a:r>
            <a:r>
              <a:rPr lang="zh-CN" altLang="en-US" sz="2000"/>
              <a:t>字节）</a:t>
            </a:r>
          </a:p>
        </p:txBody>
      </p:sp>
      <p:sp>
        <p:nvSpPr>
          <p:cNvPr id="34831" name="Text Box 15"/>
          <p:cNvSpPr txBox="1">
            <a:spLocks noChangeArrowheads="1"/>
          </p:cNvSpPr>
          <p:nvPr/>
        </p:nvSpPr>
        <p:spPr bwMode="auto">
          <a:xfrm>
            <a:off x="1371600" y="5638800"/>
            <a:ext cx="7010400" cy="406400"/>
          </a:xfrm>
          <a:prstGeom prst="rect">
            <a:avLst/>
          </a:prstGeom>
          <a:noFill/>
          <a:ln w="9525">
            <a:solidFill>
              <a:schemeClr val="tx1"/>
            </a:solidFill>
            <a:miter lim="800000"/>
            <a:headEnd/>
            <a:tailEnd/>
          </a:ln>
        </p:spPr>
        <p:txBody>
          <a:bodyPr>
            <a:spAutoFit/>
          </a:bodyPr>
          <a:lstStyle/>
          <a:p>
            <a:pPr algn="ctr">
              <a:spcBef>
                <a:spcPct val="50000"/>
              </a:spcBef>
            </a:pPr>
            <a:r>
              <a:rPr lang="zh-CN" altLang="en-US" sz="2000"/>
              <a:t>目标</a:t>
            </a:r>
            <a:r>
              <a:rPr lang="en-US" altLang="zh-CN" sz="2000"/>
              <a:t>IP</a:t>
            </a:r>
            <a:r>
              <a:rPr lang="zh-CN" altLang="en-US" sz="2000"/>
              <a:t>地址</a:t>
            </a: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mtClean="0"/>
              <a:t>ARP</a:t>
            </a:r>
            <a:r>
              <a:rPr lang="zh-CN" altLang="en-US" smtClean="0"/>
              <a:t>（</a:t>
            </a:r>
            <a:r>
              <a:rPr lang="en-US" altLang="zh-CN" smtClean="0"/>
              <a:t>2</a:t>
            </a:r>
            <a:r>
              <a:rPr lang="zh-CN" altLang="en-US" smtClean="0"/>
              <a:t>）</a:t>
            </a:r>
          </a:p>
        </p:txBody>
      </p:sp>
      <p:sp>
        <p:nvSpPr>
          <p:cNvPr id="35843" name="Rectangle 3"/>
          <p:cNvSpPr>
            <a:spLocks noGrp="1" noChangeArrowheads="1"/>
          </p:cNvSpPr>
          <p:nvPr>
            <p:ph type="body" idx="1"/>
          </p:nvPr>
        </p:nvSpPr>
        <p:spPr/>
        <p:txBody>
          <a:bodyPr/>
          <a:lstStyle/>
          <a:p>
            <a:pPr eaLnBrk="1" hangingPunct="1">
              <a:lnSpc>
                <a:spcPct val="90000"/>
              </a:lnSpc>
            </a:pPr>
            <a:r>
              <a:rPr lang="zh-CN" altLang="en-US" sz="3600" smtClean="0"/>
              <a:t>硬件类型： </a:t>
            </a:r>
          </a:p>
          <a:p>
            <a:pPr lvl="1" eaLnBrk="1" hangingPunct="1">
              <a:lnSpc>
                <a:spcPct val="90000"/>
              </a:lnSpc>
              <a:buFontTx/>
              <a:buNone/>
            </a:pPr>
            <a:r>
              <a:rPr lang="zh-CN" altLang="en-US" smtClean="0"/>
              <a:t>以太网、</a:t>
            </a:r>
            <a:r>
              <a:rPr lang="en-US" altLang="zh-CN" smtClean="0"/>
              <a:t>X.25</a:t>
            </a:r>
            <a:r>
              <a:rPr lang="zh-CN" altLang="en-US" smtClean="0"/>
              <a:t>、帧中继、</a:t>
            </a:r>
            <a:r>
              <a:rPr lang="en-US" altLang="zh-CN" smtClean="0"/>
              <a:t>ATM</a:t>
            </a:r>
            <a:r>
              <a:rPr lang="zh-CN" altLang="en-US" smtClean="0"/>
              <a:t>、串行线等</a:t>
            </a:r>
          </a:p>
          <a:p>
            <a:pPr eaLnBrk="1" hangingPunct="1">
              <a:lnSpc>
                <a:spcPct val="90000"/>
              </a:lnSpc>
            </a:pPr>
            <a:r>
              <a:rPr lang="zh-CN" altLang="en-US" sz="3600" smtClean="0"/>
              <a:t>操作码：</a:t>
            </a:r>
          </a:p>
          <a:p>
            <a:pPr lvl="1" eaLnBrk="1" hangingPunct="1">
              <a:lnSpc>
                <a:spcPct val="90000"/>
              </a:lnSpc>
              <a:buFontTx/>
              <a:buNone/>
            </a:pPr>
            <a:r>
              <a:rPr lang="en-US" altLang="zh-CN" smtClean="0"/>
              <a:t>ARP Request   1</a:t>
            </a:r>
          </a:p>
          <a:p>
            <a:pPr lvl="1" eaLnBrk="1" hangingPunct="1">
              <a:lnSpc>
                <a:spcPct val="90000"/>
              </a:lnSpc>
              <a:buFontTx/>
              <a:buNone/>
            </a:pPr>
            <a:r>
              <a:rPr lang="en-US" altLang="zh-CN" smtClean="0"/>
              <a:t>ARP Reply  2</a:t>
            </a:r>
          </a:p>
          <a:p>
            <a:pPr lvl="1" eaLnBrk="1" hangingPunct="1">
              <a:lnSpc>
                <a:spcPct val="90000"/>
              </a:lnSpc>
              <a:buFontTx/>
              <a:buNone/>
            </a:pPr>
            <a:r>
              <a:rPr lang="en-US" altLang="zh-CN" smtClean="0"/>
              <a:t>Reverse ARP Request  4</a:t>
            </a:r>
          </a:p>
          <a:p>
            <a:pPr lvl="1" eaLnBrk="1" hangingPunct="1">
              <a:lnSpc>
                <a:spcPct val="90000"/>
              </a:lnSpc>
              <a:buFontTx/>
              <a:buNone/>
            </a:pPr>
            <a:r>
              <a:rPr lang="en-US" altLang="zh-CN" smtClean="0"/>
              <a:t>Reverse ARP Reply   5</a:t>
            </a:r>
          </a:p>
          <a:p>
            <a:pPr lvl="1" eaLnBrk="1" hangingPunct="1">
              <a:lnSpc>
                <a:spcPct val="90000"/>
              </a:lnSpc>
              <a:buFontTx/>
              <a:buNone/>
            </a:pPr>
            <a:r>
              <a:rPr lang="en-US" altLang="zh-CN" smtClean="0"/>
              <a:t>Inverse ARP Request  8</a:t>
            </a:r>
          </a:p>
          <a:p>
            <a:pPr lvl="1" eaLnBrk="1" hangingPunct="1">
              <a:lnSpc>
                <a:spcPct val="90000"/>
              </a:lnSpc>
              <a:buFontTx/>
              <a:buNone/>
            </a:pPr>
            <a:r>
              <a:rPr lang="en-US" altLang="zh-CN" smtClean="0"/>
              <a:t>Inverse ARP Reply  9</a:t>
            </a:r>
          </a:p>
        </p:txBody>
      </p:sp>
      <p:sp>
        <p:nvSpPr>
          <p:cNvPr id="35844" name="Text Box 4"/>
          <p:cNvSpPr txBox="1">
            <a:spLocks noChangeArrowheads="1"/>
          </p:cNvSpPr>
          <p:nvPr/>
        </p:nvSpPr>
        <p:spPr bwMode="auto">
          <a:xfrm>
            <a:off x="5257800" y="4267200"/>
            <a:ext cx="2971800" cy="396875"/>
          </a:xfrm>
          <a:prstGeom prst="rect">
            <a:avLst/>
          </a:prstGeom>
          <a:noFill/>
          <a:ln w="9525">
            <a:noFill/>
            <a:miter lim="800000"/>
            <a:headEnd/>
            <a:tailEnd/>
          </a:ln>
        </p:spPr>
        <p:txBody>
          <a:bodyPr>
            <a:spAutoFit/>
          </a:bodyPr>
          <a:lstStyle/>
          <a:p>
            <a:pPr>
              <a:spcBef>
                <a:spcPct val="50000"/>
              </a:spcBef>
            </a:pPr>
            <a:r>
              <a:rPr lang="zh-CN" altLang="en-US" sz="2000"/>
              <a:t>被 </a:t>
            </a:r>
            <a:r>
              <a:rPr lang="en-US" altLang="zh-CN" sz="2000"/>
              <a:t>BOOTP</a:t>
            </a:r>
            <a:r>
              <a:rPr lang="zh-CN" altLang="en-US" sz="2000"/>
              <a:t>、</a:t>
            </a:r>
            <a:r>
              <a:rPr lang="en-US" altLang="zh-CN" sz="2000"/>
              <a:t>DHCP</a:t>
            </a:r>
            <a:r>
              <a:rPr lang="zh-CN" altLang="en-US" sz="2000"/>
              <a:t>代替</a:t>
            </a:r>
            <a:endParaRPr lang="zh-CN" altLang="en-US"/>
          </a:p>
        </p:txBody>
      </p:sp>
      <p:sp>
        <p:nvSpPr>
          <p:cNvPr id="35845" name="AutoShape 5"/>
          <p:cNvSpPr>
            <a:spLocks/>
          </p:cNvSpPr>
          <p:nvPr/>
        </p:nvSpPr>
        <p:spPr bwMode="auto">
          <a:xfrm>
            <a:off x="4724400" y="4114800"/>
            <a:ext cx="304800" cy="609600"/>
          </a:xfrm>
          <a:prstGeom prst="rightBrace">
            <a:avLst>
              <a:gd name="adj1" fmla="val 16667"/>
              <a:gd name="adj2" fmla="val 50000"/>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smtClean="0"/>
              <a:t>ARP</a:t>
            </a:r>
            <a:r>
              <a:rPr lang="zh-CN" altLang="en-US" smtClean="0"/>
              <a:t>工作过程</a:t>
            </a:r>
          </a:p>
        </p:txBody>
      </p:sp>
      <p:pic>
        <p:nvPicPr>
          <p:cNvPr id="36867" name="Picture 3"/>
          <p:cNvPicPr>
            <a:picLocks noChangeArrowheads="1"/>
          </p:cNvPicPr>
          <p:nvPr/>
        </p:nvPicPr>
        <p:blipFill>
          <a:blip r:embed="rId3" cstate="print"/>
          <a:srcRect/>
          <a:stretch>
            <a:fillRect/>
          </a:stretch>
        </p:blipFill>
        <p:spPr bwMode="auto">
          <a:xfrm>
            <a:off x="5562600" y="2133600"/>
            <a:ext cx="452438" cy="584200"/>
          </a:xfrm>
          <a:prstGeom prst="rect">
            <a:avLst/>
          </a:prstGeom>
          <a:noFill/>
          <a:ln w="9525">
            <a:noFill/>
            <a:miter lim="800000"/>
            <a:headEnd/>
            <a:tailEnd/>
          </a:ln>
        </p:spPr>
      </p:pic>
      <p:pic>
        <p:nvPicPr>
          <p:cNvPr id="36868" name="Picture 4"/>
          <p:cNvPicPr>
            <a:picLocks noChangeArrowheads="1"/>
          </p:cNvPicPr>
          <p:nvPr/>
        </p:nvPicPr>
        <p:blipFill>
          <a:blip r:embed="rId3" cstate="print"/>
          <a:srcRect/>
          <a:stretch>
            <a:fillRect/>
          </a:stretch>
        </p:blipFill>
        <p:spPr bwMode="auto">
          <a:xfrm>
            <a:off x="1295400" y="2209800"/>
            <a:ext cx="452438" cy="584200"/>
          </a:xfrm>
          <a:prstGeom prst="rect">
            <a:avLst/>
          </a:prstGeom>
          <a:noFill/>
          <a:ln w="9525">
            <a:noFill/>
            <a:miter lim="800000"/>
            <a:headEnd/>
            <a:tailEnd/>
          </a:ln>
        </p:spPr>
      </p:pic>
      <p:sp>
        <p:nvSpPr>
          <p:cNvPr id="36869" name="Text Box 5"/>
          <p:cNvSpPr txBox="1">
            <a:spLocks noChangeArrowheads="1"/>
          </p:cNvSpPr>
          <p:nvPr/>
        </p:nvSpPr>
        <p:spPr bwMode="auto">
          <a:xfrm>
            <a:off x="1143000" y="1371600"/>
            <a:ext cx="2209800" cy="854075"/>
          </a:xfrm>
          <a:prstGeom prst="rect">
            <a:avLst/>
          </a:prstGeom>
          <a:noFill/>
          <a:ln w="9525">
            <a:noFill/>
            <a:miter lim="800000"/>
            <a:headEnd/>
            <a:tailEnd/>
          </a:ln>
        </p:spPr>
        <p:txBody>
          <a:bodyPr>
            <a:spAutoFit/>
          </a:bodyPr>
          <a:lstStyle/>
          <a:p>
            <a:pPr>
              <a:spcBef>
                <a:spcPct val="50000"/>
              </a:spcBef>
            </a:pPr>
            <a:r>
              <a:rPr lang="en-US" altLang="zh-CN" sz="2000"/>
              <a:t>202.112.109.47</a:t>
            </a:r>
          </a:p>
          <a:p>
            <a:pPr>
              <a:spcBef>
                <a:spcPct val="50000"/>
              </a:spcBef>
            </a:pPr>
            <a:r>
              <a:rPr lang="en-US" altLang="zh-CN" sz="2000"/>
              <a:t>0002.6779.0fec</a:t>
            </a:r>
            <a:endParaRPr lang="en-US" altLang="zh-CN"/>
          </a:p>
        </p:txBody>
      </p:sp>
      <p:sp>
        <p:nvSpPr>
          <p:cNvPr id="36870" name="Text Box 6"/>
          <p:cNvSpPr txBox="1">
            <a:spLocks noChangeArrowheads="1"/>
          </p:cNvSpPr>
          <p:nvPr/>
        </p:nvSpPr>
        <p:spPr bwMode="auto">
          <a:xfrm>
            <a:off x="6172200" y="1828800"/>
            <a:ext cx="2362200" cy="854075"/>
          </a:xfrm>
          <a:prstGeom prst="rect">
            <a:avLst/>
          </a:prstGeom>
          <a:noFill/>
          <a:ln w="9525">
            <a:noFill/>
            <a:miter lim="800000"/>
            <a:headEnd/>
            <a:tailEnd/>
          </a:ln>
        </p:spPr>
        <p:txBody>
          <a:bodyPr>
            <a:spAutoFit/>
          </a:bodyPr>
          <a:lstStyle/>
          <a:p>
            <a:pPr>
              <a:spcBef>
                <a:spcPct val="50000"/>
              </a:spcBef>
            </a:pPr>
            <a:r>
              <a:rPr lang="en-US" altLang="zh-CN" sz="2000"/>
              <a:t>202.112.109.53</a:t>
            </a:r>
          </a:p>
          <a:p>
            <a:pPr>
              <a:spcBef>
                <a:spcPct val="50000"/>
              </a:spcBef>
            </a:pPr>
            <a:r>
              <a:rPr lang="en-US" altLang="zh-CN" sz="2000"/>
              <a:t>00a0.2345.0fcd</a:t>
            </a:r>
            <a:endParaRPr lang="en-US" altLang="zh-CN"/>
          </a:p>
        </p:txBody>
      </p:sp>
      <p:sp>
        <p:nvSpPr>
          <p:cNvPr id="36871" name="Text Box 7"/>
          <p:cNvSpPr txBox="1">
            <a:spLocks noChangeArrowheads="1"/>
          </p:cNvSpPr>
          <p:nvPr/>
        </p:nvSpPr>
        <p:spPr bwMode="auto">
          <a:xfrm>
            <a:off x="1066800" y="3810000"/>
            <a:ext cx="2038350" cy="650875"/>
          </a:xfrm>
          <a:prstGeom prst="rect">
            <a:avLst/>
          </a:prstGeom>
          <a:solidFill>
            <a:srgbClr val="FFFEE7"/>
          </a:solidFill>
          <a:ln w="9525">
            <a:solidFill>
              <a:schemeClr val="tx1"/>
            </a:solidFill>
            <a:miter lim="800000"/>
            <a:headEnd/>
            <a:tailEnd/>
          </a:ln>
        </p:spPr>
        <p:txBody>
          <a:bodyPr>
            <a:spAutoFit/>
          </a:bodyPr>
          <a:lstStyle/>
          <a:p>
            <a:pPr>
              <a:spcBef>
                <a:spcPct val="50000"/>
              </a:spcBef>
            </a:pPr>
            <a:r>
              <a:rPr lang="zh-CN" altLang="en-US" sz="1800" b="1"/>
              <a:t>发送方</a:t>
            </a:r>
            <a:r>
              <a:rPr lang="en-US" altLang="zh-CN" sz="1800" b="1"/>
              <a:t>MAC</a:t>
            </a:r>
            <a:r>
              <a:rPr lang="zh-CN" altLang="en-US" sz="1800" b="1"/>
              <a:t>地址</a:t>
            </a:r>
            <a:r>
              <a:rPr lang="en-US" altLang="zh-CN" sz="1800" b="1"/>
              <a:t>0002.6779.0fec</a:t>
            </a:r>
          </a:p>
        </p:txBody>
      </p:sp>
      <p:sp>
        <p:nvSpPr>
          <p:cNvPr id="36872" name="Text Box 8"/>
          <p:cNvSpPr txBox="1">
            <a:spLocks noChangeArrowheads="1"/>
          </p:cNvSpPr>
          <p:nvPr/>
        </p:nvSpPr>
        <p:spPr bwMode="auto">
          <a:xfrm>
            <a:off x="3048000" y="3810000"/>
            <a:ext cx="1676400" cy="650875"/>
          </a:xfrm>
          <a:prstGeom prst="rect">
            <a:avLst/>
          </a:prstGeom>
          <a:solidFill>
            <a:srgbClr val="FFFEE7"/>
          </a:solidFill>
          <a:ln w="9525">
            <a:solidFill>
              <a:schemeClr val="tx1"/>
            </a:solidFill>
            <a:miter lim="800000"/>
            <a:headEnd/>
            <a:tailEnd/>
          </a:ln>
        </p:spPr>
        <p:txBody>
          <a:bodyPr>
            <a:spAutoFit/>
          </a:bodyPr>
          <a:lstStyle/>
          <a:p>
            <a:pPr>
              <a:spcBef>
                <a:spcPct val="50000"/>
              </a:spcBef>
            </a:pPr>
            <a:r>
              <a:rPr lang="zh-CN" altLang="en-US" sz="1800" b="1"/>
              <a:t>发送方</a:t>
            </a:r>
            <a:r>
              <a:rPr lang="en-US" altLang="zh-CN" sz="1800" b="1"/>
              <a:t>IP</a:t>
            </a:r>
            <a:r>
              <a:rPr lang="zh-CN" altLang="en-US" sz="1800" b="1"/>
              <a:t>地址</a:t>
            </a:r>
            <a:r>
              <a:rPr lang="en-US" altLang="zh-CN" sz="1800" b="1"/>
              <a:t>202.112.109.47</a:t>
            </a:r>
          </a:p>
        </p:txBody>
      </p:sp>
      <p:sp>
        <p:nvSpPr>
          <p:cNvPr id="36873" name="Text Box 9"/>
          <p:cNvSpPr txBox="1">
            <a:spLocks noChangeArrowheads="1"/>
          </p:cNvSpPr>
          <p:nvPr/>
        </p:nvSpPr>
        <p:spPr bwMode="auto">
          <a:xfrm>
            <a:off x="4648200" y="3810000"/>
            <a:ext cx="2057400" cy="650875"/>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zh-CN" altLang="en-US" sz="1800" b="1"/>
              <a:t>接收方</a:t>
            </a:r>
            <a:r>
              <a:rPr lang="en-US" altLang="zh-CN" sz="1800" b="1"/>
              <a:t>MAC</a:t>
            </a:r>
            <a:r>
              <a:rPr lang="zh-CN" altLang="en-US" sz="1800" b="1"/>
              <a:t>地址</a:t>
            </a:r>
            <a:r>
              <a:rPr lang="en-US" altLang="zh-CN" sz="1800" b="1"/>
              <a:t>0000.0000.0000</a:t>
            </a:r>
          </a:p>
        </p:txBody>
      </p:sp>
      <p:sp>
        <p:nvSpPr>
          <p:cNvPr id="36874" name="Text Box 10"/>
          <p:cNvSpPr txBox="1">
            <a:spLocks noChangeArrowheads="1"/>
          </p:cNvSpPr>
          <p:nvPr/>
        </p:nvSpPr>
        <p:spPr bwMode="auto">
          <a:xfrm>
            <a:off x="6553200" y="3810000"/>
            <a:ext cx="1676400" cy="650875"/>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zh-CN" altLang="en-US" sz="1800" b="1"/>
              <a:t>接收方</a:t>
            </a:r>
            <a:r>
              <a:rPr lang="en-US" altLang="zh-CN" sz="1800" b="1"/>
              <a:t>IP</a:t>
            </a:r>
            <a:r>
              <a:rPr lang="zh-CN" altLang="en-US" sz="1800" b="1"/>
              <a:t>地址</a:t>
            </a:r>
            <a:r>
              <a:rPr lang="en-US" altLang="zh-CN" sz="1800" b="1"/>
              <a:t>202.112.109.53</a:t>
            </a:r>
          </a:p>
        </p:txBody>
      </p:sp>
      <p:sp>
        <p:nvSpPr>
          <p:cNvPr id="36875" name="Text Box 11"/>
          <p:cNvSpPr txBox="1">
            <a:spLocks noChangeArrowheads="1"/>
          </p:cNvSpPr>
          <p:nvPr/>
        </p:nvSpPr>
        <p:spPr bwMode="auto">
          <a:xfrm>
            <a:off x="1066800" y="5029200"/>
            <a:ext cx="2038350" cy="650875"/>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zh-CN" altLang="en-US" sz="1800" b="1"/>
              <a:t>发送方</a:t>
            </a:r>
            <a:r>
              <a:rPr lang="en-US" altLang="zh-CN" sz="1800" b="1"/>
              <a:t>MAC</a:t>
            </a:r>
            <a:r>
              <a:rPr lang="zh-CN" altLang="en-US" sz="1800" b="1"/>
              <a:t>地址</a:t>
            </a:r>
            <a:r>
              <a:rPr lang="en-US" altLang="zh-CN" sz="1800" b="1"/>
              <a:t>00a0.2345.0fcd</a:t>
            </a:r>
          </a:p>
        </p:txBody>
      </p:sp>
      <p:sp>
        <p:nvSpPr>
          <p:cNvPr id="36876" name="Text Box 12"/>
          <p:cNvSpPr txBox="1">
            <a:spLocks noChangeArrowheads="1"/>
          </p:cNvSpPr>
          <p:nvPr/>
        </p:nvSpPr>
        <p:spPr bwMode="auto">
          <a:xfrm>
            <a:off x="3048000" y="5029200"/>
            <a:ext cx="1676400" cy="650875"/>
          </a:xfrm>
          <a:prstGeom prst="rect">
            <a:avLst/>
          </a:prstGeom>
          <a:solidFill>
            <a:srgbClr val="FFCC99"/>
          </a:solidFill>
          <a:ln w="9525">
            <a:solidFill>
              <a:schemeClr val="tx1"/>
            </a:solidFill>
            <a:miter lim="800000"/>
            <a:headEnd/>
            <a:tailEnd/>
          </a:ln>
        </p:spPr>
        <p:txBody>
          <a:bodyPr>
            <a:spAutoFit/>
          </a:bodyPr>
          <a:lstStyle/>
          <a:p>
            <a:pPr>
              <a:spcBef>
                <a:spcPct val="50000"/>
              </a:spcBef>
            </a:pPr>
            <a:r>
              <a:rPr lang="zh-CN" altLang="en-US" sz="1800" b="1"/>
              <a:t>发送方</a:t>
            </a:r>
            <a:r>
              <a:rPr lang="en-US" altLang="zh-CN" sz="1800" b="1"/>
              <a:t>IP</a:t>
            </a:r>
            <a:r>
              <a:rPr lang="zh-CN" altLang="en-US" sz="1800" b="1"/>
              <a:t>地址</a:t>
            </a:r>
            <a:r>
              <a:rPr lang="en-US" altLang="zh-CN" sz="1800" b="1"/>
              <a:t>202.112.109.53</a:t>
            </a:r>
          </a:p>
        </p:txBody>
      </p:sp>
      <p:sp>
        <p:nvSpPr>
          <p:cNvPr id="36877" name="Text Box 13"/>
          <p:cNvSpPr txBox="1">
            <a:spLocks noChangeArrowheads="1"/>
          </p:cNvSpPr>
          <p:nvPr/>
        </p:nvSpPr>
        <p:spPr bwMode="auto">
          <a:xfrm>
            <a:off x="4648200" y="5029200"/>
            <a:ext cx="1885950" cy="650875"/>
          </a:xfrm>
          <a:prstGeom prst="rect">
            <a:avLst/>
          </a:prstGeom>
          <a:solidFill>
            <a:srgbClr val="FFFEE7"/>
          </a:solidFill>
          <a:ln w="9525">
            <a:solidFill>
              <a:schemeClr val="tx1"/>
            </a:solidFill>
            <a:miter lim="800000"/>
            <a:headEnd/>
            <a:tailEnd/>
          </a:ln>
        </p:spPr>
        <p:txBody>
          <a:bodyPr>
            <a:spAutoFit/>
          </a:bodyPr>
          <a:lstStyle/>
          <a:p>
            <a:pPr>
              <a:spcBef>
                <a:spcPct val="50000"/>
              </a:spcBef>
            </a:pPr>
            <a:r>
              <a:rPr lang="zh-CN" altLang="en-US" sz="1800" b="1"/>
              <a:t>接收方</a:t>
            </a:r>
            <a:r>
              <a:rPr lang="en-US" altLang="zh-CN" sz="1800" b="1"/>
              <a:t>MAC</a:t>
            </a:r>
            <a:r>
              <a:rPr lang="zh-CN" altLang="en-US" sz="1800" b="1"/>
              <a:t>地址</a:t>
            </a:r>
            <a:r>
              <a:rPr lang="en-US" altLang="zh-CN" sz="1800" b="1"/>
              <a:t>0002.6779.0fec</a:t>
            </a:r>
          </a:p>
        </p:txBody>
      </p:sp>
      <p:sp>
        <p:nvSpPr>
          <p:cNvPr id="36878" name="Text Box 14"/>
          <p:cNvSpPr txBox="1">
            <a:spLocks noChangeArrowheads="1"/>
          </p:cNvSpPr>
          <p:nvPr/>
        </p:nvSpPr>
        <p:spPr bwMode="auto">
          <a:xfrm>
            <a:off x="6553200" y="5029200"/>
            <a:ext cx="1676400" cy="650875"/>
          </a:xfrm>
          <a:prstGeom prst="rect">
            <a:avLst/>
          </a:prstGeom>
          <a:solidFill>
            <a:srgbClr val="FFFEE7"/>
          </a:solidFill>
          <a:ln w="9525">
            <a:solidFill>
              <a:schemeClr val="tx1"/>
            </a:solidFill>
            <a:miter lim="800000"/>
            <a:headEnd/>
            <a:tailEnd/>
          </a:ln>
        </p:spPr>
        <p:txBody>
          <a:bodyPr>
            <a:spAutoFit/>
          </a:bodyPr>
          <a:lstStyle/>
          <a:p>
            <a:pPr>
              <a:spcBef>
                <a:spcPct val="50000"/>
              </a:spcBef>
            </a:pPr>
            <a:r>
              <a:rPr lang="zh-CN" altLang="en-US" sz="1800" b="1"/>
              <a:t>接收方</a:t>
            </a:r>
            <a:r>
              <a:rPr lang="en-US" altLang="zh-CN" sz="1800" b="1"/>
              <a:t>IP</a:t>
            </a:r>
            <a:r>
              <a:rPr lang="zh-CN" altLang="en-US" sz="1800" b="1"/>
              <a:t>地址</a:t>
            </a:r>
            <a:r>
              <a:rPr lang="en-US" altLang="zh-CN" sz="1800" b="1"/>
              <a:t>202.112.109.47</a:t>
            </a:r>
          </a:p>
        </p:txBody>
      </p:sp>
      <p:sp>
        <p:nvSpPr>
          <p:cNvPr id="36879" name="Text Box 15"/>
          <p:cNvSpPr txBox="1">
            <a:spLocks noChangeArrowheads="1"/>
          </p:cNvSpPr>
          <p:nvPr/>
        </p:nvSpPr>
        <p:spPr bwMode="auto">
          <a:xfrm>
            <a:off x="0" y="4038600"/>
            <a:ext cx="1066800" cy="701675"/>
          </a:xfrm>
          <a:prstGeom prst="rect">
            <a:avLst/>
          </a:prstGeom>
          <a:noFill/>
          <a:ln w="9525">
            <a:noFill/>
            <a:miter lim="800000"/>
            <a:headEnd/>
            <a:tailEnd/>
          </a:ln>
        </p:spPr>
        <p:txBody>
          <a:bodyPr>
            <a:spAutoFit/>
          </a:bodyPr>
          <a:lstStyle/>
          <a:p>
            <a:pPr>
              <a:spcBef>
                <a:spcPct val="50000"/>
              </a:spcBef>
            </a:pPr>
            <a:r>
              <a:rPr lang="en-US" altLang="zh-CN" sz="2000"/>
              <a:t>ARP request</a:t>
            </a:r>
          </a:p>
        </p:txBody>
      </p:sp>
      <p:sp>
        <p:nvSpPr>
          <p:cNvPr id="36880" name="Text Box 16"/>
          <p:cNvSpPr txBox="1">
            <a:spLocks noChangeArrowheads="1"/>
          </p:cNvSpPr>
          <p:nvPr/>
        </p:nvSpPr>
        <p:spPr bwMode="auto">
          <a:xfrm>
            <a:off x="0" y="4953000"/>
            <a:ext cx="1219200" cy="701675"/>
          </a:xfrm>
          <a:prstGeom prst="rect">
            <a:avLst/>
          </a:prstGeom>
          <a:noFill/>
          <a:ln w="9525">
            <a:noFill/>
            <a:miter lim="800000"/>
            <a:headEnd/>
            <a:tailEnd/>
          </a:ln>
        </p:spPr>
        <p:txBody>
          <a:bodyPr>
            <a:spAutoFit/>
          </a:bodyPr>
          <a:lstStyle/>
          <a:p>
            <a:pPr>
              <a:spcBef>
                <a:spcPct val="50000"/>
              </a:spcBef>
            </a:pPr>
            <a:r>
              <a:rPr lang="en-US" altLang="zh-CN" sz="2000"/>
              <a:t>ARP response</a:t>
            </a:r>
          </a:p>
        </p:txBody>
      </p:sp>
      <p:sp>
        <p:nvSpPr>
          <p:cNvPr id="36881" name="Line 17"/>
          <p:cNvSpPr>
            <a:spLocks noChangeShapeType="1"/>
          </p:cNvSpPr>
          <p:nvPr/>
        </p:nvSpPr>
        <p:spPr bwMode="auto">
          <a:xfrm>
            <a:off x="1676400" y="2438400"/>
            <a:ext cx="3706813" cy="1588"/>
          </a:xfrm>
          <a:prstGeom prst="line">
            <a:avLst/>
          </a:prstGeom>
          <a:noFill/>
          <a:ln w="38100">
            <a:solidFill>
              <a:schemeClr val="tx1"/>
            </a:solidFill>
            <a:round/>
            <a:headEnd/>
            <a:tailEnd/>
          </a:ln>
        </p:spPr>
        <p:txBody>
          <a:bodyPr wrap="none" anchor="ctr"/>
          <a:lstStyle/>
          <a:p>
            <a:endParaRPr lang="en-US"/>
          </a:p>
        </p:txBody>
      </p:sp>
      <p:sp>
        <p:nvSpPr>
          <p:cNvPr id="36882" name="Line 18"/>
          <p:cNvSpPr>
            <a:spLocks noChangeShapeType="1"/>
          </p:cNvSpPr>
          <p:nvPr/>
        </p:nvSpPr>
        <p:spPr bwMode="auto">
          <a:xfrm>
            <a:off x="3810000" y="1752600"/>
            <a:ext cx="1425575" cy="1588"/>
          </a:xfrm>
          <a:prstGeom prst="line">
            <a:avLst/>
          </a:prstGeom>
          <a:noFill/>
          <a:ln w="38100">
            <a:solidFill>
              <a:schemeClr val="hlink"/>
            </a:solidFill>
            <a:miter lim="800000"/>
            <a:headEnd/>
            <a:tailEnd type="arrow" w="med" len="med"/>
          </a:ln>
        </p:spPr>
        <p:txBody>
          <a:bodyPr wrap="none"/>
          <a:lstStyle/>
          <a:p>
            <a:endParaRPr lang="en-US"/>
          </a:p>
        </p:txBody>
      </p:sp>
      <p:sp>
        <p:nvSpPr>
          <p:cNvPr id="36883" name="Line 19"/>
          <p:cNvSpPr>
            <a:spLocks noChangeShapeType="1"/>
          </p:cNvSpPr>
          <p:nvPr/>
        </p:nvSpPr>
        <p:spPr bwMode="auto">
          <a:xfrm>
            <a:off x="3276600" y="2438400"/>
            <a:ext cx="0" cy="1219200"/>
          </a:xfrm>
          <a:prstGeom prst="line">
            <a:avLst/>
          </a:prstGeom>
          <a:noFill/>
          <a:ln w="38100">
            <a:solidFill>
              <a:schemeClr val="tx1"/>
            </a:solidFill>
            <a:miter lim="800000"/>
            <a:headEnd/>
            <a:tailEnd/>
          </a:ln>
        </p:spPr>
        <p:txBody>
          <a:bodyPr wrap="none"/>
          <a:lstStyle/>
          <a:p>
            <a:endParaRPr lang="en-US"/>
          </a:p>
        </p:txBody>
      </p:sp>
      <p:sp>
        <p:nvSpPr>
          <p:cNvPr id="36884" name="Line 20"/>
          <p:cNvSpPr>
            <a:spLocks noChangeShapeType="1"/>
          </p:cNvSpPr>
          <p:nvPr/>
        </p:nvSpPr>
        <p:spPr bwMode="auto">
          <a:xfrm flipV="1">
            <a:off x="3276600" y="3657600"/>
            <a:ext cx="927100" cy="1588"/>
          </a:xfrm>
          <a:prstGeom prst="line">
            <a:avLst/>
          </a:prstGeom>
          <a:noFill/>
          <a:ln w="38100">
            <a:solidFill>
              <a:schemeClr val="tx1"/>
            </a:solidFill>
            <a:miter lim="800000"/>
            <a:headEnd/>
            <a:tailEnd/>
          </a:ln>
        </p:spPr>
        <p:txBody>
          <a:bodyPr wrap="none"/>
          <a:lstStyle/>
          <a:p>
            <a:endParaRPr lang="en-US"/>
          </a:p>
        </p:txBody>
      </p:sp>
      <p:sp>
        <p:nvSpPr>
          <p:cNvPr id="36885" name="Line 21"/>
          <p:cNvSpPr>
            <a:spLocks noChangeShapeType="1"/>
          </p:cNvSpPr>
          <p:nvPr/>
        </p:nvSpPr>
        <p:spPr bwMode="auto">
          <a:xfrm>
            <a:off x="3276600" y="2667000"/>
            <a:ext cx="927100" cy="1588"/>
          </a:xfrm>
          <a:prstGeom prst="line">
            <a:avLst/>
          </a:prstGeom>
          <a:noFill/>
          <a:ln w="38100">
            <a:solidFill>
              <a:schemeClr val="tx1"/>
            </a:solidFill>
            <a:miter lim="800000"/>
            <a:headEnd/>
            <a:tailEnd/>
          </a:ln>
        </p:spPr>
        <p:txBody>
          <a:bodyPr wrap="none"/>
          <a:lstStyle/>
          <a:p>
            <a:endParaRPr lang="en-US"/>
          </a:p>
        </p:txBody>
      </p:sp>
      <p:sp>
        <p:nvSpPr>
          <p:cNvPr id="36886" name="Line 22"/>
          <p:cNvSpPr>
            <a:spLocks noChangeShapeType="1"/>
          </p:cNvSpPr>
          <p:nvPr/>
        </p:nvSpPr>
        <p:spPr bwMode="auto">
          <a:xfrm>
            <a:off x="3276600" y="3276600"/>
            <a:ext cx="927100" cy="1588"/>
          </a:xfrm>
          <a:prstGeom prst="line">
            <a:avLst/>
          </a:prstGeom>
          <a:noFill/>
          <a:ln w="38100">
            <a:solidFill>
              <a:schemeClr val="tx1"/>
            </a:solidFill>
            <a:miter lim="800000"/>
            <a:headEnd/>
            <a:tailEnd/>
          </a:ln>
        </p:spPr>
        <p:txBody>
          <a:bodyPr wrap="none"/>
          <a:lstStyle/>
          <a:p>
            <a:endParaRPr lang="en-US"/>
          </a:p>
        </p:txBody>
      </p:sp>
      <p:sp>
        <p:nvSpPr>
          <p:cNvPr id="36887" name="Text Box 23"/>
          <p:cNvSpPr txBox="1">
            <a:spLocks noChangeArrowheads="1"/>
          </p:cNvSpPr>
          <p:nvPr/>
        </p:nvSpPr>
        <p:spPr bwMode="auto">
          <a:xfrm>
            <a:off x="3657600" y="1371600"/>
            <a:ext cx="1639888" cy="396875"/>
          </a:xfrm>
          <a:prstGeom prst="rect">
            <a:avLst/>
          </a:prstGeom>
          <a:noFill/>
          <a:ln w="9525">
            <a:noFill/>
            <a:miter lim="800000"/>
            <a:headEnd/>
            <a:tailEnd/>
          </a:ln>
        </p:spPr>
        <p:txBody>
          <a:bodyPr>
            <a:spAutoFit/>
          </a:bodyPr>
          <a:lstStyle/>
          <a:p>
            <a:pPr>
              <a:spcBef>
                <a:spcPct val="50000"/>
              </a:spcBef>
            </a:pPr>
            <a:r>
              <a:rPr lang="en-US" altLang="zh-CN" sz="2000"/>
              <a:t>ARP request</a:t>
            </a:r>
          </a:p>
        </p:txBody>
      </p:sp>
      <p:sp>
        <p:nvSpPr>
          <p:cNvPr id="36888" name="Line 24"/>
          <p:cNvSpPr>
            <a:spLocks noChangeShapeType="1"/>
          </p:cNvSpPr>
          <p:nvPr/>
        </p:nvSpPr>
        <p:spPr bwMode="auto">
          <a:xfrm flipH="1">
            <a:off x="3810000" y="1981200"/>
            <a:ext cx="1139825" cy="1588"/>
          </a:xfrm>
          <a:prstGeom prst="line">
            <a:avLst/>
          </a:prstGeom>
          <a:noFill/>
          <a:ln w="38100">
            <a:solidFill>
              <a:schemeClr val="folHlink"/>
            </a:solidFill>
            <a:miter lim="800000"/>
            <a:headEnd/>
            <a:tailEnd type="arrow" w="med" len="med"/>
          </a:ln>
        </p:spPr>
        <p:txBody>
          <a:bodyPr wrap="none"/>
          <a:lstStyle/>
          <a:p>
            <a:endParaRPr lang="en-US"/>
          </a:p>
        </p:txBody>
      </p:sp>
      <p:sp>
        <p:nvSpPr>
          <p:cNvPr id="36889" name="Text Box 25"/>
          <p:cNvSpPr txBox="1">
            <a:spLocks noChangeArrowheads="1"/>
          </p:cNvSpPr>
          <p:nvPr/>
        </p:nvSpPr>
        <p:spPr bwMode="auto">
          <a:xfrm>
            <a:off x="3657600" y="2057400"/>
            <a:ext cx="1852613" cy="396875"/>
          </a:xfrm>
          <a:prstGeom prst="rect">
            <a:avLst/>
          </a:prstGeom>
          <a:noFill/>
          <a:ln w="9525">
            <a:noFill/>
            <a:miter lim="800000"/>
            <a:headEnd/>
            <a:tailEnd/>
          </a:ln>
        </p:spPr>
        <p:txBody>
          <a:bodyPr>
            <a:spAutoFit/>
          </a:bodyPr>
          <a:lstStyle/>
          <a:p>
            <a:pPr>
              <a:spcBef>
                <a:spcPct val="50000"/>
              </a:spcBef>
            </a:pPr>
            <a:r>
              <a:rPr lang="en-US" altLang="zh-CN" sz="2000"/>
              <a:t>ARP response</a:t>
            </a:r>
          </a:p>
        </p:txBody>
      </p:sp>
      <p:sp>
        <p:nvSpPr>
          <p:cNvPr id="36890" name="Text Box 26"/>
          <p:cNvSpPr txBox="1">
            <a:spLocks noChangeArrowheads="1"/>
          </p:cNvSpPr>
          <p:nvPr/>
        </p:nvSpPr>
        <p:spPr bwMode="auto">
          <a:xfrm>
            <a:off x="685800" y="2819400"/>
            <a:ext cx="1981200" cy="457200"/>
          </a:xfrm>
          <a:prstGeom prst="rect">
            <a:avLst/>
          </a:prstGeom>
          <a:noFill/>
          <a:ln w="9525">
            <a:noFill/>
            <a:miter lim="800000"/>
            <a:headEnd/>
            <a:tailEnd/>
          </a:ln>
        </p:spPr>
        <p:txBody>
          <a:bodyPr>
            <a:spAutoFit/>
          </a:bodyPr>
          <a:lstStyle/>
          <a:p>
            <a:pPr>
              <a:spcBef>
                <a:spcPct val="50000"/>
              </a:spcBef>
            </a:pPr>
            <a:r>
              <a:rPr lang="en-US" altLang="zh-CN">
                <a:latin typeface="Tahoma" pitchFamily="34" charset="0"/>
              </a:rPr>
              <a:t>ARP</a:t>
            </a:r>
            <a:r>
              <a:rPr lang="zh-CN" altLang="en-US">
                <a:latin typeface="Tahoma" pitchFamily="34" charset="0"/>
              </a:rPr>
              <a:t>缓存</a:t>
            </a:r>
          </a:p>
        </p:txBody>
      </p:sp>
      <p:sp>
        <p:nvSpPr>
          <p:cNvPr id="36891" name="Text Box 27"/>
          <p:cNvSpPr txBox="1">
            <a:spLocks noChangeArrowheads="1"/>
          </p:cNvSpPr>
          <p:nvPr/>
        </p:nvSpPr>
        <p:spPr bwMode="auto">
          <a:xfrm>
            <a:off x="5105400" y="1295400"/>
            <a:ext cx="838200" cy="457200"/>
          </a:xfrm>
          <a:prstGeom prst="rect">
            <a:avLst/>
          </a:prstGeom>
          <a:noFill/>
          <a:ln w="9525">
            <a:noFill/>
            <a:miter lim="800000"/>
            <a:headEnd/>
            <a:tailEnd/>
          </a:ln>
        </p:spPr>
        <p:txBody>
          <a:bodyPr>
            <a:spAutoFit/>
          </a:bodyPr>
          <a:lstStyle/>
          <a:p>
            <a:pPr>
              <a:spcBef>
                <a:spcPct val="50000"/>
              </a:spcBef>
            </a:pPr>
            <a:r>
              <a:rPr lang="zh-CN" altLang="en-US">
                <a:latin typeface="Tahoma" pitchFamily="34" charset="0"/>
              </a:rPr>
              <a:t>广播</a:t>
            </a:r>
          </a:p>
        </p:txBody>
      </p:sp>
      <p:sp>
        <p:nvSpPr>
          <p:cNvPr id="36892" name="Text Box 28"/>
          <p:cNvSpPr txBox="1">
            <a:spLocks noChangeArrowheads="1"/>
          </p:cNvSpPr>
          <p:nvPr/>
        </p:nvSpPr>
        <p:spPr bwMode="auto">
          <a:xfrm>
            <a:off x="5181600" y="2895600"/>
            <a:ext cx="1981200" cy="457200"/>
          </a:xfrm>
          <a:prstGeom prst="rect">
            <a:avLst/>
          </a:prstGeom>
          <a:noFill/>
          <a:ln w="9525">
            <a:noFill/>
            <a:miter lim="800000"/>
            <a:headEnd/>
            <a:tailEnd/>
          </a:ln>
        </p:spPr>
        <p:txBody>
          <a:bodyPr>
            <a:spAutoFit/>
          </a:bodyPr>
          <a:lstStyle/>
          <a:p>
            <a:pPr>
              <a:spcBef>
                <a:spcPct val="50000"/>
              </a:spcBef>
            </a:pPr>
            <a:r>
              <a:rPr lang="en-US" altLang="zh-CN">
                <a:latin typeface="Tahoma" pitchFamily="34" charset="0"/>
              </a:rPr>
              <a:t>ARP</a:t>
            </a:r>
            <a:r>
              <a:rPr lang="zh-CN" altLang="en-US">
                <a:latin typeface="Tahoma" pitchFamily="34" charset="0"/>
              </a:rPr>
              <a:t>缓存</a:t>
            </a:r>
          </a:p>
        </p:txBody>
      </p:sp>
      <p:sp>
        <p:nvSpPr>
          <p:cNvPr id="36893" name="Text Box 29"/>
          <p:cNvSpPr txBox="1">
            <a:spLocks noChangeArrowheads="1"/>
          </p:cNvSpPr>
          <p:nvPr/>
        </p:nvSpPr>
        <p:spPr bwMode="auto">
          <a:xfrm>
            <a:off x="838200" y="5867400"/>
            <a:ext cx="7315200" cy="457200"/>
          </a:xfrm>
          <a:prstGeom prst="rect">
            <a:avLst/>
          </a:prstGeom>
          <a:solidFill>
            <a:schemeClr val="accent1">
              <a:lumMod val="60000"/>
              <a:lumOff val="40000"/>
            </a:schemeClr>
          </a:solidFill>
          <a:ln w="9525">
            <a:noFill/>
            <a:miter lim="800000"/>
            <a:headEnd/>
            <a:tailEnd/>
          </a:ln>
        </p:spPr>
        <p:txBody>
          <a:bodyPr>
            <a:spAutoFit/>
          </a:bodyPr>
          <a:lstStyle/>
          <a:p>
            <a:pPr>
              <a:spcBef>
                <a:spcPct val="50000"/>
              </a:spcBef>
            </a:pPr>
            <a:r>
              <a:rPr lang="zh-CN" altLang="en-US" dirty="0"/>
              <a:t>思考：当低层网络为</a:t>
            </a:r>
            <a:r>
              <a:rPr lang="en-US" altLang="zh-CN" dirty="0"/>
              <a:t>ATM</a:t>
            </a:r>
            <a:r>
              <a:rPr lang="zh-CN" altLang="en-US" dirty="0"/>
              <a:t>，</a:t>
            </a:r>
            <a:r>
              <a:rPr lang="en-US" altLang="zh-CN" dirty="0"/>
              <a:t>FR</a:t>
            </a:r>
            <a:r>
              <a:rPr lang="zh-CN" altLang="en-US" dirty="0"/>
              <a:t>等网络时</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endParaRPr lang="en-US" smtClean="0"/>
          </a:p>
        </p:txBody>
      </p:sp>
      <p:pic>
        <p:nvPicPr>
          <p:cNvPr id="37891" name="Picture 3"/>
          <p:cNvPicPr>
            <a:picLocks noChangeArrowheads="1"/>
          </p:cNvPicPr>
          <p:nvPr/>
        </p:nvPicPr>
        <p:blipFill>
          <a:blip r:embed="rId3" cstate="print"/>
          <a:srcRect/>
          <a:stretch>
            <a:fillRect/>
          </a:stretch>
        </p:blipFill>
        <p:spPr bwMode="auto">
          <a:xfrm>
            <a:off x="5638800" y="2362200"/>
            <a:ext cx="1219200" cy="584200"/>
          </a:xfrm>
          <a:prstGeom prst="rect">
            <a:avLst/>
          </a:prstGeom>
          <a:noFill/>
          <a:ln w="9525">
            <a:noFill/>
            <a:miter lim="800000"/>
            <a:headEnd/>
            <a:tailEnd/>
          </a:ln>
        </p:spPr>
      </p:pic>
      <p:pic>
        <p:nvPicPr>
          <p:cNvPr id="37892" name="Picture 4"/>
          <p:cNvPicPr>
            <a:picLocks noChangeArrowheads="1"/>
          </p:cNvPicPr>
          <p:nvPr/>
        </p:nvPicPr>
        <p:blipFill>
          <a:blip r:embed="rId4" cstate="print"/>
          <a:srcRect/>
          <a:stretch>
            <a:fillRect/>
          </a:stretch>
        </p:blipFill>
        <p:spPr bwMode="auto">
          <a:xfrm>
            <a:off x="3352800" y="2133600"/>
            <a:ext cx="914400" cy="882650"/>
          </a:xfrm>
          <a:prstGeom prst="rect">
            <a:avLst/>
          </a:prstGeom>
          <a:noFill/>
          <a:ln w="9525">
            <a:noFill/>
            <a:miter lim="800000"/>
            <a:headEnd/>
            <a:tailEnd/>
          </a:ln>
        </p:spPr>
      </p:pic>
      <p:sp>
        <p:nvSpPr>
          <p:cNvPr id="37893" name="Line 5"/>
          <p:cNvSpPr>
            <a:spLocks noChangeShapeType="1"/>
          </p:cNvSpPr>
          <p:nvPr/>
        </p:nvSpPr>
        <p:spPr bwMode="auto">
          <a:xfrm>
            <a:off x="4114800" y="2590800"/>
            <a:ext cx="1524000" cy="0"/>
          </a:xfrm>
          <a:prstGeom prst="line">
            <a:avLst/>
          </a:prstGeom>
          <a:noFill/>
          <a:ln w="38100">
            <a:solidFill>
              <a:schemeClr val="tx1"/>
            </a:solidFill>
            <a:round/>
            <a:headEnd/>
            <a:tailEnd/>
          </a:ln>
        </p:spPr>
        <p:txBody>
          <a:bodyPr wrap="none" anchor="ctr"/>
          <a:lstStyle/>
          <a:p>
            <a:endParaRPr lang="en-US"/>
          </a:p>
        </p:txBody>
      </p:sp>
      <p:pic>
        <p:nvPicPr>
          <p:cNvPr id="37894" name="Picture 6"/>
          <p:cNvPicPr>
            <a:picLocks noChangeArrowheads="1"/>
          </p:cNvPicPr>
          <p:nvPr/>
        </p:nvPicPr>
        <p:blipFill>
          <a:blip r:embed="rId5" cstate="print"/>
          <a:srcRect/>
          <a:stretch>
            <a:fillRect/>
          </a:stretch>
        </p:blipFill>
        <p:spPr bwMode="auto">
          <a:xfrm>
            <a:off x="1752600" y="1524000"/>
            <a:ext cx="484188" cy="436563"/>
          </a:xfrm>
          <a:prstGeom prst="rect">
            <a:avLst/>
          </a:prstGeom>
          <a:noFill/>
          <a:ln w="9525">
            <a:noFill/>
            <a:miter lim="800000"/>
            <a:headEnd/>
            <a:tailEnd/>
          </a:ln>
        </p:spPr>
      </p:pic>
      <p:pic>
        <p:nvPicPr>
          <p:cNvPr id="37895" name="Picture 7"/>
          <p:cNvPicPr>
            <a:picLocks noChangeArrowheads="1"/>
          </p:cNvPicPr>
          <p:nvPr/>
        </p:nvPicPr>
        <p:blipFill>
          <a:blip r:embed="rId5" cstate="print"/>
          <a:srcRect/>
          <a:stretch>
            <a:fillRect/>
          </a:stretch>
        </p:blipFill>
        <p:spPr bwMode="auto">
          <a:xfrm>
            <a:off x="1676400" y="3200400"/>
            <a:ext cx="484188" cy="436563"/>
          </a:xfrm>
          <a:prstGeom prst="rect">
            <a:avLst/>
          </a:prstGeom>
          <a:noFill/>
          <a:ln w="9525">
            <a:noFill/>
            <a:miter lim="800000"/>
            <a:headEnd/>
            <a:tailEnd/>
          </a:ln>
        </p:spPr>
      </p:pic>
      <p:sp>
        <p:nvSpPr>
          <p:cNvPr id="37896" name="Line 8"/>
          <p:cNvSpPr>
            <a:spLocks noChangeShapeType="1"/>
          </p:cNvSpPr>
          <p:nvPr/>
        </p:nvSpPr>
        <p:spPr bwMode="auto">
          <a:xfrm flipV="1">
            <a:off x="2057400" y="2590800"/>
            <a:ext cx="1295400" cy="762000"/>
          </a:xfrm>
          <a:prstGeom prst="line">
            <a:avLst/>
          </a:prstGeom>
          <a:noFill/>
          <a:ln w="38100">
            <a:solidFill>
              <a:schemeClr val="tx1"/>
            </a:solidFill>
            <a:round/>
            <a:headEnd/>
            <a:tailEnd/>
          </a:ln>
        </p:spPr>
        <p:txBody>
          <a:bodyPr wrap="none" anchor="ctr"/>
          <a:lstStyle/>
          <a:p>
            <a:endParaRPr lang="en-US"/>
          </a:p>
        </p:txBody>
      </p:sp>
      <p:sp>
        <p:nvSpPr>
          <p:cNvPr id="37897" name="Line 9"/>
          <p:cNvSpPr>
            <a:spLocks noChangeShapeType="1"/>
          </p:cNvSpPr>
          <p:nvPr/>
        </p:nvSpPr>
        <p:spPr bwMode="auto">
          <a:xfrm>
            <a:off x="2209800" y="1752600"/>
            <a:ext cx="1143000" cy="609600"/>
          </a:xfrm>
          <a:prstGeom prst="line">
            <a:avLst/>
          </a:prstGeom>
          <a:noFill/>
          <a:ln w="38100">
            <a:solidFill>
              <a:schemeClr val="tx1"/>
            </a:solidFill>
            <a:round/>
            <a:headEnd/>
            <a:tailEnd/>
          </a:ln>
        </p:spPr>
        <p:txBody>
          <a:bodyPr wrap="none" anchor="ctr"/>
          <a:lstStyle/>
          <a:p>
            <a:endParaRPr lang="en-US"/>
          </a:p>
        </p:txBody>
      </p:sp>
      <p:sp>
        <p:nvSpPr>
          <p:cNvPr id="37898" name="Line 10"/>
          <p:cNvSpPr>
            <a:spLocks noChangeShapeType="1"/>
          </p:cNvSpPr>
          <p:nvPr/>
        </p:nvSpPr>
        <p:spPr bwMode="auto">
          <a:xfrm flipV="1">
            <a:off x="2362200" y="2895600"/>
            <a:ext cx="1447800" cy="762000"/>
          </a:xfrm>
          <a:prstGeom prst="line">
            <a:avLst/>
          </a:prstGeom>
          <a:noFill/>
          <a:ln w="9525">
            <a:solidFill>
              <a:schemeClr val="tx1"/>
            </a:solidFill>
            <a:prstDash val="sysDot"/>
            <a:round/>
            <a:headEnd/>
            <a:tailEnd/>
          </a:ln>
        </p:spPr>
        <p:txBody>
          <a:bodyPr wrap="none" anchor="ctr"/>
          <a:lstStyle/>
          <a:p>
            <a:endParaRPr lang="en-US"/>
          </a:p>
        </p:txBody>
      </p:sp>
      <p:sp>
        <p:nvSpPr>
          <p:cNvPr id="37899" name="Line 11"/>
          <p:cNvSpPr>
            <a:spLocks noChangeShapeType="1"/>
          </p:cNvSpPr>
          <p:nvPr/>
        </p:nvSpPr>
        <p:spPr bwMode="auto">
          <a:xfrm flipV="1">
            <a:off x="3886200" y="2743200"/>
            <a:ext cx="1676400" cy="152400"/>
          </a:xfrm>
          <a:prstGeom prst="line">
            <a:avLst/>
          </a:prstGeom>
          <a:noFill/>
          <a:ln w="9525">
            <a:solidFill>
              <a:schemeClr val="tx1"/>
            </a:solidFill>
            <a:prstDash val="sysDot"/>
            <a:round/>
            <a:headEnd/>
            <a:tailEnd/>
          </a:ln>
        </p:spPr>
        <p:txBody>
          <a:bodyPr wrap="none" anchor="ctr"/>
          <a:lstStyle/>
          <a:p>
            <a:endParaRPr lang="en-US"/>
          </a:p>
        </p:txBody>
      </p:sp>
      <p:sp>
        <p:nvSpPr>
          <p:cNvPr id="37900" name="Line 12"/>
          <p:cNvSpPr>
            <a:spLocks noChangeShapeType="1"/>
          </p:cNvSpPr>
          <p:nvPr/>
        </p:nvSpPr>
        <p:spPr bwMode="auto">
          <a:xfrm>
            <a:off x="2438400" y="1676400"/>
            <a:ext cx="1371600" cy="609600"/>
          </a:xfrm>
          <a:prstGeom prst="line">
            <a:avLst/>
          </a:prstGeom>
          <a:noFill/>
          <a:ln w="9525">
            <a:solidFill>
              <a:schemeClr val="tx1"/>
            </a:solidFill>
            <a:prstDash val="sysDot"/>
            <a:round/>
            <a:headEnd/>
            <a:tailEnd/>
          </a:ln>
        </p:spPr>
        <p:txBody>
          <a:bodyPr wrap="none" anchor="ctr"/>
          <a:lstStyle/>
          <a:p>
            <a:endParaRPr lang="en-US"/>
          </a:p>
        </p:txBody>
      </p:sp>
      <p:sp>
        <p:nvSpPr>
          <p:cNvPr id="37901" name="Line 13"/>
          <p:cNvSpPr>
            <a:spLocks noChangeShapeType="1"/>
          </p:cNvSpPr>
          <p:nvPr/>
        </p:nvSpPr>
        <p:spPr bwMode="auto">
          <a:xfrm>
            <a:off x="3810000" y="2286000"/>
            <a:ext cx="1752600" cy="152400"/>
          </a:xfrm>
          <a:prstGeom prst="line">
            <a:avLst/>
          </a:prstGeom>
          <a:noFill/>
          <a:ln w="9525">
            <a:solidFill>
              <a:schemeClr val="tx1"/>
            </a:solidFill>
            <a:prstDash val="sysDot"/>
            <a:round/>
            <a:headEnd/>
            <a:tailEnd/>
          </a:ln>
        </p:spPr>
        <p:txBody>
          <a:bodyPr wrap="none" anchor="ctr"/>
          <a:lstStyle/>
          <a:p>
            <a:endParaRPr lang="en-US"/>
          </a:p>
        </p:txBody>
      </p:sp>
      <p:sp>
        <p:nvSpPr>
          <p:cNvPr id="37902" name="Text Box 14"/>
          <p:cNvSpPr txBox="1">
            <a:spLocks noChangeArrowheads="1"/>
          </p:cNvSpPr>
          <p:nvPr/>
        </p:nvSpPr>
        <p:spPr bwMode="auto">
          <a:xfrm>
            <a:off x="4191000" y="1752600"/>
            <a:ext cx="1676400" cy="457200"/>
          </a:xfrm>
          <a:prstGeom prst="rect">
            <a:avLst/>
          </a:prstGeom>
          <a:noFill/>
          <a:ln w="9525">
            <a:noFill/>
            <a:miter lim="800000"/>
            <a:headEnd/>
            <a:tailEnd/>
          </a:ln>
        </p:spPr>
        <p:txBody>
          <a:bodyPr>
            <a:spAutoFit/>
          </a:bodyPr>
          <a:lstStyle/>
          <a:p>
            <a:pPr>
              <a:spcBef>
                <a:spcPct val="50000"/>
              </a:spcBef>
            </a:pPr>
            <a:r>
              <a:rPr lang="zh-CN" altLang="en-US"/>
              <a:t>虚电路</a:t>
            </a:r>
            <a:r>
              <a:rPr lang="en-US" altLang="zh-CN"/>
              <a:t>1</a:t>
            </a:r>
          </a:p>
        </p:txBody>
      </p:sp>
      <p:sp>
        <p:nvSpPr>
          <p:cNvPr id="37903" name="Text Box 15"/>
          <p:cNvSpPr txBox="1">
            <a:spLocks noChangeArrowheads="1"/>
          </p:cNvSpPr>
          <p:nvPr/>
        </p:nvSpPr>
        <p:spPr bwMode="auto">
          <a:xfrm>
            <a:off x="4267200" y="3048000"/>
            <a:ext cx="1676400" cy="457200"/>
          </a:xfrm>
          <a:prstGeom prst="rect">
            <a:avLst/>
          </a:prstGeom>
          <a:noFill/>
          <a:ln w="9525">
            <a:noFill/>
            <a:miter lim="800000"/>
            <a:headEnd/>
            <a:tailEnd/>
          </a:ln>
        </p:spPr>
        <p:txBody>
          <a:bodyPr>
            <a:spAutoFit/>
          </a:bodyPr>
          <a:lstStyle/>
          <a:p>
            <a:pPr>
              <a:spcBef>
                <a:spcPct val="50000"/>
              </a:spcBef>
            </a:pPr>
            <a:r>
              <a:rPr lang="zh-CN" altLang="en-US"/>
              <a:t>虚电路</a:t>
            </a:r>
            <a:r>
              <a:rPr lang="en-US" altLang="zh-CN"/>
              <a:t>2</a:t>
            </a:r>
          </a:p>
        </p:txBody>
      </p:sp>
      <p:sp>
        <p:nvSpPr>
          <p:cNvPr id="37904" name="Line 16"/>
          <p:cNvSpPr>
            <a:spLocks noChangeShapeType="1"/>
          </p:cNvSpPr>
          <p:nvPr/>
        </p:nvSpPr>
        <p:spPr bwMode="auto">
          <a:xfrm flipH="1">
            <a:off x="3124200" y="3733800"/>
            <a:ext cx="2438400" cy="0"/>
          </a:xfrm>
          <a:prstGeom prst="line">
            <a:avLst/>
          </a:prstGeom>
          <a:noFill/>
          <a:ln w="9525">
            <a:solidFill>
              <a:schemeClr val="tx1"/>
            </a:solidFill>
            <a:round/>
            <a:headEnd/>
            <a:tailEnd type="triangle" w="med" len="med"/>
          </a:ln>
        </p:spPr>
        <p:txBody>
          <a:bodyPr wrap="none" anchor="ctr"/>
          <a:lstStyle/>
          <a:p>
            <a:endParaRPr lang="en-US"/>
          </a:p>
        </p:txBody>
      </p:sp>
      <p:sp>
        <p:nvSpPr>
          <p:cNvPr id="37905" name="Text Box 17"/>
          <p:cNvSpPr txBox="1">
            <a:spLocks noChangeArrowheads="1"/>
          </p:cNvSpPr>
          <p:nvPr/>
        </p:nvSpPr>
        <p:spPr bwMode="auto">
          <a:xfrm>
            <a:off x="4648200" y="3962400"/>
            <a:ext cx="2286000" cy="457200"/>
          </a:xfrm>
          <a:prstGeom prst="rect">
            <a:avLst/>
          </a:prstGeom>
          <a:noFill/>
          <a:ln w="9525">
            <a:noFill/>
            <a:miter lim="800000"/>
            <a:headEnd/>
            <a:tailEnd/>
          </a:ln>
        </p:spPr>
        <p:txBody>
          <a:bodyPr>
            <a:spAutoFit/>
          </a:bodyPr>
          <a:lstStyle/>
          <a:p>
            <a:pPr>
              <a:spcBef>
                <a:spcPct val="50000"/>
              </a:spcBef>
            </a:pPr>
            <a:r>
              <a:rPr lang="en-US" altLang="zh-CN"/>
              <a:t>Inverse ARP</a:t>
            </a:r>
          </a:p>
        </p:txBody>
      </p:sp>
      <p:pic>
        <p:nvPicPr>
          <p:cNvPr id="37906" name="Picture 18"/>
          <p:cNvPicPr>
            <a:picLocks noChangeArrowheads="1"/>
          </p:cNvPicPr>
          <p:nvPr/>
        </p:nvPicPr>
        <p:blipFill>
          <a:blip r:embed="rId3" cstate="print"/>
          <a:srcRect/>
          <a:stretch>
            <a:fillRect/>
          </a:stretch>
        </p:blipFill>
        <p:spPr bwMode="auto">
          <a:xfrm>
            <a:off x="1295400" y="3429000"/>
            <a:ext cx="609600" cy="431800"/>
          </a:xfrm>
          <a:prstGeom prst="rect">
            <a:avLst/>
          </a:prstGeom>
          <a:noFill/>
          <a:ln w="9525">
            <a:noFill/>
            <a:miter lim="800000"/>
            <a:headEnd/>
            <a:tailEnd/>
          </a:ln>
        </p:spPr>
      </p:pic>
      <p:pic>
        <p:nvPicPr>
          <p:cNvPr id="37907" name="Picture 19"/>
          <p:cNvPicPr>
            <a:picLocks noChangeArrowheads="1"/>
          </p:cNvPicPr>
          <p:nvPr/>
        </p:nvPicPr>
        <p:blipFill>
          <a:blip r:embed="rId3" cstate="print"/>
          <a:srcRect/>
          <a:stretch>
            <a:fillRect/>
          </a:stretch>
        </p:blipFill>
        <p:spPr bwMode="auto">
          <a:xfrm>
            <a:off x="1447800" y="1752600"/>
            <a:ext cx="609600" cy="431800"/>
          </a:xfrm>
          <a:prstGeom prst="rect">
            <a:avLst/>
          </a:prstGeom>
          <a:noFill/>
          <a:ln w="9525">
            <a:noFill/>
            <a:miter lim="800000"/>
            <a:headEnd/>
            <a:tailEnd/>
          </a:ln>
        </p:spPr>
      </p:pic>
      <p:sp>
        <p:nvSpPr>
          <p:cNvPr id="37908" name="Text Box 20"/>
          <p:cNvSpPr txBox="1">
            <a:spLocks noChangeArrowheads="1"/>
          </p:cNvSpPr>
          <p:nvPr/>
        </p:nvSpPr>
        <p:spPr bwMode="auto">
          <a:xfrm>
            <a:off x="2743200" y="4876800"/>
            <a:ext cx="3429000" cy="457200"/>
          </a:xfrm>
          <a:prstGeom prst="rect">
            <a:avLst/>
          </a:prstGeom>
          <a:noFill/>
          <a:ln w="9525">
            <a:noFill/>
            <a:miter lim="800000"/>
            <a:headEnd/>
            <a:tailEnd/>
          </a:ln>
        </p:spPr>
        <p:txBody>
          <a:bodyPr>
            <a:spAutoFit/>
          </a:bodyPr>
          <a:lstStyle/>
          <a:p>
            <a:pPr>
              <a:spcBef>
                <a:spcPct val="50000"/>
              </a:spcBef>
            </a:pPr>
            <a:r>
              <a:rPr lang="en-US" altLang="zh-CN"/>
              <a:t>IP</a:t>
            </a:r>
            <a:r>
              <a:rPr lang="zh-CN" altLang="en-US"/>
              <a:t>地址 </a:t>
            </a:r>
            <a:r>
              <a:rPr lang="en-US" altLang="zh-CN"/>
              <a:t>----- </a:t>
            </a:r>
            <a:r>
              <a:rPr lang="zh-CN" altLang="en-US"/>
              <a:t>虚电路</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685800" y="1295400"/>
            <a:ext cx="7924800" cy="4953000"/>
          </a:xfrm>
        </p:spPr>
        <p:txBody>
          <a:bodyPr lIns="92075" tIns="46038" rIns="92075" bIns="46038"/>
          <a:lstStyle/>
          <a:p>
            <a:pPr eaLnBrk="1" hangingPunct="1"/>
            <a:r>
              <a:rPr lang="zh-CN" altLang="en-US" sz="2400" smtClean="0"/>
              <a:t>域名概念：</a:t>
            </a:r>
          </a:p>
          <a:p>
            <a:pPr lvl="1" eaLnBrk="1" hangingPunct="1"/>
            <a:r>
              <a:rPr lang="en-US" altLang="zh-CN" sz="2000" smtClean="0"/>
              <a:t>Internet</a:t>
            </a:r>
            <a:r>
              <a:rPr lang="zh-CN" altLang="en-US" sz="2000" smtClean="0"/>
              <a:t>协议文档</a:t>
            </a:r>
            <a:r>
              <a:rPr lang="en-US" altLang="zh-CN" sz="2000" smtClean="0"/>
              <a:t>RFC791</a:t>
            </a:r>
            <a:r>
              <a:rPr lang="zh-CN" altLang="en-US" sz="2000" smtClean="0"/>
              <a:t>定义：</a:t>
            </a:r>
          </a:p>
          <a:p>
            <a:pPr lvl="2" eaLnBrk="1" hangingPunct="1"/>
            <a:r>
              <a:rPr lang="zh-CN" altLang="en-US" sz="2000" smtClean="0"/>
              <a:t>名字表示我们要寻找的对象，地址表示该对象在何处，路由表示如何到达该处</a:t>
            </a:r>
          </a:p>
          <a:p>
            <a:pPr lvl="2" eaLnBrk="1" hangingPunct="1">
              <a:buFontTx/>
              <a:buNone/>
            </a:pPr>
            <a:r>
              <a:rPr lang="zh-CN" altLang="en-US" sz="2000" smtClean="0"/>
              <a:t>例：</a:t>
            </a:r>
            <a:r>
              <a:rPr lang="en-US" altLang="zh-CN" sz="2000" smtClean="0"/>
              <a:t>202.112.10.22   </a:t>
            </a:r>
            <a:r>
              <a:rPr lang="zh-CN" altLang="en-US" sz="2000" smtClean="0"/>
              <a:t>用于路由</a:t>
            </a:r>
          </a:p>
          <a:p>
            <a:pPr lvl="2" eaLnBrk="1" hangingPunct="1">
              <a:buFontTx/>
              <a:buNone/>
            </a:pPr>
            <a:r>
              <a:rPr lang="zh-CN" altLang="en-US" sz="2000" smtClean="0"/>
              <a:t>        </a:t>
            </a:r>
            <a:r>
              <a:rPr lang="en-US" altLang="zh-CN" sz="2000" smtClean="0"/>
              <a:t>bupt.edu.cn      </a:t>
            </a:r>
            <a:r>
              <a:rPr lang="zh-CN" altLang="en-US" sz="2000" smtClean="0"/>
              <a:t>更便于记忆和键入</a:t>
            </a:r>
          </a:p>
          <a:p>
            <a:pPr lvl="1" eaLnBrk="1" hangingPunct="1"/>
            <a:r>
              <a:rPr lang="zh-CN" altLang="en-US" sz="2000" smtClean="0"/>
              <a:t>地址转换方式：</a:t>
            </a:r>
          </a:p>
          <a:p>
            <a:pPr lvl="2" eaLnBrk="1" hangingPunct="1">
              <a:buFontTx/>
              <a:buChar char="–"/>
            </a:pPr>
            <a:r>
              <a:rPr lang="zh-CN" altLang="en-US" sz="1800" smtClean="0"/>
              <a:t>主机表（</a:t>
            </a:r>
            <a:r>
              <a:rPr lang="en-US" altLang="zh-CN" sz="1800" smtClean="0"/>
              <a:t>hosts table)</a:t>
            </a:r>
            <a:r>
              <a:rPr lang="zh-CN" altLang="en-US" sz="1800" smtClean="0"/>
              <a:t>：</a:t>
            </a:r>
          </a:p>
          <a:p>
            <a:pPr lvl="3" eaLnBrk="1" hangingPunct="1"/>
            <a:r>
              <a:rPr lang="zh-CN" altLang="en-US" sz="1600" smtClean="0"/>
              <a:t>扩展性差：小规模网络， 主机表小，查表转换速度快。对于大规模网络，查表效率低，且难以保证网络中主机表同步更新</a:t>
            </a:r>
          </a:p>
          <a:p>
            <a:pPr lvl="2" eaLnBrk="1" hangingPunct="1">
              <a:buFontTx/>
              <a:buChar char="–"/>
            </a:pPr>
            <a:r>
              <a:rPr lang="zh-CN" altLang="en-US" sz="1800" smtClean="0"/>
              <a:t> 域名服务：</a:t>
            </a:r>
          </a:p>
          <a:p>
            <a:pPr lvl="3" eaLnBrk="1" hangingPunct="1"/>
            <a:r>
              <a:rPr lang="en-US" altLang="zh-CN" sz="1600" smtClean="0"/>
              <a:t>DNS</a:t>
            </a:r>
            <a:r>
              <a:rPr lang="zh-CN" altLang="en-US" sz="1600" smtClean="0"/>
              <a:t>是</a:t>
            </a:r>
            <a:r>
              <a:rPr lang="en-US" altLang="zh-CN" sz="1600" smtClean="0"/>
              <a:t>TCP/IP</a:t>
            </a:r>
            <a:r>
              <a:rPr lang="zh-CN" altLang="zh-CN" sz="1600" smtClean="0"/>
              <a:t>互连网中实现机器名</a:t>
            </a:r>
            <a:r>
              <a:rPr lang="zh-CN" altLang="zh-CN" sz="1600" smtClean="0">
                <a:solidFill>
                  <a:srgbClr val="FF3300"/>
                </a:solidFill>
              </a:rPr>
              <a:t>分级</a:t>
            </a:r>
            <a:r>
              <a:rPr lang="zh-CN" altLang="zh-CN" sz="1600" smtClean="0"/>
              <a:t>的一种机制，它指明了</a:t>
            </a:r>
            <a:r>
              <a:rPr lang="zh-CN" altLang="zh-CN" sz="1600" smtClean="0">
                <a:solidFill>
                  <a:srgbClr val="FF3300"/>
                </a:solidFill>
              </a:rPr>
              <a:t>名字语法和名字授权管理规则</a:t>
            </a:r>
            <a:r>
              <a:rPr lang="zh-CN" altLang="zh-CN" sz="1600" smtClean="0"/>
              <a:t>，指明了一个</a:t>
            </a:r>
            <a:r>
              <a:rPr lang="zh-CN" altLang="zh-CN" sz="1600" smtClean="0">
                <a:solidFill>
                  <a:srgbClr val="FF3300"/>
                </a:solidFill>
              </a:rPr>
              <a:t>分布式计算系统</a:t>
            </a:r>
            <a:r>
              <a:rPr lang="zh-CN" altLang="zh-CN" sz="1600" smtClean="0"/>
              <a:t>的实现，这个系统能高效地将</a:t>
            </a:r>
            <a:r>
              <a:rPr lang="zh-CN" altLang="zh-CN" sz="1600" smtClean="0">
                <a:solidFill>
                  <a:srgbClr val="FF3300"/>
                </a:solidFill>
              </a:rPr>
              <a:t>名字映射到地址</a:t>
            </a:r>
            <a:r>
              <a:rPr lang="zh-CN" altLang="zh-CN" sz="1600" smtClean="0"/>
              <a:t>。</a:t>
            </a:r>
            <a:endParaRPr lang="zh-CN" altLang="en-US" sz="1600" smtClean="0"/>
          </a:p>
        </p:txBody>
      </p:sp>
      <p:sp>
        <p:nvSpPr>
          <p:cNvPr id="38915" name="Text Box 3"/>
          <p:cNvSpPr>
            <a:spLocks noGrp="1" noChangeArrowheads="1"/>
          </p:cNvSpPr>
          <p:nvPr>
            <p:ph type="title"/>
          </p:nvPr>
        </p:nvSpPr>
        <p:spPr/>
        <p:txBody>
          <a:bodyPr/>
          <a:lstStyle/>
          <a:p>
            <a:pPr algn="l">
              <a:spcBef>
                <a:spcPct val="50000"/>
              </a:spcBef>
            </a:pPr>
            <a:r>
              <a:rPr lang="zh-CN" altLang="en-US" sz="3200" smtClean="0">
                <a:solidFill>
                  <a:schemeClr val="tx1"/>
                </a:solidFill>
              </a:rPr>
              <a:t>域名系统</a:t>
            </a:r>
            <a:r>
              <a:rPr lang="en-US" altLang="zh-CN" sz="3200" smtClean="0">
                <a:solidFill>
                  <a:schemeClr val="tx1"/>
                </a:solidFill>
              </a:rPr>
              <a:t>(Domain Name System</a:t>
            </a:r>
            <a:r>
              <a:rPr lang="zh-CN" altLang="en-US" sz="3200" smtClean="0">
                <a:solidFill>
                  <a:schemeClr val="tx1"/>
                </a:solidFill>
              </a:rPr>
              <a:t>，</a:t>
            </a:r>
            <a:r>
              <a:rPr lang="en-US" altLang="zh-CN" sz="3200" smtClean="0">
                <a:solidFill>
                  <a:schemeClr val="tx1"/>
                </a:solidFill>
              </a:rPr>
              <a:t>DNS)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04800" y="228600"/>
            <a:ext cx="7848600" cy="838200"/>
          </a:xfrm>
        </p:spPr>
        <p:txBody>
          <a:bodyPr>
            <a:normAutofit fontScale="90000"/>
          </a:bodyPr>
          <a:lstStyle/>
          <a:p>
            <a:pPr algn="l" eaLnBrk="1" hangingPunct="1"/>
            <a:r>
              <a:rPr lang="zh-CN" altLang="en-US" sz="3200" smtClean="0"/>
              <a:t>名字语法和分级：</a:t>
            </a:r>
            <a:br>
              <a:rPr lang="zh-CN" altLang="en-US" sz="3200" smtClean="0"/>
            </a:br>
            <a:r>
              <a:rPr lang="zh-CN" altLang="en-US" sz="3200" smtClean="0"/>
              <a:t>    </a:t>
            </a:r>
            <a:r>
              <a:rPr lang="zh-CN" altLang="en-US" sz="2800" smtClean="0"/>
              <a:t>例：</a:t>
            </a:r>
            <a:r>
              <a:rPr lang="en-US" altLang="zh-CN" sz="2400" smtClean="0">
                <a:solidFill>
                  <a:schemeClr val="tx1"/>
                </a:solidFill>
              </a:rPr>
              <a:t>Internet </a:t>
            </a:r>
            <a:r>
              <a:rPr lang="zh-CN" altLang="zh-CN" sz="2400" smtClean="0">
                <a:solidFill>
                  <a:schemeClr val="tx1"/>
                </a:solidFill>
              </a:rPr>
              <a:t>中的域名分级结构</a:t>
            </a:r>
            <a:endParaRPr lang="zh-CN" altLang="en-US" sz="2400" smtClean="0">
              <a:solidFill>
                <a:schemeClr val="tx1"/>
              </a:solidFill>
            </a:endParaRPr>
          </a:p>
        </p:txBody>
      </p:sp>
      <p:grpSp>
        <p:nvGrpSpPr>
          <p:cNvPr id="2" name="Group 3"/>
          <p:cNvGrpSpPr>
            <a:grpSpLocks/>
          </p:cNvGrpSpPr>
          <p:nvPr/>
        </p:nvGrpSpPr>
        <p:grpSpPr bwMode="auto">
          <a:xfrm>
            <a:off x="1447800" y="1295400"/>
            <a:ext cx="6172200" cy="2495550"/>
            <a:chOff x="720" y="720"/>
            <a:chExt cx="4176" cy="2112"/>
          </a:xfrm>
        </p:grpSpPr>
        <p:sp>
          <p:nvSpPr>
            <p:cNvPr id="39960" name="Oval 4"/>
            <p:cNvSpPr>
              <a:spLocks noChangeArrowheads="1"/>
            </p:cNvSpPr>
            <p:nvPr/>
          </p:nvSpPr>
          <p:spPr bwMode="auto">
            <a:xfrm>
              <a:off x="2304" y="720"/>
              <a:ext cx="384" cy="288"/>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39961" name="Text Box 5"/>
            <p:cNvSpPr txBox="1">
              <a:spLocks noChangeArrowheads="1"/>
            </p:cNvSpPr>
            <p:nvPr/>
          </p:nvSpPr>
          <p:spPr bwMode="auto">
            <a:xfrm>
              <a:off x="2352" y="720"/>
              <a:ext cx="384" cy="387"/>
            </a:xfrm>
            <a:prstGeom prst="rect">
              <a:avLst/>
            </a:prstGeom>
            <a:noFill/>
            <a:ln w="12700">
              <a:noFill/>
              <a:miter lim="800000"/>
              <a:headEnd type="none" w="sm" len="sm"/>
              <a:tailEnd type="none" w="sm" len="sm"/>
            </a:ln>
          </p:spPr>
          <p:txBody>
            <a:bodyPr>
              <a:spAutoFit/>
            </a:bodyPr>
            <a:lstStyle/>
            <a:p>
              <a:pPr eaLnBrk="0" hangingPunct="0">
                <a:spcBef>
                  <a:spcPct val="50000"/>
                </a:spcBef>
              </a:pPr>
              <a:r>
                <a:rPr lang="zh-CN" altLang="en-US"/>
                <a:t>根</a:t>
              </a:r>
            </a:p>
          </p:txBody>
        </p:sp>
        <p:sp>
          <p:nvSpPr>
            <p:cNvPr id="39962" name="Oval 6"/>
            <p:cNvSpPr>
              <a:spLocks noChangeArrowheads="1"/>
            </p:cNvSpPr>
            <p:nvPr/>
          </p:nvSpPr>
          <p:spPr bwMode="auto">
            <a:xfrm>
              <a:off x="720" y="1104"/>
              <a:ext cx="480" cy="336"/>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39963" name="Text Box 7"/>
            <p:cNvSpPr txBox="1">
              <a:spLocks noChangeArrowheads="1"/>
            </p:cNvSpPr>
            <p:nvPr/>
          </p:nvSpPr>
          <p:spPr bwMode="auto">
            <a:xfrm>
              <a:off x="720" y="1153"/>
              <a:ext cx="528" cy="33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zh-CN" sz="2000"/>
                <a:t>COM</a:t>
              </a:r>
            </a:p>
          </p:txBody>
        </p:sp>
        <p:sp>
          <p:nvSpPr>
            <p:cNvPr id="39964" name="Oval 8"/>
            <p:cNvSpPr>
              <a:spLocks noChangeArrowheads="1"/>
            </p:cNvSpPr>
            <p:nvPr/>
          </p:nvSpPr>
          <p:spPr bwMode="auto">
            <a:xfrm>
              <a:off x="2208" y="1152"/>
              <a:ext cx="480" cy="336"/>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39965" name="Text Box 9"/>
            <p:cNvSpPr txBox="1">
              <a:spLocks noChangeArrowheads="1"/>
            </p:cNvSpPr>
            <p:nvPr/>
          </p:nvSpPr>
          <p:spPr bwMode="auto">
            <a:xfrm>
              <a:off x="2208" y="1200"/>
              <a:ext cx="528" cy="336"/>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zh-CN" sz="2000"/>
                <a:t>EDU</a:t>
              </a:r>
            </a:p>
          </p:txBody>
        </p:sp>
        <p:sp>
          <p:nvSpPr>
            <p:cNvPr id="39966" name="Oval 10"/>
            <p:cNvSpPr>
              <a:spLocks noChangeArrowheads="1"/>
            </p:cNvSpPr>
            <p:nvPr/>
          </p:nvSpPr>
          <p:spPr bwMode="auto">
            <a:xfrm>
              <a:off x="4368" y="1152"/>
              <a:ext cx="480" cy="336"/>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39967" name="Text Box 11"/>
            <p:cNvSpPr txBox="1">
              <a:spLocks noChangeArrowheads="1"/>
            </p:cNvSpPr>
            <p:nvPr/>
          </p:nvSpPr>
          <p:spPr bwMode="auto">
            <a:xfrm>
              <a:off x="4368" y="1200"/>
              <a:ext cx="528" cy="336"/>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zh-CN" sz="2000"/>
                <a:t>CN</a:t>
              </a:r>
            </a:p>
          </p:txBody>
        </p:sp>
        <p:sp>
          <p:nvSpPr>
            <p:cNvPr id="39968" name="Oval 12"/>
            <p:cNvSpPr>
              <a:spLocks noChangeArrowheads="1"/>
            </p:cNvSpPr>
            <p:nvPr/>
          </p:nvSpPr>
          <p:spPr bwMode="auto">
            <a:xfrm>
              <a:off x="720" y="1776"/>
              <a:ext cx="480" cy="336"/>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39969" name="Text Box 13"/>
            <p:cNvSpPr txBox="1">
              <a:spLocks noChangeArrowheads="1"/>
            </p:cNvSpPr>
            <p:nvPr/>
          </p:nvSpPr>
          <p:spPr bwMode="auto">
            <a:xfrm>
              <a:off x="720" y="1824"/>
              <a:ext cx="528" cy="336"/>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zh-CN" sz="2000"/>
                <a:t>IBM</a:t>
              </a:r>
            </a:p>
          </p:txBody>
        </p:sp>
        <p:sp>
          <p:nvSpPr>
            <p:cNvPr id="39970" name="Oval 14"/>
            <p:cNvSpPr>
              <a:spLocks noChangeArrowheads="1"/>
            </p:cNvSpPr>
            <p:nvPr/>
          </p:nvSpPr>
          <p:spPr bwMode="auto">
            <a:xfrm>
              <a:off x="2112" y="1776"/>
              <a:ext cx="480" cy="336"/>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39971" name="Text Box 15"/>
            <p:cNvSpPr txBox="1">
              <a:spLocks noChangeArrowheads="1"/>
            </p:cNvSpPr>
            <p:nvPr/>
          </p:nvSpPr>
          <p:spPr bwMode="auto">
            <a:xfrm>
              <a:off x="2112" y="1824"/>
              <a:ext cx="528" cy="311"/>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zh-CN" sz="1800"/>
                <a:t>BUPT</a:t>
              </a:r>
            </a:p>
          </p:txBody>
        </p:sp>
        <p:sp>
          <p:nvSpPr>
            <p:cNvPr id="39972" name="Oval 16"/>
            <p:cNvSpPr>
              <a:spLocks noChangeArrowheads="1"/>
            </p:cNvSpPr>
            <p:nvPr/>
          </p:nvSpPr>
          <p:spPr bwMode="auto">
            <a:xfrm>
              <a:off x="2112" y="2448"/>
              <a:ext cx="480" cy="336"/>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39973" name="Text Box 17"/>
            <p:cNvSpPr txBox="1">
              <a:spLocks noChangeArrowheads="1"/>
            </p:cNvSpPr>
            <p:nvPr/>
          </p:nvSpPr>
          <p:spPr bwMode="auto">
            <a:xfrm>
              <a:off x="2112" y="2496"/>
              <a:ext cx="672" cy="336"/>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zh-CN" sz="2000"/>
                <a:t>CS</a:t>
              </a:r>
            </a:p>
          </p:txBody>
        </p:sp>
        <p:sp>
          <p:nvSpPr>
            <p:cNvPr id="39974" name="Oval 18"/>
            <p:cNvSpPr>
              <a:spLocks noChangeArrowheads="1"/>
            </p:cNvSpPr>
            <p:nvPr/>
          </p:nvSpPr>
          <p:spPr bwMode="auto">
            <a:xfrm>
              <a:off x="4320" y="1584"/>
              <a:ext cx="480" cy="336"/>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39975" name="Text Box 19"/>
            <p:cNvSpPr txBox="1">
              <a:spLocks noChangeArrowheads="1"/>
            </p:cNvSpPr>
            <p:nvPr/>
          </p:nvSpPr>
          <p:spPr bwMode="auto">
            <a:xfrm>
              <a:off x="4320" y="1632"/>
              <a:ext cx="528" cy="336"/>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zh-CN" sz="2000"/>
                <a:t>SH</a:t>
              </a:r>
            </a:p>
          </p:txBody>
        </p:sp>
        <p:sp>
          <p:nvSpPr>
            <p:cNvPr id="39976" name="Line 20"/>
            <p:cNvSpPr>
              <a:spLocks noChangeShapeType="1"/>
            </p:cNvSpPr>
            <p:nvPr/>
          </p:nvSpPr>
          <p:spPr bwMode="auto">
            <a:xfrm flipH="1">
              <a:off x="1104" y="864"/>
              <a:ext cx="1200" cy="336"/>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77" name="Line 21"/>
            <p:cNvSpPr>
              <a:spLocks noChangeShapeType="1"/>
            </p:cNvSpPr>
            <p:nvPr/>
          </p:nvSpPr>
          <p:spPr bwMode="auto">
            <a:xfrm>
              <a:off x="2448" y="1008"/>
              <a:ext cx="0" cy="144"/>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78" name="Line 22"/>
            <p:cNvSpPr>
              <a:spLocks noChangeShapeType="1"/>
            </p:cNvSpPr>
            <p:nvPr/>
          </p:nvSpPr>
          <p:spPr bwMode="auto">
            <a:xfrm>
              <a:off x="2688" y="864"/>
              <a:ext cx="1728" cy="384"/>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79" name="Line 23"/>
            <p:cNvSpPr>
              <a:spLocks noChangeShapeType="1"/>
            </p:cNvSpPr>
            <p:nvPr/>
          </p:nvSpPr>
          <p:spPr bwMode="auto">
            <a:xfrm>
              <a:off x="912" y="1440"/>
              <a:ext cx="0" cy="336"/>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80" name="Line 24"/>
            <p:cNvSpPr>
              <a:spLocks noChangeShapeType="1"/>
            </p:cNvSpPr>
            <p:nvPr/>
          </p:nvSpPr>
          <p:spPr bwMode="auto">
            <a:xfrm flipH="1">
              <a:off x="2400" y="1488"/>
              <a:ext cx="48" cy="28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81" name="Line 25"/>
            <p:cNvSpPr>
              <a:spLocks noChangeShapeType="1"/>
            </p:cNvSpPr>
            <p:nvPr/>
          </p:nvSpPr>
          <p:spPr bwMode="auto">
            <a:xfrm>
              <a:off x="2352" y="2112"/>
              <a:ext cx="0" cy="336"/>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82" name="Line 26"/>
            <p:cNvSpPr>
              <a:spLocks noChangeShapeType="1"/>
            </p:cNvSpPr>
            <p:nvPr/>
          </p:nvSpPr>
          <p:spPr bwMode="auto">
            <a:xfrm>
              <a:off x="4608" y="1488"/>
              <a:ext cx="0" cy="96"/>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83" name="Text Box 27"/>
            <p:cNvSpPr txBox="1">
              <a:spLocks noChangeArrowheads="1"/>
            </p:cNvSpPr>
            <p:nvPr/>
          </p:nvSpPr>
          <p:spPr bwMode="auto">
            <a:xfrm>
              <a:off x="3264" y="1200"/>
              <a:ext cx="1104" cy="387"/>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zh-CN"/>
                <a:t>…...</a:t>
              </a:r>
            </a:p>
          </p:txBody>
        </p:sp>
        <p:sp>
          <p:nvSpPr>
            <p:cNvPr id="39984" name="Oval 28"/>
            <p:cNvSpPr>
              <a:spLocks noChangeArrowheads="1"/>
            </p:cNvSpPr>
            <p:nvPr/>
          </p:nvSpPr>
          <p:spPr bwMode="auto">
            <a:xfrm>
              <a:off x="2688" y="2400"/>
              <a:ext cx="480" cy="336"/>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39985" name="Text Box 29"/>
            <p:cNvSpPr txBox="1">
              <a:spLocks noChangeArrowheads="1"/>
            </p:cNvSpPr>
            <p:nvPr/>
          </p:nvSpPr>
          <p:spPr bwMode="auto">
            <a:xfrm>
              <a:off x="2688" y="2448"/>
              <a:ext cx="672" cy="336"/>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zh-CN" sz="2000"/>
                <a:t>TC</a:t>
              </a:r>
            </a:p>
          </p:txBody>
        </p:sp>
        <p:sp>
          <p:nvSpPr>
            <p:cNvPr id="39986" name="Oval 30"/>
            <p:cNvSpPr>
              <a:spLocks noChangeArrowheads="1"/>
            </p:cNvSpPr>
            <p:nvPr/>
          </p:nvSpPr>
          <p:spPr bwMode="auto">
            <a:xfrm>
              <a:off x="1440" y="2448"/>
              <a:ext cx="480" cy="336"/>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39987" name="Text Box 31"/>
            <p:cNvSpPr txBox="1">
              <a:spLocks noChangeArrowheads="1"/>
            </p:cNvSpPr>
            <p:nvPr/>
          </p:nvSpPr>
          <p:spPr bwMode="auto">
            <a:xfrm>
              <a:off x="1440" y="2496"/>
              <a:ext cx="672" cy="336"/>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zh-CN" sz="2000"/>
                <a:t>EE</a:t>
              </a:r>
            </a:p>
          </p:txBody>
        </p:sp>
        <p:sp>
          <p:nvSpPr>
            <p:cNvPr id="39988" name="Line 32"/>
            <p:cNvSpPr>
              <a:spLocks noChangeShapeType="1"/>
            </p:cNvSpPr>
            <p:nvPr/>
          </p:nvSpPr>
          <p:spPr bwMode="auto">
            <a:xfrm flipH="1">
              <a:off x="1776" y="2064"/>
              <a:ext cx="384" cy="384"/>
            </a:xfrm>
            <a:prstGeom prst="line">
              <a:avLst/>
            </a:prstGeom>
            <a:noFill/>
            <a:ln w="9525">
              <a:solidFill>
                <a:schemeClr val="tx1"/>
              </a:solidFill>
              <a:round/>
              <a:headEnd/>
              <a:tailEnd/>
            </a:ln>
          </p:spPr>
          <p:txBody>
            <a:bodyPr/>
            <a:lstStyle/>
            <a:p>
              <a:endParaRPr lang="en-US"/>
            </a:p>
          </p:txBody>
        </p:sp>
        <p:sp>
          <p:nvSpPr>
            <p:cNvPr id="39989" name="Line 33"/>
            <p:cNvSpPr>
              <a:spLocks noChangeShapeType="1"/>
            </p:cNvSpPr>
            <p:nvPr/>
          </p:nvSpPr>
          <p:spPr bwMode="auto">
            <a:xfrm>
              <a:off x="2544" y="2064"/>
              <a:ext cx="336" cy="384"/>
            </a:xfrm>
            <a:prstGeom prst="line">
              <a:avLst/>
            </a:prstGeom>
            <a:noFill/>
            <a:ln w="9525">
              <a:solidFill>
                <a:schemeClr val="tx1"/>
              </a:solidFill>
              <a:round/>
              <a:headEnd/>
              <a:tailEnd/>
            </a:ln>
          </p:spPr>
          <p:txBody>
            <a:bodyPr/>
            <a:lstStyle/>
            <a:p>
              <a:endParaRPr lang="en-US"/>
            </a:p>
          </p:txBody>
        </p:sp>
      </p:grpSp>
      <p:grpSp>
        <p:nvGrpSpPr>
          <p:cNvPr id="3" name="Group 34"/>
          <p:cNvGrpSpPr>
            <a:grpSpLocks/>
          </p:cNvGrpSpPr>
          <p:nvPr/>
        </p:nvGrpSpPr>
        <p:grpSpPr bwMode="auto">
          <a:xfrm>
            <a:off x="838200" y="3733800"/>
            <a:ext cx="7010400" cy="2559050"/>
            <a:chOff x="576" y="1766"/>
            <a:chExt cx="4752" cy="2170"/>
          </a:xfrm>
        </p:grpSpPr>
        <p:sp>
          <p:nvSpPr>
            <p:cNvPr id="39948" name="Line 35"/>
            <p:cNvSpPr>
              <a:spLocks noChangeShapeType="1"/>
            </p:cNvSpPr>
            <p:nvPr/>
          </p:nvSpPr>
          <p:spPr bwMode="auto">
            <a:xfrm>
              <a:off x="576" y="2064"/>
              <a:ext cx="4752"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49" name="Text Box 36"/>
            <p:cNvSpPr txBox="1">
              <a:spLocks noChangeArrowheads="1"/>
            </p:cNvSpPr>
            <p:nvPr/>
          </p:nvSpPr>
          <p:spPr bwMode="auto">
            <a:xfrm>
              <a:off x="622" y="2065"/>
              <a:ext cx="4660" cy="336"/>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zh-CN" sz="2000"/>
                <a:t>COM                                                 </a:t>
              </a:r>
              <a:r>
                <a:rPr lang="zh-CN" altLang="en-US" sz="2000"/>
                <a:t>商业组织</a:t>
              </a:r>
            </a:p>
          </p:txBody>
        </p:sp>
        <p:sp>
          <p:nvSpPr>
            <p:cNvPr id="39950" name="Text Box 37"/>
            <p:cNvSpPr txBox="1">
              <a:spLocks noChangeArrowheads="1"/>
            </p:cNvSpPr>
            <p:nvPr/>
          </p:nvSpPr>
          <p:spPr bwMode="auto">
            <a:xfrm>
              <a:off x="817" y="1775"/>
              <a:ext cx="864" cy="337"/>
            </a:xfrm>
            <a:prstGeom prst="rect">
              <a:avLst/>
            </a:prstGeom>
            <a:noFill/>
            <a:ln w="12700">
              <a:noFill/>
              <a:miter lim="800000"/>
              <a:headEnd type="none" w="sm" len="sm"/>
              <a:tailEnd type="none" w="sm" len="sm"/>
            </a:ln>
          </p:spPr>
          <p:txBody>
            <a:bodyPr>
              <a:spAutoFit/>
            </a:bodyPr>
            <a:lstStyle/>
            <a:p>
              <a:pPr eaLnBrk="0" hangingPunct="0">
                <a:spcBef>
                  <a:spcPct val="50000"/>
                </a:spcBef>
              </a:pPr>
              <a:r>
                <a:rPr lang="zh-CN" altLang="en-US" sz="2000"/>
                <a:t>域名</a:t>
              </a:r>
            </a:p>
          </p:txBody>
        </p:sp>
        <p:sp>
          <p:nvSpPr>
            <p:cNvPr id="39951" name="Text Box 38"/>
            <p:cNvSpPr txBox="1">
              <a:spLocks noChangeArrowheads="1"/>
            </p:cNvSpPr>
            <p:nvPr/>
          </p:nvSpPr>
          <p:spPr bwMode="auto">
            <a:xfrm>
              <a:off x="3456" y="1766"/>
              <a:ext cx="862" cy="337"/>
            </a:xfrm>
            <a:prstGeom prst="rect">
              <a:avLst/>
            </a:prstGeom>
            <a:noFill/>
            <a:ln w="12700">
              <a:noFill/>
              <a:miter lim="800000"/>
              <a:headEnd type="none" w="sm" len="sm"/>
              <a:tailEnd type="none" w="sm" len="sm"/>
            </a:ln>
          </p:spPr>
          <p:txBody>
            <a:bodyPr>
              <a:spAutoFit/>
            </a:bodyPr>
            <a:lstStyle/>
            <a:p>
              <a:pPr eaLnBrk="0" hangingPunct="0">
                <a:spcBef>
                  <a:spcPct val="50000"/>
                </a:spcBef>
              </a:pPr>
              <a:r>
                <a:rPr lang="zh-CN" altLang="en-US" sz="2000"/>
                <a:t>含义</a:t>
              </a:r>
            </a:p>
          </p:txBody>
        </p:sp>
        <p:sp>
          <p:nvSpPr>
            <p:cNvPr id="39952" name="Text Box 39"/>
            <p:cNvSpPr txBox="1">
              <a:spLocks noChangeArrowheads="1"/>
            </p:cNvSpPr>
            <p:nvPr/>
          </p:nvSpPr>
          <p:spPr bwMode="auto">
            <a:xfrm>
              <a:off x="622" y="2259"/>
              <a:ext cx="4660" cy="336"/>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zh-CN" sz="2000"/>
                <a:t>EDU                                                  </a:t>
              </a:r>
              <a:r>
                <a:rPr lang="zh-CN" altLang="zh-CN" sz="2000"/>
                <a:t>教育机构</a:t>
              </a:r>
              <a:endParaRPr lang="zh-CN" altLang="en-US" sz="2000"/>
            </a:p>
          </p:txBody>
        </p:sp>
        <p:sp>
          <p:nvSpPr>
            <p:cNvPr id="39953" name="Text Box 40"/>
            <p:cNvSpPr txBox="1">
              <a:spLocks noChangeArrowheads="1"/>
            </p:cNvSpPr>
            <p:nvPr/>
          </p:nvSpPr>
          <p:spPr bwMode="auto">
            <a:xfrm>
              <a:off x="622" y="2486"/>
              <a:ext cx="4660" cy="337"/>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zh-CN" sz="2000"/>
                <a:t>GOV                                                  </a:t>
              </a:r>
              <a:r>
                <a:rPr lang="zh-CN" altLang="en-US" sz="2000"/>
                <a:t>政府机构</a:t>
              </a:r>
            </a:p>
          </p:txBody>
        </p:sp>
        <p:sp>
          <p:nvSpPr>
            <p:cNvPr id="39954" name="Text Box 41"/>
            <p:cNvSpPr txBox="1">
              <a:spLocks noChangeArrowheads="1"/>
            </p:cNvSpPr>
            <p:nvPr/>
          </p:nvSpPr>
          <p:spPr bwMode="auto">
            <a:xfrm>
              <a:off x="622" y="2685"/>
              <a:ext cx="4660" cy="337"/>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zh-CN" sz="2000"/>
                <a:t>MIL                                                   </a:t>
              </a:r>
              <a:r>
                <a:rPr lang="zh-CN" altLang="en-US" sz="2000"/>
                <a:t>军队</a:t>
              </a:r>
            </a:p>
          </p:txBody>
        </p:sp>
        <p:sp>
          <p:nvSpPr>
            <p:cNvPr id="39955" name="Text Box 42"/>
            <p:cNvSpPr txBox="1">
              <a:spLocks noChangeArrowheads="1"/>
            </p:cNvSpPr>
            <p:nvPr/>
          </p:nvSpPr>
          <p:spPr bwMode="auto">
            <a:xfrm>
              <a:off x="622" y="2929"/>
              <a:ext cx="4660" cy="337"/>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zh-CN" sz="2000"/>
                <a:t>NET                                                  </a:t>
              </a:r>
              <a:r>
                <a:rPr lang="zh-CN" altLang="en-US" sz="2000"/>
                <a:t>主要网络支持中心</a:t>
              </a:r>
            </a:p>
          </p:txBody>
        </p:sp>
        <p:sp>
          <p:nvSpPr>
            <p:cNvPr id="39956" name="Text Box 43"/>
            <p:cNvSpPr txBox="1">
              <a:spLocks noChangeArrowheads="1"/>
            </p:cNvSpPr>
            <p:nvPr/>
          </p:nvSpPr>
          <p:spPr bwMode="auto">
            <a:xfrm>
              <a:off x="622" y="3120"/>
              <a:ext cx="4660" cy="337"/>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zh-CN" sz="2000"/>
                <a:t>ORG                                                  </a:t>
              </a:r>
              <a:r>
                <a:rPr lang="zh-CN" altLang="en-US" sz="2000"/>
                <a:t>上述以外的组织</a:t>
              </a:r>
            </a:p>
          </p:txBody>
        </p:sp>
        <p:sp>
          <p:nvSpPr>
            <p:cNvPr id="39957" name="Text Box 44"/>
            <p:cNvSpPr txBox="1">
              <a:spLocks noChangeArrowheads="1"/>
            </p:cNvSpPr>
            <p:nvPr/>
          </p:nvSpPr>
          <p:spPr bwMode="auto">
            <a:xfrm>
              <a:off x="622" y="3349"/>
              <a:ext cx="4660" cy="337"/>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zh-CN" sz="2000"/>
                <a:t>INT                                                    </a:t>
              </a:r>
              <a:r>
                <a:rPr lang="zh-CN" altLang="en-US" sz="2000"/>
                <a:t>国际组织</a:t>
              </a:r>
            </a:p>
          </p:txBody>
        </p:sp>
        <p:sp>
          <p:nvSpPr>
            <p:cNvPr id="39958" name="Text Box 45"/>
            <p:cNvSpPr txBox="1">
              <a:spLocks noChangeArrowheads="1"/>
            </p:cNvSpPr>
            <p:nvPr/>
          </p:nvSpPr>
          <p:spPr bwMode="auto">
            <a:xfrm>
              <a:off x="622" y="3591"/>
              <a:ext cx="4660" cy="337"/>
            </a:xfrm>
            <a:prstGeom prst="rect">
              <a:avLst/>
            </a:prstGeom>
            <a:noFill/>
            <a:ln w="12700">
              <a:noFill/>
              <a:miter lim="800000"/>
              <a:headEnd type="none" w="sm" len="sm"/>
              <a:tailEnd type="none" w="sm" len="sm"/>
            </a:ln>
          </p:spPr>
          <p:txBody>
            <a:bodyPr>
              <a:spAutoFit/>
            </a:bodyPr>
            <a:lstStyle/>
            <a:p>
              <a:pPr eaLnBrk="0" hangingPunct="0">
                <a:spcBef>
                  <a:spcPct val="50000"/>
                </a:spcBef>
              </a:pPr>
              <a:r>
                <a:rPr lang="zh-CN" altLang="zh-CN" sz="2000"/>
                <a:t>国家代码</a:t>
              </a:r>
              <a:r>
                <a:rPr lang="zh-CN" altLang="en-US" sz="2000"/>
                <a:t>                                           国家或地区</a:t>
              </a:r>
              <a:r>
                <a:rPr lang="en-US" altLang="zh-CN" sz="2000"/>
                <a:t>(</a:t>
              </a:r>
              <a:r>
                <a:rPr lang="zh-CN" altLang="en-US" sz="2000">
                  <a:solidFill>
                    <a:srgbClr val="FF3300"/>
                  </a:solidFill>
                </a:rPr>
                <a:t>按地理划分</a:t>
              </a:r>
              <a:r>
                <a:rPr lang="en-US" altLang="zh-CN" sz="2000"/>
                <a:t>)</a:t>
              </a:r>
            </a:p>
          </p:txBody>
        </p:sp>
        <p:sp>
          <p:nvSpPr>
            <p:cNvPr id="39959" name="Line 46"/>
            <p:cNvSpPr>
              <a:spLocks noChangeShapeType="1"/>
            </p:cNvSpPr>
            <p:nvPr/>
          </p:nvSpPr>
          <p:spPr bwMode="auto">
            <a:xfrm>
              <a:off x="576" y="3936"/>
              <a:ext cx="4752" cy="0"/>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39941" name="Text Box 47"/>
          <p:cNvSpPr txBox="1">
            <a:spLocks noChangeArrowheads="1"/>
          </p:cNvSpPr>
          <p:nvPr/>
        </p:nvSpPr>
        <p:spPr bwMode="auto">
          <a:xfrm>
            <a:off x="6994525" y="3373438"/>
            <a:ext cx="184150" cy="457200"/>
          </a:xfrm>
          <a:prstGeom prst="rect">
            <a:avLst/>
          </a:prstGeom>
          <a:noFill/>
          <a:ln w="9525">
            <a:noFill/>
            <a:miter lim="800000"/>
            <a:headEnd/>
            <a:tailEnd/>
          </a:ln>
        </p:spPr>
        <p:txBody>
          <a:bodyPr wrap="none">
            <a:spAutoFit/>
          </a:bodyPr>
          <a:lstStyle/>
          <a:p>
            <a:endParaRPr lang="en-US"/>
          </a:p>
        </p:txBody>
      </p:sp>
      <p:sp>
        <p:nvSpPr>
          <p:cNvPr id="39942" name="Text Box 48"/>
          <p:cNvSpPr txBox="1">
            <a:spLocks noChangeArrowheads="1"/>
          </p:cNvSpPr>
          <p:nvPr/>
        </p:nvSpPr>
        <p:spPr bwMode="auto">
          <a:xfrm>
            <a:off x="6172200" y="4191000"/>
            <a:ext cx="1828800" cy="396875"/>
          </a:xfrm>
          <a:prstGeom prst="rect">
            <a:avLst/>
          </a:prstGeom>
          <a:noFill/>
          <a:ln w="9525">
            <a:noFill/>
            <a:miter lim="800000"/>
            <a:headEnd/>
            <a:tailEnd/>
          </a:ln>
        </p:spPr>
        <p:txBody>
          <a:bodyPr>
            <a:spAutoFit/>
          </a:bodyPr>
          <a:lstStyle/>
          <a:p>
            <a:pPr>
              <a:spcBef>
                <a:spcPct val="50000"/>
              </a:spcBef>
            </a:pPr>
            <a:r>
              <a:rPr lang="zh-CN" altLang="en-US" sz="2000">
                <a:solidFill>
                  <a:srgbClr val="FF3300"/>
                </a:solidFill>
              </a:rPr>
              <a:t>按组织划分</a:t>
            </a:r>
          </a:p>
        </p:txBody>
      </p:sp>
      <p:sp>
        <p:nvSpPr>
          <p:cNvPr id="39943" name="Text Box 49"/>
          <p:cNvSpPr txBox="1">
            <a:spLocks noChangeArrowheads="1"/>
          </p:cNvSpPr>
          <p:nvPr/>
        </p:nvSpPr>
        <p:spPr bwMode="auto">
          <a:xfrm>
            <a:off x="7772400" y="1143000"/>
            <a:ext cx="914400" cy="457200"/>
          </a:xfrm>
          <a:prstGeom prst="rect">
            <a:avLst/>
          </a:prstGeom>
          <a:noFill/>
          <a:ln w="9525">
            <a:noFill/>
            <a:miter lim="800000"/>
            <a:headEnd/>
            <a:tailEnd/>
          </a:ln>
        </p:spPr>
        <p:txBody>
          <a:bodyPr>
            <a:spAutoFit/>
          </a:bodyPr>
          <a:lstStyle/>
          <a:p>
            <a:pPr>
              <a:spcBef>
                <a:spcPct val="50000"/>
              </a:spcBef>
            </a:pPr>
            <a:r>
              <a:rPr lang="en-US" altLang="zh-CN"/>
              <a:t>NIC</a:t>
            </a:r>
          </a:p>
        </p:txBody>
      </p:sp>
      <p:sp>
        <p:nvSpPr>
          <p:cNvPr id="39944" name="Line 50"/>
          <p:cNvSpPr>
            <a:spLocks noChangeShapeType="1"/>
          </p:cNvSpPr>
          <p:nvPr/>
        </p:nvSpPr>
        <p:spPr bwMode="auto">
          <a:xfrm>
            <a:off x="8153400" y="1600200"/>
            <a:ext cx="0" cy="1676400"/>
          </a:xfrm>
          <a:prstGeom prst="line">
            <a:avLst/>
          </a:prstGeom>
          <a:noFill/>
          <a:ln w="9525">
            <a:solidFill>
              <a:schemeClr val="tx1"/>
            </a:solidFill>
            <a:prstDash val="dash"/>
            <a:round/>
            <a:headEnd/>
            <a:tailEnd type="triangle" w="med" len="med"/>
          </a:ln>
        </p:spPr>
        <p:txBody>
          <a:bodyPr/>
          <a:lstStyle/>
          <a:p>
            <a:endParaRPr lang="en-US"/>
          </a:p>
        </p:txBody>
      </p:sp>
      <p:sp>
        <p:nvSpPr>
          <p:cNvPr id="39945" name="Text Box 51"/>
          <p:cNvSpPr txBox="1">
            <a:spLocks noChangeArrowheads="1"/>
          </p:cNvSpPr>
          <p:nvPr/>
        </p:nvSpPr>
        <p:spPr bwMode="auto">
          <a:xfrm>
            <a:off x="8305800" y="1981200"/>
            <a:ext cx="838200" cy="457200"/>
          </a:xfrm>
          <a:prstGeom prst="rect">
            <a:avLst/>
          </a:prstGeom>
          <a:noFill/>
          <a:ln w="9525">
            <a:noFill/>
            <a:miter lim="800000"/>
            <a:headEnd/>
            <a:tailEnd/>
          </a:ln>
        </p:spPr>
        <p:txBody>
          <a:bodyPr>
            <a:spAutoFit/>
          </a:bodyPr>
          <a:lstStyle/>
          <a:p>
            <a:pPr>
              <a:spcBef>
                <a:spcPct val="50000"/>
              </a:spcBef>
            </a:pPr>
            <a:endParaRPr lang="en-US"/>
          </a:p>
        </p:txBody>
      </p:sp>
      <p:sp>
        <p:nvSpPr>
          <p:cNvPr id="39946" name="Text Box 52"/>
          <p:cNvSpPr txBox="1">
            <a:spLocks noChangeArrowheads="1"/>
          </p:cNvSpPr>
          <p:nvPr/>
        </p:nvSpPr>
        <p:spPr bwMode="auto">
          <a:xfrm>
            <a:off x="8382000" y="1676400"/>
            <a:ext cx="762000" cy="1552575"/>
          </a:xfrm>
          <a:prstGeom prst="rect">
            <a:avLst/>
          </a:prstGeom>
          <a:noFill/>
          <a:ln w="9525">
            <a:noFill/>
            <a:miter lim="800000"/>
            <a:headEnd/>
            <a:tailEnd/>
          </a:ln>
        </p:spPr>
        <p:txBody>
          <a:bodyPr>
            <a:spAutoFit/>
          </a:bodyPr>
          <a:lstStyle/>
          <a:p>
            <a:pPr>
              <a:spcBef>
                <a:spcPct val="50000"/>
              </a:spcBef>
            </a:pPr>
            <a:r>
              <a:rPr lang="zh-CN" altLang="zh-CN"/>
              <a:t>逐级授权</a:t>
            </a:r>
            <a:endParaRPr lang="zh-CN" altLang="en-US"/>
          </a:p>
        </p:txBody>
      </p:sp>
      <p:sp>
        <p:nvSpPr>
          <p:cNvPr id="39947" name="Line 53"/>
          <p:cNvSpPr>
            <a:spLocks noChangeShapeType="1"/>
          </p:cNvSpPr>
          <p:nvPr/>
        </p:nvSpPr>
        <p:spPr bwMode="auto">
          <a:xfrm flipH="1">
            <a:off x="4648200" y="1295400"/>
            <a:ext cx="2971800" cy="0"/>
          </a:xfrm>
          <a:prstGeom prst="line">
            <a:avLst/>
          </a:prstGeom>
          <a:noFill/>
          <a:ln w="9525">
            <a:solidFill>
              <a:schemeClr val="tx1"/>
            </a:solidFill>
            <a:prstDash val="dash"/>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371600" y="3505200"/>
            <a:ext cx="7772400" cy="2768600"/>
            <a:chOff x="240" y="2160"/>
            <a:chExt cx="5088" cy="2242"/>
          </a:xfrm>
        </p:grpSpPr>
        <p:pic>
          <p:nvPicPr>
            <p:cNvPr id="40983" name="Picture 3"/>
            <p:cNvPicPr>
              <a:picLocks noChangeArrowheads="1"/>
            </p:cNvPicPr>
            <p:nvPr/>
          </p:nvPicPr>
          <p:blipFill>
            <a:blip r:embed="rId3" cstate="print"/>
            <a:srcRect/>
            <a:stretch>
              <a:fillRect/>
            </a:stretch>
          </p:blipFill>
          <p:spPr bwMode="auto">
            <a:xfrm>
              <a:off x="2784" y="3312"/>
              <a:ext cx="432" cy="575"/>
            </a:xfrm>
            <a:prstGeom prst="rect">
              <a:avLst/>
            </a:prstGeom>
            <a:noFill/>
            <a:ln w="12700">
              <a:noFill/>
              <a:miter lim="800000"/>
              <a:headEnd/>
              <a:tailEnd/>
            </a:ln>
          </p:spPr>
        </p:pic>
        <p:pic>
          <p:nvPicPr>
            <p:cNvPr id="40984" name="Picture 4"/>
            <p:cNvPicPr>
              <a:picLocks noChangeArrowheads="1"/>
            </p:cNvPicPr>
            <p:nvPr/>
          </p:nvPicPr>
          <p:blipFill>
            <a:blip r:embed="rId4" cstate="print"/>
            <a:srcRect/>
            <a:stretch>
              <a:fillRect/>
            </a:stretch>
          </p:blipFill>
          <p:spPr bwMode="auto">
            <a:xfrm>
              <a:off x="1632" y="3744"/>
              <a:ext cx="305" cy="275"/>
            </a:xfrm>
            <a:prstGeom prst="rect">
              <a:avLst/>
            </a:prstGeom>
            <a:noFill/>
            <a:ln w="9525">
              <a:noFill/>
              <a:miter lim="800000"/>
              <a:headEnd/>
              <a:tailEnd/>
            </a:ln>
          </p:spPr>
        </p:pic>
        <p:pic>
          <p:nvPicPr>
            <p:cNvPr id="40985" name="Picture 5"/>
            <p:cNvPicPr>
              <a:picLocks noChangeArrowheads="1"/>
            </p:cNvPicPr>
            <p:nvPr/>
          </p:nvPicPr>
          <p:blipFill>
            <a:blip r:embed="rId3" cstate="print"/>
            <a:srcRect/>
            <a:stretch>
              <a:fillRect/>
            </a:stretch>
          </p:blipFill>
          <p:spPr bwMode="auto">
            <a:xfrm>
              <a:off x="1440" y="2160"/>
              <a:ext cx="432" cy="575"/>
            </a:xfrm>
            <a:prstGeom prst="rect">
              <a:avLst/>
            </a:prstGeom>
            <a:noFill/>
            <a:ln w="12700">
              <a:noFill/>
              <a:miter lim="800000"/>
              <a:headEnd/>
              <a:tailEnd/>
            </a:ln>
          </p:spPr>
        </p:pic>
        <p:pic>
          <p:nvPicPr>
            <p:cNvPr id="40986" name="Picture 6"/>
            <p:cNvPicPr>
              <a:picLocks noChangeArrowheads="1"/>
            </p:cNvPicPr>
            <p:nvPr/>
          </p:nvPicPr>
          <p:blipFill>
            <a:blip r:embed="rId3" cstate="print"/>
            <a:srcRect/>
            <a:stretch>
              <a:fillRect/>
            </a:stretch>
          </p:blipFill>
          <p:spPr bwMode="auto">
            <a:xfrm>
              <a:off x="2784" y="2160"/>
              <a:ext cx="432" cy="575"/>
            </a:xfrm>
            <a:prstGeom prst="rect">
              <a:avLst/>
            </a:prstGeom>
            <a:noFill/>
            <a:ln w="12700">
              <a:noFill/>
              <a:miter lim="800000"/>
              <a:headEnd/>
              <a:tailEnd/>
            </a:ln>
          </p:spPr>
        </p:pic>
        <p:pic>
          <p:nvPicPr>
            <p:cNvPr id="40987" name="Picture 7"/>
            <p:cNvPicPr>
              <a:picLocks noChangeArrowheads="1"/>
            </p:cNvPicPr>
            <p:nvPr/>
          </p:nvPicPr>
          <p:blipFill>
            <a:blip r:embed="rId3" cstate="print"/>
            <a:srcRect/>
            <a:stretch>
              <a:fillRect/>
            </a:stretch>
          </p:blipFill>
          <p:spPr bwMode="auto">
            <a:xfrm>
              <a:off x="4032" y="2208"/>
              <a:ext cx="432" cy="575"/>
            </a:xfrm>
            <a:prstGeom prst="rect">
              <a:avLst/>
            </a:prstGeom>
            <a:noFill/>
            <a:ln w="12700">
              <a:noFill/>
              <a:miter lim="800000"/>
              <a:headEnd/>
              <a:tailEnd/>
            </a:ln>
          </p:spPr>
        </p:pic>
        <p:sp>
          <p:nvSpPr>
            <p:cNvPr id="40988" name="Line 8"/>
            <p:cNvSpPr>
              <a:spLocks noChangeShapeType="1"/>
            </p:cNvSpPr>
            <p:nvPr/>
          </p:nvSpPr>
          <p:spPr bwMode="auto">
            <a:xfrm flipV="1">
              <a:off x="1920" y="3648"/>
              <a:ext cx="816" cy="96"/>
            </a:xfrm>
            <a:prstGeom prst="line">
              <a:avLst/>
            </a:prstGeom>
            <a:noFill/>
            <a:ln w="9525">
              <a:solidFill>
                <a:schemeClr val="tx1"/>
              </a:solidFill>
              <a:miter lim="800000"/>
              <a:headEnd/>
              <a:tailEnd type="triangle" w="med" len="med"/>
            </a:ln>
          </p:spPr>
          <p:txBody>
            <a:bodyPr wrap="none"/>
            <a:lstStyle/>
            <a:p>
              <a:endParaRPr lang="en-US"/>
            </a:p>
          </p:txBody>
        </p:sp>
        <p:sp>
          <p:nvSpPr>
            <p:cNvPr id="40989" name="Text Box 9"/>
            <p:cNvSpPr txBox="1">
              <a:spLocks noChangeArrowheads="1"/>
            </p:cNvSpPr>
            <p:nvPr/>
          </p:nvSpPr>
          <p:spPr bwMode="auto">
            <a:xfrm>
              <a:off x="2112" y="3504"/>
              <a:ext cx="336" cy="370"/>
            </a:xfrm>
            <a:prstGeom prst="rect">
              <a:avLst/>
            </a:prstGeom>
            <a:noFill/>
            <a:ln w="9525">
              <a:noFill/>
              <a:miter lim="800000"/>
              <a:headEnd/>
              <a:tailEnd/>
            </a:ln>
          </p:spPr>
          <p:txBody>
            <a:bodyPr>
              <a:spAutoFit/>
            </a:bodyPr>
            <a:lstStyle/>
            <a:p>
              <a:pPr>
                <a:spcBef>
                  <a:spcPct val="50000"/>
                </a:spcBef>
              </a:pPr>
              <a:r>
                <a:rPr lang="en-US" altLang="zh-CN" i="1">
                  <a:latin typeface="Tahoma" pitchFamily="34" charset="0"/>
                </a:rPr>
                <a:t>1</a:t>
              </a:r>
            </a:p>
          </p:txBody>
        </p:sp>
        <p:sp>
          <p:nvSpPr>
            <p:cNvPr id="40990" name="Line 10"/>
            <p:cNvSpPr>
              <a:spLocks noChangeShapeType="1"/>
            </p:cNvSpPr>
            <p:nvPr/>
          </p:nvSpPr>
          <p:spPr bwMode="auto">
            <a:xfrm flipV="1">
              <a:off x="1920" y="3792"/>
              <a:ext cx="816" cy="96"/>
            </a:xfrm>
            <a:prstGeom prst="line">
              <a:avLst/>
            </a:prstGeom>
            <a:noFill/>
            <a:ln w="9525">
              <a:solidFill>
                <a:schemeClr val="tx1"/>
              </a:solidFill>
              <a:miter lim="800000"/>
              <a:headEnd type="arrow" w="med" len="med"/>
              <a:tailEnd/>
            </a:ln>
          </p:spPr>
          <p:txBody>
            <a:bodyPr wrap="none"/>
            <a:lstStyle/>
            <a:p>
              <a:endParaRPr lang="en-US"/>
            </a:p>
          </p:txBody>
        </p:sp>
        <p:sp>
          <p:nvSpPr>
            <p:cNvPr id="40991" name="Text Box 11"/>
            <p:cNvSpPr txBox="1">
              <a:spLocks noChangeArrowheads="1"/>
            </p:cNvSpPr>
            <p:nvPr/>
          </p:nvSpPr>
          <p:spPr bwMode="auto">
            <a:xfrm>
              <a:off x="2112" y="3648"/>
              <a:ext cx="336" cy="370"/>
            </a:xfrm>
            <a:prstGeom prst="rect">
              <a:avLst/>
            </a:prstGeom>
            <a:noFill/>
            <a:ln w="9525">
              <a:noFill/>
              <a:miter lim="800000"/>
              <a:headEnd/>
              <a:tailEnd/>
            </a:ln>
          </p:spPr>
          <p:txBody>
            <a:bodyPr>
              <a:spAutoFit/>
            </a:bodyPr>
            <a:lstStyle/>
            <a:p>
              <a:pPr>
                <a:spcBef>
                  <a:spcPct val="50000"/>
                </a:spcBef>
              </a:pPr>
              <a:r>
                <a:rPr lang="en-US" altLang="zh-CN" i="1">
                  <a:latin typeface="Tahoma" pitchFamily="34" charset="0"/>
                </a:rPr>
                <a:t>8</a:t>
              </a:r>
            </a:p>
          </p:txBody>
        </p:sp>
        <p:sp>
          <p:nvSpPr>
            <p:cNvPr id="40992" name="Line 12"/>
            <p:cNvSpPr>
              <a:spLocks noChangeShapeType="1"/>
            </p:cNvSpPr>
            <p:nvPr/>
          </p:nvSpPr>
          <p:spPr bwMode="auto">
            <a:xfrm>
              <a:off x="1920" y="2496"/>
              <a:ext cx="768" cy="912"/>
            </a:xfrm>
            <a:prstGeom prst="line">
              <a:avLst/>
            </a:prstGeom>
            <a:noFill/>
            <a:ln w="9525">
              <a:solidFill>
                <a:schemeClr val="tx1"/>
              </a:solidFill>
              <a:miter lim="800000"/>
              <a:headEnd/>
              <a:tailEnd type="triangle" w="med" len="med"/>
            </a:ln>
          </p:spPr>
          <p:txBody>
            <a:bodyPr wrap="none"/>
            <a:lstStyle/>
            <a:p>
              <a:endParaRPr lang="en-US"/>
            </a:p>
          </p:txBody>
        </p:sp>
        <p:sp>
          <p:nvSpPr>
            <p:cNvPr id="40993" name="Text Box 13"/>
            <p:cNvSpPr txBox="1">
              <a:spLocks noChangeArrowheads="1"/>
            </p:cNvSpPr>
            <p:nvPr/>
          </p:nvSpPr>
          <p:spPr bwMode="auto">
            <a:xfrm>
              <a:off x="1824" y="3024"/>
              <a:ext cx="336" cy="370"/>
            </a:xfrm>
            <a:prstGeom prst="rect">
              <a:avLst/>
            </a:prstGeom>
            <a:noFill/>
            <a:ln w="9525">
              <a:noFill/>
              <a:miter lim="800000"/>
              <a:headEnd/>
              <a:tailEnd/>
            </a:ln>
          </p:spPr>
          <p:txBody>
            <a:bodyPr>
              <a:spAutoFit/>
            </a:bodyPr>
            <a:lstStyle/>
            <a:p>
              <a:pPr>
                <a:spcBef>
                  <a:spcPct val="50000"/>
                </a:spcBef>
              </a:pPr>
              <a:r>
                <a:rPr lang="en-US" altLang="zh-CN" i="1">
                  <a:latin typeface="Tahoma" pitchFamily="34" charset="0"/>
                </a:rPr>
                <a:t>2</a:t>
              </a:r>
            </a:p>
          </p:txBody>
        </p:sp>
        <p:sp>
          <p:nvSpPr>
            <p:cNvPr id="40994" name="Line 14"/>
            <p:cNvSpPr>
              <a:spLocks noChangeShapeType="1"/>
            </p:cNvSpPr>
            <p:nvPr/>
          </p:nvSpPr>
          <p:spPr bwMode="auto">
            <a:xfrm>
              <a:off x="1824" y="2688"/>
              <a:ext cx="768" cy="816"/>
            </a:xfrm>
            <a:prstGeom prst="line">
              <a:avLst/>
            </a:prstGeom>
            <a:noFill/>
            <a:ln w="9525">
              <a:solidFill>
                <a:schemeClr val="tx1"/>
              </a:solidFill>
              <a:miter lim="800000"/>
              <a:headEnd type="arrow" w="med" len="med"/>
              <a:tailEnd/>
            </a:ln>
          </p:spPr>
          <p:txBody>
            <a:bodyPr wrap="none"/>
            <a:lstStyle/>
            <a:p>
              <a:endParaRPr lang="en-US"/>
            </a:p>
          </p:txBody>
        </p:sp>
        <p:sp>
          <p:nvSpPr>
            <p:cNvPr id="40995" name="Text Box 15"/>
            <p:cNvSpPr txBox="1">
              <a:spLocks noChangeArrowheads="1"/>
            </p:cNvSpPr>
            <p:nvPr/>
          </p:nvSpPr>
          <p:spPr bwMode="auto">
            <a:xfrm>
              <a:off x="2160" y="2640"/>
              <a:ext cx="336" cy="370"/>
            </a:xfrm>
            <a:prstGeom prst="rect">
              <a:avLst/>
            </a:prstGeom>
            <a:noFill/>
            <a:ln w="9525">
              <a:noFill/>
              <a:miter lim="800000"/>
              <a:headEnd/>
              <a:tailEnd/>
            </a:ln>
          </p:spPr>
          <p:txBody>
            <a:bodyPr>
              <a:spAutoFit/>
            </a:bodyPr>
            <a:lstStyle/>
            <a:p>
              <a:pPr>
                <a:spcBef>
                  <a:spcPct val="50000"/>
                </a:spcBef>
              </a:pPr>
              <a:r>
                <a:rPr lang="en-US" altLang="zh-CN" i="1">
                  <a:latin typeface="Tahoma" pitchFamily="34" charset="0"/>
                </a:rPr>
                <a:t>3</a:t>
              </a:r>
            </a:p>
          </p:txBody>
        </p:sp>
        <p:sp>
          <p:nvSpPr>
            <p:cNvPr id="40996" name="Line 16"/>
            <p:cNvSpPr>
              <a:spLocks noChangeShapeType="1"/>
            </p:cNvSpPr>
            <p:nvPr/>
          </p:nvSpPr>
          <p:spPr bwMode="auto">
            <a:xfrm>
              <a:off x="2928" y="2736"/>
              <a:ext cx="0" cy="480"/>
            </a:xfrm>
            <a:prstGeom prst="line">
              <a:avLst/>
            </a:prstGeom>
            <a:noFill/>
            <a:ln w="9525">
              <a:solidFill>
                <a:schemeClr val="tx1"/>
              </a:solidFill>
              <a:miter lim="800000"/>
              <a:headEnd/>
              <a:tailEnd type="triangle" w="med" len="med"/>
            </a:ln>
          </p:spPr>
          <p:txBody>
            <a:bodyPr wrap="none"/>
            <a:lstStyle/>
            <a:p>
              <a:endParaRPr lang="en-US"/>
            </a:p>
          </p:txBody>
        </p:sp>
        <p:sp>
          <p:nvSpPr>
            <p:cNvPr id="40997" name="Line 17"/>
            <p:cNvSpPr>
              <a:spLocks noChangeShapeType="1"/>
            </p:cNvSpPr>
            <p:nvPr/>
          </p:nvSpPr>
          <p:spPr bwMode="auto">
            <a:xfrm flipV="1">
              <a:off x="3072" y="2736"/>
              <a:ext cx="0" cy="528"/>
            </a:xfrm>
            <a:prstGeom prst="line">
              <a:avLst/>
            </a:prstGeom>
            <a:noFill/>
            <a:ln w="9525">
              <a:solidFill>
                <a:schemeClr val="tx1"/>
              </a:solidFill>
              <a:miter lim="800000"/>
              <a:headEnd/>
              <a:tailEnd type="triangle" w="med" len="med"/>
            </a:ln>
          </p:spPr>
          <p:txBody>
            <a:bodyPr wrap="none"/>
            <a:lstStyle/>
            <a:p>
              <a:endParaRPr lang="en-US"/>
            </a:p>
          </p:txBody>
        </p:sp>
        <p:sp>
          <p:nvSpPr>
            <p:cNvPr id="40998" name="Line 18"/>
            <p:cNvSpPr>
              <a:spLocks noChangeShapeType="1"/>
            </p:cNvSpPr>
            <p:nvPr/>
          </p:nvSpPr>
          <p:spPr bwMode="auto">
            <a:xfrm flipV="1">
              <a:off x="3216" y="2736"/>
              <a:ext cx="720" cy="624"/>
            </a:xfrm>
            <a:prstGeom prst="line">
              <a:avLst/>
            </a:prstGeom>
            <a:noFill/>
            <a:ln w="9525">
              <a:solidFill>
                <a:schemeClr val="tx1"/>
              </a:solidFill>
              <a:miter lim="800000"/>
              <a:headEnd/>
              <a:tailEnd type="triangle" w="med" len="med"/>
            </a:ln>
          </p:spPr>
          <p:txBody>
            <a:bodyPr wrap="none"/>
            <a:lstStyle/>
            <a:p>
              <a:endParaRPr lang="en-US"/>
            </a:p>
          </p:txBody>
        </p:sp>
        <p:sp>
          <p:nvSpPr>
            <p:cNvPr id="40999" name="Line 19"/>
            <p:cNvSpPr>
              <a:spLocks noChangeShapeType="1"/>
            </p:cNvSpPr>
            <p:nvPr/>
          </p:nvSpPr>
          <p:spPr bwMode="auto">
            <a:xfrm flipH="1">
              <a:off x="3264" y="2832"/>
              <a:ext cx="864" cy="672"/>
            </a:xfrm>
            <a:prstGeom prst="line">
              <a:avLst/>
            </a:prstGeom>
            <a:noFill/>
            <a:ln w="9525">
              <a:solidFill>
                <a:schemeClr val="tx1"/>
              </a:solidFill>
              <a:miter lim="800000"/>
              <a:headEnd/>
              <a:tailEnd type="triangle" w="med" len="med"/>
            </a:ln>
          </p:spPr>
          <p:txBody>
            <a:bodyPr wrap="none"/>
            <a:lstStyle/>
            <a:p>
              <a:endParaRPr lang="en-US"/>
            </a:p>
          </p:txBody>
        </p:sp>
        <p:sp>
          <p:nvSpPr>
            <p:cNvPr id="41000" name="Text Box 20"/>
            <p:cNvSpPr txBox="1">
              <a:spLocks noChangeArrowheads="1"/>
            </p:cNvSpPr>
            <p:nvPr/>
          </p:nvSpPr>
          <p:spPr bwMode="auto">
            <a:xfrm>
              <a:off x="2640" y="2784"/>
              <a:ext cx="336" cy="370"/>
            </a:xfrm>
            <a:prstGeom prst="rect">
              <a:avLst/>
            </a:prstGeom>
            <a:noFill/>
            <a:ln w="9525">
              <a:noFill/>
              <a:miter lim="800000"/>
              <a:headEnd/>
              <a:tailEnd/>
            </a:ln>
          </p:spPr>
          <p:txBody>
            <a:bodyPr>
              <a:spAutoFit/>
            </a:bodyPr>
            <a:lstStyle/>
            <a:p>
              <a:pPr>
                <a:spcBef>
                  <a:spcPct val="50000"/>
                </a:spcBef>
              </a:pPr>
              <a:r>
                <a:rPr lang="en-US" altLang="zh-CN" i="1">
                  <a:latin typeface="Tahoma" pitchFamily="34" charset="0"/>
                </a:rPr>
                <a:t>5</a:t>
              </a:r>
            </a:p>
          </p:txBody>
        </p:sp>
        <p:sp>
          <p:nvSpPr>
            <p:cNvPr id="41001" name="Text Box 21"/>
            <p:cNvSpPr txBox="1">
              <a:spLocks noChangeArrowheads="1"/>
            </p:cNvSpPr>
            <p:nvPr/>
          </p:nvSpPr>
          <p:spPr bwMode="auto">
            <a:xfrm>
              <a:off x="2976" y="2784"/>
              <a:ext cx="336" cy="370"/>
            </a:xfrm>
            <a:prstGeom prst="rect">
              <a:avLst/>
            </a:prstGeom>
            <a:noFill/>
            <a:ln w="9525">
              <a:noFill/>
              <a:miter lim="800000"/>
              <a:headEnd/>
              <a:tailEnd/>
            </a:ln>
          </p:spPr>
          <p:txBody>
            <a:bodyPr>
              <a:spAutoFit/>
            </a:bodyPr>
            <a:lstStyle/>
            <a:p>
              <a:pPr>
                <a:spcBef>
                  <a:spcPct val="50000"/>
                </a:spcBef>
              </a:pPr>
              <a:r>
                <a:rPr lang="en-US" altLang="zh-CN" i="1">
                  <a:latin typeface="Tahoma" pitchFamily="34" charset="0"/>
                </a:rPr>
                <a:t>4</a:t>
              </a:r>
            </a:p>
          </p:txBody>
        </p:sp>
        <p:sp>
          <p:nvSpPr>
            <p:cNvPr id="41002" name="Text Box 22"/>
            <p:cNvSpPr txBox="1">
              <a:spLocks noChangeArrowheads="1"/>
            </p:cNvSpPr>
            <p:nvPr/>
          </p:nvSpPr>
          <p:spPr bwMode="auto">
            <a:xfrm>
              <a:off x="3360" y="2784"/>
              <a:ext cx="336" cy="370"/>
            </a:xfrm>
            <a:prstGeom prst="rect">
              <a:avLst/>
            </a:prstGeom>
            <a:noFill/>
            <a:ln w="9525">
              <a:noFill/>
              <a:miter lim="800000"/>
              <a:headEnd/>
              <a:tailEnd/>
            </a:ln>
          </p:spPr>
          <p:txBody>
            <a:bodyPr>
              <a:spAutoFit/>
            </a:bodyPr>
            <a:lstStyle/>
            <a:p>
              <a:pPr>
                <a:spcBef>
                  <a:spcPct val="50000"/>
                </a:spcBef>
              </a:pPr>
              <a:r>
                <a:rPr lang="en-US" altLang="zh-CN" i="1">
                  <a:latin typeface="Tahoma" pitchFamily="34" charset="0"/>
                </a:rPr>
                <a:t>6</a:t>
              </a:r>
            </a:p>
          </p:txBody>
        </p:sp>
        <p:sp>
          <p:nvSpPr>
            <p:cNvPr id="41003" name="Text Box 23"/>
            <p:cNvSpPr txBox="1">
              <a:spLocks noChangeArrowheads="1"/>
            </p:cNvSpPr>
            <p:nvPr/>
          </p:nvSpPr>
          <p:spPr bwMode="auto">
            <a:xfrm>
              <a:off x="3792" y="2976"/>
              <a:ext cx="335" cy="371"/>
            </a:xfrm>
            <a:prstGeom prst="rect">
              <a:avLst/>
            </a:prstGeom>
            <a:noFill/>
            <a:ln w="9525">
              <a:noFill/>
              <a:miter lim="800000"/>
              <a:headEnd/>
              <a:tailEnd/>
            </a:ln>
          </p:spPr>
          <p:txBody>
            <a:bodyPr>
              <a:spAutoFit/>
            </a:bodyPr>
            <a:lstStyle/>
            <a:p>
              <a:pPr>
                <a:spcBef>
                  <a:spcPct val="50000"/>
                </a:spcBef>
              </a:pPr>
              <a:r>
                <a:rPr lang="en-US" altLang="zh-CN" i="1">
                  <a:latin typeface="Tahoma" pitchFamily="34" charset="0"/>
                </a:rPr>
                <a:t>7</a:t>
              </a:r>
            </a:p>
          </p:txBody>
        </p:sp>
        <p:sp>
          <p:nvSpPr>
            <p:cNvPr id="41004" name="Text Box 24"/>
            <p:cNvSpPr txBox="1">
              <a:spLocks noChangeArrowheads="1"/>
            </p:cNvSpPr>
            <p:nvPr/>
          </p:nvSpPr>
          <p:spPr bwMode="auto">
            <a:xfrm>
              <a:off x="240" y="4032"/>
              <a:ext cx="1728" cy="370"/>
            </a:xfrm>
            <a:prstGeom prst="rect">
              <a:avLst/>
            </a:prstGeom>
            <a:noFill/>
            <a:ln w="9525">
              <a:noFill/>
              <a:miter lim="800000"/>
              <a:headEnd/>
              <a:tailEnd/>
            </a:ln>
          </p:spPr>
          <p:txBody>
            <a:bodyPr>
              <a:spAutoFit/>
            </a:bodyPr>
            <a:lstStyle/>
            <a:p>
              <a:pPr>
                <a:spcBef>
                  <a:spcPct val="50000"/>
                </a:spcBef>
              </a:pPr>
              <a:r>
                <a:rPr lang="en-US" altLang="zh-CN" i="1">
                  <a:latin typeface="Tahoma" pitchFamily="34" charset="0"/>
                </a:rPr>
                <a:t>www.bupt.edu.cn</a:t>
              </a:r>
            </a:p>
          </p:txBody>
        </p:sp>
        <p:sp>
          <p:nvSpPr>
            <p:cNvPr id="41005" name="Text Box 25"/>
            <p:cNvSpPr txBox="1">
              <a:spLocks noChangeArrowheads="1"/>
            </p:cNvSpPr>
            <p:nvPr/>
          </p:nvSpPr>
          <p:spPr bwMode="auto">
            <a:xfrm>
              <a:off x="768" y="2544"/>
              <a:ext cx="673" cy="666"/>
            </a:xfrm>
            <a:prstGeom prst="rect">
              <a:avLst/>
            </a:prstGeom>
            <a:noFill/>
            <a:ln w="9525">
              <a:noFill/>
              <a:miter lim="800000"/>
              <a:headEnd/>
              <a:tailEnd/>
            </a:ln>
          </p:spPr>
          <p:txBody>
            <a:bodyPr>
              <a:spAutoFit/>
            </a:bodyPr>
            <a:lstStyle/>
            <a:p>
              <a:pPr>
                <a:spcBef>
                  <a:spcPct val="50000"/>
                </a:spcBef>
              </a:pPr>
              <a:r>
                <a:rPr lang="en-US" altLang="zh-CN" i="1">
                  <a:latin typeface="Tahoma" pitchFamily="34" charset="0"/>
                </a:rPr>
                <a:t>Root DNS</a:t>
              </a:r>
            </a:p>
          </p:txBody>
        </p:sp>
        <p:sp>
          <p:nvSpPr>
            <p:cNvPr id="41006" name="Text Box 26"/>
            <p:cNvSpPr txBox="1">
              <a:spLocks noChangeArrowheads="1"/>
            </p:cNvSpPr>
            <p:nvPr/>
          </p:nvSpPr>
          <p:spPr bwMode="auto">
            <a:xfrm>
              <a:off x="3264" y="2160"/>
              <a:ext cx="432" cy="370"/>
            </a:xfrm>
            <a:prstGeom prst="rect">
              <a:avLst/>
            </a:prstGeom>
            <a:noFill/>
            <a:ln w="9525">
              <a:noFill/>
              <a:miter lim="800000"/>
              <a:headEnd/>
              <a:tailEnd/>
            </a:ln>
          </p:spPr>
          <p:txBody>
            <a:bodyPr>
              <a:spAutoFit/>
            </a:bodyPr>
            <a:lstStyle/>
            <a:p>
              <a:pPr>
                <a:spcBef>
                  <a:spcPct val="50000"/>
                </a:spcBef>
              </a:pPr>
              <a:r>
                <a:rPr lang="en-US" altLang="zh-CN" i="1">
                  <a:latin typeface="Tahoma" pitchFamily="34" charset="0"/>
                </a:rPr>
                <a:t>.cn</a:t>
              </a:r>
            </a:p>
          </p:txBody>
        </p:sp>
        <p:sp>
          <p:nvSpPr>
            <p:cNvPr id="41007" name="Text Box 27"/>
            <p:cNvSpPr txBox="1">
              <a:spLocks noChangeArrowheads="1"/>
            </p:cNvSpPr>
            <p:nvPr/>
          </p:nvSpPr>
          <p:spPr bwMode="auto">
            <a:xfrm>
              <a:off x="4560" y="2256"/>
              <a:ext cx="768" cy="371"/>
            </a:xfrm>
            <a:prstGeom prst="rect">
              <a:avLst/>
            </a:prstGeom>
            <a:noFill/>
            <a:ln w="9525">
              <a:noFill/>
              <a:miter lim="800000"/>
              <a:headEnd/>
              <a:tailEnd/>
            </a:ln>
          </p:spPr>
          <p:txBody>
            <a:bodyPr>
              <a:spAutoFit/>
            </a:bodyPr>
            <a:lstStyle/>
            <a:p>
              <a:pPr>
                <a:spcBef>
                  <a:spcPct val="50000"/>
                </a:spcBef>
              </a:pPr>
              <a:r>
                <a:rPr lang="en-US" altLang="zh-CN" i="1">
                  <a:latin typeface="Tahoma" pitchFamily="34" charset="0"/>
                </a:rPr>
                <a:t>edu.cn</a:t>
              </a:r>
            </a:p>
          </p:txBody>
        </p:sp>
      </p:grpSp>
      <p:grpSp>
        <p:nvGrpSpPr>
          <p:cNvPr id="3" name="Group 28"/>
          <p:cNvGrpSpPr>
            <a:grpSpLocks/>
          </p:cNvGrpSpPr>
          <p:nvPr/>
        </p:nvGrpSpPr>
        <p:grpSpPr bwMode="auto">
          <a:xfrm>
            <a:off x="1752600" y="914400"/>
            <a:ext cx="6705600" cy="1981200"/>
            <a:chOff x="768" y="864"/>
            <a:chExt cx="4224" cy="1248"/>
          </a:xfrm>
        </p:grpSpPr>
        <p:sp>
          <p:nvSpPr>
            <p:cNvPr id="40968" name="Oval 29"/>
            <p:cNvSpPr>
              <a:spLocks noChangeArrowheads="1"/>
            </p:cNvSpPr>
            <p:nvPr/>
          </p:nvSpPr>
          <p:spPr bwMode="auto">
            <a:xfrm>
              <a:off x="816" y="1392"/>
              <a:ext cx="480" cy="336"/>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40969" name="Text Box 30"/>
            <p:cNvSpPr txBox="1">
              <a:spLocks noChangeArrowheads="1"/>
            </p:cNvSpPr>
            <p:nvPr/>
          </p:nvSpPr>
          <p:spPr bwMode="auto">
            <a:xfrm>
              <a:off x="768" y="1344"/>
              <a:ext cx="624" cy="442"/>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zh-CN" sz="2000"/>
                <a:t>.COM</a:t>
              </a:r>
              <a:r>
                <a:rPr lang="zh-CN" altLang="en-US" sz="2000"/>
                <a:t>服务器</a:t>
              </a:r>
            </a:p>
          </p:txBody>
        </p:sp>
        <p:sp>
          <p:nvSpPr>
            <p:cNvPr id="40970" name="Oval 31"/>
            <p:cNvSpPr>
              <a:spLocks noChangeArrowheads="1"/>
            </p:cNvSpPr>
            <p:nvPr/>
          </p:nvSpPr>
          <p:spPr bwMode="auto">
            <a:xfrm>
              <a:off x="2304" y="1440"/>
              <a:ext cx="480" cy="336"/>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40971" name="Text Box 32"/>
            <p:cNvSpPr txBox="1">
              <a:spLocks noChangeArrowheads="1"/>
            </p:cNvSpPr>
            <p:nvPr/>
          </p:nvSpPr>
          <p:spPr bwMode="auto">
            <a:xfrm>
              <a:off x="2304" y="1440"/>
              <a:ext cx="672" cy="442"/>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zh-CN" sz="2000"/>
                <a:t>.EDU</a:t>
              </a:r>
              <a:r>
                <a:rPr lang="zh-CN" altLang="en-US" sz="2000"/>
                <a:t>服务器</a:t>
              </a:r>
            </a:p>
          </p:txBody>
        </p:sp>
        <p:sp>
          <p:nvSpPr>
            <p:cNvPr id="40972" name="Oval 33"/>
            <p:cNvSpPr>
              <a:spLocks noChangeArrowheads="1"/>
            </p:cNvSpPr>
            <p:nvPr/>
          </p:nvSpPr>
          <p:spPr bwMode="auto">
            <a:xfrm>
              <a:off x="4464" y="1440"/>
              <a:ext cx="480" cy="336"/>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40973" name="Text Box 34"/>
            <p:cNvSpPr txBox="1">
              <a:spLocks noChangeArrowheads="1"/>
            </p:cNvSpPr>
            <p:nvPr/>
          </p:nvSpPr>
          <p:spPr bwMode="auto">
            <a:xfrm>
              <a:off x="4416" y="1440"/>
              <a:ext cx="576" cy="442"/>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zh-CN" sz="2000"/>
                <a:t>.CN</a:t>
              </a:r>
              <a:r>
                <a:rPr lang="zh-CN" altLang="zh-CN" sz="2000"/>
                <a:t>服务器</a:t>
              </a:r>
              <a:endParaRPr lang="zh-CN" altLang="en-US" sz="2000"/>
            </a:p>
          </p:txBody>
        </p:sp>
        <p:sp>
          <p:nvSpPr>
            <p:cNvPr id="40974" name="Line 35"/>
            <p:cNvSpPr>
              <a:spLocks noChangeShapeType="1"/>
            </p:cNvSpPr>
            <p:nvPr/>
          </p:nvSpPr>
          <p:spPr bwMode="auto">
            <a:xfrm flipH="1">
              <a:off x="1200" y="1152"/>
              <a:ext cx="1200" cy="336"/>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75" name="Line 36"/>
            <p:cNvSpPr>
              <a:spLocks noChangeShapeType="1"/>
            </p:cNvSpPr>
            <p:nvPr/>
          </p:nvSpPr>
          <p:spPr bwMode="auto">
            <a:xfrm>
              <a:off x="2544" y="1296"/>
              <a:ext cx="0" cy="144"/>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76" name="Line 37"/>
            <p:cNvSpPr>
              <a:spLocks noChangeShapeType="1"/>
            </p:cNvSpPr>
            <p:nvPr/>
          </p:nvSpPr>
          <p:spPr bwMode="auto">
            <a:xfrm>
              <a:off x="2784" y="1152"/>
              <a:ext cx="1728" cy="384"/>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77" name="Text Box 38"/>
            <p:cNvSpPr txBox="1">
              <a:spLocks noChangeArrowheads="1"/>
            </p:cNvSpPr>
            <p:nvPr/>
          </p:nvSpPr>
          <p:spPr bwMode="auto">
            <a:xfrm>
              <a:off x="3360" y="1488"/>
              <a:ext cx="1104" cy="288"/>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zh-CN"/>
                <a:t>…...</a:t>
              </a:r>
            </a:p>
          </p:txBody>
        </p:sp>
        <p:sp>
          <p:nvSpPr>
            <p:cNvPr id="40978" name="Oval 39"/>
            <p:cNvSpPr>
              <a:spLocks noChangeArrowheads="1"/>
            </p:cNvSpPr>
            <p:nvPr/>
          </p:nvSpPr>
          <p:spPr bwMode="auto">
            <a:xfrm>
              <a:off x="2400" y="960"/>
              <a:ext cx="384" cy="336"/>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40979" name="Text Box 40"/>
            <p:cNvSpPr txBox="1">
              <a:spLocks noChangeArrowheads="1"/>
            </p:cNvSpPr>
            <p:nvPr/>
          </p:nvSpPr>
          <p:spPr bwMode="auto">
            <a:xfrm>
              <a:off x="2400" y="864"/>
              <a:ext cx="480" cy="442"/>
            </a:xfrm>
            <a:prstGeom prst="rect">
              <a:avLst/>
            </a:prstGeom>
            <a:noFill/>
            <a:ln w="12700">
              <a:noFill/>
              <a:miter lim="800000"/>
              <a:headEnd type="none" w="sm" len="sm"/>
              <a:tailEnd type="none" w="sm" len="sm"/>
            </a:ln>
          </p:spPr>
          <p:txBody>
            <a:bodyPr>
              <a:spAutoFit/>
            </a:bodyPr>
            <a:lstStyle/>
            <a:p>
              <a:pPr eaLnBrk="0" hangingPunct="0">
                <a:spcBef>
                  <a:spcPct val="50000"/>
                </a:spcBef>
              </a:pPr>
              <a:r>
                <a:rPr lang="zh-CN" altLang="en-US" sz="2000"/>
                <a:t>根服务器</a:t>
              </a:r>
            </a:p>
          </p:txBody>
        </p:sp>
        <p:sp>
          <p:nvSpPr>
            <p:cNvPr id="40980" name="Line 41"/>
            <p:cNvSpPr>
              <a:spLocks noChangeShapeType="1"/>
            </p:cNvSpPr>
            <p:nvPr/>
          </p:nvSpPr>
          <p:spPr bwMode="auto">
            <a:xfrm>
              <a:off x="1008" y="1776"/>
              <a:ext cx="0" cy="288"/>
            </a:xfrm>
            <a:prstGeom prst="line">
              <a:avLst/>
            </a:prstGeom>
            <a:noFill/>
            <a:ln w="12700">
              <a:solidFill>
                <a:schemeClr val="tx2"/>
              </a:solidFill>
              <a:round/>
              <a:headEnd type="none" w="sm" len="sm"/>
              <a:tailEnd type="none" w="sm" len="sm"/>
            </a:ln>
          </p:spPr>
          <p:txBody>
            <a:bodyPr wrap="none" anchor="ctr"/>
            <a:lstStyle/>
            <a:p>
              <a:endParaRPr lang="en-US"/>
            </a:p>
          </p:txBody>
        </p:sp>
        <p:sp>
          <p:nvSpPr>
            <p:cNvPr id="40981" name="Line 42"/>
            <p:cNvSpPr>
              <a:spLocks noChangeShapeType="1"/>
            </p:cNvSpPr>
            <p:nvPr/>
          </p:nvSpPr>
          <p:spPr bwMode="auto">
            <a:xfrm>
              <a:off x="2544" y="1824"/>
              <a:ext cx="0" cy="288"/>
            </a:xfrm>
            <a:prstGeom prst="line">
              <a:avLst/>
            </a:prstGeom>
            <a:noFill/>
            <a:ln w="12700">
              <a:solidFill>
                <a:schemeClr val="tx2"/>
              </a:solidFill>
              <a:round/>
              <a:headEnd type="none" w="sm" len="sm"/>
              <a:tailEnd type="none" w="sm" len="sm"/>
            </a:ln>
          </p:spPr>
          <p:txBody>
            <a:bodyPr wrap="none" anchor="ctr"/>
            <a:lstStyle/>
            <a:p>
              <a:endParaRPr lang="en-US"/>
            </a:p>
          </p:txBody>
        </p:sp>
        <p:sp>
          <p:nvSpPr>
            <p:cNvPr id="40982" name="Line 43"/>
            <p:cNvSpPr>
              <a:spLocks noChangeShapeType="1"/>
            </p:cNvSpPr>
            <p:nvPr/>
          </p:nvSpPr>
          <p:spPr bwMode="auto">
            <a:xfrm>
              <a:off x="4704" y="1776"/>
              <a:ext cx="0" cy="288"/>
            </a:xfrm>
            <a:prstGeom prst="line">
              <a:avLst/>
            </a:prstGeom>
            <a:noFill/>
            <a:ln w="12700">
              <a:solidFill>
                <a:schemeClr val="tx2"/>
              </a:solidFill>
              <a:round/>
              <a:headEnd type="none" w="sm" len="sm"/>
              <a:tailEnd type="none" w="sm" len="sm"/>
            </a:ln>
          </p:spPr>
          <p:txBody>
            <a:bodyPr wrap="none" anchor="ctr"/>
            <a:lstStyle/>
            <a:p>
              <a:endParaRPr lang="en-US"/>
            </a:p>
          </p:txBody>
        </p:sp>
      </p:grpSp>
      <p:sp>
        <p:nvSpPr>
          <p:cNvPr id="40964" name="Rectangle 44"/>
          <p:cNvSpPr>
            <a:spLocks noChangeArrowheads="1"/>
          </p:cNvSpPr>
          <p:nvPr/>
        </p:nvSpPr>
        <p:spPr bwMode="auto">
          <a:xfrm>
            <a:off x="533400" y="0"/>
            <a:ext cx="7010400" cy="838200"/>
          </a:xfrm>
          <a:prstGeom prst="rect">
            <a:avLst/>
          </a:prstGeom>
          <a:noFill/>
          <a:ln w="9525">
            <a:noFill/>
            <a:miter lim="800000"/>
            <a:headEnd/>
            <a:tailEnd/>
          </a:ln>
        </p:spPr>
        <p:txBody>
          <a:bodyPr anchor="ctr"/>
          <a:lstStyle/>
          <a:p>
            <a:r>
              <a:rPr lang="zh-CN" altLang="en-US" sz="2800">
                <a:solidFill>
                  <a:schemeClr val="tx2"/>
                </a:solidFill>
              </a:rPr>
              <a:t>分布式域名解析</a:t>
            </a:r>
          </a:p>
        </p:txBody>
      </p:sp>
      <p:sp>
        <p:nvSpPr>
          <p:cNvPr id="40965" name="Text Box 45"/>
          <p:cNvSpPr txBox="1">
            <a:spLocks noChangeArrowheads="1"/>
          </p:cNvSpPr>
          <p:nvPr/>
        </p:nvSpPr>
        <p:spPr bwMode="auto">
          <a:xfrm>
            <a:off x="457200" y="762000"/>
            <a:ext cx="3505200" cy="457200"/>
          </a:xfrm>
          <a:prstGeom prst="rect">
            <a:avLst/>
          </a:prstGeom>
          <a:noFill/>
          <a:ln w="9525">
            <a:noFill/>
            <a:miter lim="800000"/>
            <a:headEnd/>
            <a:tailEnd/>
          </a:ln>
        </p:spPr>
        <p:txBody>
          <a:bodyPr>
            <a:spAutoFit/>
          </a:bodyPr>
          <a:lstStyle/>
          <a:p>
            <a:pPr>
              <a:spcBef>
                <a:spcPct val="50000"/>
              </a:spcBef>
            </a:pPr>
            <a:r>
              <a:rPr lang="zh-CN" altLang="en-US"/>
              <a:t>树型结构的分布式系统</a:t>
            </a:r>
          </a:p>
        </p:txBody>
      </p:sp>
      <p:sp>
        <p:nvSpPr>
          <p:cNvPr id="40966" name="Text Box 46"/>
          <p:cNvSpPr txBox="1">
            <a:spLocks noChangeArrowheads="1"/>
          </p:cNvSpPr>
          <p:nvPr/>
        </p:nvSpPr>
        <p:spPr bwMode="auto">
          <a:xfrm>
            <a:off x="762000" y="3429000"/>
            <a:ext cx="7391400" cy="457200"/>
          </a:xfrm>
          <a:prstGeom prst="rect">
            <a:avLst/>
          </a:prstGeom>
          <a:noFill/>
          <a:ln w="9525">
            <a:noFill/>
            <a:miter lim="800000"/>
            <a:headEnd/>
            <a:tailEnd/>
          </a:ln>
        </p:spPr>
        <p:txBody>
          <a:bodyPr>
            <a:spAutoFit/>
          </a:bodyPr>
          <a:lstStyle/>
          <a:p>
            <a:pPr>
              <a:spcBef>
                <a:spcPct val="50000"/>
              </a:spcBef>
            </a:pPr>
            <a:endParaRPr lang="en-US"/>
          </a:p>
        </p:txBody>
      </p:sp>
      <p:sp>
        <p:nvSpPr>
          <p:cNvPr id="40967" name="Text Box 47"/>
          <p:cNvSpPr txBox="1">
            <a:spLocks noChangeArrowheads="1"/>
          </p:cNvSpPr>
          <p:nvPr/>
        </p:nvSpPr>
        <p:spPr bwMode="auto">
          <a:xfrm>
            <a:off x="533400" y="3429000"/>
            <a:ext cx="4495800" cy="854075"/>
          </a:xfrm>
          <a:prstGeom prst="rect">
            <a:avLst/>
          </a:prstGeom>
          <a:noFill/>
          <a:ln w="9525">
            <a:noFill/>
            <a:miter lim="800000"/>
            <a:headEnd/>
            <a:tailEnd/>
          </a:ln>
        </p:spPr>
        <p:txBody>
          <a:bodyPr>
            <a:spAutoFit/>
          </a:bodyPr>
          <a:lstStyle/>
          <a:p>
            <a:pPr>
              <a:spcBef>
                <a:spcPct val="50000"/>
              </a:spcBef>
            </a:pPr>
            <a:r>
              <a:rPr lang="zh-CN" altLang="en-US" sz="2000"/>
              <a:t>递归转换</a:t>
            </a:r>
          </a:p>
          <a:p>
            <a:pPr>
              <a:spcBef>
                <a:spcPct val="50000"/>
              </a:spcBef>
            </a:pPr>
            <a:r>
              <a:rPr lang="zh-CN" altLang="en-US" sz="2000"/>
              <a:t>迭代转换</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6172200" y="3810000"/>
            <a:ext cx="1676400" cy="1014413"/>
          </a:xfrm>
          <a:prstGeom prst="rect">
            <a:avLst/>
          </a:prstGeom>
          <a:gradFill rotWithShape="0">
            <a:gsLst>
              <a:gs pos="0">
                <a:srgbClr val="76766B"/>
              </a:gs>
              <a:gs pos="50000">
                <a:srgbClr val="FFFEE7"/>
              </a:gs>
              <a:gs pos="100000">
                <a:srgbClr val="76766B"/>
              </a:gs>
            </a:gsLst>
            <a:lin ang="2700000" scaled="1"/>
          </a:gradFill>
          <a:ln w="9525">
            <a:solidFill>
              <a:schemeClr val="tx1"/>
            </a:solidFill>
            <a:miter lim="800000"/>
            <a:headEnd/>
            <a:tailEnd/>
          </a:ln>
        </p:spPr>
        <p:txBody>
          <a:bodyPr>
            <a:spAutoFit/>
          </a:bodyPr>
          <a:lstStyle/>
          <a:p>
            <a:pPr>
              <a:spcBef>
                <a:spcPct val="50000"/>
              </a:spcBef>
            </a:pPr>
            <a:r>
              <a:rPr lang="en-US" altLang="zh-CN"/>
              <a:t>ARP</a:t>
            </a:r>
          </a:p>
          <a:p>
            <a:pPr>
              <a:spcBef>
                <a:spcPct val="50000"/>
              </a:spcBef>
            </a:pPr>
            <a:endParaRPr lang="en-US" altLang="zh-CN"/>
          </a:p>
        </p:txBody>
      </p:sp>
      <p:sp>
        <p:nvSpPr>
          <p:cNvPr id="43011" name="Rectangle 3"/>
          <p:cNvSpPr>
            <a:spLocks noGrp="1" noChangeArrowheads="1"/>
          </p:cNvSpPr>
          <p:nvPr>
            <p:ph type="title"/>
          </p:nvPr>
        </p:nvSpPr>
        <p:spPr>
          <a:xfrm>
            <a:off x="1219200" y="5410200"/>
            <a:ext cx="7010400" cy="838200"/>
          </a:xfrm>
        </p:spPr>
        <p:txBody>
          <a:bodyPr/>
          <a:lstStyle/>
          <a:p>
            <a:pPr eaLnBrk="1" hangingPunct="1"/>
            <a:r>
              <a:rPr lang="en-US" altLang="zh-CN" sz="3200" smtClean="0"/>
              <a:t>TCP/IP</a:t>
            </a:r>
            <a:r>
              <a:rPr lang="zh-CN" altLang="en-US" sz="3200" smtClean="0"/>
              <a:t>协议栈</a:t>
            </a:r>
          </a:p>
        </p:txBody>
      </p:sp>
      <p:sp>
        <p:nvSpPr>
          <p:cNvPr id="43012" name="Text Box 4"/>
          <p:cNvSpPr txBox="1">
            <a:spLocks noChangeArrowheads="1"/>
          </p:cNvSpPr>
          <p:nvPr/>
        </p:nvSpPr>
        <p:spPr bwMode="auto">
          <a:xfrm>
            <a:off x="990600" y="4800600"/>
            <a:ext cx="1219200" cy="466725"/>
          </a:xfrm>
          <a:prstGeom prst="rect">
            <a:avLst/>
          </a:prstGeom>
          <a:solidFill>
            <a:srgbClr val="E7FFFF"/>
          </a:solidFill>
          <a:ln w="9525">
            <a:solidFill>
              <a:schemeClr val="tx1"/>
            </a:solidFill>
            <a:miter lim="800000"/>
            <a:headEnd/>
            <a:tailEnd/>
          </a:ln>
        </p:spPr>
        <p:txBody>
          <a:bodyPr>
            <a:spAutoFit/>
          </a:bodyPr>
          <a:lstStyle/>
          <a:p>
            <a:pPr>
              <a:spcBef>
                <a:spcPct val="50000"/>
              </a:spcBef>
            </a:pPr>
            <a:r>
              <a:rPr lang="zh-CN" altLang="en-US"/>
              <a:t>物理层</a:t>
            </a:r>
          </a:p>
        </p:txBody>
      </p:sp>
      <p:sp>
        <p:nvSpPr>
          <p:cNvPr id="43013" name="Text Box 5"/>
          <p:cNvSpPr txBox="1">
            <a:spLocks noChangeArrowheads="1"/>
          </p:cNvSpPr>
          <p:nvPr/>
        </p:nvSpPr>
        <p:spPr bwMode="auto">
          <a:xfrm>
            <a:off x="990600" y="4800600"/>
            <a:ext cx="1219200" cy="466725"/>
          </a:xfrm>
          <a:prstGeom prst="rect">
            <a:avLst/>
          </a:prstGeom>
          <a:gradFill rotWithShape="0">
            <a:gsLst>
              <a:gs pos="0">
                <a:srgbClr val="76766B"/>
              </a:gs>
              <a:gs pos="50000">
                <a:srgbClr val="FFFEE7"/>
              </a:gs>
              <a:gs pos="100000">
                <a:srgbClr val="76766B"/>
              </a:gs>
            </a:gsLst>
            <a:lin ang="2700000" scaled="1"/>
          </a:gradFill>
          <a:ln w="9525">
            <a:solidFill>
              <a:schemeClr val="tx1"/>
            </a:solidFill>
            <a:miter lim="800000"/>
            <a:headEnd/>
            <a:tailEnd/>
          </a:ln>
        </p:spPr>
        <p:txBody>
          <a:bodyPr>
            <a:spAutoFit/>
          </a:bodyPr>
          <a:lstStyle/>
          <a:p>
            <a:pPr>
              <a:spcBef>
                <a:spcPct val="50000"/>
              </a:spcBef>
            </a:pPr>
            <a:r>
              <a:rPr lang="zh-CN" altLang="en-US"/>
              <a:t>物理层</a:t>
            </a:r>
          </a:p>
        </p:txBody>
      </p:sp>
      <p:sp>
        <p:nvSpPr>
          <p:cNvPr id="43014" name="Text Box 6"/>
          <p:cNvSpPr txBox="1">
            <a:spLocks noChangeArrowheads="1"/>
          </p:cNvSpPr>
          <p:nvPr/>
        </p:nvSpPr>
        <p:spPr bwMode="auto">
          <a:xfrm>
            <a:off x="990600" y="4343400"/>
            <a:ext cx="1219200" cy="466725"/>
          </a:xfrm>
          <a:prstGeom prst="rect">
            <a:avLst/>
          </a:prstGeom>
          <a:gradFill rotWithShape="0">
            <a:gsLst>
              <a:gs pos="0">
                <a:srgbClr val="76766B"/>
              </a:gs>
              <a:gs pos="50000">
                <a:srgbClr val="FFFEE7"/>
              </a:gs>
              <a:gs pos="100000">
                <a:srgbClr val="76766B"/>
              </a:gs>
            </a:gsLst>
            <a:lin ang="2700000" scaled="1"/>
          </a:gradFill>
          <a:ln w="9525">
            <a:solidFill>
              <a:schemeClr val="tx1"/>
            </a:solidFill>
            <a:miter lim="800000"/>
            <a:headEnd/>
            <a:tailEnd/>
          </a:ln>
        </p:spPr>
        <p:txBody>
          <a:bodyPr>
            <a:spAutoFit/>
          </a:bodyPr>
          <a:lstStyle/>
          <a:p>
            <a:pPr>
              <a:spcBef>
                <a:spcPct val="50000"/>
              </a:spcBef>
            </a:pPr>
            <a:r>
              <a:rPr lang="zh-CN" altLang="en-US"/>
              <a:t>链路层</a:t>
            </a:r>
          </a:p>
        </p:txBody>
      </p:sp>
      <p:sp>
        <p:nvSpPr>
          <p:cNvPr id="43015" name="Text Box 7"/>
          <p:cNvSpPr txBox="1">
            <a:spLocks noChangeArrowheads="1"/>
          </p:cNvSpPr>
          <p:nvPr/>
        </p:nvSpPr>
        <p:spPr bwMode="auto">
          <a:xfrm>
            <a:off x="990600" y="3886200"/>
            <a:ext cx="1219200" cy="466725"/>
          </a:xfrm>
          <a:prstGeom prst="rect">
            <a:avLst/>
          </a:prstGeom>
          <a:gradFill rotWithShape="0">
            <a:gsLst>
              <a:gs pos="0">
                <a:srgbClr val="76766B"/>
              </a:gs>
              <a:gs pos="50000">
                <a:srgbClr val="FFFEE7"/>
              </a:gs>
              <a:gs pos="100000">
                <a:srgbClr val="76766B"/>
              </a:gs>
            </a:gsLst>
            <a:lin ang="2700000" scaled="1"/>
          </a:gradFill>
          <a:ln w="9525">
            <a:solidFill>
              <a:schemeClr val="tx1"/>
            </a:solidFill>
            <a:miter lim="800000"/>
            <a:headEnd/>
            <a:tailEnd/>
          </a:ln>
        </p:spPr>
        <p:txBody>
          <a:bodyPr>
            <a:spAutoFit/>
          </a:bodyPr>
          <a:lstStyle/>
          <a:p>
            <a:pPr>
              <a:spcBef>
                <a:spcPct val="50000"/>
              </a:spcBef>
            </a:pPr>
            <a:r>
              <a:rPr lang="zh-CN" altLang="en-US"/>
              <a:t>网络层</a:t>
            </a:r>
          </a:p>
        </p:txBody>
      </p:sp>
      <p:sp>
        <p:nvSpPr>
          <p:cNvPr id="43016" name="Text Box 8"/>
          <p:cNvSpPr txBox="1">
            <a:spLocks noChangeArrowheads="1"/>
          </p:cNvSpPr>
          <p:nvPr/>
        </p:nvSpPr>
        <p:spPr bwMode="auto">
          <a:xfrm>
            <a:off x="990600" y="3429000"/>
            <a:ext cx="1219200" cy="466725"/>
          </a:xfrm>
          <a:prstGeom prst="rect">
            <a:avLst/>
          </a:prstGeom>
          <a:solidFill>
            <a:srgbClr val="E7FFFF"/>
          </a:solidFill>
          <a:ln w="9525">
            <a:solidFill>
              <a:schemeClr val="tx1"/>
            </a:solidFill>
            <a:miter lim="800000"/>
            <a:headEnd/>
            <a:tailEnd/>
          </a:ln>
        </p:spPr>
        <p:txBody>
          <a:bodyPr>
            <a:spAutoFit/>
          </a:bodyPr>
          <a:lstStyle/>
          <a:p>
            <a:pPr>
              <a:spcBef>
                <a:spcPct val="50000"/>
              </a:spcBef>
            </a:pPr>
            <a:r>
              <a:rPr lang="zh-CN" altLang="en-US"/>
              <a:t>传输层</a:t>
            </a:r>
          </a:p>
        </p:txBody>
      </p:sp>
      <p:sp>
        <p:nvSpPr>
          <p:cNvPr id="43017" name="Text Box 9"/>
          <p:cNvSpPr txBox="1">
            <a:spLocks noChangeArrowheads="1"/>
          </p:cNvSpPr>
          <p:nvPr/>
        </p:nvSpPr>
        <p:spPr bwMode="auto">
          <a:xfrm>
            <a:off x="990600" y="2971800"/>
            <a:ext cx="1219200" cy="466725"/>
          </a:xfrm>
          <a:prstGeom prst="rect">
            <a:avLst/>
          </a:prstGeom>
          <a:solidFill>
            <a:srgbClr val="E7FFFF"/>
          </a:solidFill>
          <a:ln w="9525">
            <a:solidFill>
              <a:schemeClr val="tx1"/>
            </a:solidFill>
            <a:miter lim="800000"/>
            <a:headEnd/>
            <a:tailEnd/>
          </a:ln>
        </p:spPr>
        <p:txBody>
          <a:bodyPr>
            <a:spAutoFit/>
          </a:bodyPr>
          <a:lstStyle/>
          <a:p>
            <a:pPr>
              <a:spcBef>
                <a:spcPct val="50000"/>
              </a:spcBef>
            </a:pPr>
            <a:r>
              <a:rPr lang="zh-CN" altLang="en-US"/>
              <a:t>会话层</a:t>
            </a:r>
          </a:p>
        </p:txBody>
      </p:sp>
      <p:sp>
        <p:nvSpPr>
          <p:cNvPr id="43018" name="Text Box 10"/>
          <p:cNvSpPr txBox="1">
            <a:spLocks noChangeArrowheads="1"/>
          </p:cNvSpPr>
          <p:nvPr/>
        </p:nvSpPr>
        <p:spPr bwMode="auto">
          <a:xfrm>
            <a:off x="990600" y="2514600"/>
            <a:ext cx="1219200" cy="466725"/>
          </a:xfrm>
          <a:prstGeom prst="rect">
            <a:avLst/>
          </a:prstGeom>
          <a:solidFill>
            <a:srgbClr val="E7FFFF"/>
          </a:solidFill>
          <a:ln w="9525">
            <a:solidFill>
              <a:schemeClr val="tx1"/>
            </a:solidFill>
            <a:miter lim="800000"/>
            <a:headEnd/>
            <a:tailEnd/>
          </a:ln>
        </p:spPr>
        <p:txBody>
          <a:bodyPr>
            <a:spAutoFit/>
          </a:bodyPr>
          <a:lstStyle/>
          <a:p>
            <a:pPr>
              <a:spcBef>
                <a:spcPct val="50000"/>
              </a:spcBef>
            </a:pPr>
            <a:r>
              <a:rPr lang="zh-CN" altLang="en-US"/>
              <a:t>表示层</a:t>
            </a:r>
          </a:p>
        </p:txBody>
      </p:sp>
      <p:sp>
        <p:nvSpPr>
          <p:cNvPr id="43019" name="Text Box 11"/>
          <p:cNvSpPr txBox="1">
            <a:spLocks noChangeArrowheads="1"/>
          </p:cNvSpPr>
          <p:nvPr/>
        </p:nvSpPr>
        <p:spPr bwMode="auto">
          <a:xfrm>
            <a:off x="990600" y="2057400"/>
            <a:ext cx="1219200" cy="466725"/>
          </a:xfrm>
          <a:prstGeom prst="rect">
            <a:avLst/>
          </a:prstGeom>
          <a:solidFill>
            <a:srgbClr val="E7FFFF"/>
          </a:solidFill>
          <a:ln w="9525">
            <a:solidFill>
              <a:schemeClr val="tx1"/>
            </a:solidFill>
            <a:miter lim="800000"/>
            <a:headEnd/>
            <a:tailEnd/>
          </a:ln>
        </p:spPr>
        <p:txBody>
          <a:bodyPr>
            <a:spAutoFit/>
          </a:bodyPr>
          <a:lstStyle/>
          <a:p>
            <a:pPr>
              <a:spcBef>
                <a:spcPct val="50000"/>
              </a:spcBef>
            </a:pPr>
            <a:r>
              <a:rPr lang="zh-CN" altLang="en-US"/>
              <a:t>应用层</a:t>
            </a:r>
          </a:p>
        </p:txBody>
      </p:sp>
      <p:sp>
        <p:nvSpPr>
          <p:cNvPr id="43020" name="Text Box 12"/>
          <p:cNvSpPr txBox="1">
            <a:spLocks noChangeArrowheads="1"/>
          </p:cNvSpPr>
          <p:nvPr/>
        </p:nvSpPr>
        <p:spPr bwMode="auto">
          <a:xfrm>
            <a:off x="3886200" y="4800600"/>
            <a:ext cx="3581400" cy="466725"/>
          </a:xfrm>
          <a:prstGeom prst="rect">
            <a:avLst/>
          </a:prstGeom>
          <a:gradFill rotWithShape="0">
            <a:gsLst>
              <a:gs pos="0">
                <a:srgbClr val="76766B"/>
              </a:gs>
              <a:gs pos="50000">
                <a:srgbClr val="FFFEE7"/>
              </a:gs>
              <a:gs pos="100000">
                <a:srgbClr val="76766B"/>
              </a:gs>
            </a:gsLst>
            <a:lin ang="2700000" scaled="1"/>
          </a:gradFill>
          <a:ln w="9525">
            <a:solidFill>
              <a:schemeClr val="tx1"/>
            </a:solidFill>
            <a:miter lim="800000"/>
            <a:headEnd/>
            <a:tailEnd/>
          </a:ln>
        </p:spPr>
        <p:txBody>
          <a:bodyPr>
            <a:spAutoFit/>
          </a:bodyPr>
          <a:lstStyle/>
          <a:p>
            <a:pPr>
              <a:spcBef>
                <a:spcPct val="50000"/>
              </a:spcBef>
            </a:pPr>
            <a:r>
              <a:rPr lang="zh-CN" altLang="en-US"/>
              <a:t>硬件（光纤</a:t>
            </a:r>
            <a:r>
              <a:rPr lang="en-US" altLang="zh-CN"/>
              <a:t>/</a:t>
            </a:r>
            <a:r>
              <a:rPr lang="zh-CN" altLang="en-US"/>
              <a:t>铜线</a:t>
            </a:r>
            <a:r>
              <a:rPr lang="en-US" altLang="zh-CN"/>
              <a:t>/</a:t>
            </a:r>
            <a:r>
              <a:rPr lang="zh-CN" altLang="en-US"/>
              <a:t>同轴</a:t>
            </a:r>
            <a:r>
              <a:rPr lang="en-US" altLang="zh-CN"/>
              <a:t>….</a:t>
            </a:r>
            <a:r>
              <a:rPr lang="zh-CN" altLang="en-US"/>
              <a:t>）</a:t>
            </a:r>
          </a:p>
        </p:txBody>
      </p:sp>
      <p:sp>
        <p:nvSpPr>
          <p:cNvPr id="43021" name="Text Box 13"/>
          <p:cNvSpPr txBox="1">
            <a:spLocks noChangeArrowheads="1"/>
          </p:cNvSpPr>
          <p:nvPr/>
        </p:nvSpPr>
        <p:spPr bwMode="auto">
          <a:xfrm>
            <a:off x="2514600" y="4343400"/>
            <a:ext cx="6019800" cy="466725"/>
          </a:xfrm>
          <a:prstGeom prst="rect">
            <a:avLst/>
          </a:prstGeom>
          <a:gradFill rotWithShape="0">
            <a:gsLst>
              <a:gs pos="0">
                <a:srgbClr val="76766B"/>
              </a:gs>
              <a:gs pos="50000">
                <a:srgbClr val="FFFEE7"/>
              </a:gs>
              <a:gs pos="100000">
                <a:srgbClr val="76766B"/>
              </a:gs>
            </a:gsLst>
            <a:lin ang="2700000" scaled="1"/>
          </a:gradFill>
          <a:ln w="9525">
            <a:solidFill>
              <a:schemeClr val="tx1"/>
            </a:solidFill>
            <a:miter lim="800000"/>
            <a:headEnd/>
            <a:tailEnd/>
          </a:ln>
        </p:spPr>
        <p:txBody>
          <a:bodyPr>
            <a:spAutoFit/>
          </a:bodyPr>
          <a:lstStyle/>
          <a:p>
            <a:pPr>
              <a:spcBef>
                <a:spcPct val="50000"/>
              </a:spcBef>
            </a:pPr>
            <a:r>
              <a:rPr lang="zh-CN" altLang="en-US"/>
              <a:t>链路连接控制（以太网帧，令牌环帧</a:t>
            </a:r>
            <a:r>
              <a:rPr lang="en-US" altLang="zh-CN"/>
              <a:t>…</a:t>
            </a:r>
            <a:r>
              <a:rPr lang="zh-CN" altLang="en-US"/>
              <a:t>）</a:t>
            </a:r>
          </a:p>
        </p:txBody>
      </p:sp>
      <p:sp>
        <p:nvSpPr>
          <p:cNvPr id="43022" name="Text Box 14"/>
          <p:cNvSpPr txBox="1">
            <a:spLocks noChangeArrowheads="1"/>
          </p:cNvSpPr>
          <p:nvPr/>
        </p:nvSpPr>
        <p:spPr bwMode="auto">
          <a:xfrm>
            <a:off x="3124200" y="3886200"/>
            <a:ext cx="1676400" cy="466725"/>
          </a:xfrm>
          <a:prstGeom prst="rect">
            <a:avLst/>
          </a:prstGeom>
          <a:gradFill rotWithShape="0">
            <a:gsLst>
              <a:gs pos="0">
                <a:srgbClr val="76766B"/>
              </a:gs>
              <a:gs pos="50000">
                <a:srgbClr val="FFFEE7"/>
              </a:gs>
              <a:gs pos="100000">
                <a:srgbClr val="76766B"/>
              </a:gs>
            </a:gsLst>
            <a:lin ang="2700000" scaled="1"/>
          </a:gradFill>
          <a:ln w="9525">
            <a:solidFill>
              <a:schemeClr val="tx1"/>
            </a:solidFill>
            <a:miter lim="800000"/>
            <a:headEnd/>
            <a:tailEnd/>
          </a:ln>
        </p:spPr>
        <p:txBody>
          <a:bodyPr>
            <a:spAutoFit/>
          </a:bodyPr>
          <a:lstStyle/>
          <a:p>
            <a:pPr>
              <a:spcBef>
                <a:spcPct val="50000"/>
              </a:spcBef>
            </a:pPr>
            <a:r>
              <a:rPr lang="en-US" altLang="zh-CN"/>
              <a:t>IP ICMP</a:t>
            </a:r>
          </a:p>
        </p:txBody>
      </p:sp>
      <p:sp>
        <p:nvSpPr>
          <p:cNvPr id="43023" name="Text Box 15"/>
          <p:cNvSpPr txBox="1">
            <a:spLocks noChangeArrowheads="1"/>
          </p:cNvSpPr>
          <p:nvPr/>
        </p:nvSpPr>
        <p:spPr bwMode="auto">
          <a:xfrm>
            <a:off x="3124200" y="3429000"/>
            <a:ext cx="3962400" cy="466725"/>
          </a:xfrm>
          <a:prstGeom prst="rect">
            <a:avLst/>
          </a:prstGeom>
          <a:solidFill>
            <a:srgbClr val="E7FFFF"/>
          </a:solidFill>
          <a:ln w="9525">
            <a:solidFill>
              <a:schemeClr val="tx1"/>
            </a:solidFill>
            <a:miter lim="800000"/>
            <a:headEnd/>
            <a:tailEnd/>
          </a:ln>
        </p:spPr>
        <p:txBody>
          <a:bodyPr>
            <a:spAutoFit/>
          </a:bodyPr>
          <a:lstStyle/>
          <a:p>
            <a:pPr>
              <a:spcBef>
                <a:spcPct val="50000"/>
              </a:spcBef>
            </a:pPr>
            <a:r>
              <a:rPr lang="en-US" altLang="zh-CN"/>
              <a:t>               UDP  TCP</a:t>
            </a:r>
          </a:p>
        </p:txBody>
      </p:sp>
      <p:sp>
        <p:nvSpPr>
          <p:cNvPr id="43024" name="Text Box 16"/>
          <p:cNvSpPr txBox="1">
            <a:spLocks noChangeArrowheads="1"/>
          </p:cNvSpPr>
          <p:nvPr/>
        </p:nvSpPr>
        <p:spPr bwMode="auto">
          <a:xfrm>
            <a:off x="2819400" y="2362200"/>
            <a:ext cx="1371600" cy="457200"/>
          </a:xfrm>
          <a:prstGeom prst="rect">
            <a:avLst/>
          </a:prstGeom>
          <a:solidFill>
            <a:srgbClr val="66CCFF"/>
          </a:solidFill>
          <a:ln w="9525">
            <a:noFill/>
            <a:miter lim="800000"/>
            <a:headEnd/>
            <a:tailEnd/>
          </a:ln>
        </p:spPr>
        <p:txBody>
          <a:bodyPr>
            <a:spAutoFit/>
          </a:bodyPr>
          <a:lstStyle/>
          <a:p>
            <a:pPr>
              <a:spcBef>
                <a:spcPct val="50000"/>
              </a:spcBef>
            </a:pPr>
            <a:r>
              <a:rPr lang="en-US" altLang="zh-CN"/>
              <a:t>FTP</a:t>
            </a:r>
          </a:p>
        </p:txBody>
      </p:sp>
      <p:sp>
        <p:nvSpPr>
          <p:cNvPr id="43025" name="Text Box 17"/>
          <p:cNvSpPr txBox="1">
            <a:spLocks noChangeArrowheads="1"/>
          </p:cNvSpPr>
          <p:nvPr/>
        </p:nvSpPr>
        <p:spPr bwMode="auto">
          <a:xfrm>
            <a:off x="4419600" y="2362200"/>
            <a:ext cx="1371600" cy="457200"/>
          </a:xfrm>
          <a:prstGeom prst="rect">
            <a:avLst/>
          </a:prstGeom>
          <a:solidFill>
            <a:srgbClr val="66CCFF"/>
          </a:solidFill>
          <a:ln w="9525">
            <a:noFill/>
            <a:miter lim="800000"/>
            <a:headEnd/>
            <a:tailEnd/>
          </a:ln>
        </p:spPr>
        <p:txBody>
          <a:bodyPr>
            <a:spAutoFit/>
          </a:bodyPr>
          <a:lstStyle/>
          <a:p>
            <a:pPr>
              <a:spcBef>
                <a:spcPct val="50000"/>
              </a:spcBef>
            </a:pPr>
            <a:r>
              <a:rPr lang="en-US" altLang="zh-CN"/>
              <a:t>Telnet</a:t>
            </a:r>
          </a:p>
        </p:txBody>
      </p:sp>
      <p:sp>
        <p:nvSpPr>
          <p:cNvPr id="43026" name="Text Box 18"/>
          <p:cNvSpPr txBox="1">
            <a:spLocks noChangeArrowheads="1"/>
          </p:cNvSpPr>
          <p:nvPr/>
        </p:nvSpPr>
        <p:spPr bwMode="auto">
          <a:xfrm>
            <a:off x="6019800" y="2286000"/>
            <a:ext cx="1371600" cy="457200"/>
          </a:xfrm>
          <a:prstGeom prst="rect">
            <a:avLst/>
          </a:prstGeom>
          <a:solidFill>
            <a:srgbClr val="66CCFF"/>
          </a:solidFill>
          <a:ln w="9525">
            <a:noFill/>
            <a:miter lim="800000"/>
            <a:headEnd/>
            <a:tailEnd/>
          </a:ln>
        </p:spPr>
        <p:txBody>
          <a:bodyPr>
            <a:spAutoFit/>
          </a:bodyPr>
          <a:lstStyle/>
          <a:p>
            <a:pPr>
              <a:spcBef>
                <a:spcPct val="50000"/>
              </a:spcBef>
            </a:pPr>
            <a:r>
              <a:rPr lang="en-US" altLang="zh-CN"/>
              <a:t>WWW</a:t>
            </a:r>
          </a:p>
        </p:txBody>
      </p:sp>
      <p:sp>
        <p:nvSpPr>
          <p:cNvPr id="43027" name="Rectangle 19"/>
          <p:cNvSpPr>
            <a:spLocks noChangeArrowheads="1"/>
          </p:cNvSpPr>
          <p:nvPr/>
        </p:nvSpPr>
        <p:spPr bwMode="auto">
          <a:xfrm>
            <a:off x="381000" y="228600"/>
            <a:ext cx="4572000" cy="579438"/>
          </a:xfrm>
          <a:prstGeom prst="rect">
            <a:avLst/>
          </a:prstGeom>
          <a:noFill/>
          <a:ln w="9525">
            <a:noFill/>
            <a:miter lim="800000"/>
            <a:headEnd/>
            <a:tailEnd/>
          </a:ln>
        </p:spPr>
        <p:txBody>
          <a:bodyPr>
            <a:spAutoFit/>
          </a:bodyPr>
          <a:lstStyle/>
          <a:p>
            <a:pPr>
              <a:spcBef>
                <a:spcPct val="50000"/>
              </a:spcBef>
              <a:buFontTx/>
              <a:buChar char="•"/>
            </a:pPr>
            <a:r>
              <a:rPr lang="en-US" altLang="zh-CN" sz="3200" dirty="0" smtClean="0"/>
              <a:t>TCP/IP</a:t>
            </a:r>
            <a:r>
              <a:rPr lang="zh-CN" altLang="en-US" sz="3200" dirty="0"/>
              <a:t>协议</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990600" y="1905000"/>
          <a:ext cx="7162800" cy="4143375"/>
        </p:xfrm>
        <a:graphic>
          <a:graphicData uri="http://schemas.openxmlformats.org/presentationml/2006/ole">
            <p:oleObj spid="_x0000_s4098" name="VISIO" r:id="rId4" imgW="3636360" imgH="2367360" progId="">
              <p:embed/>
            </p:oleObj>
          </a:graphicData>
        </a:graphic>
      </p:graphicFrame>
      <p:sp>
        <p:nvSpPr>
          <p:cNvPr id="4099" name="Rectangle 3"/>
          <p:cNvSpPr>
            <a:spLocks noChangeArrowheads="1"/>
          </p:cNvSpPr>
          <p:nvPr/>
        </p:nvSpPr>
        <p:spPr bwMode="auto">
          <a:xfrm>
            <a:off x="1295400" y="1295400"/>
            <a:ext cx="6553200" cy="609600"/>
          </a:xfrm>
          <a:prstGeom prst="rect">
            <a:avLst/>
          </a:prstGeom>
          <a:noFill/>
          <a:ln w="9525">
            <a:noFill/>
            <a:miter lim="800000"/>
            <a:headEnd/>
            <a:tailEnd/>
          </a:ln>
        </p:spPr>
        <p:txBody>
          <a:bodyPr lIns="92075" tIns="46038" rIns="92075" bIns="46038"/>
          <a:lstStyle/>
          <a:p>
            <a:pPr marL="342900" indent="-342900" algn="just">
              <a:spcBef>
                <a:spcPct val="20000"/>
              </a:spcBef>
            </a:pPr>
            <a:r>
              <a:rPr lang="zh-CN" altLang="en-US" sz="2800"/>
              <a:t>与</a:t>
            </a:r>
            <a:r>
              <a:rPr lang="en-US" altLang="zh-CN" sz="2800"/>
              <a:t>OSI</a:t>
            </a:r>
            <a:r>
              <a:rPr lang="zh-CN" altLang="en-US" sz="2800"/>
              <a:t>七层模型的对应关系如下图所示：</a:t>
            </a:r>
            <a:endParaRPr lang="zh-CN" altLang="en-US" sz="3200"/>
          </a:p>
        </p:txBody>
      </p:sp>
      <p:sp>
        <p:nvSpPr>
          <p:cNvPr id="4100" name="Rectangle 4"/>
          <p:cNvSpPr>
            <a:spLocks noChangeArrowheads="1"/>
          </p:cNvSpPr>
          <p:nvPr/>
        </p:nvSpPr>
        <p:spPr bwMode="auto">
          <a:xfrm>
            <a:off x="1066800" y="304800"/>
            <a:ext cx="6786563" cy="762000"/>
          </a:xfrm>
          <a:prstGeom prst="rect">
            <a:avLst/>
          </a:prstGeom>
          <a:noFill/>
          <a:ln w="9525">
            <a:noFill/>
            <a:miter lim="800000"/>
            <a:headEnd/>
            <a:tailEnd/>
          </a:ln>
        </p:spPr>
        <p:txBody>
          <a:bodyPr lIns="92075" tIns="46038" rIns="92075" bIns="46038" anchor="ctr"/>
          <a:lstStyle/>
          <a:p>
            <a:pPr algn="ctr"/>
            <a:r>
              <a:rPr lang="en-US" altLang="zh-CN" sz="4000">
                <a:solidFill>
                  <a:schemeClr val="tx2"/>
                </a:solidFill>
              </a:rPr>
              <a:t>TCP/IP</a:t>
            </a:r>
            <a:r>
              <a:rPr lang="zh-CN" altLang="zh-CN" sz="4000">
                <a:solidFill>
                  <a:schemeClr val="tx2"/>
                </a:solidFill>
              </a:rPr>
              <a:t>协议模型</a:t>
            </a:r>
            <a:endParaRPr lang="zh-CN" altLang="en-US" sz="4000">
              <a:solidFill>
                <a:schemeClr val="tx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2"/>
          <p:cNvSpPr>
            <a:spLocks noGrp="1" noChangeArrowheads="1"/>
          </p:cNvSpPr>
          <p:nvPr>
            <p:ph type="title"/>
          </p:nvPr>
        </p:nvSpPr>
        <p:spPr/>
        <p:txBody>
          <a:bodyPr/>
          <a:lstStyle/>
          <a:p>
            <a:pPr algn="l" eaLnBrk="1" hangingPunct="1"/>
            <a:r>
              <a:rPr lang="en-US" altLang="zh-CN" dirty="0" smtClean="0"/>
              <a:t>IP</a:t>
            </a:r>
            <a:r>
              <a:rPr lang="zh-CN" altLang="en-US" dirty="0" smtClean="0"/>
              <a:t>网络结构</a:t>
            </a:r>
          </a:p>
        </p:txBody>
      </p:sp>
      <p:sp>
        <p:nvSpPr>
          <p:cNvPr id="1041" name="Rectangle 3"/>
          <p:cNvSpPr>
            <a:spLocks noGrp="1" noChangeArrowheads="1"/>
          </p:cNvSpPr>
          <p:nvPr>
            <p:ph type="body" idx="1"/>
          </p:nvPr>
        </p:nvSpPr>
        <p:spPr/>
        <p:txBody>
          <a:bodyPr/>
          <a:lstStyle/>
          <a:p>
            <a:pPr algn="just" eaLnBrk="1" hangingPunct="1"/>
            <a:r>
              <a:rPr lang="en-US" altLang="zh-CN" smtClean="0">
                <a:latin typeface="宋体" pitchFamily="2" charset="-122"/>
              </a:rPr>
              <a:t>IP</a:t>
            </a:r>
            <a:r>
              <a:rPr lang="zh-CN" altLang="en-US" smtClean="0">
                <a:latin typeface="宋体" pitchFamily="2" charset="-122"/>
              </a:rPr>
              <a:t>网通过</a:t>
            </a:r>
            <a:r>
              <a:rPr lang="zh-CN" altLang="en-US" smtClean="0">
                <a:solidFill>
                  <a:srgbClr val="FF3300"/>
                </a:solidFill>
                <a:latin typeface="宋体" pitchFamily="2" charset="-122"/>
              </a:rPr>
              <a:t>网络互连</a:t>
            </a:r>
            <a:r>
              <a:rPr lang="zh-CN" altLang="en-US" smtClean="0">
                <a:latin typeface="宋体" pitchFamily="2" charset="-122"/>
              </a:rPr>
              <a:t>构成更大的网络：</a:t>
            </a:r>
          </a:p>
          <a:p>
            <a:pPr lvl="1" algn="just" eaLnBrk="1" hangingPunct="1"/>
            <a:r>
              <a:rPr lang="zh-CN" altLang="en-US" smtClean="0">
                <a:latin typeface="宋体" pitchFamily="2" charset="-122"/>
              </a:rPr>
              <a:t>每一个网络（或</a:t>
            </a:r>
            <a:r>
              <a:rPr lang="zh-CN" altLang="en-US" smtClean="0">
                <a:solidFill>
                  <a:srgbClr val="FF3300"/>
                </a:solidFill>
                <a:latin typeface="宋体" pitchFamily="2" charset="-122"/>
              </a:rPr>
              <a:t>子网</a:t>
            </a:r>
            <a:r>
              <a:rPr lang="zh-CN" altLang="en-US" smtClean="0">
                <a:latin typeface="宋体" pitchFamily="2" charset="-122"/>
              </a:rPr>
              <a:t>）都是唯一的和可自维持的，也就是说无论其是否与其他网络连接，都是可以自主运行的。各个网络（或子网）通过</a:t>
            </a:r>
            <a:r>
              <a:rPr lang="zh-CN" altLang="en-US" smtClean="0">
                <a:solidFill>
                  <a:srgbClr val="FF3300"/>
                </a:solidFill>
                <a:latin typeface="宋体" pitchFamily="2" charset="-122"/>
              </a:rPr>
              <a:t>路由器设备</a:t>
            </a:r>
            <a:r>
              <a:rPr lang="zh-CN" altLang="en-US" smtClean="0">
                <a:latin typeface="宋体" pitchFamily="2" charset="-122"/>
              </a:rPr>
              <a:t>，依据</a:t>
            </a:r>
            <a:r>
              <a:rPr lang="en-US" altLang="zh-CN" smtClean="0">
                <a:solidFill>
                  <a:srgbClr val="FF3300"/>
                </a:solidFill>
                <a:latin typeface="宋体" pitchFamily="2" charset="-122"/>
              </a:rPr>
              <a:t>IP</a:t>
            </a:r>
            <a:r>
              <a:rPr lang="zh-CN" altLang="en-US" smtClean="0">
                <a:solidFill>
                  <a:srgbClr val="FF3300"/>
                </a:solidFill>
                <a:latin typeface="宋体" pitchFamily="2" charset="-122"/>
              </a:rPr>
              <a:t>协议</a:t>
            </a:r>
            <a:r>
              <a:rPr lang="zh-CN" altLang="en-US" smtClean="0">
                <a:latin typeface="宋体" pitchFamily="2" charset="-122"/>
              </a:rPr>
              <a:t>互相连接起来，构成更大的网络。</a:t>
            </a:r>
          </a:p>
          <a:p>
            <a:pPr eaLnBrk="1" hangingPunct="1"/>
            <a:endParaRPr lang="zh-CN" altLang="en-US" smtClean="0"/>
          </a:p>
        </p:txBody>
      </p:sp>
      <p:grpSp>
        <p:nvGrpSpPr>
          <p:cNvPr id="2" name="Group 4"/>
          <p:cNvGrpSpPr>
            <a:grpSpLocks/>
          </p:cNvGrpSpPr>
          <p:nvPr/>
        </p:nvGrpSpPr>
        <p:grpSpPr bwMode="auto">
          <a:xfrm>
            <a:off x="304800" y="4648200"/>
            <a:ext cx="2209800" cy="1054100"/>
            <a:chOff x="192" y="2784"/>
            <a:chExt cx="1924" cy="808"/>
          </a:xfrm>
        </p:grpSpPr>
        <p:graphicFrame>
          <p:nvGraphicFramePr>
            <p:cNvPr id="1037" name="Object 5"/>
            <p:cNvGraphicFramePr>
              <a:graphicFrameLocks/>
            </p:cNvGraphicFramePr>
            <p:nvPr/>
          </p:nvGraphicFramePr>
          <p:xfrm>
            <a:off x="192" y="3120"/>
            <a:ext cx="340" cy="310"/>
          </p:xfrm>
          <a:graphic>
            <a:graphicData uri="http://schemas.openxmlformats.org/presentationml/2006/ole">
              <p:oleObj spid="_x0000_s1037" name="ClipArt" r:id="rId4" imgW="3660480" imgH="3450960" progId="">
                <p:embed/>
              </p:oleObj>
            </a:graphicData>
          </a:graphic>
        </p:graphicFrame>
        <p:sp>
          <p:nvSpPr>
            <p:cNvPr id="1054" name="Freeform 6"/>
            <p:cNvSpPr>
              <a:spLocks/>
            </p:cNvSpPr>
            <p:nvPr/>
          </p:nvSpPr>
          <p:spPr bwMode="auto">
            <a:xfrm>
              <a:off x="660" y="2991"/>
              <a:ext cx="922" cy="601"/>
            </a:xfrm>
            <a:custGeom>
              <a:avLst/>
              <a:gdLst>
                <a:gd name="T0" fmla="*/ 386 w 922"/>
                <a:gd name="T1" fmla="*/ 86 h 601"/>
                <a:gd name="T2" fmla="*/ 332 w 922"/>
                <a:gd name="T3" fmla="*/ 86 h 601"/>
                <a:gd name="T4" fmla="*/ 268 w 922"/>
                <a:gd name="T5" fmla="*/ 97 h 601"/>
                <a:gd name="T6" fmla="*/ 214 w 922"/>
                <a:gd name="T7" fmla="*/ 108 h 601"/>
                <a:gd name="T8" fmla="*/ 150 w 922"/>
                <a:gd name="T9" fmla="*/ 118 h 601"/>
                <a:gd name="T10" fmla="*/ 96 w 922"/>
                <a:gd name="T11" fmla="*/ 118 h 601"/>
                <a:gd name="T12" fmla="*/ 64 w 922"/>
                <a:gd name="T13" fmla="*/ 161 h 601"/>
                <a:gd name="T14" fmla="*/ 21 w 922"/>
                <a:gd name="T15" fmla="*/ 215 h 601"/>
                <a:gd name="T16" fmla="*/ 0 w 922"/>
                <a:gd name="T17" fmla="*/ 279 h 601"/>
                <a:gd name="T18" fmla="*/ 64 w 922"/>
                <a:gd name="T19" fmla="*/ 333 h 601"/>
                <a:gd name="T20" fmla="*/ 86 w 922"/>
                <a:gd name="T21" fmla="*/ 365 h 601"/>
                <a:gd name="T22" fmla="*/ 64 w 922"/>
                <a:gd name="T23" fmla="*/ 429 h 601"/>
                <a:gd name="T24" fmla="*/ 54 w 922"/>
                <a:gd name="T25" fmla="*/ 504 h 601"/>
                <a:gd name="T26" fmla="*/ 129 w 922"/>
                <a:gd name="T27" fmla="*/ 515 h 601"/>
                <a:gd name="T28" fmla="*/ 246 w 922"/>
                <a:gd name="T29" fmla="*/ 536 h 601"/>
                <a:gd name="T30" fmla="*/ 289 w 922"/>
                <a:gd name="T31" fmla="*/ 579 h 601"/>
                <a:gd name="T32" fmla="*/ 343 w 922"/>
                <a:gd name="T33" fmla="*/ 590 h 601"/>
                <a:gd name="T34" fmla="*/ 418 w 922"/>
                <a:gd name="T35" fmla="*/ 579 h 601"/>
                <a:gd name="T36" fmla="*/ 493 w 922"/>
                <a:gd name="T37" fmla="*/ 590 h 601"/>
                <a:gd name="T38" fmla="*/ 568 w 922"/>
                <a:gd name="T39" fmla="*/ 600 h 601"/>
                <a:gd name="T40" fmla="*/ 632 w 922"/>
                <a:gd name="T41" fmla="*/ 600 h 601"/>
                <a:gd name="T42" fmla="*/ 686 w 922"/>
                <a:gd name="T43" fmla="*/ 525 h 601"/>
                <a:gd name="T44" fmla="*/ 707 w 922"/>
                <a:gd name="T45" fmla="*/ 450 h 601"/>
                <a:gd name="T46" fmla="*/ 718 w 922"/>
                <a:gd name="T47" fmla="*/ 386 h 601"/>
                <a:gd name="T48" fmla="*/ 782 w 922"/>
                <a:gd name="T49" fmla="*/ 354 h 601"/>
                <a:gd name="T50" fmla="*/ 846 w 922"/>
                <a:gd name="T51" fmla="*/ 311 h 601"/>
                <a:gd name="T52" fmla="*/ 889 w 922"/>
                <a:gd name="T53" fmla="*/ 268 h 601"/>
                <a:gd name="T54" fmla="*/ 921 w 922"/>
                <a:gd name="T55" fmla="*/ 193 h 601"/>
                <a:gd name="T56" fmla="*/ 911 w 922"/>
                <a:gd name="T57" fmla="*/ 129 h 601"/>
                <a:gd name="T58" fmla="*/ 857 w 922"/>
                <a:gd name="T59" fmla="*/ 75 h 601"/>
                <a:gd name="T60" fmla="*/ 803 w 922"/>
                <a:gd name="T61" fmla="*/ 43 h 601"/>
                <a:gd name="T62" fmla="*/ 664 w 922"/>
                <a:gd name="T63" fmla="*/ 0 h 601"/>
                <a:gd name="T64" fmla="*/ 621 w 922"/>
                <a:gd name="T65" fmla="*/ 54 h 601"/>
                <a:gd name="T66" fmla="*/ 557 w 922"/>
                <a:gd name="T67" fmla="*/ 86 h 601"/>
                <a:gd name="T68" fmla="*/ 503 w 922"/>
                <a:gd name="T69" fmla="*/ 75 h 601"/>
                <a:gd name="T70" fmla="*/ 448 w 922"/>
                <a:gd name="T71" fmla="*/ 81 h 6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22"/>
                <a:gd name="T109" fmla="*/ 0 h 601"/>
                <a:gd name="T110" fmla="*/ 922 w 922"/>
                <a:gd name="T111" fmla="*/ 601 h 60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22" h="601">
                  <a:moveTo>
                    <a:pt x="448" y="81"/>
                  </a:moveTo>
                  <a:lnTo>
                    <a:pt x="386" y="86"/>
                  </a:lnTo>
                  <a:lnTo>
                    <a:pt x="354" y="86"/>
                  </a:lnTo>
                  <a:lnTo>
                    <a:pt x="332" y="86"/>
                  </a:lnTo>
                  <a:lnTo>
                    <a:pt x="300" y="97"/>
                  </a:lnTo>
                  <a:lnTo>
                    <a:pt x="268" y="97"/>
                  </a:lnTo>
                  <a:lnTo>
                    <a:pt x="246" y="108"/>
                  </a:lnTo>
                  <a:lnTo>
                    <a:pt x="214" y="108"/>
                  </a:lnTo>
                  <a:lnTo>
                    <a:pt x="182" y="118"/>
                  </a:lnTo>
                  <a:lnTo>
                    <a:pt x="150" y="118"/>
                  </a:lnTo>
                  <a:lnTo>
                    <a:pt x="118" y="108"/>
                  </a:lnTo>
                  <a:lnTo>
                    <a:pt x="96" y="118"/>
                  </a:lnTo>
                  <a:lnTo>
                    <a:pt x="86" y="140"/>
                  </a:lnTo>
                  <a:lnTo>
                    <a:pt x="64" y="161"/>
                  </a:lnTo>
                  <a:lnTo>
                    <a:pt x="43" y="183"/>
                  </a:lnTo>
                  <a:lnTo>
                    <a:pt x="21" y="215"/>
                  </a:lnTo>
                  <a:lnTo>
                    <a:pt x="11" y="247"/>
                  </a:lnTo>
                  <a:lnTo>
                    <a:pt x="0" y="279"/>
                  </a:lnTo>
                  <a:lnTo>
                    <a:pt x="43" y="311"/>
                  </a:lnTo>
                  <a:lnTo>
                    <a:pt x="64" y="333"/>
                  </a:lnTo>
                  <a:lnTo>
                    <a:pt x="86" y="343"/>
                  </a:lnTo>
                  <a:lnTo>
                    <a:pt x="86" y="365"/>
                  </a:lnTo>
                  <a:lnTo>
                    <a:pt x="64" y="386"/>
                  </a:lnTo>
                  <a:lnTo>
                    <a:pt x="64" y="429"/>
                  </a:lnTo>
                  <a:lnTo>
                    <a:pt x="54" y="472"/>
                  </a:lnTo>
                  <a:lnTo>
                    <a:pt x="54" y="504"/>
                  </a:lnTo>
                  <a:lnTo>
                    <a:pt x="86" y="515"/>
                  </a:lnTo>
                  <a:lnTo>
                    <a:pt x="129" y="515"/>
                  </a:lnTo>
                  <a:lnTo>
                    <a:pt x="161" y="525"/>
                  </a:lnTo>
                  <a:lnTo>
                    <a:pt x="246" y="536"/>
                  </a:lnTo>
                  <a:lnTo>
                    <a:pt x="268" y="557"/>
                  </a:lnTo>
                  <a:lnTo>
                    <a:pt x="289" y="579"/>
                  </a:lnTo>
                  <a:lnTo>
                    <a:pt x="311" y="579"/>
                  </a:lnTo>
                  <a:lnTo>
                    <a:pt x="343" y="590"/>
                  </a:lnTo>
                  <a:lnTo>
                    <a:pt x="375" y="590"/>
                  </a:lnTo>
                  <a:lnTo>
                    <a:pt x="418" y="579"/>
                  </a:lnTo>
                  <a:lnTo>
                    <a:pt x="461" y="579"/>
                  </a:lnTo>
                  <a:lnTo>
                    <a:pt x="493" y="590"/>
                  </a:lnTo>
                  <a:lnTo>
                    <a:pt x="525" y="600"/>
                  </a:lnTo>
                  <a:lnTo>
                    <a:pt x="568" y="600"/>
                  </a:lnTo>
                  <a:lnTo>
                    <a:pt x="600" y="600"/>
                  </a:lnTo>
                  <a:lnTo>
                    <a:pt x="632" y="600"/>
                  </a:lnTo>
                  <a:lnTo>
                    <a:pt x="664" y="568"/>
                  </a:lnTo>
                  <a:lnTo>
                    <a:pt x="686" y="525"/>
                  </a:lnTo>
                  <a:lnTo>
                    <a:pt x="696" y="482"/>
                  </a:lnTo>
                  <a:lnTo>
                    <a:pt x="707" y="450"/>
                  </a:lnTo>
                  <a:lnTo>
                    <a:pt x="707" y="418"/>
                  </a:lnTo>
                  <a:lnTo>
                    <a:pt x="718" y="386"/>
                  </a:lnTo>
                  <a:lnTo>
                    <a:pt x="750" y="375"/>
                  </a:lnTo>
                  <a:lnTo>
                    <a:pt x="782" y="354"/>
                  </a:lnTo>
                  <a:lnTo>
                    <a:pt x="814" y="333"/>
                  </a:lnTo>
                  <a:lnTo>
                    <a:pt x="846" y="311"/>
                  </a:lnTo>
                  <a:lnTo>
                    <a:pt x="868" y="300"/>
                  </a:lnTo>
                  <a:lnTo>
                    <a:pt x="889" y="268"/>
                  </a:lnTo>
                  <a:lnTo>
                    <a:pt x="911" y="225"/>
                  </a:lnTo>
                  <a:lnTo>
                    <a:pt x="921" y="193"/>
                  </a:lnTo>
                  <a:lnTo>
                    <a:pt x="921" y="161"/>
                  </a:lnTo>
                  <a:lnTo>
                    <a:pt x="911" y="129"/>
                  </a:lnTo>
                  <a:lnTo>
                    <a:pt x="878" y="97"/>
                  </a:lnTo>
                  <a:lnTo>
                    <a:pt x="857" y="75"/>
                  </a:lnTo>
                  <a:lnTo>
                    <a:pt x="825" y="65"/>
                  </a:lnTo>
                  <a:lnTo>
                    <a:pt x="803" y="43"/>
                  </a:lnTo>
                  <a:lnTo>
                    <a:pt x="728" y="22"/>
                  </a:lnTo>
                  <a:lnTo>
                    <a:pt x="664" y="0"/>
                  </a:lnTo>
                  <a:lnTo>
                    <a:pt x="632" y="22"/>
                  </a:lnTo>
                  <a:lnTo>
                    <a:pt x="621" y="54"/>
                  </a:lnTo>
                  <a:lnTo>
                    <a:pt x="589" y="65"/>
                  </a:lnTo>
                  <a:lnTo>
                    <a:pt x="557" y="86"/>
                  </a:lnTo>
                  <a:lnTo>
                    <a:pt x="525" y="86"/>
                  </a:lnTo>
                  <a:lnTo>
                    <a:pt x="503" y="75"/>
                  </a:lnTo>
                  <a:lnTo>
                    <a:pt x="448" y="81"/>
                  </a:lnTo>
                </a:path>
              </a:pathLst>
            </a:custGeom>
            <a:noFill/>
            <a:ln w="12700" cap="rnd" cmpd="sng">
              <a:solidFill>
                <a:schemeClr val="tx1"/>
              </a:solidFill>
              <a:prstDash val="solid"/>
              <a:round/>
              <a:headEnd/>
              <a:tailEnd/>
            </a:ln>
          </p:spPr>
          <p:txBody>
            <a:bodyPr/>
            <a:lstStyle/>
            <a:p>
              <a:endParaRPr lang="en-US"/>
            </a:p>
          </p:txBody>
        </p:sp>
        <p:sp>
          <p:nvSpPr>
            <p:cNvPr id="1055" name="Rectangle 7"/>
            <p:cNvSpPr>
              <a:spLocks noChangeArrowheads="1"/>
            </p:cNvSpPr>
            <p:nvPr/>
          </p:nvSpPr>
          <p:spPr bwMode="auto">
            <a:xfrm>
              <a:off x="714" y="3182"/>
              <a:ext cx="935" cy="234"/>
            </a:xfrm>
            <a:prstGeom prst="rect">
              <a:avLst/>
            </a:prstGeom>
            <a:noFill/>
            <a:ln w="9525">
              <a:noFill/>
              <a:miter lim="800000"/>
              <a:headEnd/>
              <a:tailEnd/>
            </a:ln>
          </p:spPr>
          <p:txBody>
            <a:bodyPr wrap="none" lIns="92075" tIns="46038" rIns="92075" bIns="46038">
              <a:spAutoFit/>
            </a:bodyPr>
            <a:lstStyle/>
            <a:p>
              <a:pPr eaLnBrk="0" hangingPunct="0"/>
              <a:r>
                <a:rPr lang="zh-CN" altLang="en-US" sz="1400"/>
                <a:t>计算机网络</a:t>
              </a:r>
            </a:p>
          </p:txBody>
        </p:sp>
        <p:sp>
          <p:nvSpPr>
            <p:cNvPr id="1056" name="Line 8"/>
            <p:cNvSpPr>
              <a:spLocks noChangeShapeType="1"/>
            </p:cNvSpPr>
            <p:nvPr/>
          </p:nvSpPr>
          <p:spPr bwMode="auto">
            <a:xfrm>
              <a:off x="532" y="3312"/>
              <a:ext cx="192" cy="4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57" name="Line 9"/>
            <p:cNvSpPr>
              <a:spLocks noChangeShapeType="1"/>
            </p:cNvSpPr>
            <p:nvPr/>
          </p:nvSpPr>
          <p:spPr bwMode="auto">
            <a:xfrm flipH="1" flipV="1">
              <a:off x="1588" y="3168"/>
              <a:ext cx="192" cy="48"/>
            </a:xfrm>
            <a:prstGeom prst="line">
              <a:avLst/>
            </a:prstGeom>
            <a:noFill/>
            <a:ln w="12700">
              <a:solidFill>
                <a:schemeClr val="tx1"/>
              </a:solidFill>
              <a:round/>
              <a:headEnd type="none" w="sm" len="sm"/>
              <a:tailEnd type="none" w="sm" len="sm"/>
            </a:ln>
          </p:spPr>
          <p:txBody>
            <a:bodyPr wrap="none" anchor="ctr"/>
            <a:lstStyle/>
            <a:p>
              <a:endParaRPr lang="en-US"/>
            </a:p>
          </p:txBody>
        </p:sp>
        <p:graphicFrame>
          <p:nvGraphicFramePr>
            <p:cNvPr id="1038" name="Object 10"/>
            <p:cNvGraphicFramePr>
              <a:graphicFrameLocks/>
            </p:cNvGraphicFramePr>
            <p:nvPr/>
          </p:nvGraphicFramePr>
          <p:xfrm>
            <a:off x="1776" y="3120"/>
            <a:ext cx="340" cy="310"/>
          </p:xfrm>
          <a:graphic>
            <a:graphicData uri="http://schemas.openxmlformats.org/presentationml/2006/ole">
              <p:oleObj spid="_x0000_s1038" name="ClipArt" r:id="rId5" imgW="3660480" imgH="3450960" progId="">
                <p:embed/>
              </p:oleObj>
            </a:graphicData>
          </a:graphic>
        </p:graphicFrame>
        <p:graphicFrame>
          <p:nvGraphicFramePr>
            <p:cNvPr id="1039" name="Object 11"/>
            <p:cNvGraphicFramePr>
              <a:graphicFrameLocks/>
            </p:cNvGraphicFramePr>
            <p:nvPr/>
          </p:nvGraphicFramePr>
          <p:xfrm>
            <a:off x="816" y="2784"/>
            <a:ext cx="340" cy="310"/>
          </p:xfrm>
          <a:graphic>
            <a:graphicData uri="http://schemas.openxmlformats.org/presentationml/2006/ole">
              <p:oleObj spid="_x0000_s1039" name="ClipArt" r:id="rId6" imgW="3660480" imgH="3450960" progId="">
                <p:embed/>
              </p:oleObj>
            </a:graphicData>
          </a:graphic>
        </p:graphicFrame>
      </p:grpSp>
      <p:graphicFrame>
        <p:nvGraphicFramePr>
          <p:cNvPr id="1026" name="Object 12"/>
          <p:cNvGraphicFramePr>
            <a:graphicFrameLocks/>
          </p:cNvGraphicFramePr>
          <p:nvPr/>
        </p:nvGraphicFramePr>
        <p:xfrm>
          <a:off x="4279900" y="5194300"/>
          <a:ext cx="314325" cy="346075"/>
        </p:xfrm>
        <a:graphic>
          <a:graphicData uri="http://schemas.openxmlformats.org/presentationml/2006/ole">
            <p:oleObj spid="_x0000_s1026" name="ClipArt" r:id="rId7" imgW="3660480" imgH="3450960" progId="">
              <p:embed/>
            </p:oleObj>
          </a:graphicData>
        </a:graphic>
      </p:graphicFrame>
      <p:graphicFrame>
        <p:nvGraphicFramePr>
          <p:cNvPr id="1027" name="Object 13"/>
          <p:cNvGraphicFramePr>
            <a:graphicFrameLocks/>
          </p:cNvGraphicFramePr>
          <p:nvPr/>
        </p:nvGraphicFramePr>
        <p:xfrm>
          <a:off x="7739063" y="5783263"/>
          <a:ext cx="314325" cy="346075"/>
        </p:xfrm>
        <a:graphic>
          <a:graphicData uri="http://schemas.openxmlformats.org/presentationml/2006/ole">
            <p:oleObj spid="_x0000_s1027" name="ClipArt" r:id="rId8" imgW="3660480" imgH="3450960" progId="">
              <p:embed/>
            </p:oleObj>
          </a:graphicData>
        </a:graphic>
      </p:graphicFrame>
      <p:graphicFrame>
        <p:nvGraphicFramePr>
          <p:cNvPr id="1028" name="Object 14"/>
          <p:cNvGraphicFramePr>
            <a:graphicFrameLocks/>
          </p:cNvGraphicFramePr>
          <p:nvPr/>
        </p:nvGraphicFramePr>
        <p:xfrm>
          <a:off x="8448675" y="5300663"/>
          <a:ext cx="314325" cy="346075"/>
        </p:xfrm>
        <a:graphic>
          <a:graphicData uri="http://schemas.openxmlformats.org/presentationml/2006/ole">
            <p:oleObj spid="_x0000_s1028" name="ClipArt" r:id="rId9" imgW="3660480" imgH="3450960" progId="">
              <p:embed/>
            </p:oleObj>
          </a:graphicData>
        </a:graphic>
      </p:graphicFrame>
      <p:graphicFrame>
        <p:nvGraphicFramePr>
          <p:cNvPr id="1029" name="Object 15"/>
          <p:cNvGraphicFramePr>
            <a:graphicFrameLocks/>
          </p:cNvGraphicFramePr>
          <p:nvPr/>
        </p:nvGraphicFramePr>
        <p:xfrm>
          <a:off x="4191000" y="4605338"/>
          <a:ext cx="314325" cy="346075"/>
        </p:xfrm>
        <a:graphic>
          <a:graphicData uri="http://schemas.openxmlformats.org/presentationml/2006/ole">
            <p:oleObj spid="_x0000_s1029" name="ClipArt" r:id="rId10" imgW="3660480" imgH="3450960" progId="">
              <p:embed/>
            </p:oleObj>
          </a:graphicData>
        </a:graphic>
      </p:graphicFrame>
      <p:graphicFrame>
        <p:nvGraphicFramePr>
          <p:cNvPr id="1030" name="Object 16"/>
          <p:cNvGraphicFramePr>
            <a:graphicFrameLocks/>
          </p:cNvGraphicFramePr>
          <p:nvPr/>
        </p:nvGraphicFramePr>
        <p:xfrm>
          <a:off x="6985000" y="4122738"/>
          <a:ext cx="314325" cy="346075"/>
        </p:xfrm>
        <a:graphic>
          <a:graphicData uri="http://schemas.openxmlformats.org/presentationml/2006/ole">
            <p:oleObj spid="_x0000_s1030" name="ClipArt" r:id="rId11" imgW="3660480" imgH="3450960" progId="">
              <p:embed/>
            </p:oleObj>
          </a:graphicData>
        </a:graphic>
      </p:graphicFrame>
      <p:graphicFrame>
        <p:nvGraphicFramePr>
          <p:cNvPr id="1031" name="Object 17"/>
          <p:cNvGraphicFramePr>
            <a:graphicFrameLocks/>
          </p:cNvGraphicFramePr>
          <p:nvPr/>
        </p:nvGraphicFramePr>
        <p:xfrm>
          <a:off x="6008688" y="4016375"/>
          <a:ext cx="314325" cy="346075"/>
        </p:xfrm>
        <a:graphic>
          <a:graphicData uri="http://schemas.openxmlformats.org/presentationml/2006/ole">
            <p:oleObj spid="_x0000_s1031" name="ClipArt" r:id="rId12" imgW="3660480" imgH="3450960" progId="">
              <p:embed/>
            </p:oleObj>
          </a:graphicData>
        </a:graphic>
      </p:graphicFrame>
      <p:sp>
        <p:nvSpPr>
          <p:cNvPr id="1043" name="Freeform 18"/>
          <p:cNvSpPr>
            <a:spLocks/>
          </p:cNvSpPr>
          <p:nvPr/>
        </p:nvSpPr>
        <p:spPr bwMode="auto">
          <a:xfrm>
            <a:off x="4491038" y="4675188"/>
            <a:ext cx="850900" cy="671512"/>
          </a:xfrm>
          <a:custGeom>
            <a:avLst/>
            <a:gdLst>
              <a:gd name="T0" fmla="*/ 2147483647 w 922"/>
              <a:gd name="T1" fmla="*/ 2147483647 h 601"/>
              <a:gd name="T2" fmla="*/ 2147483647 w 922"/>
              <a:gd name="T3" fmla="*/ 2147483647 h 601"/>
              <a:gd name="T4" fmla="*/ 2147483647 w 922"/>
              <a:gd name="T5" fmla="*/ 2147483647 h 601"/>
              <a:gd name="T6" fmla="*/ 2147483647 w 922"/>
              <a:gd name="T7" fmla="*/ 2147483647 h 601"/>
              <a:gd name="T8" fmla="*/ 2147483647 w 922"/>
              <a:gd name="T9" fmla="*/ 2147483647 h 601"/>
              <a:gd name="T10" fmla="*/ 2147483647 w 922"/>
              <a:gd name="T11" fmla="*/ 2147483647 h 601"/>
              <a:gd name="T12" fmla="*/ 2147483647 w 922"/>
              <a:gd name="T13" fmla="*/ 2147483647 h 601"/>
              <a:gd name="T14" fmla="*/ 2147483647 w 922"/>
              <a:gd name="T15" fmla="*/ 2147483647 h 601"/>
              <a:gd name="T16" fmla="*/ 0 w 922"/>
              <a:gd name="T17" fmla="*/ 2147483647 h 601"/>
              <a:gd name="T18" fmla="*/ 2147483647 w 922"/>
              <a:gd name="T19" fmla="*/ 2147483647 h 601"/>
              <a:gd name="T20" fmla="*/ 2147483647 w 922"/>
              <a:gd name="T21" fmla="*/ 2147483647 h 601"/>
              <a:gd name="T22" fmla="*/ 2147483647 w 922"/>
              <a:gd name="T23" fmla="*/ 2147483647 h 601"/>
              <a:gd name="T24" fmla="*/ 2147483647 w 922"/>
              <a:gd name="T25" fmla="*/ 2147483647 h 601"/>
              <a:gd name="T26" fmla="*/ 2147483647 w 922"/>
              <a:gd name="T27" fmla="*/ 2147483647 h 601"/>
              <a:gd name="T28" fmla="*/ 2147483647 w 922"/>
              <a:gd name="T29" fmla="*/ 2147483647 h 601"/>
              <a:gd name="T30" fmla="*/ 2147483647 w 922"/>
              <a:gd name="T31" fmla="*/ 2147483647 h 601"/>
              <a:gd name="T32" fmla="*/ 2147483647 w 922"/>
              <a:gd name="T33" fmla="*/ 2147483647 h 601"/>
              <a:gd name="T34" fmla="*/ 2147483647 w 922"/>
              <a:gd name="T35" fmla="*/ 2147483647 h 601"/>
              <a:gd name="T36" fmla="*/ 2147483647 w 922"/>
              <a:gd name="T37" fmla="*/ 2147483647 h 601"/>
              <a:gd name="T38" fmla="*/ 2147483647 w 922"/>
              <a:gd name="T39" fmla="*/ 2147483647 h 601"/>
              <a:gd name="T40" fmla="*/ 2147483647 w 922"/>
              <a:gd name="T41" fmla="*/ 2147483647 h 601"/>
              <a:gd name="T42" fmla="*/ 2147483647 w 922"/>
              <a:gd name="T43" fmla="*/ 2147483647 h 601"/>
              <a:gd name="T44" fmla="*/ 2147483647 w 922"/>
              <a:gd name="T45" fmla="*/ 2147483647 h 601"/>
              <a:gd name="T46" fmla="*/ 2147483647 w 922"/>
              <a:gd name="T47" fmla="*/ 2147483647 h 601"/>
              <a:gd name="T48" fmla="*/ 2147483647 w 922"/>
              <a:gd name="T49" fmla="*/ 2147483647 h 601"/>
              <a:gd name="T50" fmla="*/ 2147483647 w 922"/>
              <a:gd name="T51" fmla="*/ 2147483647 h 601"/>
              <a:gd name="T52" fmla="*/ 2147483647 w 922"/>
              <a:gd name="T53" fmla="*/ 2147483647 h 601"/>
              <a:gd name="T54" fmla="*/ 2147483647 w 922"/>
              <a:gd name="T55" fmla="*/ 2147483647 h 601"/>
              <a:gd name="T56" fmla="*/ 2147483647 w 922"/>
              <a:gd name="T57" fmla="*/ 2147483647 h 601"/>
              <a:gd name="T58" fmla="*/ 2147483647 w 922"/>
              <a:gd name="T59" fmla="*/ 2147483647 h 601"/>
              <a:gd name="T60" fmla="*/ 2147483647 w 922"/>
              <a:gd name="T61" fmla="*/ 2147483647 h 601"/>
              <a:gd name="T62" fmla="*/ 2147483647 w 922"/>
              <a:gd name="T63" fmla="*/ 0 h 601"/>
              <a:gd name="T64" fmla="*/ 2147483647 w 922"/>
              <a:gd name="T65" fmla="*/ 2147483647 h 601"/>
              <a:gd name="T66" fmla="*/ 2147483647 w 922"/>
              <a:gd name="T67" fmla="*/ 2147483647 h 601"/>
              <a:gd name="T68" fmla="*/ 2147483647 w 922"/>
              <a:gd name="T69" fmla="*/ 2147483647 h 601"/>
              <a:gd name="T70" fmla="*/ 2147483647 w 922"/>
              <a:gd name="T71" fmla="*/ 2147483647 h 6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22"/>
              <a:gd name="T109" fmla="*/ 0 h 601"/>
              <a:gd name="T110" fmla="*/ 922 w 922"/>
              <a:gd name="T111" fmla="*/ 601 h 60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22" h="601">
                <a:moveTo>
                  <a:pt x="448" y="81"/>
                </a:moveTo>
                <a:lnTo>
                  <a:pt x="386" y="86"/>
                </a:lnTo>
                <a:lnTo>
                  <a:pt x="354" y="86"/>
                </a:lnTo>
                <a:lnTo>
                  <a:pt x="332" y="86"/>
                </a:lnTo>
                <a:lnTo>
                  <a:pt x="300" y="97"/>
                </a:lnTo>
                <a:lnTo>
                  <a:pt x="268" y="97"/>
                </a:lnTo>
                <a:lnTo>
                  <a:pt x="246" y="108"/>
                </a:lnTo>
                <a:lnTo>
                  <a:pt x="214" y="108"/>
                </a:lnTo>
                <a:lnTo>
                  <a:pt x="182" y="118"/>
                </a:lnTo>
                <a:lnTo>
                  <a:pt x="150" y="118"/>
                </a:lnTo>
                <a:lnTo>
                  <a:pt x="118" y="108"/>
                </a:lnTo>
                <a:lnTo>
                  <a:pt x="96" y="118"/>
                </a:lnTo>
                <a:lnTo>
                  <a:pt x="86" y="140"/>
                </a:lnTo>
                <a:lnTo>
                  <a:pt x="64" y="161"/>
                </a:lnTo>
                <a:lnTo>
                  <a:pt x="43" y="183"/>
                </a:lnTo>
                <a:lnTo>
                  <a:pt x="21" y="215"/>
                </a:lnTo>
                <a:lnTo>
                  <a:pt x="11" y="247"/>
                </a:lnTo>
                <a:lnTo>
                  <a:pt x="0" y="279"/>
                </a:lnTo>
                <a:lnTo>
                  <a:pt x="43" y="311"/>
                </a:lnTo>
                <a:lnTo>
                  <a:pt x="64" y="333"/>
                </a:lnTo>
                <a:lnTo>
                  <a:pt x="86" y="343"/>
                </a:lnTo>
                <a:lnTo>
                  <a:pt x="86" y="365"/>
                </a:lnTo>
                <a:lnTo>
                  <a:pt x="64" y="386"/>
                </a:lnTo>
                <a:lnTo>
                  <a:pt x="64" y="429"/>
                </a:lnTo>
                <a:lnTo>
                  <a:pt x="54" y="472"/>
                </a:lnTo>
                <a:lnTo>
                  <a:pt x="54" y="504"/>
                </a:lnTo>
                <a:lnTo>
                  <a:pt x="86" y="515"/>
                </a:lnTo>
                <a:lnTo>
                  <a:pt x="129" y="515"/>
                </a:lnTo>
                <a:lnTo>
                  <a:pt x="161" y="525"/>
                </a:lnTo>
                <a:lnTo>
                  <a:pt x="246" y="536"/>
                </a:lnTo>
                <a:lnTo>
                  <a:pt x="268" y="557"/>
                </a:lnTo>
                <a:lnTo>
                  <a:pt x="289" y="579"/>
                </a:lnTo>
                <a:lnTo>
                  <a:pt x="311" y="579"/>
                </a:lnTo>
                <a:lnTo>
                  <a:pt x="343" y="590"/>
                </a:lnTo>
                <a:lnTo>
                  <a:pt x="375" y="590"/>
                </a:lnTo>
                <a:lnTo>
                  <a:pt x="418" y="579"/>
                </a:lnTo>
                <a:lnTo>
                  <a:pt x="461" y="579"/>
                </a:lnTo>
                <a:lnTo>
                  <a:pt x="493" y="590"/>
                </a:lnTo>
                <a:lnTo>
                  <a:pt x="525" y="600"/>
                </a:lnTo>
                <a:lnTo>
                  <a:pt x="568" y="600"/>
                </a:lnTo>
                <a:lnTo>
                  <a:pt x="600" y="600"/>
                </a:lnTo>
                <a:lnTo>
                  <a:pt x="632" y="600"/>
                </a:lnTo>
                <a:lnTo>
                  <a:pt x="664" y="568"/>
                </a:lnTo>
                <a:lnTo>
                  <a:pt x="686" y="525"/>
                </a:lnTo>
                <a:lnTo>
                  <a:pt x="696" y="482"/>
                </a:lnTo>
                <a:lnTo>
                  <a:pt x="707" y="450"/>
                </a:lnTo>
                <a:lnTo>
                  <a:pt x="707" y="418"/>
                </a:lnTo>
                <a:lnTo>
                  <a:pt x="718" y="386"/>
                </a:lnTo>
                <a:lnTo>
                  <a:pt x="750" y="375"/>
                </a:lnTo>
                <a:lnTo>
                  <a:pt x="782" y="354"/>
                </a:lnTo>
                <a:lnTo>
                  <a:pt x="814" y="333"/>
                </a:lnTo>
                <a:lnTo>
                  <a:pt x="846" y="311"/>
                </a:lnTo>
                <a:lnTo>
                  <a:pt x="868" y="300"/>
                </a:lnTo>
                <a:lnTo>
                  <a:pt x="889" y="268"/>
                </a:lnTo>
                <a:lnTo>
                  <a:pt x="911" y="225"/>
                </a:lnTo>
                <a:lnTo>
                  <a:pt x="921" y="193"/>
                </a:lnTo>
                <a:lnTo>
                  <a:pt x="921" y="161"/>
                </a:lnTo>
                <a:lnTo>
                  <a:pt x="911" y="129"/>
                </a:lnTo>
                <a:lnTo>
                  <a:pt x="878" y="97"/>
                </a:lnTo>
                <a:lnTo>
                  <a:pt x="857" y="75"/>
                </a:lnTo>
                <a:lnTo>
                  <a:pt x="825" y="65"/>
                </a:lnTo>
                <a:lnTo>
                  <a:pt x="803" y="43"/>
                </a:lnTo>
                <a:lnTo>
                  <a:pt x="728" y="22"/>
                </a:lnTo>
                <a:lnTo>
                  <a:pt x="664" y="0"/>
                </a:lnTo>
                <a:lnTo>
                  <a:pt x="632" y="22"/>
                </a:lnTo>
                <a:lnTo>
                  <a:pt x="621" y="54"/>
                </a:lnTo>
                <a:lnTo>
                  <a:pt x="589" y="65"/>
                </a:lnTo>
                <a:lnTo>
                  <a:pt x="557" y="86"/>
                </a:lnTo>
                <a:lnTo>
                  <a:pt x="525" y="86"/>
                </a:lnTo>
                <a:lnTo>
                  <a:pt x="503" y="75"/>
                </a:lnTo>
                <a:lnTo>
                  <a:pt x="448" y="81"/>
                </a:lnTo>
              </a:path>
            </a:pathLst>
          </a:custGeom>
          <a:noFill/>
          <a:ln w="12700" cap="rnd" cmpd="sng">
            <a:solidFill>
              <a:schemeClr val="tx1"/>
            </a:solidFill>
            <a:prstDash val="solid"/>
            <a:round/>
            <a:headEnd/>
            <a:tailEnd/>
          </a:ln>
        </p:spPr>
        <p:txBody>
          <a:bodyPr/>
          <a:lstStyle/>
          <a:p>
            <a:endParaRPr lang="en-US"/>
          </a:p>
        </p:txBody>
      </p:sp>
      <p:sp>
        <p:nvSpPr>
          <p:cNvPr id="1044" name="Freeform 19"/>
          <p:cNvSpPr>
            <a:spLocks/>
          </p:cNvSpPr>
          <p:nvPr/>
        </p:nvSpPr>
        <p:spPr bwMode="auto">
          <a:xfrm>
            <a:off x="6130925" y="4246563"/>
            <a:ext cx="852488" cy="671512"/>
          </a:xfrm>
          <a:custGeom>
            <a:avLst/>
            <a:gdLst>
              <a:gd name="T0" fmla="*/ 2147483647 w 922"/>
              <a:gd name="T1" fmla="*/ 2147483647 h 601"/>
              <a:gd name="T2" fmla="*/ 2147483647 w 922"/>
              <a:gd name="T3" fmla="*/ 2147483647 h 601"/>
              <a:gd name="T4" fmla="*/ 2147483647 w 922"/>
              <a:gd name="T5" fmla="*/ 2147483647 h 601"/>
              <a:gd name="T6" fmla="*/ 2147483647 w 922"/>
              <a:gd name="T7" fmla="*/ 2147483647 h 601"/>
              <a:gd name="T8" fmla="*/ 2147483647 w 922"/>
              <a:gd name="T9" fmla="*/ 2147483647 h 601"/>
              <a:gd name="T10" fmla="*/ 2147483647 w 922"/>
              <a:gd name="T11" fmla="*/ 2147483647 h 601"/>
              <a:gd name="T12" fmla="*/ 2147483647 w 922"/>
              <a:gd name="T13" fmla="*/ 2147483647 h 601"/>
              <a:gd name="T14" fmla="*/ 2147483647 w 922"/>
              <a:gd name="T15" fmla="*/ 2147483647 h 601"/>
              <a:gd name="T16" fmla="*/ 0 w 922"/>
              <a:gd name="T17" fmla="*/ 2147483647 h 601"/>
              <a:gd name="T18" fmla="*/ 2147483647 w 922"/>
              <a:gd name="T19" fmla="*/ 2147483647 h 601"/>
              <a:gd name="T20" fmla="*/ 2147483647 w 922"/>
              <a:gd name="T21" fmla="*/ 2147483647 h 601"/>
              <a:gd name="T22" fmla="*/ 2147483647 w 922"/>
              <a:gd name="T23" fmla="*/ 2147483647 h 601"/>
              <a:gd name="T24" fmla="*/ 2147483647 w 922"/>
              <a:gd name="T25" fmla="*/ 2147483647 h 601"/>
              <a:gd name="T26" fmla="*/ 2147483647 w 922"/>
              <a:gd name="T27" fmla="*/ 2147483647 h 601"/>
              <a:gd name="T28" fmla="*/ 2147483647 w 922"/>
              <a:gd name="T29" fmla="*/ 2147483647 h 601"/>
              <a:gd name="T30" fmla="*/ 2147483647 w 922"/>
              <a:gd name="T31" fmla="*/ 2147483647 h 601"/>
              <a:gd name="T32" fmla="*/ 2147483647 w 922"/>
              <a:gd name="T33" fmla="*/ 2147483647 h 601"/>
              <a:gd name="T34" fmla="*/ 2147483647 w 922"/>
              <a:gd name="T35" fmla="*/ 2147483647 h 601"/>
              <a:gd name="T36" fmla="*/ 2147483647 w 922"/>
              <a:gd name="T37" fmla="*/ 2147483647 h 601"/>
              <a:gd name="T38" fmla="*/ 2147483647 w 922"/>
              <a:gd name="T39" fmla="*/ 2147483647 h 601"/>
              <a:gd name="T40" fmla="*/ 2147483647 w 922"/>
              <a:gd name="T41" fmla="*/ 2147483647 h 601"/>
              <a:gd name="T42" fmla="*/ 2147483647 w 922"/>
              <a:gd name="T43" fmla="*/ 2147483647 h 601"/>
              <a:gd name="T44" fmla="*/ 2147483647 w 922"/>
              <a:gd name="T45" fmla="*/ 2147483647 h 601"/>
              <a:gd name="T46" fmla="*/ 2147483647 w 922"/>
              <a:gd name="T47" fmla="*/ 2147483647 h 601"/>
              <a:gd name="T48" fmla="*/ 2147483647 w 922"/>
              <a:gd name="T49" fmla="*/ 2147483647 h 601"/>
              <a:gd name="T50" fmla="*/ 2147483647 w 922"/>
              <a:gd name="T51" fmla="*/ 2147483647 h 601"/>
              <a:gd name="T52" fmla="*/ 2147483647 w 922"/>
              <a:gd name="T53" fmla="*/ 2147483647 h 601"/>
              <a:gd name="T54" fmla="*/ 2147483647 w 922"/>
              <a:gd name="T55" fmla="*/ 2147483647 h 601"/>
              <a:gd name="T56" fmla="*/ 2147483647 w 922"/>
              <a:gd name="T57" fmla="*/ 2147483647 h 601"/>
              <a:gd name="T58" fmla="*/ 2147483647 w 922"/>
              <a:gd name="T59" fmla="*/ 2147483647 h 601"/>
              <a:gd name="T60" fmla="*/ 2147483647 w 922"/>
              <a:gd name="T61" fmla="*/ 2147483647 h 601"/>
              <a:gd name="T62" fmla="*/ 2147483647 w 922"/>
              <a:gd name="T63" fmla="*/ 0 h 601"/>
              <a:gd name="T64" fmla="*/ 2147483647 w 922"/>
              <a:gd name="T65" fmla="*/ 2147483647 h 601"/>
              <a:gd name="T66" fmla="*/ 2147483647 w 922"/>
              <a:gd name="T67" fmla="*/ 2147483647 h 601"/>
              <a:gd name="T68" fmla="*/ 2147483647 w 922"/>
              <a:gd name="T69" fmla="*/ 2147483647 h 601"/>
              <a:gd name="T70" fmla="*/ 2147483647 w 922"/>
              <a:gd name="T71" fmla="*/ 2147483647 h 6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22"/>
              <a:gd name="T109" fmla="*/ 0 h 601"/>
              <a:gd name="T110" fmla="*/ 922 w 922"/>
              <a:gd name="T111" fmla="*/ 601 h 60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22" h="601">
                <a:moveTo>
                  <a:pt x="448" y="81"/>
                </a:moveTo>
                <a:lnTo>
                  <a:pt x="386" y="86"/>
                </a:lnTo>
                <a:lnTo>
                  <a:pt x="354" y="86"/>
                </a:lnTo>
                <a:lnTo>
                  <a:pt x="332" y="86"/>
                </a:lnTo>
                <a:lnTo>
                  <a:pt x="300" y="97"/>
                </a:lnTo>
                <a:lnTo>
                  <a:pt x="268" y="97"/>
                </a:lnTo>
                <a:lnTo>
                  <a:pt x="246" y="108"/>
                </a:lnTo>
                <a:lnTo>
                  <a:pt x="214" y="108"/>
                </a:lnTo>
                <a:lnTo>
                  <a:pt x="182" y="118"/>
                </a:lnTo>
                <a:lnTo>
                  <a:pt x="150" y="118"/>
                </a:lnTo>
                <a:lnTo>
                  <a:pt x="118" y="108"/>
                </a:lnTo>
                <a:lnTo>
                  <a:pt x="96" y="118"/>
                </a:lnTo>
                <a:lnTo>
                  <a:pt x="86" y="140"/>
                </a:lnTo>
                <a:lnTo>
                  <a:pt x="64" y="161"/>
                </a:lnTo>
                <a:lnTo>
                  <a:pt x="43" y="183"/>
                </a:lnTo>
                <a:lnTo>
                  <a:pt x="21" y="215"/>
                </a:lnTo>
                <a:lnTo>
                  <a:pt x="11" y="247"/>
                </a:lnTo>
                <a:lnTo>
                  <a:pt x="0" y="279"/>
                </a:lnTo>
                <a:lnTo>
                  <a:pt x="43" y="311"/>
                </a:lnTo>
                <a:lnTo>
                  <a:pt x="64" y="333"/>
                </a:lnTo>
                <a:lnTo>
                  <a:pt x="86" y="343"/>
                </a:lnTo>
                <a:lnTo>
                  <a:pt x="86" y="365"/>
                </a:lnTo>
                <a:lnTo>
                  <a:pt x="64" y="386"/>
                </a:lnTo>
                <a:lnTo>
                  <a:pt x="64" y="429"/>
                </a:lnTo>
                <a:lnTo>
                  <a:pt x="54" y="472"/>
                </a:lnTo>
                <a:lnTo>
                  <a:pt x="54" y="504"/>
                </a:lnTo>
                <a:lnTo>
                  <a:pt x="86" y="515"/>
                </a:lnTo>
                <a:lnTo>
                  <a:pt x="129" y="515"/>
                </a:lnTo>
                <a:lnTo>
                  <a:pt x="161" y="525"/>
                </a:lnTo>
                <a:lnTo>
                  <a:pt x="246" y="536"/>
                </a:lnTo>
                <a:lnTo>
                  <a:pt x="268" y="557"/>
                </a:lnTo>
                <a:lnTo>
                  <a:pt x="289" y="579"/>
                </a:lnTo>
                <a:lnTo>
                  <a:pt x="311" y="579"/>
                </a:lnTo>
                <a:lnTo>
                  <a:pt x="343" y="590"/>
                </a:lnTo>
                <a:lnTo>
                  <a:pt x="375" y="590"/>
                </a:lnTo>
                <a:lnTo>
                  <a:pt x="418" y="579"/>
                </a:lnTo>
                <a:lnTo>
                  <a:pt x="461" y="579"/>
                </a:lnTo>
                <a:lnTo>
                  <a:pt x="493" y="590"/>
                </a:lnTo>
                <a:lnTo>
                  <a:pt x="525" y="600"/>
                </a:lnTo>
                <a:lnTo>
                  <a:pt x="568" y="600"/>
                </a:lnTo>
                <a:lnTo>
                  <a:pt x="600" y="600"/>
                </a:lnTo>
                <a:lnTo>
                  <a:pt x="632" y="600"/>
                </a:lnTo>
                <a:lnTo>
                  <a:pt x="664" y="568"/>
                </a:lnTo>
                <a:lnTo>
                  <a:pt x="686" y="525"/>
                </a:lnTo>
                <a:lnTo>
                  <a:pt x="696" y="482"/>
                </a:lnTo>
                <a:lnTo>
                  <a:pt x="707" y="450"/>
                </a:lnTo>
                <a:lnTo>
                  <a:pt x="707" y="418"/>
                </a:lnTo>
                <a:lnTo>
                  <a:pt x="718" y="386"/>
                </a:lnTo>
                <a:lnTo>
                  <a:pt x="750" y="375"/>
                </a:lnTo>
                <a:lnTo>
                  <a:pt x="782" y="354"/>
                </a:lnTo>
                <a:lnTo>
                  <a:pt x="814" y="333"/>
                </a:lnTo>
                <a:lnTo>
                  <a:pt x="846" y="311"/>
                </a:lnTo>
                <a:lnTo>
                  <a:pt x="868" y="300"/>
                </a:lnTo>
                <a:lnTo>
                  <a:pt x="889" y="268"/>
                </a:lnTo>
                <a:lnTo>
                  <a:pt x="911" y="225"/>
                </a:lnTo>
                <a:lnTo>
                  <a:pt x="921" y="193"/>
                </a:lnTo>
                <a:lnTo>
                  <a:pt x="921" y="161"/>
                </a:lnTo>
                <a:lnTo>
                  <a:pt x="911" y="129"/>
                </a:lnTo>
                <a:lnTo>
                  <a:pt x="878" y="97"/>
                </a:lnTo>
                <a:lnTo>
                  <a:pt x="857" y="75"/>
                </a:lnTo>
                <a:lnTo>
                  <a:pt x="825" y="65"/>
                </a:lnTo>
                <a:lnTo>
                  <a:pt x="803" y="43"/>
                </a:lnTo>
                <a:lnTo>
                  <a:pt x="728" y="22"/>
                </a:lnTo>
                <a:lnTo>
                  <a:pt x="664" y="0"/>
                </a:lnTo>
                <a:lnTo>
                  <a:pt x="632" y="22"/>
                </a:lnTo>
                <a:lnTo>
                  <a:pt x="621" y="54"/>
                </a:lnTo>
                <a:lnTo>
                  <a:pt x="589" y="65"/>
                </a:lnTo>
                <a:lnTo>
                  <a:pt x="557" y="86"/>
                </a:lnTo>
                <a:lnTo>
                  <a:pt x="525" y="86"/>
                </a:lnTo>
                <a:lnTo>
                  <a:pt x="503" y="75"/>
                </a:lnTo>
                <a:lnTo>
                  <a:pt x="448" y="81"/>
                </a:lnTo>
              </a:path>
            </a:pathLst>
          </a:custGeom>
          <a:noFill/>
          <a:ln w="12700" cap="rnd" cmpd="sng">
            <a:solidFill>
              <a:schemeClr val="tx1"/>
            </a:solidFill>
            <a:prstDash val="solid"/>
            <a:round/>
            <a:headEnd/>
            <a:tailEnd/>
          </a:ln>
        </p:spPr>
        <p:txBody>
          <a:bodyPr/>
          <a:lstStyle/>
          <a:p>
            <a:endParaRPr lang="en-US"/>
          </a:p>
        </p:txBody>
      </p:sp>
      <p:sp>
        <p:nvSpPr>
          <p:cNvPr id="1045" name="Freeform 20"/>
          <p:cNvSpPr>
            <a:spLocks/>
          </p:cNvSpPr>
          <p:nvPr/>
        </p:nvSpPr>
        <p:spPr bwMode="auto">
          <a:xfrm>
            <a:off x="7772400" y="5157788"/>
            <a:ext cx="852488" cy="669925"/>
          </a:xfrm>
          <a:custGeom>
            <a:avLst/>
            <a:gdLst>
              <a:gd name="T0" fmla="*/ 2147483647 w 922"/>
              <a:gd name="T1" fmla="*/ 2147483647 h 601"/>
              <a:gd name="T2" fmla="*/ 2147483647 w 922"/>
              <a:gd name="T3" fmla="*/ 2147483647 h 601"/>
              <a:gd name="T4" fmla="*/ 2147483647 w 922"/>
              <a:gd name="T5" fmla="*/ 2147483647 h 601"/>
              <a:gd name="T6" fmla="*/ 2147483647 w 922"/>
              <a:gd name="T7" fmla="*/ 2147483647 h 601"/>
              <a:gd name="T8" fmla="*/ 2147483647 w 922"/>
              <a:gd name="T9" fmla="*/ 2147483647 h 601"/>
              <a:gd name="T10" fmla="*/ 2147483647 w 922"/>
              <a:gd name="T11" fmla="*/ 2147483647 h 601"/>
              <a:gd name="T12" fmla="*/ 2147483647 w 922"/>
              <a:gd name="T13" fmla="*/ 2147483647 h 601"/>
              <a:gd name="T14" fmla="*/ 2147483647 w 922"/>
              <a:gd name="T15" fmla="*/ 2147483647 h 601"/>
              <a:gd name="T16" fmla="*/ 0 w 922"/>
              <a:gd name="T17" fmla="*/ 2147483647 h 601"/>
              <a:gd name="T18" fmla="*/ 2147483647 w 922"/>
              <a:gd name="T19" fmla="*/ 2147483647 h 601"/>
              <a:gd name="T20" fmla="*/ 2147483647 w 922"/>
              <a:gd name="T21" fmla="*/ 2147483647 h 601"/>
              <a:gd name="T22" fmla="*/ 2147483647 w 922"/>
              <a:gd name="T23" fmla="*/ 2147483647 h 601"/>
              <a:gd name="T24" fmla="*/ 2147483647 w 922"/>
              <a:gd name="T25" fmla="*/ 2147483647 h 601"/>
              <a:gd name="T26" fmla="*/ 2147483647 w 922"/>
              <a:gd name="T27" fmla="*/ 2147483647 h 601"/>
              <a:gd name="T28" fmla="*/ 2147483647 w 922"/>
              <a:gd name="T29" fmla="*/ 2147483647 h 601"/>
              <a:gd name="T30" fmla="*/ 2147483647 w 922"/>
              <a:gd name="T31" fmla="*/ 2147483647 h 601"/>
              <a:gd name="T32" fmla="*/ 2147483647 w 922"/>
              <a:gd name="T33" fmla="*/ 2147483647 h 601"/>
              <a:gd name="T34" fmla="*/ 2147483647 w 922"/>
              <a:gd name="T35" fmla="*/ 2147483647 h 601"/>
              <a:gd name="T36" fmla="*/ 2147483647 w 922"/>
              <a:gd name="T37" fmla="*/ 2147483647 h 601"/>
              <a:gd name="T38" fmla="*/ 2147483647 w 922"/>
              <a:gd name="T39" fmla="*/ 2147483647 h 601"/>
              <a:gd name="T40" fmla="*/ 2147483647 w 922"/>
              <a:gd name="T41" fmla="*/ 2147483647 h 601"/>
              <a:gd name="T42" fmla="*/ 2147483647 w 922"/>
              <a:gd name="T43" fmla="*/ 2147483647 h 601"/>
              <a:gd name="T44" fmla="*/ 2147483647 w 922"/>
              <a:gd name="T45" fmla="*/ 2147483647 h 601"/>
              <a:gd name="T46" fmla="*/ 2147483647 w 922"/>
              <a:gd name="T47" fmla="*/ 2147483647 h 601"/>
              <a:gd name="T48" fmla="*/ 2147483647 w 922"/>
              <a:gd name="T49" fmla="*/ 2147483647 h 601"/>
              <a:gd name="T50" fmla="*/ 2147483647 w 922"/>
              <a:gd name="T51" fmla="*/ 2147483647 h 601"/>
              <a:gd name="T52" fmla="*/ 2147483647 w 922"/>
              <a:gd name="T53" fmla="*/ 2147483647 h 601"/>
              <a:gd name="T54" fmla="*/ 2147483647 w 922"/>
              <a:gd name="T55" fmla="*/ 2147483647 h 601"/>
              <a:gd name="T56" fmla="*/ 2147483647 w 922"/>
              <a:gd name="T57" fmla="*/ 2147483647 h 601"/>
              <a:gd name="T58" fmla="*/ 2147483647 w 922"/>
              <a:gd name="T59" fmla="*/ 2147483647 h 601"/>
              <a:gd name="T60" fmla="*/ 2147483647 w 922"/>
              <a:gd name="T61" fmla="*/ 2147483647 h 601"/>
              <a:gd name="T62" fmla="*/ 2147483647 w 922"/>
              <a:gd name="T63" fmla="*/ 0 h 601"/>
              <a:gd name="T64" fmla="*/ 2147483647 w 922"/>
              <a:gd name="T65" fmla="*/ 2147483647 h 601"/>
              <a:gd name="T66" fmla="*/ 2147483647 w 922"/>
              <a:gd name="T67" fmla="*/ 2147483647 h 601"/>
              <a:gd name="T68" fmla="*/ 2147483647 w 922"/>
              <a:gd name="T69" fmla="*/ 2147483647 h 601"/>
              <a:gd name="T70" fmla="*/ 2147483647 w 922"/>
              <a:gd name="T71" fmla="*/ 2147483647 h 6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22"/>
              <a:gd name="T109" fmla="*/ 0 h 601"/>
              <a:gd name="T110" fmla="*/ 922 w 922"/>
              <a:gd name="T111" fmla="*/ 601 h 60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22" h="601">
                <a:moveTo>
                  <a:pt x="448" y="81"/>
                </a:moveTo>
                <a:lnTo>
                  <a:pt x="386" y="86"/>
                </a:lnTo>
                <a:lnTo>
                  <a:pt x="354" y="86"/>
                </a:lnTo>
                <a:lnTo>
                  <a:pt x="332" y="86"/>
                </a:lnTo>
                <a:lnTo>
                  <a:pt x="300" y="97"/>
                </a:lnTo>
                <a:lnTo>
                  <a:pt x="268" y="97"/>
                </a:lnTo>
                <a:lnTo>
                  <a:pt x="246" y="108"/>
                </a:lnTo>
                <a:lnTo>
                  <a:pt x="214" y="108"/>
                </a:lnTo>
                <a:lnTo>
                  <a:pt x="182" y="118"/>
                </a:lnTo>
                <a:lnTo>
                  <a:pt x="150" y="118"/>
                </a:lnTo>
                <a:lnTo>
                  <a:pt x="118" y="108"/>
                </a:lnTo>
                <a:lnTo>
                  <a:pt x="96" y="118"/>
                </a:lnTo>
                <a:lnTo>
                  <a:pt x="86" y="140"/>
                </a:lnTo>
                <a:lnTo>
                  <a:pt x="64" y="161"/>
                </a:lnTo>
                <a:lnTo>
                  <a:pt x="43" y="183"/>
                </a:lnTo>
                <a:lnTo>
                  <a:pt x="21" y="215"/>
                </a:lnTo>
                <a:lnTo>
                  <a:pt x="11" y="247"/>
                </a:lnTo>
                <a:lnTo>
                  <a:pt x="0" y="279"/>
                </a:lnTo>
                <a:lnTo>
                  <a:pt x="43" y="311"/>
                </a:lnTo>
                <a:lnTo>
                  <a:pt x="64" y="333"/>
                </a:lnTo>
                <a:lnTo>
                  <a:pt x="86" y="343"/>
                </a:lnTo>
                <a:lnTo>
                  <a:pt x="86" y="365"/>
                </a:lnTo>
                <a:lnTo>
                  <a:pt x="64" y="386"/>
                </a:lnTo>
                <a:lnTo>
                  <a:pt x="64" y="429"/>
                </a:lnTo>
                <a:lnTo>
                  <a:pt x="54" y="472"/>
                </a:lnTo>
                <a:lnTo>
                  <a:pt x="54" y="504"/>
                </a:lnTo>
                <a:lnTo>
                  <a:pt x="86" y="515"/>
                </a:lnTo>
                <a:lnTo>
                  <a:pt x="129" y="515"/>
                </a:lnTo>
                <a:lnTo>
                  <a:pt x="161" y="525"/>
                </a:lnTo>
                <a:lnTo>
                  <a:pt x="246" y="536"/>
                </a:lnTo>
                <a:lnTo>
                  <a:pt x="268" y="557"/>
                </a:lnTo>
                <a:lnTo>
                  <a:pt x="289" y="579"/>
                </a:lnTo>
                <a:lnTo>
                  <a:pt x="311" y="579"/>
                </a:lnTo>
                <a:lnTo>
                  <a:pt x="343" y="590"/>
                </a:lnTo>
                <a:lnTo>
                  <a:pt x="375" y="590"/>
                </a:lnTo>
                <a:lnTo>
                  <a:pt x="418" y="579"/>
                </a:lnTo>
                <a:lnTo>
                  <a:pt x="461" y="579"/>
                </a:lnTo>
                <a:lnTo>
                  <a:pt x="493" y="590"/>
                </a:lnTo>
                <a:lnTo>
                  <a:pt x="525" y="600"/>
                </a:lnTo>
                <a:lnTo>
                  <a:pt x="568" y="600"/>
                </a:lnTo>
                <a:lnTo>
                  <a:pt x="600" y="600"/>
                </a:lnTo>
                <a:lnTo>
                  <a:pt x="632" y="600"/>
                </a:lnTo>
                <a:lnTo>
                  <a:pt x="664" y="568"/>
                </a:lnTo>
                <a:lnTo>
                  <a:pt x="686" y="525"/>
                </a:lnTo>
                <a:lnTo>
                  <a:pt x="696" y="482"/>
                </a:lnTo>
                <a:lnTo>
                  <a:pt x="707" y="450"/>
                </a:lnTo>
                <a:lnTo>
                  <a:pt x="707" y="418"/>
                </a:lnTo>
                <a:lnTo>
                  <a:pt x="718" y="386"/>
                </a:lnTo>
                <a:lnTo>
                  <a:pt x="750" y="375"/>
                </a:lnTo>
                <a:lnTo>
                  <a:pt x="782" y="354"/>
                </a:lnTo>
                <a:lnTo>
                  <a:pt x="814" y="333"/>
                </a:lnTo>
                <a:lnTo>
                  <a:pt x="846" y="311"/>
                </a:lnTo>
                <a:lnTo>
                  <a:pt x="868" y="300"/>
                </a:lnTo>
                <a:lnTo>
                  <a:pt x="889" y="268"/>
                </a:lnTo>
                <a:lnTo>
                  <a:pt x="911" y="225"/>
                </a:lnTo>
                <a:lnTo>
                  <a:pt x="921" y="193"/>
                </a:lnTo>
                <a:lnTo>
                  <a:pt x="921" y="161"/>
                </a:lnTo>
                <a:lnTo>
                  <a:pt x="911" y="129"/>
                </a:lnTo>
                <a:lnTo>
                  <a:pt x="878" y="97"/>
                </a:lnTo>
                <a:lnTo>
                  <a:pt x="857" y="75"/>
                </a:lnTo>
                <a:lnTo>
                  <a:pt x="825" y="65"/>
                </a:lnTo>
                <a:lnTo>
                  <a:pt x="803" y="43"/>
                </a:lnTo>
                <a:lnTo>
                  <a:pt x="728" y="22"/>
                </a:lnTo>
                <a:lnTo>
                  <a:pt x="664" y="0"/>
                </a:lnTo>
                <a:lnTo>
                  <a:pt x="632" y="22"/>
                </a:lnTo>
                <a:lnTo>
                  <a:pt x="621" y="54"/>
                </a:lnTo>
                <a:lnTo>
                  <a:pt x="589" y="65"/>
                </a:lnTo>
                <a:lnTo>
                  <a:pt x="557" y="86"/>
                </a:lnTo>
                <a:lnTo>
                  <a:pt x="525" y="86"/>
                </a:lnTo>
                <a:lnTo>
                  <a:pt x="503" y="75"/>
                </a:lnTo>
                <a:lnTo>
                  <a:pt x="448" y="81"/>
                </a:lnTo>
              </a:path>
            </a:pathLst>
          </a:custGeom>
          <a:noFill/>
          <a:ln w="12700" cap="rnd" cmpd="sng">
            <a:solidFill>
              <a:schemeClr val="tx1"/>
            </a:solidFill>
            <a:prstDash val="solid"/>
            <a:round/>
            <a:headEnd/>
            <a:tailEnd/>
          </a:ln>
        </p:spPr>
        <p:txBody>
          <a:bodyPr/>
          <a:lstStyle/>
          <a:p>
            <a:endParaRPr lang="en-US"/>
          </a:p>
        </p:txBody>
      </p:sp>
      <p:graphicFrame>
        <p:nvGraphicFramePr>
          <p:cNvPr id="1032" name="Object 21"/>
          <p:cNvGraphicFramePr>
            <a:graphicFrameLocks/>
          </p:cNvGraphicFramePr>
          <p:nvPr/>
        </p:nvGraphicFramePr>
        <p:xfrm>
          <a:off x="6453188" y="3962400"/>
          <a:ext cx="314325" cy="346075"/>
        </p:xfrm>
        <a:graphic>
          <a:graphicData uri="http://schemas.openxmlformats.org/presentationml/2006/ole">
            <p:oleObj spid="_x0000_s1032" name="ClipArt" r:id="rId13" imgW="3660480" imgH="3450960" progId="">
              <p:embed/>
            </p:oleObj>
          </a:graphicData>
        </a:graphic>
      </p:graphicFrame>
      <p:graphicFrame>
        <p:nvGraphicFramePr>
          <p:cNvPr id="1033" name="Object 22"/>
          <p:cNvGraphicFramePr>
            <a:graphicFrameLocks/>
          </p:cNvGraphicFramePr>
          <p:nvPr/>
        </p:nvGraphicFramePr>
        <p:xfrm>
          <a:off x="4767263" y="4391025"/>
          <a:ext cx="314325" cy="346075"/>
        </p:xfrm>
        <a:graphic>
          <a:graphicData uri="http://schemas.openxmlformats.org/presentationml/2006/ole">
            <p:oleObj spid="_x0000_s1033" name="ClipArt" r:id="rId14" imgW="3660480" imgH="3450960" progId="">
              <p:embed/>
            </p:oleObj>
          </a:graphicData>
        </a:graphic>
      </p:graphicFrame>
      <p:graphicFrame>
        <p:nvGraphicFramePr>
          <p:cNvPr id="1034" name="Object 23"/>
          <p:cNvGraphicFramePr>
            <a:graphicFrameLocks/>
          </p:cNvGraphicFramePr>
          <p:nvPr/>
        </p:nvGraphicFramePr>
        <p:xfrm>
          <a:off x="7872413" y="4926013"/>
          <a:ext cx="314325" cy="346075"/>
        </p:xfrm>
        <a:graphic>
          <a:graphicData uri="http://schemas.openxmlformats.org/presentationml/2006/ole">
            <p:oleObj spid="_x0000_s1034" name="ClipArt" r:id="rId15" imgW="3660480" imgH="3450960" progId="">
              <p:embed/>
            </p:oleObj>
          </a:graphicData>
        </a:graphic>
      </p:graphicFrame>
      <p:graphicFrame>
        <p:nvGraphicFramePr>
          <p:cNvPr id="1035" name="Object 24"/>
          <p:cNvGraphicFramePr>
            <a:graphicFrameLocks/>
          </p:cNvGraphicFramePr>
          <p:nvPr/>
        </p:nvGraphicFramePr>
        <p:xfrm>
          <a:off x="5478463" y="4560888"/>
          <a:ext cx="446087" cy="517525"/>
        </p:xfrm>
        <a:graphic>
          <a:graphicData uri="http://schemas.openxmlformats.org/presentationml/2006/ole">
            <p:oleObj spid="_x0000_s1035" name="ClipArt" r:id="rId16" imgW="3657600" imgH="3506760" progId="">
              <p:embed/>
            </p:oleObj>
          </a:graphicData>
        </a:graphic>
      </p:graphicFrame>
      <p:sp>
        <p:nvSpPr>
          <p:cNvPr id="1046" name="Line 25"/>
          <p:cNvSpPr>
            <a:spLocks noChangeShapeType="1"/>
          </p:cNvSpPr>
          <p:nvPr/>
        </p:nvSpPr>
        <p:spPr bwMode="auto">
          <a:xfrm>
            <a:off x="5303838" y="4927600"/>
            <a:ext cx="1778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47" name="Line 26"/>
          <p:cNvSpPr>
            <a:spLocks noChangeShapeType="1"/>
          </p:cNvSpPr>
          <p:nvPr/>
        </p:nvSpPr>
        <p:spPr bwMode="auto">
          <a:xfrm>
            <a:off x="5924550" y="4767263"/>
            <a:ext cx="266700" cy="0"/>
          </a:xfrm>
          <a:prstGeom prst="line">
            <a:avLst/>
          </a:prstGeom>
          <a:noFill/>
          <a:ln w="12700">
            <a:solidFill>
              <a:schemeClr val="tx1"/>
            </a:solidFill>
            <a:round/>
            <a:headEnd type="none" w="sm" len="sm"/>
            <a:tailEnd type="none" w="sm" len="sm"/>
          </a:ln>
        </p:spPr>
        <p:txBody>
          <a:bodyPr wrap="none" anchor="ctr"/>
          <a:lstStyle/>
          <a:p>
            <a:endParaRPr lang="en-US"/>
          </a:p>
        </p:txBody>
      </p:sp>
      <p:graphicFrame>
        <p:nvGraphicFramePr>
          <p:cNvPr id="1036" name="Object 27"/>
          <p:cNvGraphicFramePr>
            <a:graphicFrameLocks/>
          </p:cNvGraphicFramePr>
          <p:nvPr/>
        </p:nvGraphicFramePr>
        <p:xfrm>
          <a:off x="7075488" y="4775200"/>
          <a:ext cx="446087" cy="517525"/>
        </p:xfrm>
        <a:graphic>
          <a:graphicData uri="http://schemas.openxmlformats.org/presentationml/2006/ole">
            <p:oleObj spid="_x0000_s1036" name="ClipArt" r:id="rId17" imgW="3657600" imgH="3506760" progId="">
              <p:embed/>
            </p:oleObj>
          </a:graphicData>
        </a:graphic>
      </p:graphicFrame>
      <p:sp>
        <p:nvSpPr>
          <p:cNvPr id="1048" name="Line 28"/>
          <p:cNvSpPr>
            <a:spLocks noChangeShapeType="1"/>
          </p:cNvSpPr>
          <p:nvPr/>
        </p:nvSpPr>
        <p:spPr bwMode="auto">
          <a:xfrm>
            <a:off x="6723063" y="4873625"/>
            <a:ext cx="354012" cy="16033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49" name="Line 29"/>
          <p:cNvSpPr>
            <a:spLocks noChangeShapeType="1"/>
          </p:cNvSpPr>
          <p:nvPr/>
        </p:nvSpPr>
        <p:spPr bwMode="auto">
          <a:xfrm>
            <a:off x="7521575" y="5195888"/>
            <a:ext cx="309563" cy="2143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50" name="Line 30"/>
          <p:cNvSpPr>
            <a:spLocks noChangeShapeType="1"/>
          </p:cNvSpPr>
          <p:nvPr/>
        </p:nvSpPr>
        <p:spPr bwMode="auto">
          <a:xfrm>
            <a:off x="5924550" y="4927600"/>
            <a:ext cx="1152525" cy="26828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51" name="Rectangle 31"/>
          <p:cNvSpPr>
            <a:spLocks noChangeArrowheads="1"/>
          </p:cNvSpPr>
          <p:nvPr/>
        </p:nvSpPr>
        <p:spPr bwMode="auto">
          <a:xfrm>
            <a:off x="5427663" y="5184775"/>
            <a:ext cx="1098550" cy="457200"/>
          </a:xfrm>
          <a:prstGeom prst="rect">
            <a:avLst/>
          </a:prstGeom>
          <a:noFill/>
          <a:ln w="9525">
            <a:noFill/>
            <a:miter lim="800000"/>
            <a:headEnd/>
            <a:tailEnd/>
          </a:ln>
        </p:spPr>
        <p:txBody>
          <a:bodyPr wrap="none" lIns="92075" tIns="46038" rIns="92075" bIns="46038">
            <a:spAutoFit/>
          </a:bodyPr>
          <a:lstStyle/>
          <a:p>
            <a:pPr eaLnBrk="0" hangingPunct="0"/>
            <a:r>
              <a:rPr lang="zh-CN" altLang="en-US"/>
              <a:t>路由器</a:t>
            </a:r>
          </a:p>
        </p:txBody>
      </p:sp>
      <p:sp>
        <p:nvSpPr>
          <p:cNvPr id="1052" name="Rectangle 32"/>
          <p:cNvSpPr>
            <a:spLocks noChangeArrowheads="1"/>
          </p:cNvSpPr>
          <p:nvPr/>
        </p:nvSpPr>
        <p:spPr bwMode="auto">
          <a:xfrm>
            <a:off x="6802438" y="5399088"/>
            <a:ext cx="1098550" cy="457200"/>
          </a:xfrm>
          <a:prstGeom prst="rect">
            <a:avLst/>
          </a:prstGeom>
          <a:noFill/>
          <a:ln w="9525">
            <a:noFill/>
            <a:miter lim="800000"/>
            <a:headEnd/>
            <a:tailEnd/>
          </a:ln>
        </p:spPr>
        <p:txBody>
          <a:bodyPr wrap="none" lIns="92075" tIns="46038" rIns="92075" bIns="46038">
            <a:spAutoFit/>
          </a:bodyPr>
          <a:lstStyle/>
          <a:p>
            <a:pPr eaLnBrk="0" hangingPunct="0"/>
            <a:r>
              <a:rPr lang="zh-CN" altLang="en-US"/>
              <a:t>路由器</a:t>
            </a:r>
          </a:p>
        </p:txBody>
      </p:sp>
      <p:sp>
        <p:nvSpPr>
          <p:cNvPr id="1053" name="AutoShape 33"/>
          <p:cNvSpPr>
            <a:spLocks noChangeArrowheads="1"/>
          </p:cNvSpPr>
          <p:nvPr/>
        </p:nvSpPr>
        <p:spPr bwMode="auto">
          <a:xfrm>
            <a:off x="2819400" y="5105400"/>
            <a:ext cx="1143000" cy="381000"/>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r>
              <a:rPr lang="en-US" altLang="zh-CN" smtClean="0"/>
              <a:t>TCP/IP</a:t>
            </a:r>
            <a:r>
              <a:rPr lang="zh-CN" altLang="en-US" smtClean="0"/>
              <a:t>协议栈</a:t>
            </a:r>
            <a:r>
              <a:rPr lang="zh-CN" altLang="en-US" smtClean="0">
                <a:solidFill>
                  <a:schemeClr val="tx1"/>
                </a:solidFill>
              </a:rPr>
              <a:t>数据封装</a:t>
            </a:r>
            <a:br>
              <a:rPr lang="zh-CN" altLang="en-US" smtClean="0">
                <a:solidFill>
                  <a:schemeClr val="tx1"/>
                </a:solidFill>
              </a:rPr>
            </a:br>
            <a:endParaRPr lang="zh-CN" altLang="en-US" smtClean="0">
              <a:solidFill>
                <a:schemeClr val="tx1"/>
              </a:solidFill>
            </a:endParaRPr>
          </a:p>
        </p:txBody>
      </p:sp>
      <p:sp>
        <p:nvSpPr>
          <p:cNvPr id="44035" name="Text Box 3"/>
          <p:cNvSpPr txBox="1">
            <a:spLocks noChangeArrowheads="1"/>
          </p:cNvSpPr>
          <p:nvPr/>
        </p:nvSpPr>
        <p:spPr bwMode="auto">
          <a:xfrm>
            <a:off x="4953000" y="1905000"/>
            <a:ext cx="2895600" cy="457200"/>
          </a:xfrm>
          <a:prstGeom prst="rect">
            <a:avLst/>
          </a:prstGeom>
          <a:solidFill>
            <a:srgbClr val="DACFDF"/>
          </a:solidFill>
          <a:ln w="9525">
            <a:noFill/>
            <a:miter lim="800000"/>
            <a:headEnd/>
            <a:tailEnd/>
          </a:ln>
        </p:spPr>
        <p:txBody>
          <a:bodyPr>
            <a:spAutoFit/>
          </a:bodyPr>
          <a:lstStyle/>
          <a:p>
            <a:pPr algn="ctr">
              <a:spcBef>
                <a:spcPct val="50000"/>
              </a:spcBef>
            </a:pPr>
            <a:r>
              <a:rPr lang="zh-CN" altLang="en-US"/>
              <a:t>应用数据</a:t>
            </a:r>
          </a:p>
        </p:txBody>
      </p:sp>
      <p:sp>
        <p:nvSpPr>
          <p:cNvPr id="44036" name="Text Box 4"/>
          <p:cNvSpPr txBox="1">
            <a:spLocks noChangeArrowheads="1"/>
          </p:cNvSpPr>
          <p:nvPr/>
        </p:nvSpPr>
        <p:spPr bwMode="auto">
          <a:xfrm>
            <a:off x="4953000" y="2590800"/>
            <a:ext cx="2971800" cy="457200"/>
          </a:xfrm>
          <a:prstGeom prst="rect">
            <a:avLst/>
          </a:prstGeom>
          <a:solidFill>
            <a:srgbClr val="DACFDF"/>
          </a:solidFill>
          <a:ln w="9525">
            <a:noFill/>
            <a:miter lim="800000"/>
            <a:headEnd/>
            <a:tailEnd/>
          </a:ln>
        </p:spPr>
        <p:txBody>
          <a:bodyPr>
            <a:spAutoFit/>
          </a:bodyPr>
          <a:lstStyle/>
          <a:p>
            <a:pPr algn="ctr">
              <a:spcBef>
                <a:spcPct val="50000"/>
              </a:spcBef>
            </a:pPr>
            <a:r>
              <a:rPr lang="zh-CN" altLang="en-US"/>
              <a:t>应用数据</a:t>
            </a:r>
          </a:p>
        </p:txBody>
      </p:sp>
      <p:sp>
        <p:nvSpPr>
          <p:cNvPr id="44037" name="Text Box 5"/>
          <p:cNvSpPr txBox="1">
            <a:spLocks noChangeArrowheads="1"/>
          </p:cNvSpPr>
          <p:nvPr/>
        </p:nvSpPr>
        <p:spPr bwMode="auto">
          <a:xfrm>
            <a:off x="3200400" y="2590800"/>
            <a:ext cx="1752600" cy="457200"/>
          </a:xfrm>
          <a:prstGeom prst="rect">
            <a:avLst/>
          </a:prstGeom>
          <a:solidFill>
            <a:srgbClr val="F0F2F6"/>
          </a:solidFill>
          <a:ln w="9525">
            <a:noFill/>
            <a:miter lim="800000"/>
            <a:headEnd/>
            <a:tailEnd/>
          </a:ln>
        </p:spPr>
        <p:txBody>
          <a:bodyPr>
            <a:spAutoFit/>
          </a:bodyPr>
          <a:lstStyle/>
          <a:p>
            <a:pPr>
              <a:spcBef>
                <a:spcPct val="50000"/>
              </a:spcBef>
            </a:pPr>
            <a:r>
              <a:rPr lang="en-US" altLang="zh-CN"/>
              <a:t>TCP/UDP</a:t>
            </a:r>
            <a:r>
              <a:rPr lang="zh-CN" altLang="en-US"/>
              <a:t>头</a:t>
            </a:r>
          </a:p>
        </p:txBody>
      </p:sp>
      <p:sp>
        <p:nvSpPr>
          <p:cNvPr id="44038" name="Text Box 6"/>
          <p:cNvSpPr txBox="1">
            <a:spLocks noChangeArrowheads="1"/>
          </p:cNvSpPr>
          <p:nvPr/>
        </p:nvSpPr>
        <p:spPr bwMode="auto">
          <a:xfrm>
            <a:off x="4953000" y="3429000"/>
            <a:ext cx="2971800" cy="457200"/>
          </a:xfrm>
          <a:prstGeom prst="rect">
            <a:avLst/>
          </a:prstGeom>
          <a:solidFill>
            <a:srgbClr val="DACFDF"/>
          </a:solidFill>
          <a:ln w="9525">
            <a:noFill/>
            <a:miter lim="800000"/>
            <a:headEnd/>
            <a:tailEnd/>
          </a:ln>
        </p:spPr>
        <p:txBody>
          <a:bodyPr>
            <a:spAutoFit/>
          </a:bodyPr>
          <a:lstStyle/>
          <a:p>
            <a:pPr algn="ctr">
              <a:spcBef>
                <a:spcPct val="50000"/>
              </a:spcBef>
            </a:pPr>
            <a:r>
              <a:rPr lang="zh-CN" altLang="en-US"/>
              <a:t>应用数据</a:t>
            </a:r>
          </a:p>
        </p:txBody>
      </p:sp>
      <p:sp>
        <p:nvSpPr>
          <p:cNvPr id="44039" name="Text Box 7"/>
          <p:cNvSpPr txBox="1">
            <a:spLocks noChangeArrowheads="1"/>
          </p:cNvSpPr>
          <p:nvPr/>
        </p:nvSpPr>
        <p:spPr bwMode="auto">
          <a:xfrm>
            <a:off x="3200400" y="3429000"/>
            <a:ext cx="1752600" cy="457200"/>
          </a:xfrm>
          <a:prstGeom prst="rect">
            <a:avLst/>
          </a:prstGeom>
          <a:solidFill>
            <a:srgbClr val="F0F2F6"/>
          </a:solidFill>
          <a:ln w="9525">
            <a:noFill/>
            <a:miter lim="800000"/>
            <a:headEnd/>
            <a:tailEnd/>
          </a:ln>
        </p:spPr>
        <p:txBody>
          <a:bodyPr>
            <a:spAutoFit/>
          </a:bodyPr>
          <a:lstStyle/>
          <a:p>
            <a:pPr>
              <a:spcBef>
                <a:spcPct val="50000"/>
              </a:spcBef>
            </a:pPr>
            <a:r>
              <a:rPr lang="en-US" altLang="zh-CN"/>
              <a:t>TCP/UDP</a:t>
            </a:r>
            <a:r>
              <a:rPr lang="zh-CN" altLang="en-US"/>
              <a:t>头</a:t>
            </a:r>
          </a:p>
        </p:txBody>
      </p:sp>
      <p:sp>
        <p:nvSpPr>
          <p:cNvPr id="44040" name="Text Box 8"/>
          <p:cNvSpPr txBox="1">
            <a:spLocks noChangeArrowheads="1"/>
          </p:cNvSpPr>
          <p:nvPr/>
        </p:nvSpPr>
        <p:spPr bwMode="auto">
          <a:xfrm>
            <a:off x="2286000" y="3429000"/>
            <a:ext cx="914400" cy="457200"/>
          </a:xfrm>
          <a:prstGeom prst="rect">
            <a:avLst/>
          </a:prstGeom>
          <a:solidFill>
            <a:srgbClr val="FF9999"/>
          </a:solidFill>
          <a:ln w="9525">
            <a:noFill/>
            <a:miter lim="800000"/>
            <a:headEnd/>
            <a:tailEnd/>
          </a:ln>
        </p:spPr>
        <p:txBody>
          <a:bodyPr>
            <a:spAutoFit/>
          </a:bodyPr>
          <a:lstStyle/>
          <a:p>
            <a:pPr>
              <a:spcBef>
                <a:spcPct val="50000"/>
              </a:spcBef>
            </a:pPr>
            <a:r>
              <a:rPr lang="en-US" altLang="zh-CN"/>
              <a:t>IP</a:t>
            </a:r>
            <a:r>
              <a:rPr lang="zh-CN" altLang="en-US"/>
              <a:t>头</a:t>
            </a:r>
          </a:p>
        </p:txBody>
      </p:sp>
      <p:sp>
        <p:nvSpPr>
          <p:cNvPr id="44041" name="Text Box 9"/>
          <p:cNvSpPr txBox="1">
            <a:spLocks noChangeArrowheads="1"/>
          </p:cNvSpPr>
          <p:nvPr/>
        </p:nvSpPr>
        <p:spPr bwMode="auto">
          <a:xfrm>
            <a:off x="4953000" y="4343400"/>
            <a:ext cx="2971800" cy="457200"/>
          </a:xfrm>
          <a:prstGeom prst="rect">
            <a:avLst/>
          </a:prstGeom>
          <a:solidFill>
            <a:srgbClr val="DACFDF"/>
          </a:solidFill>
          <a:ln w="9525">
            <a:noFill/>
            <a:miter lim="800000"/>
            <a:headEnd/>
            <a:tailEnd/>
          </a:ln>
        </p:spPr>
        <p:txBody>
          <a:bodyPr>
            <a:spAutoFit/>
          </a:bodyPr>
          <a:lstStyle/>
          <a:p>
            <a:pPr algn="ctr">
              <a:spcBef>
                <a:spcPct val="50000"/>
              </a:spcBef>
            </a:pPr>
            <a:r>
              <a:rPr lang="zh-CN" altLang="en-US"/>
              <a:t>应用数据</a:t>
            </a:r>
          </a:p>
        </p:txBody>
      </p:sp>
      <p:sp>
        <p:nvSpPr>
          <p:cNvPr id="44042" name="Text Box 10"/>
          <p:cNvSpPr txBox="1">
            <a:spLocks noChangeArrowheads="1"/>
          </p:cNvSpPr>
          <p:nvPr/>
        </p:nvSpPr>
        <p:spPr bwMode="auto">
          <a:xfrm>
            <a:off x="3200400" y="4343400"/>
            <a:ext cx="1752600" cy="457200"/>
          </a:xfrm>
          <a:prstGeom prst="rect">
            <a:avLst/>
          </a:prstGeom>
          <a:solidFill>
            <a:srgbClr val="F0F2F6"/>
          </a:solidFill>
          <a:ln w="9525">
            <a:noFill/>
            <a:miter lim="800000"/>
            <a:headEnd/>
            <a:tailEnd/>
          </a:ln>
        </p:spPr>
        <p:txBody>
          <a:bodyPr>
            <a:spAutoFit/>
          </a:bodyPr>
          <a:lstStyle/>
          <a:p>
            <a:pPr>
              <a:spcBef>
                <a:spcPct val="50000"/>
              </a:spcBef>
            </a:pPr>
            <a:r>
              <a:rPr lang="en-US" altLang="zh-CN"/>
              <a:t>TCP/UDP</a:t>
            </a:r>
            <a:r>
              <a:rPr lang="zh-CN" altLang="en-US"/>
              <a:t>头</a:t>
            </a:r>
          </a:p>
        </p:txBody>
      </p:sp>
      <p:sp>
        <p:nvSpPr>
          <p:cNvPr id="44043" name="Text Box 11"/>
          <p:cNvSpPr txBox="1">
            <a:spLocks noChangeArrowheads="1"/>
          </p:cNvSpPr>
          <p:nvPr/>
        </p:nvSpPr>
        <p:spPr bwMode="auto">
          <a:xfrm>
            <a:off x="2286000" y="4343400"/>
            <a:ext cx="914400" cy="457200"/>
          </a:xfrm>
          <a:prstGeom prst="rect">
            <a:avLst/>
          </a:prstGeom>
          <a:solidFill>
            <a:srgbClr val="FF9999"/>
          </a:solidFill>
          <a:ln w="9525">
            <a:noFill/>
            <a:miter lim="800000"/>
            <a:headEnd/>
            <a:tailEnd/>
          </a:ln>
        </p:spPr>
        <p:txBody>
          <a:bodyPr>
            <a:spAutoFit/>
          </a:bodyPr>
          <a:lstStyle/>
          <a:p>
            <a:pPr>
              <a:spcBef>
                <a:spcPct val="50000"/>
              </a:spcBef>
            </a:pPr>
            <a:r>
              <a:rPr lang="en-US" altLang="zh-CN"/>
              <a:t>IP</a:t>
            </a:r>
            <a:r>
              <a:rPr lang="zh-CN" altLang="en-US"/>
              <a:t>头</a:t>
            </a:r>
          </a:p>
        </p:txBody>
      </p:sp>
      <p:sp>
        <p:nvSpPr>
          <p:cNvPr id="44044" name="Text Box 12"/>
          <p:cNvSpPr txBox="1">
            <a:spLocks noChangeArrowheads="1"/>
          </p:cNvSpPr>
          <p:nvPr/>
        </p:nvSpPr>
        <p:spPr bwMode="auto">
          <a:xfrm>
            <a:off x="990600" y="4343400"/>
            <a:ext cx="1295400" cy="457200"/>
          </a:xfrm>
          <a:prstGeom prst="rect">
            <a:avLst/>
          </a:prstGeom>
          <a:solidFill>
            <a:srgbClr val="FDFA8F"/>
          </a:solidFill>
          <a:ln w="9525">
            <a:noFill/>
            <a:miter lim="800000"/>
            <a:headEnd/>
            <a:tailEnd/>
          </a:ln>
        </p:spPr>
        <p:txBody>
          <a:bodyPr>
            <a:spAutoFit/>
          </a:bodyPr>
          <a:lstStyle/>
          <a:p>
            <a:pPr>
              <a:spcBef>
                <a:spcPct val="50000"/>
              </a:spcBef>
            </a:pPr>
            <a:r>
              <a:rPr lang="en-US" altLang="zh-CN"/>
              <a:t> MAC</a:t>
            </a:r>
            <a:r>
              <a:rPr lang="zh-CN" altLang="en-US"/>
              <a:t>头</a:t>
            </a:r>
          </a:p>
        </p:txBody>
      </p:sp>
      <p:sp>
        <p:nvSpPr>
          <p:cNvPr id="44045" name="Text Box 13"/>
          <p:cNvSpPr txBox="1">
            <a:spLocks noChangeArrowheads="1"/>
          </p:cNvSpPr>
          <p:nvPr/>
        </p:nvSpPr>
        <p:spPr bwMode="auto">
          <a:xfrm>
            <a:off x="7924800" y="4343400"/>
            <a:ext cx="1219200" cy="457200"/>
          </a:xfrm>
          <a:prstGeom prst="rect">
            <a:avLst/>
          </a:prstGeom>
          <a:solidFill>
            <a:srgbClr val="FDFA8F"/>
          </a:solidFill>
          <a:ln w="9525">
            <a:noFill/>
            <a:miter lim="800000"/>
            <a:headEnd/>
            <a:tailEnd/>
          </a:ln>
        </p:spPr>
        <p:txBody>
          <a:bodyPr>
            <a:spAutoFit/>
          </a:bodyPr>
          <a:lstStyle/>
          <a:p>
            <a:pPr>
              <a:spcBef>
                <a:spcPct val="50000"/>
              </a:spcBef>
            </a:pPr>
            <a:r>
              <a:rPr lang="en-US" altLang="zh-CN"/>
              <a:t>MAC</a:t>
            </a:r>
            <a:r>
              <a:rPr lang="zh-CN" altLang="zh-CN"/>
              <a:t>尾</a:t>
            </a:r>
            <a:endParaRPr lang="zh-CN" altLang="en-US"/>
          </a:p>
        </p:txBody>
      </p:sp>
      <p:sp>
        <p:nvSpPr>
          <p:cNvPr id="44046" name="Rectangle 14"/>
          <p:cNvSpPr>
            <a:spLocks noChangeArrowheads="1"/>
          </p:cNvSpPr>
          <p:nvPr/>
        </p:nvSpPr>
        <p:spPr bwMode="auto">
          <a:xfrm>
            <a:off x="0" y="4343400"/>
            <a:ext cx="685800" cy="533400"/>
          </a:xfrm>
          <a:prstGeom prst="rect">
            <a:avLst/>
          </a:prstGeom>
          <a:solidFill>
            <a:srgbClr val="FF66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6600"/>
            </a:extrusionClr>
          </a:sp3d>
        </p:spPr>
        <p:txBody>
          <a:bodyPr wrap="none" anchor="ctr">
            <a:flatTx/>
          </a:bodyPr>
          <a:lstStyle/>
          <a:p>
            <a:pPr algn="ctr" defTabSz="762000" eaLnBrk="0" hangingPunct="0"/>
            <a:r>
              <a:rPr lang="en-US" altLang="zh-CN">
                <a:solidFill>
                  <a:schemeClr val="bg1"/>
                </a:solidFill>
              </a:rPr>
              <a:t>Link</a:t>
            </a:r>
          </a:p>
        </p:txBody>
      </p:sp>
      <p:sp>
        <p:nvSpPr>
          <p:cNvPr id="56335" name="Rectangle 15"/>
          <p:cNvSpPr>
            <a:spLocks noChangeArrowheads="1"/>
          </p:cNvSpPr>
          <p:nvPr/>
        </p:nvSpPr>
        <p:spPr bwMode="auto">
          <a:xfrm>
            <a:off x="0" y="3352800"/>
            <a:ext cx="685800" cy="533400"/>
          </a:xfrm>
          <a:prstGeom prst="rect">
            <a:avLst/>
          </a:prstGeom>
          <a:solidFill>
            <a:srgbClr val="FFCC99"/>
          </a:solidFill>
          <a:ln w="12700" cap="sq">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CC99"/>
            </a:extrusionClr>
          </a:sp3d>
        </p:spPr>
        <p:txBody>
          <a:bodyPr wrap="none" anchor="ctr">
            <a:flatTx/>
          </a:bodyPr>
          <a:lstStyle/>
          <a:p>
            <a:pPr algn="ctr" defTabSz="762000" eaLnBrk="0" hangingPunct="0">
              <a:defRPr/>
            </a:pPr>
            <a:r>
              <a:rPr lang="en-US" altLang="zh-CN">
                <a:solidFill>
                  <a:schemeClr val="accent2"/>
                </a:solidFill>
                <a:effectLst>
                  <a:outerShdw blurRad="38100" dist="38100" dir="2700000" algn="tl">
                    <a:srgbClr val="000000"/>
                  </a:outerShdw>
                </a:effectLst>
                <a:cs typeface="+mn-cs"/>
              </a:rPr>
              <a:t>IP</a:t>
            </a:r>
            <a:endParaRPr lang="en-US" altLang="zh-CN">
              <a:solidFill>
                <a:schemeClr val="bg1"/>
              </a:solidFill>
              <a:cs typeface="+mn-cs"/>
            </a:endParaRPr>
          </a:p>
        </p:txBody>
      </p:sp>
      <p:sp>
        <p:nvSpPr>
          <p:cNvPr id="44048" name="Rectangle 16"/>
          <p:cNvSpPr>
            <a:spLocks noChangeArrowheads="1"/>
          </p:cNvSpPr>
          <p:nvPr/>
        </p:nvSpPr>
        <p:spPr bwMode="auto">
          <a:xfrm>
            <a:off x="0" y="2514600"/>
            <a:ext cx="685800" cy="533400"/>
          </a:xfrm>
          <a:prstGeom prst="rect">
            <a:avLst/>
          </a:prstGeom>
          <a:solidFill>
            <a:schemeClr val="fo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folHlink"/>
            </a:extrusionClr>
          </a:sp3d>
        </p:spPr>
        <p:txBody>
          <a:bodyPr wrap="none" anchor="ctr">
            <a:flatTx/>
          </a:bodyPr>
          <a:lstStyle/>
          <a:p>
            <a:pPr algn="ctr" defTabSz="762000" eaLnBrk="0" hangingPunct="0"/>
            <a:r>
              <a:rPr lang="en-US" altLang="zh-CN">
                <a:solidFill>
                  <a:schemeClr val="tx2"/>
                </a:solidFill>
              </a:rPr>
              <a:t>TCP</a:t>
            </a:r>
            <a:endParaRPr lang="en-US" altLang="zh-CN">
              <a:solidFill>
                <a:schemeClr val="bg1"/>
              </a:solidFill>
            </a:endParaRPr>
          </a:p>
        </p:txBody>
      </p:sp>
      <p:sp>
        <p:nvSpPr>
          <p:cNvPr id="56337" name="Rectangle 17"/>
          <p:cNvSpPr>
            <a:spLocks noChangeArrowheads="1"/>
          </p:cNvSpPr>
          <p:nvPr/>
        </p:nvSpPr>
        <p:spPr bwMode="auto">
          <a:xfrm>
            <a:off x="0" y="1752600"/>
            <a:ext cx="762000" cy="533400"/>
          </a:xfrm>
          <a:prstGeom prst="rect">
            <a:avLst/>
          </a:prstGeom>
          <a:solidFill>
            <a:schemeClr val="accent1"/>
          </a:solidFill>
          <a:ln w="12700" cap="sq">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defTabSz="762000" eaLnBrk="0" hangingPunct="0">
              <a:defRPr/>
            </a:pPr>
            <a:r>
              <a:rPr lang="en-US" altLang="zh-CN">
                <a:solidFill>
                  <a:schemeClr val="bg1"/>
                </a:solidFill>
                <a:effectLst>
                  <a:outerShdw blurRad="38100" dist="38100" dir="2700000" algn="tl">
                    <a:srgbClr val="000000"/>
                  </a:outerShdw>
                </a:effectLst>
                <a:cs typeface="+mn-cs"/>
              </a:rPr>
              <a:t>App.</a:t>
            </a:r>
          </a:p>
        </p:txBody>
      </p:sp>
      <p:sp>
        <p:nvSpPr>
          <p:cNvPr id="44050" name="Text Box 18"/>
          <p:cNvSpPr txBox="1">
            <a:spLocks noChangeArrowheads="1"/>
          </p:cNvSpPr>
          <p:nvPr/>
        </p:nvSpPr>
        <p:spPr bwMode="auto">
          <a:xfrm>
            <a:off x="914400" y="5029200"/>
            <a:ext cx="7924800" cy="1311275"/>
          </a:xfrm>
          <a:prstGeom prst="rect">
            <a:avLst/>
          </a:prstGeom>
          <a:solidFill>
            <a:schemeClr val="hlink"/>
          </a:solidFill>
          <a:ln w="9525">
            <a:noFill/>
            <a:miter lim="800000"/>
            <a:headEnd/>
            <a:tailEnd/>
          </a:ln>
        </p:spPr>
        <p:txBody>
          <a:bodyPr>
            <a:spAutoFit/>
          </a:bodyPr>
          <a:lstStyle/>
          <a:p>
            <a:pPr>
              <a:spcBef>
                <a:spcPct val="50000"/>
              </a:spcBef>
            </a:pPr>
            <a:r>
              <a:rPr lang="zh-CN" altLang="en-US" sz="2000"/>
              <a:t>思考：</a:t>
            </a:r>
          </a:p>
          <a:p>
            <a:pPr lvl="1">
              <a:spcBef>
                <a:spcPct val="50000"/>
              </a:spcBef>
            </a:pPr>
            <a:r>
              <a:rPr lang="en-US" altLang="zh-CN" sz="2000"/>
              <a:t>1</a:t>
            </a:r>
            <a:r>
              <a:rPr lang="zh-CN" altLang="en-US" sz="2000"/>
              <a:t>。各层提供的服务，为完成这些服务需要的协议设计</a:t>
            </a:r>
          </a:p>
          <a:p>
            <a:pPr lvl="1">
              <a:spcBef>
                <a:spcPct val="50000"/>
              </a:spcBef>
            </a:pPr>
            <a:r>
              <a:rPr lang="en-US" altLang="zh-CN" sz="2000"/>
              <a:t>2</a:t>
            </a:r>
            <a:r>
              <a:rPr lang="zh-CN" altLang="en-US" sz="2000"/>
              <a:t>。各层地址的表示方法</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09600" y="533400"/>
            <a:ext cx="7010400" cy="838200"/>
          </a:xfrm>
        </p:spPr>
        <p:txBody>
          <a:bodyPr>
            <a:normAutofit fontScale="90000"/>
          </a:bodyPr>
          <a:lstStyle/>
          <a:p>
            <a:pPr algn="l" eaLnBrk="1" hangingPunct="1"/>
            <a:r>
              <a:rPr lang="en-US" altLang="zh-CN" smtClean="0"/>
              <a:t/>
            </a:r>
            <a:br>
              <a:rPr lang="en-US" altLang="zh-CN" smtClean="0"/>
            </a:br>
            <a:r>
              <a:rPr lang="en-US" altLang="zh-CN" sz="3200" smtClean="0"/>
              <a:t>IPv4 </a:t>
            </a:r>
            <a:r>
              <a:rPr lang="zh-CN" altLang="en-US" sz="3200" smtClean="0"/>
              <a:t>头：</a:t>
            </a:r>
            <a:r>
              <a:rPr lang="en-US" altLang="zh-CN" sz="3200" smtClean="0"/>
              <a:t>IP</a:t>
            </a:r>
            <a:r>
              <a:rPr lang="zh-CN" altLang="en-US" sz="3200" smtClean="0"/>
              <a:t>层提供的服务？</a:t>
            </a:r>
          </a:p>
        </p:txBody>
      </p:sp>
      <p:sp>
        <p:nvSpPr>
          <p:cNvPr id="46083" name="Text Box 7"/>
          <p:cNvSpPr txBox="1">
            <a:spLocks noChangeArrowheads="1"/>
          </p:cNvSpPr>
          <p:nvPr/>
        </p:nvSpPr>
        <p:spPr bwMode="auto">
          <a:xfrm>
            <a:off x="5638800" y="2133600"/>
            <a:ext cx="3733800" cy="3195638"/>
          </a:xfrm>
          <a:prstGeom prst="rect">
            <a:avLst/>
          </a:prstGeom>
          <a:noFill/>
          <a:ln w="9525">
            <a:noFill/>
            <a:miter lim="800000"/>
            <a:headEnd/>
            <a:tailEnd/>
          </a:ln>
        </p:spPr>
        <p:txBody>
          <a:bodyPr>
            <a:spAutoFit/>
          </a:bodyPr>
          <a:lstStyle/>
          <a:p>
            <a:pPr>
              <a:spcBef>
                <a:spcPct val="50000"/>
              </a:spcBef>
            </a:pPr>
            <a:r>
              <a:rPr lang="en-US" altLang="zh-CN"/>
              <a:t>ver:     4   </a:t>
            </a:r>
            <a:r>
              <a:rPr lang="zh-CN" altLang="en-US"/>
              <a:t>版本号</a:t>
            </a:r>
          </a:p>
          <a:p>
            <a:pPr>
              <a:spcBef>
                <a:spcPct val="50000"/>
              </a:spcBef>
            </a:pPr>
            <a:r>
              <a:rPr lang="en-US" altLang="zh-CN"/>
              <a:t>HL</a:t>
            </a:r>
            <a:r>
              <a:rPr lang="zh-CN" altLang="en-US"/>
              <a:t>：   </a:t>
            </a:r>
            <a:r>
              <a:rPr lang="en-US" altLang="zh-CN"/>
              <a:t>4  </a:t>
            </a:r>
            <a:r>
              <a:rPr lang="zh-CN" altLang="en-US"/>
              <a:t>头长</a:t>
            </a:r>
            <a:r>
              <a:rPr lang="en-US" altLang="zh-CN"/>
              <a:t>(</a:t>
            </a:r>
            <a:r>
              <a:rPr lang="zh-CN" altLang="en-US" sz="2000"/>
              <a:t>单位</a:t>
            </a:r>
            <a:r>
              <a:rPr lang="en-US" altLang="zh-CN"/>
              <a:t>:32bits)</a:t>
            </a:r>
          </a:p>
          <a:p>
            <a:pPr>
              <a:spcBef>
                <a:spcPct val="50000"/>
              </a:spcBef>
            </a:pPr>
            <a:r>
              <a:rPr lang="en-US" altLang="zh-CN"/>
              <a:t>TOS</a:t>
            </a:r>
            <a:r>
              <a:rPr lang="zh-CN" altLang="en-US"/>
              <a:t>： </a:t>
            </a:r>
            <a:r>
              <a:rPr lang="en-US" altLang="zh-CN"/>
              <a:t>8  </a:t>
            </a:r>
            <a:r>
              <a:rPr lang="zh-CN" altLang="en-US"/>
              <a:t>服务类型</a:t>
            </a:r>
          </a:p>
          <a:p>
            <a:pPr>
              <a:spcBef>
                <a:spcPct val="50000"/>
              </a:spcBef>
            </a:pPr>
            <a:r>
              <a:rPr lang="en-US" altLang="zh-CN"/>
              <a:t>IP</a:t>
            </a:r>
            <a:r>
              <a:rPr lang="zh-CN" altLang="en-US"/>
              <a:t>分组总长度</a:t>
            </a:r>
            <a:r>
              <a:rPr lang="en-US" altLang="zh-CN"/>
              <a:t>: (</a:t>
            </a:r>
            <a:r>
              <a:rPr lang="zh-CN" altLang="en-US" sz="2000"/>
              <a:t>单位</a:t>
            </a:r>
            <a:r>
              <a:rPr lang="en-US" altLang="zh-CN"/>
              <a:t>:8bits)</a:t>
            </a:r>
          </a:p>
          <a:p>
            <a:pPr>
              <a:spcBef>
                <a:spcPct val="50000"/>
              </a:spcBef>
            </a:pPr>
            <a:r>
              <a:rPr lang="en-US" altLang="zh-CN"/>
              <a:t>F</a:t>
            </a:r>
            <a:r>
              <a:rPr lang="zh-CN" altLang="en-US"/>
              <a:t>：       </a:t>
            </a:r>
            <a:r>
              <a:rPr lang="en-US" altLang="zh-CN"/>
              <a:t>3  </a:t>
            </a:r>
            <a:r>
              <a:rPr lang="zh-CN" altLang="en-US"/>
              <a:t>分段标志</a:t>
            </a:r>
          </a:p>
          <a:p>
            <a:pPr>
              <a:spcBef>
                <a:spcPct val="50000"/>
              </a:spcBef>
            </a:pPr>
            <a:r>
              <a:rPr lang="en-US" altLang="zh-CN"/>
              <a:t>TTL</a:t>
            </a:r>
            <a:r>
              <a:rPr lang="zh-CN" altLang="en-US"/>
              <a:t>：  </a:t>
            </a:r>
            <a:r>
              <a:rPr lang="en-US" altLang="zh-CN"/>
              <a:t>4  </a:t>
            </a:r>
            <a:r>
              <a:rPr lang="zh-CN" altLang="en-US"/>
              <a:t>生存时间</a:t>
            </a:r>
          </a:p>
        </p:txBody>
      </p:sp>
      <p:grpSp>
        <p:nvGrpSpPr>
          <p:cNvPr id="2" name="Group 22"/>
          <p:cNvGrpSpPr>
            <a:grpSpLocks/>
          </p:cNvGrpSpPr>
          <p:nvPr/>
        </p:nvGrpSpPr>
        <p:grpSpPr bwMode="auto">
          <a:xfrm>
            <a:off x="609600" y="2057400"/>
            <a:ext cx="4876800" cy="3581400"/>
            <a:chOff x="384" y="1296"/>
            <a:chExt cx="3072" cy="2256"/>
          </a:xfrm>
        </p:grpSpPr>
        <p:sp>
          <p:nvSpPr>
            <p:cNvPr id="46085" name="Text Box 3"/>
            <p:cNvSpPr txBox="1">
              <a:spLocks noChangeArrowheads="1"/>
            </p:cNvSpPr>
            <p:nvPr/>
          </p:nvSpPr>
          <p:spPr bwMode="auto">
            <a:xfrm>
              <a:off x="384" y="1296"/>
              <a:ext cx="384" cy="294"/>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altLang="zh-CN"/>
                <a:t>ver</a:t>
              </a:r>
            </a:p>
          </p:txBody>
        </p:sp>
        <p:sp>
          <p:nvSpPr>
            <p:cNvPr id="46086" name="Text Box 4"/>
            <p:cNvSpPr txBox="1">
              <a:spLocks noChangeArrowheads="1"/>
            </p:cNvSpPr>
            <p:nvPr/>
          </p:nvSpPr>
          <p:spPr bwMode="auto">
            <a:xfrm>
              <a:off x="768" y="1296"/>
              <a:ext cx="384" cy="294"/>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altLang="zh-CN"/>
                <a:t>HL</a:t>
              </a:r>
            </a:p>
          </p:txBody>
        </p:sp>
        <p:sp>
          <p:nvSpPr>
            <p:cNvPr id="46087" name="Text Box 5"/>
            <p:cNvSpPr txBox="1">
              <a:spLocks noChangeArrowheads="1"/>
            </p:cNvSpPr>
            <p:nvPr/>
          </p:nvSpPr>
          <p:spPr bwMode="auto">
            <a:xfrm>
              <a:off x="1152" y="1296"/>
              <a:ext cx="768" cy="294"/>
            </a:xfrm>
            <a:prstGeom prst="rect">
              <a:avLst/>
            </a:prstGeom>
            <a:solidFill>
              <a:srgbClr val="CCFFFF"/>
            </a:solidFill>
            <a:ln w="9525">
              <a:solidFill>
                <a:schemeClr val="tx1"/>
              </a:solidFill>
              <a:miter lim="800000"/>
              <a:headEnd/>
              <a:tailEnd/>
            </a:ln>
          </p:spPr>
          <p:txBody>
            <a:bodyPr>
              <a:spAutoFit/>
            </a:bodyPr>
            <a:lstStyle/>
            <a:p>
              <a:pPr algn="ctr">
                <a:spcBef>
                  <a:spcPct val="50000"/>
                </a:spcBef>
              </a:pPr>
              <a:r>
                <a:rPr lang="en-US" altLang="zh-CN"/>
                <a:t>TOS</a:t>
              </a:r>
            </a:p>
          </p:txBody>
        </p:sp>
        <p:sp>
          <p:nvSpPr>
            <p:cNvPr id="46088" name="Text Box 6"/>
            <p:cNvSpPr txBox="1">
              <a:spLocks noChangeArrowheads="1"/>
            </p:cNvSpPr>
            <p:nvPr/>
          </p:nvSpPr>
          <p:spPr bwMode="auto">
            <a:xfrm>
              <a:off x="1920" y="1296"/>
              <a:ext cx="1536" cy="294"/>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altLang="zh-CN"/>
                <a:t>IP</a:t>
              </a:r>
              <a:r>
                <a:rPr lang="zh-CN" altLang="en-US"/>
                <a:t>分组总长度</a:t>
              </a:r>
            </a:p>
          </p:txBody>
        </p:sp>
        <p:sp>
          <p:nvSpPr>
            <p:cNvPr id="46089" name="Text Box 8"/>
            <p:cNvSpPr txBox="1">
              <a:spLocks noChangeArrowheads="1"/>
            </p:cNvSpPr>
            <p:nvPr/>
          </p:nvSpPr>
          <p:spPr bwMode="auto">
            <a:xfrm>
              <a:off x="384" y="1584"/>
              <a:ext cx="1536" cy="294"/>
            </a:xfrm>
            <a:prstGeom prst="rect">
              <a:avLst/>
            </a:prstGeom>
            <a:solidFill>
              <a:srgbClr val="CCFFFF"/>
            </a:solidFill>
            <a:ln w="9525">
              <a:solidFill>
                <a:schemeClr val="tx1"/>
              </a:solidFill>
              <a:miter lim="800000"/>
              <a:headEnd/>
              <a:tailEnd/>
            </a:ln>
          </p:spPr>
          <p:txBody>
            <a:bodyPr>
              <a:spAutoFit/>
            </a:bodyPr>
            <a:lstStyle/>
            <a:p>
              <a:pPr algn="ctr">
                <a:spcBef>
                  <a:spcPct val="50000"/>
                </a:spcBef>
              </a:pPr>
              <a:r>
                <a:rPr lang="zh-CN" altLang="en-US"/>
                <a:t>标识</a:t>
              </a:r>
            </a:p>
          </p:txBody>
        </p:sp>
        <p:sp>
          <p:nvSpPr>
            <p:cNvPr id="46090" name="Text Box 9"/>
            <p:cNvSpPr txBox="1">
              <a:spLocks noChangeArrowheads="1"/>
            </p:cNvSpPr>
            <p:nvPr/>
          </p:nvSpPr>
          <p:spPr bwMode="auto">
            <a:xfrm>
              <a:off x="1920" y="1584"/>
              <a:ext cx="336" cy="294"/>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altLang="zh-CN"/>
                <a:t>F</a:t>
              </a:r>
            </a:p>
          </p:txBody>
        </p:sp>
        <p:sp>
          <p:nvSpPr>
            <p:cNvPr id="46091" name="Text Box 10"/>
            <p:cNvSpPr txBox="1">
              <a:spLocks noChangeArrowheads="1"/>
            </p:cNvSpPr>
            <p:nvPr/>
          </p:nvSpPr>
          <p:spPr bwMode="auto">
            <a:xfrm>
              <a:off x="2256" y="1584"/>
              <a:ext cx="1200" cy="294"/>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zh-CN" altLang="en-US"/>
                <a:t>分</a:t>
              </a:r>
              <a:r>
                <a:rPr lang="zh-CN" altLang="zh-CN"/>
                <a:t>段偏移</a:t>
              </a:r>
              <a:endParaRPr lang="zh-CN" altLang="en-US"/>
            </a:p>
          </p:txBody>
        </p:sp>
        <p:sp>
          <p:nvSpPr>
            <p:cNvPr id="46092" name="Text Box 11"/>
            <p:cNvSpPr txBox="1">
              <a:spLocks noChangeArrowheads="1"/>
            </p:cNvSpPr>
            <p:nvPr/>
          </p:nvSpPr>
          <p:spPr bwMode="auto">
            <a:xfrm>
              <a:off x="384" y="1872"/>
              <a:ext cx="768" cy="294"/>
            </a:xfrm>
            <a:prstGeom prst="rect">
              <a:avLst/>
            </a:prstGeom>
            <a:solidFill>
              <a:srgbClr val="CCFFFF"/>
            </a:solidFill>
            <a:ln w="9525">
              <a:solidFill>
                <a:schemeClr val="tx1"/>
              </a:solidFill>
              <a:miter lim="800000"/>
              <a:headEnd/>
              <a:tailEnd/>
            </a:ln>
          </p:spPr>
          <p:txBody>
            <a:bodyPr>
              <a:spAutoFit/>
            </a:bodyPr>
            <a:lstStyle/>
            <a:p>
              <a:pPr algn="ctr">
                <a:spcBef>
                  <a:spcPct val="50000"/>
                </a:spcBef>
              </a:pPr>
              <a:r>
                <a:rPr lang="en-US" altLang="zh-CN"/>
                <a:t>TTL</a:t>
              </a:r>
            </a:p>
          </p:txBody>
        </p:sp>
        <p:sp>
          <p:nvSpPr>
            <p:cNvPr id="46093" name="Text Box 12"/>
            <p:cNvSpPr txBox="1">
              <a:spLocks noChangeArrowheads="1"/>
            </p:cNvSpPr>
            <p:nvPr/>
          </p:nvSpPr>
          <p:spPr bwMode="auto">
            <a:xfrm>
              <a:off x="1152" y="1872"/>
              <a:ext cx="768" cy="294"/>
            </a:xfrm>
            <a:prstGeom prst="rect">
              <a:avLst/>
            </a:prstGeom>
            <a:solidFill>
              <a:srgbClr val="CCFFFF"/>
            </a:solidFill>
            <a:ln w="9525">
              <a:solidFill>
                <a:schemeClr val="tx1"/>
              </a:solidFill>
              <a:miter lim="800000"/>
              <a:headEnd/>
              <a:tailEnd/>
            </a:ln>
          </p:spPr>
          <p:txBody>
            <a:bodyPr>
              <a:spAutoFit/>
            </a:bodyPr>
            <a:lstStyle/>
            <a:p>
              <a:pPr algn="ctr">
                <a:spcBef>
                  <a:spcPct val="50000"/>
                </a:spcBef>
              </a:pPr>
              <a:r>
                <a:rPr lang="zh-CN" altLang="en-US"/>
                <a:t>协议</a:t>
              </a:r>
            </a:p>
          </p:txBody>
        </p:sp>
        <p:sp>
          <p:nvSpPr>
            <p:cNvPr id="46094" name="Text Box 13"/>
            <p:cNvSpPr txBox="1">
              <a:spLocks noChangeArrowheads="1"/>
            </p:cNvSpPr>
            <p:nvPr/>
          </p:nvSpPr>
          <p:spPr bwMode="auto">
            <a:xfrm>
              <a:off x="1920" y="1872"/>
              <a:ext cx="1536" cy="294"/>
            </a:xfrm>
            <a:prstGeom prst="rect">
              <a:avLst/>
            </a:prstGeom>
            <a:solidFill>
              <a:srgbClr val="CCFFFF"/>
            </a:solidFill>
            <a:ln w="9525">
              <a:solidFill>
                <a:schemeClr val="tx1"/>
              </a:solidFill>
              <a:miter lim="800000"/>
              <a:headEnd/>
              <a:tailEnd/>
            </a:ln>
          </p:spPr>
          <p:txBody>
            <a:bodyPr>
              <a:spAutoFit/>
            </a:bodyPr>
            <a:lstStyle/>
            <a:p>
              <a:pPr algn="ctr">
                <a:spcBef>
                  <a:spcPct val="50000"/>
                </a:spcBef>
              </a:pPr>
              <a:r>
                <a:rPr lang="zh-CN" altLang="en-US"/>
                <a:t>头校验</a:t>
              </a:r>
            </a:p>
          </p:txBody>
        </p:sp>
        <p:sp>
          <p:nvSpPr>
            <p:cNvPr id="46095" name="Text Box 14"/>
            <p:cNvSpPr txBox="1">
              <a:spLocks noChangeArrowheads="1"/>
            </p:cNvSpPr>
            <p:nvPr/>
          </p:nvSpPr>
          <p:spPr bwMode="auto">
            <a:xfrm>
              <a:off x="384" y="2160"/>
              <a:ext cx="3072" cy="294"/>
            </a:xfrm>
            <a:prstGeom prst="rect">
              <a:avLst/>
            </a:prstGeom>
            <a:solidFill>
              <a:srgbClr val="CCFFFF"/>
            </a:solidFill>
            <a:ln w="9525">
              <a:solidFill>
                <a:schemeClr val="tx1"/>
              </a:solidFill>
              <a:miter lim="800000"/>
              <a:headEnd/>
              <a:tailEnd/>
            </a:ln>
          </p:spPr>
          <p:txBody>
            <a:bodyPr>
              <a:spAutoFit/>
            </a:bodyPr>
            <a:lstStyle/>
            <a:p>
              <a:pPr algn="ctr">
                <a:spcBef>
                  <a:spcPct val="50000"/>
                </a:spcBef>
              </a:pPr>
              <a:r>
                <a:rPr lang="zh-CN" altLang="en-US"/>
                <a:t>源</a:t>
              </a:r>
              <a:r>
                <a:rPr lang="en-US" altLang="zh-CN"/>
                <a:t>IP</a:t>
              </a:r>
              <a:r>
                <a:rPr lang="zh-CN" altLang="en-US"/>
                <a:t>地址</a:t>
              </a:r>
            </a:p>
          </p:txBody>
        </p:sp>
        <p:sp>
          <p:nvSpPr>
            <p:cNvPr id="46096" name="Text Box 15"/>
            <p:cNvSpPr txBox="1">
              <a:spLocks noChangeArrowheads="1"/>
            </p:cNvSpPr>
            <p:nvPr/>
          </p:nvSpPr>
          <p:spPr bwMode="auto">
            <a:xfrm>
              <a:off x="384" y="2448"/>
              <a:ext cx="3072" cy="294"/>
            </a:xfrm>
            <a:prstGeom prst="rect">
              <a:avLst/>
            </a:prstGeom>
            <a:solidFill>
              <a:srgbClr val="CCFFFF"/>
            </a:solidFill>
            <a:ln w="9525">
              <a:solidFill>
                <a:schemeClr val="tx1"/>
              </a:solidFill>
              <a:miter lim="800000"/>
              <a:headEnd/>
              <a:tailEnd/>
            </a:ln>
          </p:spPr>
          <p:txBody>
            <a:bodyPr>
              <a:spAutoFit/>
            </a:bodyPr>
            <a:lstStyle/>
            <a:p>
              <a:pPr algn="ctr">
                <a:spcBef>
                  <a:spcPct val="50000"/>
                </a:spcBef>
              </a:pPr>
              <a:r>
                <a:rPr lang="zh-CN" altLang="en-US"/>
                <a:t>目的</a:t>
              </a:r>
              <a:r>
                <a:rPr lang="en-US" altLang="zh-CN"/>
                <a:t>IP</a:t>
              </a:r>
              <a:r>
                <a:rPr lang="zh-CN" altLang="en-US"/>
                <a:t>地址</a:t>
              </a:r>
            </a:p>
          </p:txBody>
        </p:sp>
        <p:sp>
          <p:nvSpPr>
            <p:cNvPr id="46097" name="Text Box 16"/>
            <p:cNvSpPr txBox="1">
              <a:spLocks noChangeArrowheads="1"/>
            </p:cNvSpPr>
            <p:nvPr/>
          </p:nvSpPr>
          <p:spPr bwMode="auto">
            <a:xfrm>
              <a:off x="384" y="2736"/>
              <a:ext cx="3072" cy="294"/>
            </a:xfrm>
            <a:prstGeom prst="rect">
              <a:avLst/>
            </a:prstGeom>
            <a:solidFill>
              <a:srgbClr val="CCFFFF"/>
            </a:solidFill>
            <a:ln w="9525">
              <a:solidFill>
                <a:schemeClr val="tx1"/>
              </a:solidFill>
              <a:miter lim="800000"/>
              <a:headEnd/>
              <a:tailEnd/>
            </a:ln>
          </p:spPr>
          <p:txBody>
            <a:bodyPr>
              <a:spAutoFit/>
            </a:bodyPr>
            <a:lstStyle/>
            <a:p>
              <a:pPr algn="ctr">
                <a:spcBef>
                  <a:spcPct val="50000"/>
                </a:spcBef>
              </a:pPr>
              <a:r>
                <a:rPr lang="zh-CN" altLang="en-US"/>
                <a:t>选项</a:t>
              </a:r>
            </a:p>
          </p:txBody>
        </p:sp>
        <p:sp>
          <p:nvSpPr>
            <p:cNvPr id="46098" name="Line 17"/>
            <p:cNvSpPr>
              <a:spLocks noChangeShapeType="1"/>
            </p:cNvSpPr>
            <p:nvPr/>
          </p:nvSpPr>
          <p:spPr bwMode="auto">
            <a:xfrm>
              <a:off x="384" y="3024"/>
              <a:ext cx="0" cy="192"/>
            </a:xfrm>
            <a:prstGeom prst="line">
              <a:avLst/>
            </a:prstGeom>
            <a:noFill/>
            <a:ln w="9525">
              <a:solidFill>
                <a:schemeClr val="tx1"/>
              </a:solidFill>
              <a:round/>
              <a:headEnd/>
              <a:tailEnd/>
            </a:ln>
          </p:spPr>
          <p:txBody>
            <a:bodyPr wrap="none" anchor="ctr"/>
            <a:lstStyle/>
            <a:p>
              <a:endParaRPr lang="en-US"/>
            </a:p>
          </p:txBody>
        </p:sp>
        <p:sp>
          <p:nvSpPr>
            <p:cNvPr id="46099" name="Line 18"/>
            <p:cNvSpPr>
              <a:spLocks noChangeShapeType="1"/>
            </p:cNvSpPr>
            <p:nvPr/>
          </p:nvSpPr>
          <p:spPr bwMode="auto">
            <a:xfrm>
              <a:off x="3456" y="3024"/>
              <a:ext cx="0" cy="240"/>
            </a:xfrm>
            <a:prstGeom prst="line">
              <a:avLst/>
            </a:prstGeom>
            <a:noFill/>
            <a:ln w="9525">
              <a:solidFill>
                <a:schemeClr val="tx1"/>
              </a:solidFill>
              <a:round/>
              <a:headEnd/>
              <a:tailEnd/>
            </a:ln>
          </p:spPr>
          <p:txBody>
            <a:bodyPr wrap="none" anchor="ctr"/>
            <a:lstStyle/>
            <a:p>
              <a:endParaRPr lang="en-US"/>
            </a:p>
          </p:txBody>
        </p:sp>
        <p:sp>
          <p:nvSpPr>
            <p:cNvPr id="46100" name="Line 19"/>
            <p:cNvSpPr>
              <a:spLocks noChangeShapeType="1"/>
            </p:cNvSpPr>
            <p:nvPr/>
          </p:nvSpPr>
          <p:spPr bwMode="auto">
            <a:xfrm>
              <a:off x="384" y="3168"/>
              <a:ext cx="3072" cy="0"/>
            </a:xfrm>
            <a:prstGeom prst="line">
              <a:avLst/>
            </a:prstGeom>
            <a:noFill/>
            <a:ln w="9525">
              <a:solidFill>
                <a:schemeClr val="tx1"/>
              </a:solidFill>
              <a:round/>
              <a:headEnd type="arrow" w="med" len="med"/>
              <a:tailEnd type="arrow" w="med" len="med"/>
            </a:ln>
          </p:spPr>
          <p:txBody>
            <a:bodyPr wrap="none" anchor="ctr"/>
            <a:lstStyle/>
            <a:p>
              <a:endParaRPr lang="en-US"/>
            </a:p>
          </p:txBody>
        </p:sp>
        <p:sp>
          <p:nvSpPr>
            <p:cNvPr id="46101" name="Text Box 20"/>
            <p:cNvSpPr txBox="1">
              <a:spLocks noChangeArrowheads="1"/>
            </p:cNvSpPr>
            <p:nvPr/>
          </p:nvSpPr>
          <p:spPr bwMode="auto">
            <a:xfrm>
              <a:off x="1584" y="3264"/>
              <a:ext cx="1296" cy="288"/>
            </a:xfrm>
            <a:prstGeom prst="rect">
              <a:avLst/>
            </a:prstGeom>
            <a:noFill/>
            <a:ln w="9525">
              <a:noFill/>
              <a:miter lim="800000"/>
              <a:headEnd/>
              <a:tailEnd/>
            </a:ln>
          </p:spPr>
          <p:txBody>
            <a:bodyPr>
              <a:spAutoFit/>
            </a:bodyPr>
            <a:lstStyle/>
            <a:p>
              <a:pPr>
                <a:spcBef>
                  <a:spcPct val="50000"/>
                </a:spcBef>
              </a:pPr>
              <a:r>
                <a:rPr lang="en-US" altLang="zh-CN"/>
                <a:t>32bit</a:t>
              </a:r>
            </a:p>
          </p:txBody>
        </p:sp>
        <p:sp>
          <p:nvSpPr>
            <p:cNvPr id="46102" name="Text Box 21"/>
            <p:cNvSpPr txBox="1">
              <a:spLocks noChangeArrowheads="1"/>
            </p:cNvSpPr>
            <p:nvPr/>
          </p:nvSpPr>
          <p:spPr bwMode="auto">
            <a:xfrm>
              <a:off x="2688" y="2736"/>
              <a:ext cx="768" cy="294"/>
            </a:xfrm>
            <a:prstGeom prst="rect">
              <a:avLst/>
            </a:prstGeom>
            <a:noFill/>
            <a:ln w="9525">
              <a:solidFill>
                <a:schemeClr val="tx1"/>
              </a:solidFill>
              <a:miter lim="800000"/>
              <a:headEnd/>
              <a:tailEnd/>
            </a:ln>
          </p:spPr>
          <p:txBody>
            <a:bodyPr>
              <a:spAutoFit/>
            </a:bodyPr>
            <a:lstStyle/>
            <a:p>
              <a:pPr algn="ctr">
                <a:spcBef>
                  <a:spcPct val="50000"/>
                </a:spcBef>
              </a:pPr>
              <a:r>
                <a:rPr lang="zh-CN" altLang="en-US"/>
                <a:t>填充</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smtClean="0"/>
              <a:t>IP</a:t>
            </a:r>
            <a:r>
              <a:rPr lang="zh-CN" altLang="en-US" smtClean="0"/>
              <a:t>头选项</a:t>
            </a:r>
          </a:p>
        </p:txBody>
      </p:sp>
      <p:sp>
        <p:nvSpPr>
          <p:cNvPr id="53251" name="Rectangle 3"/>
          <p:cNvSpPr>
            <a:spLocks noGrp="1" noChangeArrowheads="1"/>
          </p:cNvSpPr>
          <p:nvPr>
            <p:ph type="body" idx="1"/>
          </p:nvPr>
        </p:nvSpPr>
        <p:spPr/>
        <p:txBody>
          <a:bodyPr/>
          <a:lstStyle/>
          <a:p>
            <a:pPr eaLnBrk="1" hangingPunct="1"/>
            <a:r>
              <a:rPr lang="en-US" altLang="zh-CN" smtClean="0"/>
              <a:t>Loose Source routing</a:t>
            </a:r>
          </a:p>
          <a:p>
            <a:pPr eaLnBrk="1" hangingPunct="1"/>
            <a:r>
              <a:rPr lang="en-US" altLang="zh-CN" smtClean="0"/>
              <a:t>Strict source routing </a:t>
            </a:r>
          </a:p>
          <a:p>
            <a:pPr eaLnBrk="1" hangingPunct="1"/>
            <a:r>
              <a:rPr lang="en-US" altLang="zh-CN" smtClean="0"/>
              <a:t>Record route</a:t>
            </a:r>
          </a:p>
          <a:p>
            <a:pPr eaLnBrk="1" hangingPunct="1"/>
            <a:r>
              <a:rPr lang="en-US" altLang="zh-CN" smtClean="0"/>
              <a:t>Timestamp</a:t>
            </a:r>
          </a:p>
        </p:txBody>
      </p:sp>
      <p:sp>
        <p:nvSpPr>
          <p:cNvPr id="53252" name="Rectangle 4"/>
          <p:cNvSpPr>
            <a:spLocks noChangeArrowheads="1"/>
          </p:cNvSpPr>
          <p:nvPr/>
        </p:nvSpPr>
        <p:spPr bwMode="auto">
          <a:xfrm>
            <a:off x="304800" y="4419600"/>
            <a:ext cx="8382000" cy="854075"/>
          </a:xfrm>
          <a:prstGeom prst="rect">
            <a:avLst/>
          </a:prstGeom>
          <a:noFill/>
          <a:ln w="9525">
            <a:noFill/>
            <a:miter lim="800000"/>
            <a:headEnd/>
            <a:tailEnd/>
          </a:ln>
        </p:spPr>
        <p:txBody>
          <a:bodyPr>
            <a:spAutoFit/>
          </a:bodyPr>
          <a:lstStyle/>
          <a:p>
            <a:pPr>
              <a:spcBef>
                <a:spcPct val="50000"/>
              </a:spcBef>
              <a:buClr>
                <a:schemeClr val="accent2"/>
              </a:buClr>
              <a:buFont typeface="Monotype Sorts" charset="2"/>
              <a:buNone/>
            </a:pPr>
            <a:r>
              <a:rPr lang="en-US" altLang="zh-CN" sz="2000">
                <a:latin typeface="Tahoma" pitchFamily="34" charset="0"/>
              </a:rPr>
              <a:t>IP OPTIONS </a:t>
            </a:r>
            <a:r>
              <a:rPr lang="zh-CN" altLang="en-US" sz="2000">
                <a:latin typeface="Tahoma" pitchFamily="34" charset="0"/>
              </a:rPr>
              <a:t>字段在一般数据报中并不需要，主要用于网络测试和调试。</a:t>
            </a:r>
          </a:p>
          <a:p>
            <a:pPr>
              <a:spcBef>
                <a:spcPct val="50000"/>
              </a:spcBef>
              <a:buClr>
                <a:schemeClr val="accent2"/>
              </a:buClr>
              <a:buFont typeface="Monotype Sorts" charset="2"/>
              <a:buChar char="z"/>
            </a:pPr>
            <a:endParaRPr lang="zh-CN" altLang="en-US" sz="2000">
              <a:latin typeface="Tahoma"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smtClean="0"/>
              <a:t>ICMP </a:t>
            </a:r>
            <a:r>
              <a:rPr lang="en-US" altLang="zh-CN" sz="2800" smtClean="0"/>
              <a:t>(Internet Control Message protocol)</a:t>
            </a:r>
          </a:p>
        </p:txBody>
      </p:sp>
      <p:sp>
        <p:nvSpPr>
          <p:cNvPr id="54275" name="Rectangle 3"/>
          <p:cNvSpPr>
            <a:spLocks noGrp="1" noChangeArrowheads="1"/>
          </p:cNvSpPr>
          <p:nvPr>
            <p:ph type="body" idx="1"/>
          </p:nvPr>
        </p:nvSpPr>
        <p:spPr>
          <a:xfrm>
            <a:off x="685800" y="1371600"/>
            <a:ext cx="7086600" cy="2887663"/>
          </a:xfrm>
        </p:spPr>
        <p:txBody>
          <a:bodyPr>
            <a:normAutofit fontScale="85000" lnSpcReduction="20000"/>
          </a:bodyPr>
          <a:lstStyle/>
          <a:p>
            <a:pPr eaLnBrk="1" hangingPunct="1">
              <a:lnSpc>
                <a:spcPct val="90000"/>
              </a:lnSpc>
            </a:pPr>
            <a:r>
              <a:rPr lang="zh-CN" altLang="en-US" b="1" smtClean="0"/>
              <a:t>作用：</a:t>
            </a:r>
            <a:endParaRPr lang="zh-CN" altLang="en-US" smtClean="0"/>
          </a:p>
          <a:p>
            <a:pPr lvl="1" eaLnBrk="1" hangingPunct="1">
              <a:lnSpc>
                <a:spcPct val="90000"/>
              </a:lnSpc>
            </a:pPr>
            <a:r>
              <a:rPr lang="zh-CN" altLang="en-US" smtClean="0"/>
              <a:t>网络诊测功能</a:t>
            </a:r>
            <a:r>
              <a:rPr lang="en-US" altLang="zh-CN" smtClean="0"/>
              <a:t>: </a:t>
            </a:r>
          </a:p>
          <a:p>
            <a:pPr lvl="2" eaLnBrk="1" hangingPunct="1">
              <a:lnSpc>
                <a:spcPct val="90000"/>
              </a:lnSpc>
            </a:pPr>
            <a:r>
              <a:rPr lang="zh-CN" altLang="en-US" smtClean="0"/>
              <a:t>网络节点利用该协议向</a:t>
            </a:r>
            <a:r>
              <a:rPr lang="zh-CN" altLang="en-US" smtClean="0">
                <a:solidFill>
                  <a:srgbClr val="FF6600"/>
                </a:solidFill>
              </a:rPr>
              <a:t>源主机报告</a:t>
            </a:r>
            <a:r>
              <a:rPr lang="en-US" altLang="zh-CN" smtClean="0"/>
              <a:t>IP</a:t>
            </a:r>
            <a:r>
              <a:rPr lang="zh-CN" altLang="en-US" smtClean="0"/>
              <a:t>包转发中的问题</a:t>
            </a:r>
          </a:p>
          <a:p>
            <a:pPr lvl="3" eaLnBrk="1" hangingPunct="1">
              <a:lnSpc>
                <a:spcPct val="90000"/>
              </a:lnSpc>
            </a:pPr>
            <a:r>
              <a:rPr lang="en-US" altLang="zh-CN" smtClean="0"/>
              <a:t>IP</a:t>
            </a:r>
            <a:r>
              <a:rPr lang="zh-CN" altLang="en-US" smtClean="0"/>
              <a:t>数据报中只包含了源主机的地址，并不会包含它所经过的路由</a:t>
            </a:r>
          </a:p>
          <a:p>
            <a:pPr lvl="3" eaLnBrk="1" hangingPunct="1">
              <a:lnSpc>
                <a:spcPct val="90000"/>
              </a:lnSpc>
            </a:pPr>
            <a:r>
              <a:rPr lang="zh-CN" altLang="en-US" smtClean="0"/>
              <a:t>只是利用该协议向源主机报告问题，问题的处理由源主机进行。</a:t>
            </a:r>
          </a:p>
          <a:p>
            <a:pPr lvl="1" eaLnBrk="1" hangingPunct="1">
              <a:lnSpc>
                <a:spcPct val="90000"/>
              </a:lnSpc>
            </a:pPr>
            <a:r>
              <a:rPr lang="zh-CN" altLang="en-US" smtClean="0"/>
              <a:t>辅助的路由功能</a:t>
            </a:r>
          </a:p>
          <a:p>
            <a:pPr lvl="1" eaLnBrk="1" hangingPunct="1">
              <a:lnSpc>
                <a:spcPct val="90000"/>
              </a:lnSpc>
            </a:pPr>
            <a:r>
              <a:rPr lang="en-US" altLang="zh-CN" smtClean="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endParaRPr lang="en-US" smtClean="0"/>
          </a:p>
        </p:txBody>
      </p:sp>
      <p:sp>
        <p:nvSpPr>
          <p:cNvPr id="55299" name="Rectangle 3"/>
          <p:cNvSpPr>
            <a:spLocks noGrp="1" noChangeArrowheads="1"/>
          </p:cNvSpPr>
          <p:nvPr>
            <p:ph type="body" idx="1"/>
          </p:nvPr>
        </p:nvSpPr>
        <p:spPr>
          <a:xfrm>
            <a:off x="685800" y="1371600"/>
            <a:ext cx="7924800" cy="2895600"/>
          </a:xfrm>
        </p:spPr>
        <p:txBody>
          <a:bodyPr/>
          <a:lstStyle/>
          <a:p>
            <a:pPr eaLnBrk="1" hangingPunct="1"/>
            <a:r>
              <a:rPr lang="zh-CN" altLang="en-US" smtClean="0"/>
              <a:t>格式</a:t>
            </a:r>
          </a:p>
        </p:txBody>
      </p:sp>
      <p:sp>
        <p:nvSpPr>
          <p:cNvPr id="123908" name="Rectangle 4"/>
          <p:cNvSpPr>
            <a:spLocks noChangeArrowheads="1"/>
          </p:cNvSpPr>
          <p:nvPr/>
        </p:nvSpPr>
        <p:spPr bwMode="auto">
          <a:xfrm>
            <a:off x="1066800" y="2971800"/>
            <a:ext cx="6248400" cy="914400"/>
          </a:xfrm>
          <a:prstGeom prst="rect">
            <a:avLst/>
          </a:prstGeom>
          <a:solidFill>
            <a:srgbClr val="CCCCFF"/>
          </a:solidFill>
          <a:ln w="12700" cap="sq">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CCCCFF"/>
            </a:extrusionClr>
          </a:sp3d>
        </p:spPr>
        <p:txBody>
          <a:bodyPr wrap="none" anchor="ctr">
            <a:flatTx/>
          </a:bodyPr>
          <a:lstStyle/>
          <a:p>
            <a:pPr algn="ctr" defTabSz="762000" eaLnBrk="0" hangingPunct="0">
              <a:defRPr/>
            </a:pPr>
            <a:r>
              <a:rPr lang="en-US" altLang="zh-CN" sz="2000">
                <a:solidFill>
                  <a:schemeClr val="bg1"/>
                </a:solidFill>
                <a:effectLst>
                  <a:outerShdw blurRad="38100" dist="38100" dir="2700000" algn="tl">
                    <a:srgbClr val="000000"/>
                  </a:outerShdw>
                </a:effectLst>
                <a:cs typeface="+mn-cs"/>
              </a:rPr>
              <a:t>ICMP data (depending on the type of message)</a:t>
            </a:r>
          </a:p>
          <a:p>
            <a:pPr algn="ctr" defTabSz="762000" eaLnBrk="0" hangingPunct="0">
              <a:defRPr/>
            </a:pPr>
            <a:r>
              <a:rPr lang="en-US" altLang="zh-CN" sz="2000">
                <a:solidFill>
                  <a:schemeClr val="bg1"/>
                </a:solidFill>
                <a:effectLst>
                  <a:outerShdw blurRad="38100" dist="38100" dir="2700000" algn="tl">
                    <a:srgbClr val="000000"/>
                  </a:outerShdw>
                </a:effectLst>
                <a:cs typeface="+mn-cs"/>
              </a:rPr>
              <a:t>...</a:t>
            </a:r>
          </a:p>
        </p:txBody>
      </p:sp>
      <p:sp>
        <p:nvSpPr>
          <p:cNvPr id="123909" name="Rectangle 5"/>
          <p:cNvSpPr>
            <a:spLocks noChangeArrowheads="1"/>
          </p:cNvSpPr>
          <p:nvPr/>
        </p:nvSpPr>
        <p:spPr bwMode="auto">
          <a:xfrm>
            <a:off x="1066800" y="2286000"/>
            <a:ext cx="1524000" cy="685800"/>
          </a:xfrm>
          <a:prstGeom prst="rect">
            <a:avLst/>
          </a:prstGeom>
          <a:solidFill>
            <a:schemeClr val="accent1"/>
          </a:solidFill>
          <a:ln w="12700" cap="sq">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defTabSz="762000" eaLnBrk="0" hangingPunct="0">
              <a:defRPr/>
            </a:pPr>
            <a:r>
              <a:rPr lang="en-US" altLang="zh-CN">
                <a:solidFill>
                  <a:schemeClr val="bg1"/>
                </a:solidFill>
                <a:effectLst>
                  <a:outerShdw blurRad="38100" dist="38100" dir="2700000" algn="tl">
                    <a:srgbClr val="000000"/>
                  </a:outerShdw>
                </a:effectLst>
                <a:cs typeface="+mn-cs"/>
              </a:rPr>
              <a:t>type</a:t>
            </a:r>
          </a:p>
        </p:txBody>
      </p:sp>
      <p:sp>
        <p:nvSpPr>
          <p:cNvPr id="123910" name="Rectangle 6"/>
          <p:cNvSpPr>
            <a:spLocks noChangeArrowheads="1"/>
          </p:cNvSpPr>
          <p:nvPr/>
        </p:nvSpPr>
        <p:spPr bwMode="auto">
          <a:xfrm>
            <a:off x="2590800" y="2286000"/>
            <a:ext cx="1524000" cy="685800"/>
          </a:xfrm>
          <a:prstGeom prst="rect">
            <a:avLst/>
          </a:prstGeom>
          <a:solidFill>
            <a:srgbClr val="FFCC99"/>
          </a:solidFill>
          <a:ln w="12700" cap="sq">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CC99"/>
            </a:extrusionClr>
          </a:sp3d>
        </p:spPr>
        <p:txBody>
          <a:bodyPr wrap="none" anchor="ctr">
            <a:flatTx/>
          </a:bodyPr>
          <a:lstStyle/>
          <a:p>
            <a:pPr algn="ctr" defTabSz="762000" eaLnBrk="0" hangingPunct="0">
              <a:defRPr/>
            </a:pPr>
            <a:r>
              <a:rPr lang="en-US" altLang="zh-CN">
                <a:solidFill>
                  <a:schemeClr val="bg1"/>
                </a:solidFill>
                <a:effectLst>
                  <a:outerShdw blurRad="38100" dist="38100" dir="2700000" algn="tl">
                    <a:srgbClr val="000000"/>
                  </a:outerShdw>
                </a:effectLst>
                <a:cs typeface="+mn-cs"/>
              </a:rPr>
              <a:t>code</a:t>
            </a:r>
          </a:p>
        </p:txBody>
      </p:sp>
      <p:sp>
        <p:nvSpPr>
          <p:cNvPr id="123911" name="Rectangle 7"/>
          <p:cNvSpPr>
            <a:spLocks noChangeArrowheads="1"/>
          </p:cNvSpPr>
          <p:nvPr/>
        </p:nvSpPr>
        <p:spPr bwMode="auto">
          <a:xfrm>
            <a:off x="4114800" y="2286000"/>
            <a:ext cx="3200400" cy="685800"/>
          </a:xfrm>
          <a:prstGeom prst="rect">
            <a:avLst/>
          </a:prstGeom>
          <a:solidFill>
            <a:schemeClr val="accent1"/>
          </a:solidFill>
          <a:ln w="12700" cap="sq">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defTabSz="762000" eaLnBrk="0" hangingPunct="0">
              <a:defRPr/>
            </a:pPr>
            <a:r>
              <a:rPr lang="en-US" altLang="zh-CN">
                <a:solidFill>
                  <a:schemeClr val="bg1"/>
                </a:solidFill>
                <a:effectLst>
                  <a:outerShdw blurRad="38100" dist="38100" dir="2700000" algn="tl">
                    <a:srgbClr val="000000"/>
                  </a:outerShdw>
                </a:effectLst>
                <a:cs typeface="+mn-cs"/>
              </a:rPr>
              <a:t>Checksum</a:t>
            </a:r>
          </a:p>
        </p:txBody>
      </p:sp>
      <p:sp>
        <p:nvSpPr>
          <p:cNvPr id="123912" name="Rectangle 8"/>
          <p:cNvSpPr>
            <a:spLocks noChangeArrowheads="1"/>
          </p:cNvSpPr>
          <p:nvPr/>
        </p:nvSpPr>
        <p:spPr bwMode="auto">
          <a:xfrm>
            <a:off x="1066800" y="2057400"/>
            <a:ext cx="6248400" cy="228600"/>
          </a:xfrm>
          <a:prstGeom prst="rect">
            <a:avLst/>
          </a:prstGeom>
          <a:noFill/>
          <a:ln w="12700" cap="sq">
            <a:solidFill>
              <a:schemeClr val="tx1"/>
            </a:solidFill>
            <a:miter lim="800000"/>
            <a:headEnd type="none" w="sm" len="sm"/>
            <a:tailEnd type="none" w="sm" len="sm"/>
          </a:ln>
          <a:effectLst/>
        </p:spPr>
        <p:txBody>
          <a:bodyPr wrap="none" anchor="ctr"/>
          <a:lstStyle/>
          <a:p>
            <a:pPr defTabSz="762000" eaLnBrk="0" hangingPunct="0">
              <a:defRPr/>
            </a:pPr>
            <a:r>
              <a:rPr lang="en-US" altLang="zh-CN" sz="2000">
                <a:solidFill>
                  <a:srgbClr val="FFCC99"/>
                </a:solidFill>
                <a:effectLst>
                  <a:outerShdw blurRad="38100" dist="38100" dir="2700000" algn="tl">
                    <a:srgbClr val="C0C0C0"/>
                  </a:outerShdw>
                </a:effectLst>
                <a:cs typeface="+mn-cs"/>
              </a:rPr>
              <a:t>0                     8                      16                                          31</a:t>
            </a:r>
          </a:p>
        </p:txBody>
      </p:sp>
      <p:sp>
        <p:nvSpPr>
          <p:cNvPr id="123913" name="Rectangle 9"/>
          <p:cNvSpPr>
            <a:spLocks noChangeArrowheads="1"/>
          </p:cNvSpPr>
          <p:nvPr/>
        </p:nvSpPr>
        <p:spPr bwMode="auto">
          <a:xfrm>
            <a:off x="533400" y="5638800"/>
            <a:ext cx="1524000" cy="4572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defTabSz="762000" eaLnBrk="0" hangingPunct="0">
              <a:defRPr/>
            </a:pPr>
            <a:r>
              <a:rPr lang="en-US" altLang="zh-CN" sz="2000">
                <a:solidFill>
                  <a:schemeClr val="bg1"/>
                </a:solidFill>
                <a:effectLst>
                  <a:outerShdw blurRad="38100" dist="38100" dir="2700000" algn="tl">
                    <a:srgbClr val="000000"/>
                  </a:outerShdw>
                </a:effectLst>
                <a:cs typeface="+mn-cs"/>
              </a:rPr>
              <a:t>Frame header</a:t>
            </a:r>
            <a:endParaRPr lang="en-US" altLang="zh-CN">
              <a:solidFill>
                <a:schemeClr val="bg1"/>
              </a:solidFill>
              <a:cs typeface="+mn-cs"/>
            </a:endParaRPr>
          </a:p>
        </p:txBody>
      </p:sp>
      <p:sp>
        <p:nvSpPr>
          <p:cNvPr id="123914" name="Rectangle 10"/>
          <p:cNvSpPr>
            <a:spLocks noChangeArrowheads="1"/>
          </p:cNvSpPr>
          <p:nvPr/>
        </p:nvSpPr>
        <p:spPr bwMode="auto">
          <a:xfrm>
            <a:off x="2057400" y="5638800"/>
            <a:ext cx="5410200" cy="457200"/>
          </a:xfrm>
          <a:prstGeom prst="rect">
            <a:avLst/>
          </a:prstGeom>
          <a:solidFill>
            <a:srgbClr val="66FFCC"/>
          </a:solidFill>
          <a:ln w="12700" cap="sq">
            <a:solidFill>
              <a:schemeClr val="tx1"/>
            </a:solidFill>
            <a:miter lim="800000"/>
            <a:headEnd type="none" w="sm" len="sm"/>
            <a:tailEnd type="none" w="sm" len="sm"/>
          </a:ln>
          <a:effectLst/>
        </p:spPr>
        <p:txBody>
          <a:bodyPr wrap="none" anchor="ctr"/>
          <a:lstStyle/>
          <a:p>
            <a:pPr algn="ctr" defTabSz="762000" eaLnBrk="0" hangingPunct="0">
              <a:defRPr/>
            </a:pPr>
            <a:r>
              <a:rPr lang="en-US" altLang="zh-CN" sz="2000">
                <a:solidFill>
                  <a:schemeClr val="bg1"/>
                </a:solidFill>
                <a:effectLst>
                  <a:outerShdw blurRad="38100" dist="38100" dir="2700000" algn="tl">
                    <a:srgbClr val="000000"/>
                  </a:outerShdw>
                </a:effectLst>
                <a:cs typeface="+mn-cs"/>
              </a:rPr>
              <a:t>Frame Data </a:t>
            </a:r>
            <a:endParaRPr lang="en-US" altLang="zh-CN">
              <a:solidFill>
                <a:schemeClr val="bg1"/>
              </a:solidFill>
              <a:cs typeface="+mn-cs"/>
            </a:endParaRPr>
          </a:p>
        </p:txBody>
      </p:sp>
      <p:sp>
        <p:nvSpPr>
          <p:cNvPr id="123915" name="Rectangle 11"/>
          <p:cNvSpPr>
            <a:spLocks noChangeArrowheads="1"/>
          </p:cNvSpPr>
          <p:nvPr/>
        </p:nvSpPr>
        <p:spPr bwMode="auto">
          <a:xfrm>
            <a:off x="2057400" y="5029200"/>
            <a:ext cx="1600200" cy="457200"/>
          </a:xfrm>
          <a:prstGeom prst="rect">
            <a:avLst/>
          </a:prstGeom>
          <a:solidFill>
            <a:srgbClr val="66FFCC"/>
          </a:solidFill>
          <a:ln w="12700" cap="sq">
            <a:solidFill>
              <a:schemeClr val="tx1"/>
            </a:solidFill>
            <a:miter lim="800000"/>
            <a:headEnd type="none" w="sm" len="sm"/>
            <a:tailEnd type="none" w="sm" len="sm"/>
          </a:ln>
          <a:effectLst/>
        </p:spPr>
        <p:txBody>
          <a:bodyPr wrap="none" anchor="ctr"/>
          <a:lstStyle/>
          <a:p>
            <a:pPr algn="ctr" defTabSz="762000" eaLnBrk="0" hangingPunct="0">
              <a:defRPr/>
            </a:pPr>
            <a:r>
              <a:rPr lang="en-US" altLang="zh-CN" sz="2000">
                <a:solidFill>
                  <a:schemeClr val="bg1"/>
                </a:solidFill>
                <a:effectLst>
                  <a:outerShdw blurRad="38100" dist="38100" dir="2700000" algn="tl">
                    <a:srgbClr val="000000"/>
                  </a:outerShdw>
                </a:effectLst>
                <a:cs typeface="+mn-cs"/>
              </a:rPr>
              <a:t>IP header</a:t>
            </a:r>
            <a:endParaRPr lang="en-US" altLang="zh-CN">
              <a:solidFill>
                <a:schemeClr val="bg1"/>
              </a:solidFill>
              <a:cs typeface="+mn-cs"/>
            </a:endParaRPr>
          </a:p>
        </p:txBody>
      </p:sp>
      <p:sp>
        <p:nvSpPr>
          <p:cNvPr id="123916" name="Rectangle 12"/>
          <p:cNvSpPr>
            <a:spLocks noChangeArrowheads="1"/>
          </p:cNvSpPr>
          <p:nvPr/>
        </p:nvSpPr>
        <p:spPr bwMode="auto">
          <a:xfrm>
            <a:off x="3657600" y="5029200"/>
            <a:ext cx="3810000" cy="457200"/>
          </a:xfrm>
          <a:prstGeom prst="rect">
            <a:avLst/>
          </a:prstGeom>
          <a:solidFill>
            <a:srgbClr val="CCCCFF"/>
          </a:solidFill>
          <a:ln w="12700" cap="sq">
            <a:solidFill>
              <a:schemeClr val="tx1"/>
            </a:solidFill>
            <a:miter lim="800000"/>
            <a:headEnd type="none" w="sm" len="sm"/>
            <a:tailEnd type="none" w="sm" len="sm"/>
          </a:ln>
          <a:effectLst/>
        </p:spPr>
        <p:txBody>
          <a:bodyPr wrap="none" anchor="ctr"/>
          <a:lstStyle/>
          <a:p>
            <a:pPr algn="ctr" defTabSz="762000" eaLnBrk="0" hangingPunct="0">
              <a:defRPr/>
            </a:pPr>
            <a:r>
              <a:rPr lang="en-US" altLang="zh-CN" sz="2000">
                <a:solidFill>
                  <a:schemeClr val="bg1"/>
                </a:solidFill>
                <a:effectLst>
                  <a:outerShdw blurRad="38100" dist="38100" dir="2700000" algn="tl">
                    <a:srgbClr val="000000"/>
                  </a:outerShdw>
                </a:effectLst>
                <a:cs typeface="+mn-cs"/>
              </a:rPr>
              <a:t>IP Data</a:t>
            </a:r>
            <a:endParaRPr lang="en-US" altLang="zh-CN">
              <a:solidFill>
                <a:schemeClr val="bg1"/>
              </a:solidFill>
              <a:cs typeface="+mn-cs"/>
            </a:endParaRPr>
          </a:p>
        </p:txBody>
      </p:sp>
      <p:sp>
        <p:nvSpPr>
          <p:cNvPr id="123917" name="Rectangle 13"/>
          <p:cNvSpPr>
            <a:spLocks noChangeArrowheads="1"/>
          </p:cNvSpPr>
          <p:nvPr/>
        </p:nvSpPr>
        <p:spPr bwMode="auto">
          <a:xfrm>
            <a:off x="3657600" y="4419600"/>
            <a:ext cx="1600200" cy="457200"/>
          </a:xfrm>
          <a:prstGeom prst="rect">
            <a:avLst/>
          </a:prstGeom>
          <a:solidFill>
            <a:srgbClr val="CCCCFF"/>
          </a:solidFill>
          <a:ln w="12700" cap="sq">
            <a:solidFill>
              <a:schemeClr val="tx1"/>
            </a:solidFill>
            <a:miter lim="800000"/>
            <a:headEnd type="none" w="sm" len="sm"/>
            <a:tailEnd type="none" w="sm" len="sm"/>
          </a:ln>
          <a:effectLst/>
        </p:spPr>
        <p:txBody>
          <a:bodyPr wrap="none" anchor="ctr"/>
          <a:lstStyle/>
          <a:p>
            <a:pPr algn="ctr" defTabSz="762000" eaLnBrk="0" hangingPunct="0">
              <a:defRPr/>
            </a:pPr>
            <a:r>
              <a:rPr lang="en-US" altLang="zh-CN" sz="2000">
                <a:solidFill>
                  <a:schemeClr val="bg1"/>
                </a:solidFill>
                <a:effectLst>
                  <a:outerShdw blurRad="38100" dist="38100" dir="2700000" algn="tl">
                    <a:srgbClr val="000000"/>
                  </a:outerShdw>
                </a:effectLst>
                <a:cs typeface="+mn-cs"/>
              </a:rPr>
              <a:t>ICMP header</a:t>
            </a:r>
            <a:endParaRPr lang="en-US" altLang="zh-CN">
              <a:solidFill>
                <a:schemeClr val="bg1"/>
              </a:solidFill>
              <a:cs typeface="+mn-cs"/>
            </a:endParaRPr>
          </a:p>
        </p:txBody>
      </p:sp>
      <p:sp>
        <p:nvSpPr>
          <p:cNvPr id="123918" name="Rectangle 14"/>
          <p:cNvSpPr>
            <a:spLocks noChangeArrowheads="1"/>
          </p:cNvSpPr>
          <p:nvPr/>
        </p:nvSpPr>
        <p:spPr bwMode="auto">
          <a:xfrm>
            <a:off x="5257800" y="4419600"/>
            <a:ext cx="2209800" cy="457200"/>
          </a:xfrm>
          <a:prstGeom prst="rect">
            <a:avLst/>
          </a:prstGeom>
          <a:solidFill>
            <a:srgbClr val="CCCCFF"/>
          </a:solidFill>
          <a:ln w="12700" cap="sq">
            <a:solidFill>
              <a:schemeClr val="tx1"/>
            </a:solidFill>
            <a:miter lim="800000"/>
            <a:headEnd type="none" w="sm" len="sm"/>
            <a:tailEnd type="none" w="sm" len="sm"/>
          </a:ln>
          <a:effectLst/>
        </p:spPr>
        <p:txBody>
          <a:bodyPr wrap="none" anchor="ctr"/>
          <a:lstStyle/>
          <a:p>
            <a:pPr algn="ctr" defTabSz="762000" eaLnBrk="0" hangingPunct="0">
              <a:defRPr/>
            </a:pPr>
            <a:r>
              <a:rPr lang="en-US" altLang="zh-CN" sz="2000">
                <a:solidFill>
                  <a:schemeClr val="bg1"/>
                </a:solidFill>
                <a:effectLst>
                  <a:outerShdw blurRad="38100" dist="38100" dir="2700000" algn="tl">
                    <a:srgbClr val="000000"/>
                  </a:outerShdw>
                </a:effectLst>
                <a:cs typeface="+mn-cs"/>
              </a:rPr>
              <a:t>ICMP Data</a:t>
            </a:r>
            <a:endParaRPr lang="en-US" altLang="zh-CN">
              <a:solidFill>
                <a:schemeClr val="bg1"/>
              </a:solidFill>
              <a:cs typeface="+mn-cs"/>
            </a:endParaRPr>
          </a:p>
        </p:txBody>
      </p:sp>
      <p:sp>
        <p:nvSpPr>
          <p:cNvPr id="55311" name="Text Box 15"/>
          <p:cNvSpPr txBox="1">
            <a:spLocks noChangeArrowheads="1"/>
          </p:cNvSpPr>
          <p:nvPr/>
        </p:nvSpPr>
        <p:spPr bwMode="auto">
          <a:xfrm>
            <a:off x="838200" y="4038600"/>
            <a:ext cx="2362200" cy="457200"/>
          </a:xfrm>
          <a:prstGeom prst="rect">
            <a:avLst/>
          </a:prstGeom>
          <a:noFill/>
          <a:ln w="9525">
            <a:noFill/>
            <a:miter lim="800000"/>
            <a:headEnd/>
            <a:tailEnd/>
          </a:ln>
        </p:spPr>
        <p:txBody>
          <a:bodyPr>
            <a:spAutoFit/>
          </a:bodyPr>
          <a:lstStyle/>
          <a:p>
            <a:pPr>
              <a:spcBef>
                <a:spcPct val="50000"/>
              </a:spcBef>
              <a:buFontTx/>
              <a:buChar char="•"/>
            </a:pPr>
            <a:r>
              <a:rPr lang="zh-CN" altLang="en-US"/>
              <a:t>封装</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smtClean="0"/>
              <a:t>ICMP</a:t>
            </a:r>
            <a:endParaRPr lang="en-US" altLang="zh-CN" sz="3600" smtClean="0"/>
          </a:p>
        </p:txBody>
      </p:sp>
      <p:sp>
        <p:nvSpPr>
          <p:cNvPr id="56323" name="Rectangle 3"/>
          <p:cNvSpPr>
            <a:spLocks noGrp="1" noChangeArrowheads="1"/>
          </p:cNvSpPr>
          <p:nvPr>
            <p:ph type="body" idx="1"/>
          </p:nvPr>
        </p:nvSpPr>
        <p:spPr>
          <a:xfrm>
            <a:off x="457200" y="1828800"/>
            <a:ext cx="4267200" cy="4171950"/>
          </a:xfrm>
          <a:solidFill>
            <a:srgbClr val="FFFEE7"/>
          </a:solidFill>
        </p:spPr>
        <p:txBody>
          <a:bodyPr/>
          <a:lstStyle/>
          <a:p>
            <a:pPr eaLnBrk="1" hangingPunct="1">
              <a:buFontTx/>
              <a:buNone/>
            </a:pPr>
            <a:r>
              <a:rPr lang="en-US" altLang="zh-CN" sz="2400" smtClean="0"/>
              <a:t>Echo Reply 0</a:t>
            </a:r>
          </a:p>
          <a:p>
            <a:pPr eaLnBrk="1" hangingPunct="1">
              <a:buFontTx/>
              <a:buNone/>
            </a:pPr>
            <a:r>
              <a:rPr lang="en-US" altLang="zh-CN" sz="2400" smtClean="0"/>
              <a:t>Echo Request 8</a:t>
            </a:r>
          </a:p>
          <a:p>
            <a:pPr eaLnBrk="1" hangingPunct="1">
              <a:buFontTx/>
              <a:buNone/>
            </a:pPr>
            <a:r>
              <a:rPr lang="en-US" altLang="zh-CN" sz="2400" smtClean="0"/>
              <a:t>Destination Unreachable 3</a:t>
            </a:r>
          </a:p>
          <a:p>
            <a:pPr eaLnBrk="1" hangingPunct="1">
              <a:buFontTx/>
              <a:buNone/>
            </a:pPr>
            <a:r>
              <a:rPr lang="en-US" altLang="zh-CN" sz="2400" smtClean="0"/>
              <a:t>Source quench 4</a:t>
            </a:r>
            <a:endParaRPr lang="en-US" altLang="zh-CN" sz="1800" smtClean="0"/>
          </a:p>
          <a:p>
            <a:pPr eaLnBrk="1" hangingPunct="1">
              <a:buFontTx/>
              <a:buNone/>
            </a:pPr>
            <a:r>
              <a:rPr lang="en-US" altLang="zh-CN" sz="2400" smtClean="0"/>
              <a:t>Redirect  5</a:t>
            </a:r>
          </a:p>
          <a:p>
            <a:pPr eaLnBrk="1" hangingPunct="1">
              <a:buFontTx/>
              <a:buNone/>
            </a:pPr>
            <a:r>
              <a:rPr lang="en-US" altLang="zh-CN" sz="2400" smtClean="0">
                <a:solidFill>
                  <a:srgbClr val="0066FF"/>
                </a:solidFill>
              </a:rPr>
              <a:t>Router Advertisement 9</a:t>
            </a:r>
            <a:endParaRPr lang="en-US" altLang="zh-CN" sz="2400" smtClean="0"/>
          </a:p>
          <a:p>
            <a:pPr eaLnBrk="1" hangingPunct="1">
              <a:buFontTx/>
              <a:buNone/>
            </a:pPr>
            <a:r>
              <a:rPr lang="en-US" altLang="zh-CN" sz="2400" smtClean="0"/>
              <a:t>Time Exceeded 11</a:t>
            </a:r>
            <a:endParaRPr lang="en-US" altLang="zh-CN" smtClean="0"/>
          </a:p>
          <a:p>
            <a:pPr eaLnBrk="1" hangingPunct="1">
              <a:buFontTx/>
              <a:buNone/>
            </a:pPr>
            <a:r>
              <a:rPr lang="en-US" altLang="zh-CN" sz="2400" smtClean="0"/>
              <a:t>Parameter problem 12</a:t>
            </a:r>
          </a:p>
          <a:p>
            <a:pPr eaLnBrk="1" hangingPunct="1">
              <a:buFontTx/>
              <a:buNone/>
            </a:pPr>
            <a:r>
              <a:rPr lang="en-US" altLang="zh-CN" smtClean="0"/>
              <a:t>…….</a:t>
            </a:r>
          </a:p>
        </p:txBody>
      </p:sp>
      <p:sp>
        <p:nvSpPr>
          <p:cNvPr id="56324" name="Text Box 4"/>
          <p:cNvSpPr txBox="1">
            <a:spLocks noChangeArrowheads="1"/>
          </p:cNvSpPr>
          <p:nvPr/>
        </p:nvSpPr>
        <p:spPr bwMode="auto">
          <a:xfrm>
            <a:off x="4724400" y="1828800"/>
            <a:ext cx="4114800" cy="2647950"/>
          </a:xfrm>
          <a:prstGeom prst="rect">
            <a:avLst/>
          </a:prstGeom>
          <a:solidFill>
            <a:srgbClr val="FFFEE7"/>
          </a:solidFill>
          <a:ln w="9525">
            <a:noFill/>
            <a:miter lim="800000"/>
            <a:headEnd/>
            <a:tailEnd/>
          </a:ln>
        </p:spPr>
        <p:txBody>
          <a:bodyPr>
            <a:spAutoFit/>
          </a:bodyPr>
          <a:lstStyle/>
          <a:p>
            <a:pPr>
              <a:spcBef>
                <a:spcPct val="50000"/>
              </a:spcBef>
            </a:pPr>
            <a:r>
              <a:rPr lang="en-US" altLang="zh-CN">
                <a:solidFill>
                  <a:srgbClr val="0066FF"/>
                </a:solidFill>
              </a:rPr>
              <a:t>Moblie Host Redirect 32</a:t>
            </a:r>
          </a:p>
          <a:p>
            <a:pPr>
              <a:spcBef>
                <a:spcPct val="50000"/>
              </a:spcBef>
            </a:pPr>
            <a:r>
              <a:rPr lang="en-US" altLang="zh-CN">
                <a:solidFill>
                  <a:srgbClr val="0066FF"/>
                </a:solidFill>
              </a:rPr>
              <a:t>Mobile Registration Request 35</a:t>
            </a:r>
          </a:p>
          <a:p>
            <a:pPr>
              <a:spcBef>
                <a:spcPct val="50000"/>
              </a:spcBef>
            </a:pPr>
            <a:r>
              <a:rPr lang="en-US" altLang="zh-CN">
                <a:solidFill>
                  <a:srgbClr val="0066FF"/>
                </a:solidFill>
              </a:rPr>
              <a:t>Mobile Registration Reply 36</a:t>
            </a:r>
          </a:p>
          <a:p>
            <a:pPr>
              <a:spcBef>
                <a:spcPct val="50000"/>
              </a:spcBef>
            </a:pPr>
            <a:r>
              <a:rPr lang="en-US" altLang="zh-CN">
                <a:solidFill>
                  <a:srgbClr val="0066FF"/>
                </a:solidFill>
              </a:rPr>
              <a:t>IPv6 where-are you 33</a:t>
            </a:r>
          </a:p>
          <a:p>
            <a:pPr>
              <a:spcBef>
                <a:spcPct val="50000"/>
              </a:spcBef>
            </a:pPr>
            <a:r>
              <a:rPr lang="en-US" altLang="zh-CN">
                <a:solidFill>
                  <a:srgbClr val="0066FF"/>
                </a:solidFill>
              </a:rPr>
              <a:t>IPv6 I-am-here 34</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smtClean="0"/>
              <a:t>ICMP message Error type</a:t>
            </a:r>
          </a:p>
        </p:txBody>
      </p:sp>
      <p:sp>
        <p:nvSpPr>
          <p:cNvPr id="57347" name="Rectangle 3"/>
          <p:cNvSpPr>
            <a:spLocks noGrp="1" noChangeArrowheads="1"/>
          </p:cNvSpPr>
          <p:nvPr>
            <p:ph type="body" idx="1"/>
          </p:nvPr>
        </p:nvSpPr>
        <p:spPr>
          <a:xfrm>
            <a:off x="685800" y="1219200"/>
            <a:ext cx="7924800" cy="4724400"/>
          </a:xfrm>
        </p:spPr>
        <p:txBody>
          <a:bodyPr>
            <a:normAutofit lnSpcReduction="10000"/>
          </a:bodyPr>
          <a:lstStyle/>
          <a:p>
            <a:pPr lvl="2" eaLnBrk="1" hangingPunct="1">
              <a:lnSpc>
                <a:spcPct val="90000"/>
              </a:lnSpc>
            </a:pPr>
            <a:r>
              <a:rPr lang="en-US" altLang="zh-CN" sz="1800" smtClean="0"/>
              <a:t>= 0   Network unreachable</a:t>
            </a:r>
          </a:p>
          <a:p>
            <a:pPr lvl="2" eaLnBrk="1" hangingPunct="1">
              <a:lnSpc>
                <a:spcPct val="90000"/>
              </a:lnSpc>
            </a:pPr>
            <a:r>
              <a:rPr lang="en-US" altLang="zh-CN" sz="1800" smtClean="0"/>
              <a:t>= 1   Host unreachable</a:t>
            </a:r>
          </a:p>
          <a:p>
            <a:pPr lvl="2" eaLnBrk="1" hangingPunct="1">
              <a:lnSpc>
                <a:spcPct val="90000"/>
              </a:lnSpc>
            </a:pPr>
            <a:r>
              <a:rPr lang="en-US" altLang="zh-CN" sz="1800" smtClean="0"/>
              <a:t>= 2   protocol unreachable </a:t>
            </a:r>
          </a:p>
          <a:p>
            <a:pPr lvl="2" eaLnBrk="1" hangingPunct="1">
              <a:lnSpc>
                <a:spcPct val="90000"/>
              </a:lnSpc>
            </a:pPr>
            <a:r>
              <a:rPr lang="en-US" altLang="zh-CN" sz="1800" smtClean="0"/>
              <a:t>= 3   port unreachable </a:t>
            </a:r>
          </a:p>
          <a:p>
            <a:pPr lvl="2" eaLnBrk="1" hangingPunct="1">
              <a:lnSpc>
                <a:spcPct val="90000"/>
              </a:lnSpc>
            </a:pPr>
            <a:r>
              <a:rPr lang="en-US" altLang="zh-CN" sz="1800" smtClean="0"/>
              <a:t>= 4   Must fragment, but DF set</a:t>
            </a:r>
          </a:p>
          <a:p>
            <a:pPr lvl="2" eaLnBrk="1" hangingPunct="1">
              <a:lnSpc>
                <a:spcPct val="90000"/>
              </a:lnSpc>
            </a:pPr>
            <a:r>
              <a:rPr lang="en-US" altLang="zh-CN" sz="1800" smtClean="0"/>
              <a:t>= 5   Source route failed</a:t>
            </a:r>
          </a:p>
          <a:p>
            <a:pPr lvl="2" eaLnBrk="1" hangingPunct="1">
              <a:lnSpc>
                <a:spcPct val="90000"/>
              </a:lnSpc>
            </a:pPr>
            <a:r>
              <a:rPr lang="en-US" altLang="zh-CN" sz="1800" smtClean="0"/>
              <a:t>= 6   destination network unknown </a:t>
            </a:r>
          </a:p>
          <a:p>
            <a:pPr lvl="2" eaLnBrk="1" hangingPunct="1">
              <a:lnSpc>
                <a:spcPct val="90000"/>
              </a:lnSpc>
            </a:pPr>
            <a:r>
              <a:rPr lang="en-US" altLang="zh-CN" sz="1800" smtClean="0"/>
              <a:t>= 7   destination host unknown </a:t>
            </a:r>
          </a:p>
          <a:p>
            <a:pPr lvl="2" eaLnBrk="1" hangingPunct="1">
              <a:lnSpc>
                <a:spcPct val="90000"/>
              </a:lnSpc>
            </a:pPr>
            <a:r>
              <a:rPr lang="en-US" altLang="zh-CN" sz="1800" smtClean="0"/>
              <a:t>= 8   source host isolated (obsolete) </a:t>
            </a:r>
          </a:p>
          <a:p>
            <a:pPr lvl="2" eaLnBrk="1" hangingPunct="1">
              <a:lnSpc>
                <a:spcPct val="90000"/>
              </a:lnSpc>
            </a:pPr>
            <a:r>
              <a:rPr lang="en-US" altLang="zh-CN" sz="1800" smtClean="0"/>
              <a:t>= 9  destination network administratively prohibited </a:t>
            </a:r>
          </a:p>
          <a:p>
            <a:pPr lvl="2" eaLnBrk="1" hangingPunct="1">
              <a:lnSpc>
                <a:spcPct val="90000"/>
              </a:lnSpc>
            </a:pPr>
            <a:r>
              <a:rPr lang="en-US" altLang="zh-CN" sz="1800" smtClean="0"/>
              <a:t>= 10 destination host administratively prohibited </a:t>
            </a:r>
          </a:p>
          <a:p>
            <a:pPr lvl="2" eaLnBrk="1" hangingPunct="1">
              <a:lnSpc>
                <a:spcPct val="90000"/>
              </a:lnSpc>
            </a:pPr>
            <a:r>
              <a:rPr lang="en-US" altLang="zh-CN" sz="1800" smtClean="0"/>
              <a:t>= 11 network unreachable for this type of service </a:t>
            </a:r>
          </a:p>
          <a:p>
            <a:pPr lvl="2" eaLnBrk="1" hangingPunct="1">
              <a:lnSpc>
                <a:spcPct val="90000"/>
              </a:lnSpc>
            </a:pPr>
            <a:r>
              <a:rPr lang="en-US" altLang="zh-CN" sz="1800" smtClean="0"/>
              <a:t>= 12 host unreachable for this type of service </a:t>
            </a:r>
          </a:p>
          <a:p>
            <a:pPr lvl="2" eaLnBrk="1" hangingPunct="1">
              <a:lnSpc>
                <a:spcPct val="90000"/>
              </a:lnSpc>
            </a:pPr>
            <a:r>
              <a:rPr lang="en-US" altLang="zh-CN" sz="1800" smtClean="0"/>
              <a:t>= 13 communication administratively prohibited by filtering </a:t>
            </a:r>
          </a:p>
          <a:p>
            <a:pPr lvl="2" eaLnBrk="1" hangingPunct="1">
              <a:lnSpc>
                <a:spcPct val="90000"/>
              </a:lnSpc>
            </a:pPr>
            <a:r>
              <a:rPr lang="en-US" altLang="zh-CN" sz="1800" smtClean="0"/>
              <a:t>= 14 host precedence violation </a:t>
            </a:r>
          </a:p>
          <a:p>
            <a:pPr lvl="2" eaLnBrk="1" hangingPunct="1">
              <a:lnSpc>
                <a:spcPct val="90000"/>
              </a:lnSpc>
            </a:pPr>
            <a:r>
              <a:rPr lang="en-US" altLang="zh-CN" sz="1800" smtClean="0"/>
              <a:t>= 15 precedence cutoff in effect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l" eaLnBrk="1" hangingPunct="1"/>
            <a:r>
              <a:rPr lang="zh-CN" altLang="en-US" smtClean="0"/>
              <a:t>传输层协议</a:t>
            </a:r>
          </a:p>
        </p:txBody>
      </p:sp>
      <p:sp>
        <p:nvSpPr>
          <p:cNvPr id="58371" name="Rectangle 3"/>
          <p:cNvSpPr>
            <a:spLocks noGrp="1" noChangeArrowheads="1"/>
          </p:cNvSpPr>
          <p:nvPr>
            <p:ph type="body" idx="1"/>
          </p:nvPr>
        </p:nvSpPr>
        <p:spPr/>
        <p:txBody>
          <a:bodyPr/>
          <a:lstStyle/>
          <a:p>
            <a:pPr eaLnBrk="1" hangingPunct="1"/>
            <a:r>
              <a:rPr lang="zh-CN" altLang="en-US" smtClean="0"/>
              <a:t>传输层功能</a:t>
            </a:r>
          </a:p>
          <a:p>
            <a:pPr lvl="1" eaLnBrk="1" hangingPunct="1"/>
            <a:r>
              <a:rPr lang="zh-CN" altLang="en-US" smtClean="0"/>
              <a:t>端到端</a:t>
            </a:r>
          </a:p>
          <a:p>
            <a:pPr lvl="1" eaLnBrk="1" hangingPunct="1"/>
            <a:r>
              <a:rPr lang="zh-CN" altLang="en-US" smtClean="0"/>
              <a:t>传输层服务质量</a:t>
            </a:r>
          </a:p>
          <a:p>
            <a:pPr lvl="1" eaLnBrk="1" hangingPunct="1"/>
            <a:r>
              <a:rPr lang="zh-CN" altLang="en-US" smtClean="0"/>
              <a:t>端点标识（</a:t>
            </a:r>
            <a:r>
              <a:rPr lang="en-US" altLang="zh-CN" smtClean="0"/>
              <a:t>NSAP</a:t>
            </a:r>
            <a:r>
              <a:rPr lang="zh-CN" altLang="en-US" smtClean="0"/>
              <a:t>，</a:t>
            </a:r>
            <a:r>
              <a:rPr lang="en-US" altLang="zh-CN" smtClean="0"/>
              <a:t>TSAP</a:t>
            </a:r>
            <a:r>
              <a:rPr lang="zh-CN" altLang="en-US" smtClean="0"/>
              <a:t>，主机地址）</a:t>
            </a:r>
          </a:p>
          <a:p>
            <a:pPr eaLnBrk="1" hangingPunct="1"/>
            <a:r>
              <a:rPr lang="zh-CN" altLang="en-US" smtClean="0"/>
              <a:t>传输层协议：</a:t>
            </a:r>
          </a:p>
          <a:p>
            <a:pPr lvl="1" eaLnBrk="1" hangingPunct="1"/>
            <a:r>
              <a:rPr lang="en-US" altLang="zh-CN" smtClean="0"/>
              <a:t>TCP RFC 793 RFC 1122 RFC 1321 </a:t>
            </a:r>
          </a:p>
          <a:p>
            <a:pPr lvl="1" eaLnBrk="1" hangingPunct="1"/>
            <a:r>
              <a:rPr lang="en-US" altLang="zh-CN" smtClean="0"/>
              <a:t>UDP RFC768</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smtClean="0"/>
              <a:t>TCP</a:t>
            </a:r>
          </a:p>
        </p:txBody>
      </p:sp>
      <p:sp>
        <p:nvSpPr>
          <p:cNvPr id="59395" name="Rectangle 3"/>
          <p:cNvSpPr>
            <a:spLocks noGrp="1" noChangeArrowheads="1"/>
          </p:cNvSpPr>
          <p:nvPr>
            <p:ph type="body" idx="1"/>
          </p:nvPr>
        </p:nvSpPr>
        <p:spPr>
          <a:xfrm>
            <a:off x="1066800" y="1447800"/>
            <a:ext cx="7772400" cy="4114800"/>
          </a:xfrm>
        </p:spPr>
        <p:txBody>
          <a:bodyPr/>
          <a:lstStyle/>
          <a:p>
            <a:pPr eaLnBrk="1" hangingPunct="1"/>
            <a:r>
              <a:rPr lang="zh-CN" altLang="en-US" smtClean="0"/>
              <a:t>全双工、面向流</a:t>
            </a:r>
          </a:p>
          <a:p>
            <a:pPr eaLnBrk="1" hangingPunct="1"/>
            <a:r>
              <a:rPr lang="zh-CN" altLang="en-US" smtClean="0"/>
              <a:t>面向连接</a:t>
            </a:r>
          </a:p>
          <a:p>
            <a:pPr eaLnBrk="1" hangingPunct="1"/>
            <a:r>
              <a:rPr lang="zh-CN" altLang="en-US" smtClean="0"/>
              <a:t>差错控制</a:t>
            </a:r>
          </a:p>
          <a:p>
            <a:pPr eaLnBrk="1" hangingPunct="1"/>
            <a:r>
              <a:rPr lang="zh-CN" altLang="en-US" smtClean="0"/>
              <a:t>确认和重发机制</a:t>
            </a:r>
          </a:p>
          <a:p>
            <a:pPr eaLnBrk="1" hangingPunct="1"/>
            <a:r>
              <a:rPr lang="zh-CN" altLang="en-US" smtClean="0"/>
              <a:t>拥塞控制</a:t>
            </a:r>
          </a:p>
        </p:txBody>
      </p:sp>
      <p:sp>
        <p:nvSpPr>
          <p:cNvPr id="59396" name="AutoShape 4"/>
          <p:cNvSpPr>
            <a:spLocks/>
          </p:cNvSpPr>
          <p:nvPr/>
        </p:nvSpPr>
        <p:spPr bwMode="auto">
          <a:xfrm>
            <a:off x="4953000" y="2362200"/>
            <a:ext cx="304800" cy="1905000"/>
          </a:xfrm>
          <a:prstGeom prst="rightBrace">
            <a:avLst>
              <a:gd name="adj1" fmla="val 52083"/>
              <a:gd name="adj2" fmla="val 50000"/>
            </a:avLst>
          </a:prstGeom>
          <a:noFill/>
          <a:ln w="9525">
            <a:solidFill>
              <a:schemeClr val="tx1"/>
            </a:solidFill>
            <a:miter lim="800000"/>
            <a:headEnd/>
            <a:tailEnd/>
          </a:ln>
        </p:spPr>
        <p:txBody>
          <a:bodyPr wrap="none" anchor="ctr"/>
          <a:lstStyle/>
          <a:p>
            <a:endParaRPr lang="en-US"/>
          </a:p>
        </p:txBody>
      </p:sp>
      <p:sp>
        <p:nvSpPr>
          <p:cNvPr id="59397" name="Text Box 5"/>
          <p:cNvSpPr txBox="1">
            <a:spLocks noChangeArrowheads="1"/>
          </p:cNvSpPr>
          <p:nvPr/>
        </p:nvSpPr>
        <p:spPr bwMode="auto">
          <a:xfrm>
            <a:off x="5638800" y="2057400"/>
            <a:ext cx="3048000" cy="2830513"/>
          </a:xfrm>
          <a:prstGeom prst="rect">
            <a:avLst/>
          </a:prstGeom>
          <a:noFill/>
          <a:ln w="9525">
            <a:noFill/>
            <a:miter lim="800000"/>
            <a:headEnd/>
            <a:tailEnd/>
          </a:ln>
        </p:spPr>
        <p:txBody>
          <a:bodyPr>
            <a:spAutoFit/>
          </a:bodyPr>
          <a:lstStyle/>
          <a:p>
            <a:pPr>
              <a:spcBef>
                <a:spcPct val="50000"/>
              </a:spcBef>
            </a:pPr>
            <a:r>
              <a:rPr lang="zh-CN" altLang="en-US">
                <a:latin typeface="Tahoma" pitchFamily="34" charset="0"/>
              </a:rPr>
              <a:t>问题</a:t>
            </a:r>
            <a:r>
              <a:rPr lang="en-US" altLang="zh-CN">
                <a:latin typeface="Tahoma" pitchFamily="34" charset="0"/>
              </a:rPr>
              <a:t>:</a:t>
            </a:r>
          </a:p>
          <a:p>
            <a:pPr>
              <a:spcBef>
                <a:spcPct val="50000"/>
              </a:spcBef>
            </a:pPr>
            <a:r>
              <a:rPr lang="zh-CN" altLang="en-US">
                <a:latin typeface="Tahoma" pitchFamily="34" charset="0"/>
              </a:rPr>
              <a:t>如何在不可靠的网络上提供可靠的传送方式</a:t>
            </a:r>
          </a:p>
          <a:p>
            <a:pPr lvl="1">
              <a:spcBef>
                <a:spcPct val="50000"/>
              </a:spcBef>
              <a:buFontTx/>
              <a:buChar char="•"/>
            </a:pPr>
            <a:r>
              <a:rPr lang="zh-CN" altLang="en-US">
                <a:latin typeface="Tahoma" pitchFamily="34" charset="0"/>
              </a:rPr>
              <a:t>包丢失</a:t>
            </a:r>
            <a:r>
              <a:rPr lang="en-US" altLang="zh-CN">
                <a:latin typeface="Tahoma" pitchFamily="34" charset="0"/>
              </a:rPr>
              <a:t>/</a:t>
            </a:r>
            <a:r>
              <a:rPr lang="zh-CN" altLang="en-US">
                <a:latin typeface="Tahoma" pitchFamily="34" charset="0"/>
              </a:rPr>
              <a:t>大时延</a:t>
            </a:r>
          </a:p>
          <a:p>
            <a:pPr lvl="1">
              <a:spcBef>
                <a:spcPct val="50000"/>
              </a:spcBef>
              <a:buFontTx/>
              <a:buChar char="•"/>
            </a:pPr>
            <a:r>
              <a:rPr lang="zh-CN" altLang="en-US">
                <a:latin typeface="Tahoma" pitchFamily="34" charset="0"/>
              </a:rPr>
              <a:t>包顺序</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350963" y="533400"/>
            <a:ext cx="7793037" cy="1143000"/>
          </a:xfrm>
        </p:spPr>
        <p:txBody>
          <a:bodyPr/>
          <a:lstStyle/>
          <a:p>
            <a:pPr eaLnBrk="1" hangingPunct="1"/>
            <a:r>
              <a:rPr lang="en-US" altLang="zh-CN" smtClean="0"/>
              <a:t>TCP </a:t>
            </a:r>
            <a:r>
              <a:rPr lang="en-US" altLang="zh-CN" sz="3200" smtClean="0"/>
              <a:t>(Transmission control protocol)</a:t>
            </a:r>
          </a:p>
        </p:txBody>
      </p:sp>
      <p:sp>
        <p:nvSpPr>
          <p:cNvPr id="60419" name="Text Box 3"/>
          <p:cNvSpPr txBox="1">
            <a:spLocks noChangeArrowheads="1"/>
          </p:cNvSpPr>
          <p:nvPr/>
        </p:nvSpPr>
        <p:spPr bwMode="auto">
          <a:xfrm>
            <a:off x="838200" y="3200400"/>
            <a:ext cx="914400" cy="466725"/>
          </a:xfrm>
          <a:prstGeom prst="rect">
            <a:avLst/>
          </a:prstGeom>
          <a:solidFill>
            <a:srgbClr val="CCFFFF"/>
          </a:solidFill>
          <a:ln w="9525">
            <a:solidFill>
              <a:schemeClr val="tx1"/>
            </a:solidFill>
            <a:miter lim="800000"/>
            <a:headEnd/>
            <a:tailEnd/>
          </a:ln>
        </p:spPr>
        <p:txBody>
          <a:bodyPr>
            <a:spAutoFit/>
          </a:bodyPr>
          <a:lstStyle/>
          <a:p>
            <a:pPr algn="ctr">
              <a:spcBef>
                <a:spcPct val="50000"/>
              </a:spcBef>
            </a:pPr>
            <a:r>
              <a:rPr lang="zh-CN" altLang="en-US"/>
              <a:t>头长</a:t>
            </a:r>
          </a:p>
        </p:txBody>
      </p:sp>
      <p:sp>
        <p:nvSpPr>
          <p:cNvPr id="60420" name="Text Box 4"/>
          <p:cNvSpPr txBox="1">
            <a:spLocks noChangeArrowheads="1"/>
          </p:cNvSpPr>
          <p:nvPr/>
        </p:nvSpPr>
        <p:spPr bwMode="auto">
          <a:xfrm>
            <a:off x="1600200" y="3200400"/>
            <a:ext cx="990600" cy="466725"/>
          </a:xfrm>
          <a:prstGeom prst="rect">
            <a:avLst/>
          </a:prstGeom>
          <a:solidFill>
            <a:srgbClr val="CCFFFF"/>
          </a:solidFill>
          <a:ln w="9525">
            <a:solidFill>
              <a:schemeClr val="tx1"/>
            </a:solidFill>
            <a:miter lim="800000"/>
            <a:headEnd/>
            <a:tailEnd/>
          </a:ln>
        </p:spPr>
        <p:txBody>
          <a:bodyPr>
            <a:spAutoFit/>
          </a:bodyPr>
          <a:lstStyle/>
          <a:p>
            <a:pPr algn="ctr">
              <a:spcBef>
                <a:spcPct val="50000"/>
              </a:spcBef>
            </a:pPr>
            <a:endParaRPr lang="en-US"/>
          </a:p>
        </p:txBody>
      </p:sp>
      <p:sp>
        <p:nvSpPr>
          <p:cNvPr id="60421" name="Text Box 5"/>
          <p:cNvSpPr txBox="1">
            <a:spLocks noChangeArrowheads="1"/>
          </p:cNvSpPr>
          <p:nvPr/>
        </p:nvSpPr>
        <p:spPr bwMode="auto">
          <a:xfrm>
            <a:off x="838200" y="2286000"/>
            <a:ext cx="4876800" cy="466725"/>
          </a:xfrm>
          <a:prstGeom prst="rect">
            <a:avLst/>
          </a:prstGeom>
          <a:solidFill>
            <a:srgbClr val="CCFFFF"/>
          </a:solidFill>
          <a:ln w="9525">
            <a:solidFill>
              <a:schemeClr val="tx1"/>
            </a:solidFill>
            <a:miter lim="800000"/>
            <a:headEnd/>
            <a:tailEnd/>
          </a:ln>
        </p:spPr>
        <p:txBody>
          <a:bodyPr>
            <a:spAutoFit/>
          </a:bodyPr>
          <a:lstStyle/>
          <a:p>
            <a:pPr algn="ctr">
              <a:spcBef>
                <a:spcPct val="50000"/>
              </a:spcBef>
            </a:pPr>
            <a:r>
              <a:rPr lang="en-US" altLang="zh-CN"/>
              <a:t>Sequence number</a:t>
            </a:r>
          </a:p>
        </p:txBody>
      </p:sp>
      <p:sp>
        <p:nvSpPr>
          <p:cNvPr id="60422" name="Text Box 6"/>
          <p:cNvSpPr txBox="1">
            <a:spLocks noChangeArrowheads="1"/>
          </p:cNvSpPr>
          <p:nvPr/>
        </p:nvSpPr>
        <p:spPr bwMode="auto">
          <a:xfrm>
            <a:off x="3276600" y="1828800"/>
            <a:ext cx="2438400" cy="466725"/>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zh-CN" altLang="en-US"/>
              <a:t>目的端口号</a:t>
            </a:r>
          </a:p>
        </p:txBody>
      </p:sp>
      <p:sp>
        <p:nvSpPr>
          <p:cNvPr id="60423" name="Text Box 7"/>
          <p:cNvSpPr txBox="1">
            <a:spLocks noChangeArrowheads="1"/>
          </p:cNvSpPr>
          <p:nvPr/>
        </p:nvSpPr>
        <p:spPr bwMode="auto">
          <a:xfrm>
            <a:off x="838200" y="1828800"/>
            <a:ext cx="2438400" cy="466725"/>
          </a:xfrm>
          <a:prstGeom prst="rect">
            <a:avLst/>
          </a:prstGeom>
          <a:solidFill>
            <a:srgbClr val="CCFFFF"/>
          </a:solidFill>
          <a:ln w="9525">
            <a:solidFill>
              <a:schemeClr val="tx1"/>
            </a:solidFill>
            <a:miter lim="800000"/>
            <a:headEnd/>
            <a:tailEnd/>
          </a:ln>
        </p:spPr>
        <p:txBody>
          <a:bodyPr>
            <a:spAutoFit/>
          </a:bodyPr>
          <a:lstStyle/>
          <a:p>
            <a:pPr algn="ctr">
              <a:spcBef>
                <a:spcPct val="50000"/>
              </a:spcBef>
            </a:pPr>
            <a:r>
              <a:rPr lang="zh-CN" altLang="en-US"/>
              <a:t>源端口号</a:t>
            </a:r>
          </a:p>
        </p:txBody>
      </p:sp>
      <p:sp>
        <p:nvSpPr>
          <p:cNvPr id="60424" name="Text Box 8"/>
          <p:cNvSpPr txBox="1">
            <a:spLocks noChangeArrowheads="1"/>
          </p:cNvSpPr>
          <p:nvPr/>
        </p:nvSpPr>
        <p:spPr bwMode="auto">
          <a:xfrm>
            <a:off x="2362200" y="3200400"/>
            <a:ext cx="990600" cy="466725"/>
          </a:xfrm>
          <a:prstGeom prst="rect">
            <a:avLst/>
          </a:prstGeom>
          <a:solidFill>
            <a:srgbClr val="9F9FE7"/>
          </a:solidFill>
          <a:ln w="9525">
            <a:solidFill>
              <a:schemeClr val="tx1"/>
            </a:solidFill>
            <a:miter lim="800000"/>
            <a:headEnd/>
            <a:tailEnd/>
          </a:ln>
        </p:spPr>
        <p:txBody>
          <a:bodyPr>
            <a:spAutoFit/>
          </a:bodyPr>
          <a:lstStyle/>
          <a:p>
            <a:pPr algn="ctr">
              <a:spcBef>
                <a:spcPct val="50000"/>
              </a:spcBef>
            </a:pPr>
            <a:endParaRPr lang="en-US"/>
          </a:p>
        </p:txBody>
      </p:sp>
      <p:sp>
        <p:nvSpPr>
          <p:cNvPr id="60425" name="Text Box 9"/>
          <p:cNvSpPr txBox="1">
            <a:spLocks noChangeArrowheads="1"/>
          </p:cNvSpPr>
          <p:nvPr/>
        </p:nvSpPr>
        <p:spPr bwMode="auto">
          <a:xfrm>
            <a:off x="838200" y="3657600"/>
            <a:ext cx="2438400" cy="466725"/>
          </a:xfrm>
          <a:prstGeom prst="rect">
            <a:avLst/>
          </a:prstGeom>
          <a:solidFill>
            <a:srgbClr val="CCFFFF"/>
          </a:solidFill>
          <a:ln w="9525">
            <a:solidFill>
              <a:schemeClr val="tx1"/>
            </a:solidFill>
            <a:miter lim="800000"/>
            <a:headEnd/>
            <a:tailEnd/>
          </a:ln>
        </p:spPr>
        <p:txBody>
          <a:bodyPr>
            <a:spAutoFit/>
          </a:bodyPr>
          <a:lstStyle/>
          <a:p>
            <a:pPr algn="ctr">
              <a:spcBef>
                <a:spcPct val="50000"/>
              </a:spcBef>
            </a:pPr>
            <a:r>
              <a:rPr lang="en-US" altLang="zh-CN"/>
              <a:t>checksum</a:t>
            </a:r>
          </a:p>
        </p:txBody>
      </p:sp>
      <p:sp>
        <p:nvSpPr>
          <p:cNvPr id="60426" name="Text Box 10"/>
          <p:cNvSpPr txBox="1">
            <a:spLocks noChangeArrowheads="1"/>
          </p:cNvSpPr>
          <p:nvPr/>
        </p:nvSpPr>
        <p:spPr bwMode="auto">
          <a:xfrm>
            <a:off x="3276600" y="3657600"/>
            <a:ext cx="2438400" cy="466725"/>
          </a:xfrm>
          <a:prstGeom prst="rect">
            <a:avLst/>
          </a:prstGeom>
          <a:solidFill>
            <a:srgbClr val="CCFFFF"/>
          </a:solidFill>
          <a:ln w="9525">
            <a:solidFill>
              <a:schemeClr val="tx1"/>
            </a:solidFill>
            <a:miter lim="800000"/>
            <a:headEnd/>
            <a:tailEnd/>
          </a:ln>
        </p:spPr>
        <p:txBody>
          <a:bodyPr>
            <a:spAutoFit/>
          </a:bodyPr>
          <a:lstStyle/>
          <a:p>
            <a:pPr algn="ctr">
              <a:spcBef>
                <a:spcPct val="50000"/>
              </a:spcBef>
            </a:pPr>
            <a:r>
              <a:rPr lang="en-US" altLang="zh-CN"/>
              <a:t>Urgent pointer</a:t>
            </a:r>
          </a:p>
        </p:txBody>
      </p:sp>
      <p:sp>
        <p:nvSpPr>
          <p:cNvPr id="60427" name="Text Box 11"/>
          <p:cNvSpPr txBox="1">
            <a:spLocks noChangeArrowheads="1"/>
          </p:cNvSpPr>
          <p:nvPr/>
        </p:nvSpPr>
        <p:spPr bwMode="auto">
          <a:xfrm>
            <a:off x="3276600" y="3200400"/>
            <a:ext cx="2438400" cy="466725"/>
          </a:xfrm>
          <a:prstGeom prst="rect">
            <a:avLst/>
          </a:prstGeom>
          <a:solidFill>
            <a:srgbClr val="CCFFFF"/>
          </a:solidFill>
          <a:ln w="9525">
            <a:solidFill>
              <a:schemeClr val="tx1"/>
            </a:solidFill>
            <a:miter lim="800000"/>
            <a:headEnd/>
            <a:tailEnd/>
          </a:ln>
        </p:spPr>
        <p:txBody>
          <a:bodyPr>
            <a:spAutoFit/>
          </a:bodyPr>
          <a:lstStyle/>
          <a:p>
            <a:pPr algn="ctr">
              <a:spcBef>
                <a:spcPct val="50000"/>
              </a:spcBef>
            </a:pPr>
            <a:r>
              <a:rPr lang="en-US" altLang="zh-CN"/>
              <a:t>Window size</a:t>
            </a:r>
          </a:p>
        </p:txBody>
      </p:sp>
      <p:sp>
        <p:nvSpPr>
          <p:cNvPr id="60428" name="Text Box 12"/>
          <p:cNvSpPr txBox="1">
            <a:spLocks noChangeArrowheads="1"/>
          </p:cNvSpPr>
          <p:nvPr/>
        </p:nvSpPr>
        <p:spPr bwMode="auto">
          <a:xfrm>
            <a:off x="838200" y="2743200"/>
            <a:ext cx="4876800" cy="466725"/>
          </a:xfrm>
          <a:prstGeom prst="rect">
            <a:avLst/>
          </a:prstGeom>
          <a:solidFill>
            <a:srgbClr val="CCFFFF"/>
          </a:solidFill>
          <a:ln w="9525">
            <a:solidFill>
              <a:schemeClr val="tx1"/>
            </a:solidFill>
            <a:miter lim="800000"/>
            <a:headEnd/>
            <a:tailEnd/>
          </a:ln>
        </p:spPr>
        <p:txBody>
          <a:bodyPr>
            <a:spAutoFit/>
          </a:bodyPr>
          <a:lstStyle/>
          <a:p>
            <a:pPr algn="ctr">
              <a:spcBef>
                <a:spcPct val="50000"/>
              </a:spcBef>
            </a:pPr>
            <a:r>
              <a:rPr lang="en-US" altLang="zh-CN"/>
              <a:t>ACK number</a:t>
            </a:r>
          </a:p>
        </p:txBody>
      </p:sp>
      <p:sp>
        <p:nvSpPr>
          <p:cNvPr id="60429" name="Text Box 13"/>
          <p:cNvSpPr txBox="1">
            <a:spLocks noChangeArrowheads="1"/>
          </p:cNvSpPr>
          <p:nvPr/>
        </p:nvSpPr>
        <p:spPr bwMode="auto">
          <a:xfrm>
            <a:off x="838200" y="4114800"/>
            <a:ext cx="4876800" cy="466725"/>
          </a:xfrm>
          <a:prstGeom prst="rect">
            <a:avLst/>
          </a:prstGeom>
          <a:solidFill>
            <a:srgbClr val="CCFFFF"/>
          </a:solidFill>
          <a:ln w="9525">
            <a:solidFill>
              <a:schemeClr val="tx1"/>
            </a:solidFill>
            <a:miter lim="800000"/>
            <a:headEnd/>
            <a:tailEnd/>
          </a:ln>
        </p:spPr>
        <p:txBody>
          <a:bodyPr>
            <a:spAutoFit/>
          </a:bodyPr>
          <a:lstStyle/>
          <a:p>
            <a:pPr algn="ctr">
              <a:spcBef>
                <a:spcPct val="50000"/>
              </a:spcBef>
            </a:pPr>
            <a:r>
              <a:rPr lang="en-US" altLang="zh-CN"/>
              <a:t>options</a:t>
            </a:r>
          </a:p>
        </p:txBody>
      </p:sp>
      <p:sp>
        <p:nvSpPr>
          <p:cNvPr id="60430" name="Text Box 14"/>
          <p:cNvSpPr txBox="1">
            <a:spLocks noChangeArrowheads="1"/>
          </p:cNvSpPr>
          <p:nvPr/>
        </p:nvSpPr>
        <p:spPr bwMode="auto">
          <a:xfrm>
            <a:off x="838200" y="4572000"/>
            <a:ext cx="4876800" cy="1562100"/>
          </a:xfrm>
          <a:prstGeom prst="rect">
            <a:avLst/>
          </a:prstGeom>
          <a:solidFill>
            <a:srgbClr val="D5C2DE"/>
          </a:solidFill>
          <a:ln w="9525">
            <a:solidFill>
              <a:schemeClr val="tx1"/>
            </a:solidFill>
            <a:miter lim="800000"/>
            <a:headEnd/>
            <a:tailEnd/>
          </a:ln>
        </p:spPr>
        <p:txBody>
          <a:bodyPr>
            <a:spAutoFit/>
          </a:bodyPr>
          <a:lstStyle/>
          <a:p>
            <a:pPr algn="ctr">
              <a:spcBef>
                <a:spcPct val="50000"/>
              </a:spcBef>
            </a:pPr>
            <a:endParaRPr lang="en-US" altLang="zh-CN"/>
          </a:p>
          <a:p>
            <a:pPr algn="ctr">
              <a:spcBef>
                <a:spcPct val="50000"/>
              </a:spcBef>
            </a:pPr>
            <a:r>
              <a:rPr lang="en-US" altLang="zh-CN"/>
              <a:t>Data (optional)</a:t>
            </a:r>
          </a:p>
          <a:p>
            <a:pPr algn="ctr">
              <a:spcBef>
                <a:spcPct val="50000"/>
              </a:spcBef>
            </a:pPr>
            <a:endParaRPr lang="en-US" altLang="zh-CN"/>
          </a:p>
        </p:txBody>
      </p:sp>
      <p:sp>
        <p:nvSpPr>
          <p:cNvPr id="60431" name="Text Box 15"/>
          <p:cNvSpPr txBox="1">
            <a:spLocks noChangeArrowheads="1"/>
          </p:cNvSpPr>
          <p:nvPr/>
        </p:nvSpPr>
        <p:spPr bwMode="auto">
          <a:xfrm>
            <a:off x="6172200" y="2743200"/>
            <a:ext cx="457200" cy="1196975"/>
          </a:xfrm>
          <a:prstGeom prst="rect">
            <a:avLst/>
          </a:prstGeom>
          <a:solidFill>
            <a:srgbClr val="9F9FE7"/>
          </a:solidFill>
          <a:ln w="9525">
            <a:solidFill>
              <a:schemeClr val="tx1"/>
            </a:solidFill>
            <a:miter lim="800000"/>
            <a:headEnd/>
            <a:tailEnd/>
          </a:ln>
        </p:spPr>
        <p:txBody>
          <a:bodyPr>
            <a:spAutoFit/>
          </a:bodyPr>
          <a:lstStyle/>
          <a:p>
            <a:pPr>
              <a:spcBef>
                <a:spcPct val="50000"/>
              </a:spcBef>
            </a:pPr>
            <a:r>
              <a:rPr lang="en-US" altLang="zh-CN">
                <a:latin typeface="Tahoma" pitchFamily="34" charset="0"/>
              </a:rPr>
              <a:t>URG</a:t>
            </a:r>
          </a:p>
        </p:txBody>
      </p:sp>
      <p:sp>
        <p:nvSpPr>
          <p:cNvPr id="60432" name="Text Box 16"/>
          <p:cNvSpPr txBox="1">
            <a:spLocks noChangeArrowheads="1"/>
          </p:cNvSpPr>
          <p:nvPr/>
        </p:nvSpPr>
        <p:spPr bwMode="auto">
          <a:xfrm>
            <a:off x="6629400" y="2743200"/>
            <a:ext cx="457200" cy="1196975"/>
          </a:xfrm>
          <a:prstGeom prst="rect">
            <a:avLst/>
          </a:prstGeom>
          <a:solidFill>
            <a:srgbClr val="9F9FE7"/>
          </a:solidFill>
          <a:ln w="9525">
            <a:solidFill>
              <a:schemeClr val="tx1"/>
            </a:solidFill>
            <a:miter lim="800000"/>
            <a:headEnd/>
            <a:tailEnd/>
          </a:ln>
        </p:spPr>
        <p:txBody>
          <a:bodyPr>
            <a:spAutoFit/>
          </a:bodyPr>
          <a:lstStyle/>
          <a:p>
            <a:pPr>
              <a:spcBef>
                <a:spcPct val="50000"/>
              </a:spcBef>
            </a:pPr>
            <a:r>
              <a:rPr lang="en-US" altLang="zh-CN">
                <a:latin typeface="Tahoma" pitchFamily="34" charset="0"/>
              </a:rPr>
              <a:t>ACK</a:t>
            </a:r>
          </a:p>
        </p:txBody>
      </p:sp>
      <p:sp>
        <p:nvSpPr>
          <p:cNvPr id="60433" name="Text Box 17"/>
          <p:cNvSpPr txBox="1">
            <a:spLocks noChangeArrowheads="1"/>
          </p:cNvSpPr>
          <p:nvPr/>
        </p:nvSpPr>
        <p:spPr bwMode="auto">
          <a:xfrm>
            <a:off x="7010400" y="2743200"/>
            <a:ext cx="457200" cy="1196975"/>
          </a:xfrm>
          <a:prstGeom prst="rect">
            <a:avLst/>
          </a:prstGeom>
          <a:solidFill>
            <a:srgbClr val="9F9FE7"/>
          </a:solidFill>
          <a:ln w="9525">
            <a:solidFill>
              <a:schemeClr val="tx1"/>
            </a:solidFill>
            <a:miter lim="800000"/>
            <a:headEnd/>
            <a:tailEnd/>
          </a:ln>
        </p:spPr>
        <p:txBody>
          <a:bodyPr>
            <a:spAutoFit/>
          </a:bodyPr>
          <a:lstStyle/>
          <a:p>
            <a:pPr>
              <a:spcBef>
                <a:spcPct val="50000"/>
              </a:spcBef>
            </a:pPr>
            <a:r>
              <a:rPr lang="en-US" altLang="zh-CN">
                <a:latin typeface="Tahoma" pitchFamily="34" charset="0"/>
              </a:rPr>
              <a:t>PSH</a:t>
            </a:r>
          </a:p>
        </p:txBody>
      </p:sp>
      <p:sp>
        <p:nvSpPr>
          <p:cNvPr id="60434" name="Text Box 18"/>
          <p:cNvSpPr txBox="1">
            <a:spLocks noChangeArrowheads="1"/>
          </p:cNvSpPr>
          <p:nvPr/>
        </p:nvSpPr>
        <p:spPr bwMode="auto">
          <a:xfrm>
            <a:off x="7391400" y="2743200"/>
            <a:ext cx="457200" cy="1196975"/>
          </a:xfrm>
          <a:prstGeom prst="rect">
            <a:avLst/>
          </a:prstGeom>
          <a:solidFill>
            <a:srgbClr val="9F9FE7"/>
          </a:solidFill>
          <a:ln w="9525">
            <a:solidFill>
              <a:schemeClr val="tx1"/>
            </a:solidFill>
            <a:miter lim="800000"/>
            <a:headEnd/>
            <a:tailEnd/>
          </a:ln>
        </p:spPr>
        <p:txBody>
          <a:bodyPr>
            <a:spAutoFit/>
          </a:bodyPr>
          <a:lstStyle/>
          <a:p>
            <a:pPr>
              <a:spcBef>
                <a:spcPct val="50000"/>
              </a:spcBef>
            </a:pPr>
            <a:r>
              <a:rPr lang="en-US" altLang="zh-CN">
                <a:latin typeface="Tahoma" pitchFamily="34" charset="0"/>
              </a:rPr>
              <a:t>RST</a:t>
            </a:r>
          </a:p>
        </p:txBody>
      </p:sp>
      <p:sp>
        <p:nvSpPr>
          <p:cNvPr id="60435" name="Text Box 19"/>
          <p:cNvSpPr txBox="1">
            <a:spLocks noChangeArrowheads="1"/>
          </p:cNvSpPr>
          <p:nvPr/>
        </p:nvSpPr>
        <p:spPr bwMode="auto">
          <a:xfrm>
            <a:off x="7848600" y="2743200"/>
            <a:ext cx="457200" cy="1196975"/>
          </a:xfrm>
          <a:prstGeom prst="rect">
            <a:avLst/>
          </a:prstGeom>
          <a:solidFill>
            <a:srgbClr val="9F9FE7"/>
          </a:solidFill>
          <a:ln w="9525">
            <a:solidFill>
              <a:schemeClr val="tx1"/>
            </a:solidFill>
            <a:miter lim="800000"/>
            <a:headEnd/>
            <a:tailEnd/>
          </a:ln>
        </p:spPr>
        <p:txBody>
          <a:bodyPr>
            <a:spAutoFit/>
          </a:bodyPr>
          <a:lstStyle/>
          <a:p>
            <a:pPr>
              <a:spcBef>
                <a:spcPct val="50000"/>
              </a:spcBef>
            </a:pPr>
            <a:r>
              <a:rPr lang="en-US" altLang="zh-CN">
                <a:latin typeface="Tahoma" pitchFamily="34" charset="0"/>
              </a:rPr>
              <a:t>SYN</a:t>
            </a:r>
          </a:p>
        </p:txBody>
      </p:sp>
      <p:sp>
        <p:nvSpPr>
          <p:cNvPr id="60436" name="Text Box 20"/>
          <p:cNvSpPr txBox="1">
            <a:spLocks noChangeArrowheads="1"/>
          </p:cNvSpPr>
          <p:nvPr/>
        </p:nvSpPr>
        <p:spPr bwMode="auto">
          <a:xfrm>
            <a:off x="8229600" y="2743200"/>
            <a:ext cx="457200" cy="1196975"/>
          </a:xfrm>
          <a:prstGeom prst="rect">
            <a:avLst/>
          </a:prstGeom>
          <a:solidFill>
            <a:srgbClr val="9F9FE7"/>
          </a:solidFill>
          <a:ln w="9525">
            <a:solidFill>
              <a:schemeClr val="tx1"/>
            </a:solidFill>
            <a:miter lim="800000"/>
            <a:headEnd/>
            <a:tailEnd/>
          </a:ln>
        </p:spPr>
        <p:txBody>
          <a:bodyPr>
            <a:spAutoFit/>
          </a:bodyPr>
          <a:lstStyle/>
          <a:p>
            <a:pPr>
              <a:spcBef>
                <a:spcPct val="50000"/>
              </a:spcBef>
            </a:pPr>
            <a:r>
              <a:rPr lang="en-US" altLang="zh-CN">
                <a:latin typeface="Tahoma" pitchFamily="34" charset="0"/>
              </a:rPr>
              <a:t>F IN</a:t>
            </a:r>
          </a:p>
        </p:txBody>
      </p:sp>
      <p:sp>
        <p:nvSpPr>
          <p:cNvPr id="60437" name="Text Box 21"/>
          <p:cNvSpPr txBox="1">
            <a:spLocks noChangeArrowheads="1"/>
          </p:cNvSpPr>
          <p:nvPr/>
        </p:nvSpPr>
        <p:spPr bwMode="auto">
          <a:xfrm>
            <a:off x="5486400" y="1524000"/>
            <a:ext cx="914400" cy="457200"/>
          </a:xfrm>
          <a:prstGeom prst="rect">
            <a:avLst/>
          </a:prstGeom>
          <a:noFill/>
          <a:ln w="9525">
            <a:noFill/>
            <a:miter lim="800000"/>
            <a:headEnd/>
            <a:tailEnd/>
          </a:ln>
        </p:spPr>
        <p:txBody>
          <a:bodyPr>
            <a:spAutoFit/>
          </a:bodyPr>
          <a:lstStyle/>
          <a:p>
            <a:pPr>
              <a:spcBef>
                <a:spcPct val="50000"/>
              </a:spcBef>
            </a:pPr>
            <a:r>
              <a:rPr lang="en-US" altLang="zh-CN"/>
              <a:t>32</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p:txBody>
          <a:bodyPr/>
          <a:lstStyle/>
          <a:p>
            <a:pPr algn="l" eaLnBrk="1" hangingPunct="1"/>
            <a:r>
              <a:rPr lang="en-US" altLang="zh-CN" smtClean="0"/>
              <a:t>IP</a:t>
            </a:r>
            <a:r>
              <a:rPr lang="zh-CN" altLang="en-US" smtClean="0"/>
              <a:t>网络标准机构</a:t>
            </a:r>
          </a:p>
        </p:txBody>
      </p:sp>
      <p:sp>
        <p:nvSpPr>
          <p:cNvPr id="18435" name="Rectangle 1027"/>
          <p:cNvSpPr>
            <a:spLocks noGrp="1" noChangeArrowheads="1"/>
          </p:cNvSpPr>
          <p:nvPr>
            <p:ph type="body" idx="1"/>
          </p:nvPr>
        </p:nvSpPr>
        <p:spPr/>
        <p:txBody>
          <a:bodyPr/>
          <a:lstStyle/>
          <a:p>
            <a:pPr eaLnBrk="1" hangingPunct="1"/>
            <a:r>
              <a:rPr lang="zh-CN" altLang="en-US" smtClean="0"/>
              <a:t>所有</a:t>
            </a:r>
            <a:r>
              <a:rPr lang="en-US" altLang="zh-CN" smtClean="0"/>
              <a:t>TCP/IP</a:t>
            </a:r>
            <a:r>
              <a:rPr lang="zh-CN" altLang="en-US" smtClean="0"/>
              <a:t>协议都由 </a:t>
            </a:r>
            <a:r>
              <a:rPr lang="en-US" altLang="zh-CN" smtClean="0"/>
              <a:t>RFC</a:t>
            </a:r>
            <a:r>
              <a:rPr lang="zh-CN" altLang="en-US" smtClean="0"/>
              <a:t>文件定义</a:t>
            </a:r>
            <a:r>
              <a:rPr lang="en-US" altLang="zh-CN" smtClean="0"/>
              <a:t>(Requests For Comments ) </a:t>
            </a:r>
          </a:p>
          <a:p>
            <a:pPr eaLnBrk="1" hangingPunct="1"/>
            <a:r>
              <a:rPr lang="en-US" altLang="zh-CN" smtClean="0"/>
              <a:t>RFC </a:t>
            </a:r>
            <a:r>
              <a:rPr lang="zh-CN" altLang="en-US" smtClean="0"/>
              <a:t>的标准化流程由</a:t>
            </a:r>
            <a:r>
              <a:rPr lang="en-US" altLang="zh-CN" smtClean="0"/>
              <a:t>Internet Engineering Steering Group (IESG) </a:t>
            </a:r>
            <a:r>
              <a:rPr lang="zh-CN" altLang="en-US" smtClean="0"/>
              <a:t>管理</a:t>
            </a:r>
          </a:p>
          <a:p>
            <a:pPr eaLnBrk="1" hangingPunct="1"/>
            <a:r>
              <a:rPr lang="zh-CN" altLang="en-US" smtClean="0"/>
              <a:t>具体工作由</a:t>
            </a:r>
            <a:r>
              <a:rPr lang="en-US" altLang="zh-CN" smtClean="0"/>
              <a:t>Internet Engineering Task Force (</a:t>
            </a:r>
            <a:r>
              <a:rPr lang="en-US" altLang="zh-CN" smtClean="0">
                <a:solidFill>
                  <a:srgbClr val="FF6600"/>
                </a:solidFill>
              </a:rPr>
              <a:t>IETF</a:t>
            </a:r>
            <a:r>
              <a:rPr lang="en-US" altLang="zh-CN" smtClean="0"/>
              <a:t>) </a:t>
            </a:r>
            <a:r>
              <a:rPr lang="zh-CN" altLang="en-US" smtClean="0"/>
              <a:t>的各工作组负责</a:t>
            </a:r>
          </a:p>
          <a:p>
            <a:pPr lvl="2" eaLnBrk="1" hangingPunct="1">
              <a:buFontTx/>
              <a:buNone/>
            </a:pPr>
            <a:r>
              <a:rPr lang="en-US" altLang="zh-CN" sz="2800" smtClean="0"/>
              <a:t>http://www.ietf.org/</a:t>
            </a:r>
            <a:endParaRPr lang="en-US" altLang="zh-CN" sz="16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0" y="2286000"/>
            <a:ext cx="9144000" cy="4144963"/>
          </a:xfrm>
          <a:prstGeom prst="rect">
            <a:avLst/>
          </a:prstGeom>
          <a:noFill/>
          <a:ln w="25400">
            <a:noFill/>
            <a:miter lim="800000"/>
            <a:headEnd type="none" w="med" len="lg"/>
            <a:tailEnd type="none" w="sm" len="sm"/>
          </a:ln>
        </p:spPr>
        <p:txBody>
          <a:bodyPr>
            <a:spAutoFit/>
          </a:bodyPr>
          <a:lstStyle/>
          <a:p>
            <a:pPr marL="390525" indent="-390525" defTabSz="762000" eaLnBrk="0" hangingPunct="0">
              <a:spcBef>
                <a:spcPct val="30000"/>
              </a:spcBef>
              <a:buFontTx/>
              <a:buChar char="•"/>
            </a:pPr>
            <a:r>
              <a:rPr kumimoji="0" lang="zh-CN" altLang="en-US" b="1">
                <a:sym typeface="Symbol" pitchFamily="18" charset="2"/>
              </a:rPr>
              <a:t>紧急位（</a:t>
            </a:r>
            <a:r>
              <a:rPr kumimoji="0" lang="en-US" altLang="zh-CN" b="1">
                <a:sym typeface="Symbol" pitchFamily="18" charset="2"/>
              </a:rPr>
              <a:t>URG</a:t>
            </a:r>
            <a:r>
              <a:rPr kumimoji="0" lang="zh-CN" altLang="en-US" b="1">
                <a:sym typeface="Symbol" pitchFamily="18" charset="2"/>
              </a:rPr>
              <a:t>）：</a:t>
            </a:r>
            <a:r>
              <a:rPr kumimoji="0" lang="en-US" altLang="zh-CN" b="1">
                <a:sym typeface="Symbol" pitchFamily="18" charset="2"/>
              </a:rPr>
              <a:t>1</a:t>
            </a:r>
            <a:r>
              <a:rPr kumimoji="0" lang="zh-CN" altLang="en-US" b="1">
                <a:sym typeface="Symbol" pitchFamily="18" charset="2"/>
              </a:rPr>
              <a:t>表示加急数据，此时紧急指针的值为加急			 	数据的最后一个字节的序号</a:t>
            </a:r>
          </a:p>
          <a:p>
            <a:pPr marL="390525" indent="-390525" defTabSz="762000" eaLnBrk="0" hangingPunct="0">
              <a:spcBef>
                <a:spcPct val="30000"/>
              </a:spcBef>
              <a:buFontTx/>
              <a:buChar char="•"/>
            </a:pPr>
            <a:r>
              <a:rPr kumimoji="0" lang="zh-CN" altLang="en-US" b="1">
                <a:sym typeface="Symbol" pitchFamily="18" charset="2"/>
              </a:rPr>
              <a:t>确认位（</a:t>
            </a:r>
            <a:r>
              <a:rPr kumimoji="0" lang="en-US" altLang="zh-CN" b="1">
                <a:sym typeface="Symbol" pitchFamily="18" charset="2"/>
              </a:rPr>
              <a:t>ACK</a:t>
            </a:r>
            <a:r>
              <a:rPr kumimoji="0" lang="zh-CN" altLang="en-US" b="1">
                <a:sym typeface="Symbol" pitchFamily="18" charset="2"/>
              </a:rPr>
              <a:t>）：</a:t>
            </a:r>
            <a:r>
              <a:rPr kumimoji="0" lang="en-US" altLang="zh-CN" b="1">
                <a:sym typeface="Symbol" pitchFamily="18" charset="2"/>
              </a:rPr>
              <a:t>1</a:t>
            </a:r>
            <a:r>
              <a:rPr kumimoji="0" lang="zh-CN" altLang="en-US" b="1">
                <a:sym typeface="Symbol" pitchFamily="18" charset="2"/>
              </a:rPr>
              <a:t>表示确认序号字段有意义</a:t>
            </a:r>
          </a:p>
          <a:p>
            <a:pPr marL="390525" indent="-390525" defTabSz="762000" eaLnBrk="0" hangingPunct="0">
              <a:spcBef>
                <a:spcPct val="30000"/>
              </a:spcBef>
              <a:buFontTx/>
              <a:buChar char="•"/>
            </a:pPr>
            <a:r>
              <a:rPr kumimoji="0" lang="zh-CN" altLang="en-US" b="1">
                <a:sym typeface="Symbol" pitchFamily="18" charset="2"/>
              </a:rPr>
              <a:t>急迫位（</a:t>
            </a:r>
            <a:r>
              <a:rPr kumimoji="0" lang="en-US" altLang="zh-CN" b="1">
                <a:sym typeface="Symbol" pitchFamily="18" charset="2"/>
              </a:rPr>
              <a:t>PSH</a:t>
            </a:r>
            <a:r>
              <a:rPr kumimoji="0" lang="zh-CN" altLang="en-US" b="1">
                <a:sym typeface="Symbol" pitchFamily="18" charset="2"/>
              </a:rPr>
              <a:t>）：</a:t>
            </a:r>
            <a:r>
              <a:rPr kumimoji="0" lang="en-US" altLang="zh-CN" b="1">
                <a:sym typeface="Symbol" pitchFamily="18" charset="2"/>
              </a:rPr>
              <a:t>1</a:t>
            </a:r>
            <a:r>
              <a:rPr kumimoji="0" lang="zh-CN" altLang="en-US" b="1">
                <a:sym typeface="Symbol" pitchFamily="18" charset="2"/>
              </a:rPr>
              <a:t>表示请求接收端的传输实体尽快交付应用层</a:t>
            </a:r>
          </a:p>
          <a:p>
            <a:pPr marL="390525" indent="-390525" defTabSz="762000" eaLnBrk="0" hangingPunct="0">
              <a:spcBef>
                <a:spcPct val="30000"/>
              </a:spcBef>
              <a:buFontTx/>
              <a:buChar char="•"/>
            </a:pPr>
            <a:r>
              <a:rPr kumimoji="0" lang="zh-CN" altLang="en-US" b="1">
                <a:sym typeface="Symbol" pitchFamily="18" charset="2"/>
              </a:rPr>
              <a:t>重建位（</a:t>
            </a:r>
            <a:r>
              <a:rPr kumimoji="0" lang="en-US" altLang="zh-CN" b="1">
                <a:sym typeface="Symbol" pitchFamily="18" charset="2"/>
              </a:rPr>
              <a:t>RST</a:t>
            </a:r>
            <a:r>
              <a:rPr kumimoji="0" lang="zh-CN" altLang="en-US" b="1">
                <a:sym typeface="Symbol" pitchFamily="18" charset="2"/>
              </a:rPr>
              <a:t>）：</a:t>
            </a:r>
            <a:r>
              <a:rPr kumimoji="0" lang="en-US" altLang="zh-CN" b="1">
                <a:sym typeface="Symbol" pitchFamily="18" charset="2"/>
              </a:rPr>
              <a:t>1</a:t>
            </a:r>
            <a:r>
              <a:rPr kumimoji="0" lang="zh-CN" altLang="en-US" b="1">
                <a:sym typeface="Symbol" pitchFamily="18" charset="2"/>
              </a:rPr>
              <a:t>表示出现严重差错，必须释放连接，重建</a:t>
            </a:r>
          </a:p>
          <a:p>
            <a:pPr marL="390525" indent="-390525" defTabSz="762000" eaLnBrk="0" hangingPunct="0">
              <a:spcBef>
                <a:spcPct val="30000"/>
              </a:spcBef>
              <a:buFontTx/>
              <a:buChar char="•"/>
            </a:pPr>
            <a:r>
              <a:rPr kumimoji="0" lang="zh-CN" altLang="en-US" b="1">
                <a:sym typeface="Symbol" pitchFamily="18" charset="2"/>
              </a:rPr>
              <a:t> 同步位（</a:t>
            </a:r>
            <a:r>
              <a:rPr kumimoji="0" lang="en-US" altLang="zh-CN" b="1">
                <a:sym typeface="Symbol" pitchFamily="18" charset="2"/>
              </a:rPr>
              <a:t>SYN</a:t>
            </a:r>
            <a:r>
              <a:rPr kumimoji="0" lang="zh-CN" altLang="en-US" b="1">
                <a:sym typeface="Symbol" pitchFamily="18" charset="2"/>
              </a:rPr>
              <a:t>）：</a:t>
            </a:r>
            <a:r>
              <a:rPr kumimoji="0" lang="en-US" altLang="zh-CN" b="1">
                <a:sym typeface="Symbol" pitchFamily="18" charset="2"/>
              </a:rPr>
              <a:t>SYN=1</a:t>
            </a:r>
            <a:r>
              <a:rPr kumimoji="0" lang="zh-CN" altLang="en-US" b="1">
                <a:sym typeface="Symbol" pitchFamily="18" charset="2"/>
              </a:rPr>
              <a:t>，</a:t>
            </a:r>
            <a:r>
              <a:rPr kumimoji="0" lang="en-US" altLang="zh-CN" b="1">
                <a:sym typeface="Symbol" pitchFamily="18" charset="2"/>
              </a:rPr>
              <a:t>ACK=0  </a:t>
            </a:r>
            <a:r>
              <a:rPr kumimoji="0" lang="zh-CN" altLang="en-US" b="1">
                <a:sym typeface="Symbol" pitchFamily="18" charset="2"/>
              </a:rPr>
              <a:t>表示连接请求消息</a:t>
            </a:r>
          </a:p>
          <a:p>
            <a:pPr marL="390525" indent="-390525" defTabSz="762000" eaLnBrk="0" hangingPunct="0">
              <a:spcBef>
                <a:spcPct val="30000"/>
              </a:spcBef>
            </a:pPr>
            <a:r>
              <a:rPr kumimoji="0" lang="zh-CN" altLang="en-US" b="1">
                <a:sym typeface="Symbol" pitchFamily="18" charset="2"/>
              </a:rPr>
              <a:t>		                            </a:t>
            </a:r>
            <a:r>
              <a:rPr kumimoji="0" lang="en-US" altLang="zh-CN" b="1">
                <a:sym typeface="Symbol" pitchFamily="18" charset="2"/>
              </a:rPr>
              <a:t>SYN=1</a:t>
            </a:r>
            <a:r>
              <a:rPr kumimoji="0" lang="zh-CN" altLang="en-US" b="1">
                <a:sym typeface="Symbol" pitchFamily="18" charset="2"/>
              </a:rPr>
              <a:t>，</a:t>
            </a:r>
            <a:r>
              <a:rPr kumimoji="0" lang="en-US" altLang="zh-CN" b="1">
                <a:sym typeface="Symbol" pitchFamily="18" charset="2"/>
              </a:rPr>
              <a:t>ACK=1  </a:t>
            </a:r>
            <a:r>
              <a:rPr kumimoji="0" lang="zh-CN" altLang="en-US" b="1">
                <a:sym typeface="Symbol" pitchFamily="18" charset="2"/>
              </a:rPr>
              <a:t>表示同意建立连接消息</a:t>
            </a:r>
          </a:p>
          <a:p>
            <a:pPr marL="390525" indent="-390525" defTabSz="762000" eaLnBrk="0" hangingPunct="0">
              <a:spcBef>
                <a:spcPct val="30000"/>
              </a:spcBef>
              <a:buFontTx/>
              <a:buChar char="•"/>
            </a:pPr>
            <a:r>
              <a:rPr kumimoji="0" lang="zh-CN" altLang="en-US" b="1">
                <a:sym typeface="Symbol" pitchFamily="18" charset="2"/>
              </a:rPr>
              <a:t> 终止位（</a:t>
            </a:r>
            <a:r>
              <a:rPr kumimoji="0" lang="en-US" altLang="zh-CN" b="1">
                <a:sym typeface="Symbol" pitchFamily="18" charset="2"/>
              </a:rPr>
              <a:t>FIN</a:t>
            </a:r>
            <a:r>
              <a:rPr kumimoji="0" lang="zh-CN" altLang="en-US" b="1">
                <a:sym typeface="Symbol" pitchFamily="18" charset="2"/>
              </a:rPr>
              <a:t>）：</a:t>
            </a:r>
            <a:r>
              <a:rPr kumimoji="0" lang="en-US" altLang="zh-CN" b="1">
                <a:sym typeface="Symbol" pitchFamily="18" charset="2"/>
              </a:rPr>
              <a:t>1</a:t>
            </a:r>
            <a:r>
              <a:rPr kumimoji="0" lang="zh-CN" altLang="en-US" b="1">
                <a:sym typeface="Symbol" pitchFamily="18" charset="2"/>
              </a:rPr>
              <a:t>表示数据已发送完，要求释放连接</a:t>
            </a:r>
          </a:p>
          <a:p>
            <a:pPr marL="390525" indent="-390525" defTabSz="762000" eaLnBrk="0" hangingPunct="0">
              <a:spcBef>
                <a:spcPct val="30000"/>
              </a:spcBef>
              <a:buFontTx/>
              <a:buChar char="•"/>
            </a:pPr>
            <a:endParaRPr kumimoji="0" lang="zh-CN" altLang="en-US" b="1">
              <a:sym typeface="Symbol" pitchFamily="18" charset="2"/>
            </a:endParaRPr>
          </a:p>
        </p:txBody>
      </p:sp>
      <p:sp>
        <p:nvSpPr>
          <p:cNvPr id="61443" name="Rectangle 3"/>
          <p:cNvSpPr>
            <a:spLocks noChangeArrowheads="1"/>
          </p:cNvSpPr>
          <p:nvPr/>
        </p:nvSpPr>
        <p:spPr bwMode="auto">
          <a:xfrm>
            <a:off x="1350963" y="533400"/>
            <a:ext cx="7793037" cy="1143000"/>
          </a:xfrm>
          <a:prstGeom prst="rect">
            <a:avLst/>
          </a:prstGeom>
          <a:noFill/>
          <a:ln w="9525">
            <a:noFill/>
            <a:miter lim="800000"/>
            <a:headEnd/>
            <a:tailEnd/>
          </a:ln>
        </p:spPr>
        <p:txBody>
          <a:bodyPr anchor="b"/>
          <a:lstStyle/>
          <a:p>
            <a:r>
              <a:rPr lang="en-US" altLang="zh-CN" sz="4400">
                <a:solidFill>
                  <a:schemeClr val="tx2"/>
                </a:solidFill>
                <a:latin typeface="Tahoma" pitchFamily="34" charset="0"/>
              </a:rPr>
              <a:t>TCP </a:t>
            </a:r>
            <a:r>
              <a:rPr lang="en-US" altLang="zh-CN" sz="3600">
                <a:solidFill>
                  <a:schemeClr val="tx2"/>
                </a:solidFill>
                <a:latin typeface="Tahoma" pitchFamily="34" charset="0"/>
              </a:rPr>
              <a:t>(Transmission control protocol)</a:t>
            </a:r>
          </a:p>
        </p:txBody>
      </p:sp>
      <p:grpSp>
        <p:nvGrpSpPr>
          <p:cNvPr id="2" name="Group 4"/>
          <p:cNvGrpSpPr>
            <a:grpSpLocks/>
          </p:cNvGrpSpPr>
          <p:nvPr/>
        </p:nvGrpSpPr>
        <p:grpSpPr bwMode="auto">
          <a:xfrm>
            <a:off x="6934200" y="228600"/>
            <a:ext cx="1143000" cy="838200"/>
            <a:chOff x="4896" y="1392"/>
            <a:chExt cx="720" cy="528"/>
          </a:xfrm>
        </p:grpSpPr>
        <p:sp>
          <p:nvSpPr>
            <p:cNvPr id="61445" name="AutoShape 5"/>
            <p:cNvSpPr>
              <a:spLocks noChangeArrowheads="1"/>
            </p:cNvSpPr>
            <p:nvPr/>
          </p:nvSpPr>
          <p:spPr bwMode="auto">
            <a:xfrm>
              <a:off x="4896" y="1392"/>
              <a:ext cx="720" cy="528"/>
            </a:xfrm>
            <a:prstGeom prst="irregularSeal1">
              <a:avLst/>
            </a:prstGeom>
            <a:solidFill>
              <a:schemeClr val="accent1"/>
            </a:solidFill>
            <a:ln w="9525">
              <a:solidFill>
                <a:schemeClr val="tx1"/>
              </a:solidFill>
              <a:miter lim="800000"/>
              <a:headEnd/>
              <a:tailEnd/>
            </a:ln>
          </p:spPr>
          <p:txBody>
            <a:bodyPr wrap="none" anchor="ctr"/>
            <a:lstStyle/>
            <a:p>
              <a:endParaRPr lang="en-US"/>
            </a:p>
          </p:txBody>
        </p:sp>
        <p:sp>
          <p:nvSpPr>
            <p:cNvPr id="61446" name="Text Box 6"/>
            <p:cNvSpPr txBox="1">
              <a:spLocks noChangeArrowheads="1"/>
            </p:cNvSpPr>
            <p:nvPr/>
          </p:nvSpPr>
          <p:spPr bwMode="auto">
            <a:xfrm>
              <a:off x="5088" y="1536"/>
              <a:ext cx="384" cy="212"/>
            </a:xfrm>
            <a:prstGeom prst="rect">
              <a:avLst/>
            </a:prstGeom>
            <a:noFill/>
            <a:ln w="9525">
              <a:noFill/>
              <a:miter lim="800000"/>
              <a:headEnd/>
              <a:tailEnd/>
            </a:ln>
          </p:spPr>
          <p:txBody>
            <a:bodyPr>
              <a:spAutoFit/>
            </a:bodyPr>
            <a:lstStyle/>
            <a:p>
              <a:pPr>
                <a:spcBef>
                  <a:spcPct val="50000"/>
                </a:spcBef>
              </a:pPr>
              <a:r>
                <a:rPr lang="zh-CN" altLang="en-US" sz="1600"/>
                <a:t>自学</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Line 2"/>
          <p:cNvSpPr>
            <a:spLocks noChangeShapeType="1"/>
          </p:cNvSpPr>
          <p:nvPr/>
        </p:nvSpPr>
        <p:spPr bwMode="auto">
          <a:xfrm>
            <a:off x="3336925" y="2362200"/>
            <a:ext cx="1588" cy="4222750"/>
          </a:xfrm>
          <a:prstGeom prst="line">
            <a:avLst/>
          </a:prstGeom>
          <a:noFill/>
          <a:ln w="25400">
            <a:solidFill>
              <a:schemeClr val="tx1"/>
            </a:solidFill>
            <a:round/>
            <a:headEnd type="none" w="med" len="lg"/>
            <a:tailEnd type="none" w="sm" len="sm"/>
          </a:ln>
        </p:spPr>
        <p:txBody>
          <a:bodyPr wrap="none" anchor="ctr"/>
          <a:lstStyle/>
          <a:p>
            <a:endParaRPr lang="en-US"/>
          </a:p>
        </p:txBody>
      </p:sp>
      <p:sp>
        <p:nvSpPr>
          <p:cNvPr id="62467" name="Line 3"/>
          <p:cNvSpPr>
            <a:spLocks noChangeShapeType="1"/>
          </p:cNvSpPr>
          <p:nvPr/>
        </p:nvSpPr>
        <p:spPr bwMode="auto">
          <a:xfrm flipH="1">
            <a:off x="6781800" y="2362200"/>
            <a:ext cx="3175" cy="4221163"/>
          </a:xfrm>
          <a:prstGeom prst="line">
            <a:avLst/>
          </a:prstGeom>
          <a:noFill/>
          <a:ln w="25400">
            <a:solidFill>
              <a:schemeClr val="tx1"/>
            </a:solidFill>
            <a:round/>
            <a:headEnd type="none" w="med" len="lg"/>
            <a:tailEnd type="none" w="sm" len="sm"/>
          </a:ln>
        </p:spPr>
        <p:txBody>
          <a:bodyPr wrap="none" anchor="ctr"/>
          <a:lstStyle/>
          <a:p>
            <a:endParaRPr lang="en-US"/>
          </a:p>
        </p:txBody>
      </p:sp>
      <p:sp>
        <p:nvSpPr>
          <p:cNvPr id="62468" name="Text Box 4"/>
          <p:cNvSpPr txBox="1">
            <a:spLocks noChangeArrowheads="1"/>
          </p:cNvSpPr>
          <p:nvPr/>
        </p:nvSpPr>
        <p:spPr bwMode="auto">
          <a:xfrm>
            <a:off x="2743200" y="1905000"/>
            <a:ext cx="993775" cy="396875"/>
          </a:xfrm>
          <a:prstGeom prst="rect">
            <a:avLst/>
          </a:prstGeom>
          <a:noFill/>
          <a:ln w="12700" cap="rnd">
            <a:noFill/>
            <a:prstDash val="sysDot"/>
            <a:miter lim="800000"/>
            <a:headEnd type="none" w="med" len="lg"/>
            <a:tailEnd type="none" w="sm" len="sm"/>
          </a:ln>
        </p:spPr>
        <p:txBody>
          <a:bodyPr>
            <a:spAutoFit/>
          </a:bodyPr>
          <a:lstStyle/>
          <a:p>
            <a:pPr defTabSz="762000" eaLnBrk="0" hangingPunct="0">
              <a:spcBef>
                <a:spcPct val="50000"/>
              </a:spcBef>
            </a:pPr>
            <a:r>
              <a:rPr kumimoji="0" lang="zh-CN" altLang="en-US" sz="2000" b="1"/>
              <a:t>主机 </a:t>
            </a:r>
            <a:r>
              <a:rPr kumimoji="0" lang="en-US" altLang="zh-CN" sz="2000" b="1"/>
              <a:t>1</a:t>
            </a:r>
            <a:endParaRPr kumimoji="0" lang="en-US" altLang="zh-CN" sz="2000"/>
          </a:p>
        </p:txBody>
      </p:sp>
      <p:sp>
        <p:nvSpPr>
          <p:cNvPr id="62469" name="Rectangle 5"/>
          <p:cNvSpPr>
            <a:spLocks noChangeArrowheads="1"/>
          </p:cNvSpPr>
          <p:nvPr/>
        </p:nvSpPr>
        <p:spPr bwMode="auto">
          <a:xfrm>
            <a:off x="6172200" y="1752600"/>
            <a:ext cx="885825" cy="396875"/>
          </a:xfrm>
          <a:prstGeom prst="rect">
            <a:avLst/>
          </a:prstGeom>
          <a:noFill/>
          <a:ln w="12700" cap="rnd">
            <a:noFill/>
            <a:prstDash val="sysDot"/>
            <a:miter lim="800000"/>
            <a:headEnd type="none" w="med" len="lg"/>
            <a:tailEnd type="none" w="sm" len="sm"/>
          </a:ln>
        </p:spPr>
        <p:txBody>
          <a:bodyPr wrap="none">
            <a:spAutoFit/>
          </a:bodyPr>
          <a:lstStyle/>
          <a:p>
            <a:pPr defTabSz="762000" eaLnBrk="0" hangingPunct="0"/>
            <a:r>
              <a:rPr kumimoji="0" lang="zh-CN" altLang="en-US" sz="2000" b="1"/>
              <a:t>主机 </a:t>
            </a:r>
            <a:r>
              <a:rPr kumimoji="0" lang="en-US" altLang="zh-CN" sz="2000" b="1"/>
              <a:t>2</a:t>
            </a:r>
          </a:p>
        </p:txBody>
      </p:sp>
      <p:sp>
        <p:nvSpPr>
          <p:cNvPr id="62470" name="Line 6"/>
          <p:cNvSpPr>
            <a:spLocks noChangeShapeType="1"/>
          </p:cNvSpPr>
          <p:nvPr/>
        </p:nvSpPr>
        <p:spPr bwMode="auto">
          <a:xfrm>
            <a:off x="3336925" y="3281363"/>
            <a:ext cx="3368675" cy="147637"/>
          </a:xfrm>
          <a:prstGeom prst="line">
            <a:avLst/>
          </a:prstGeom>
          <a:noFill/>
          <a:ln w="38100">
            <a:solidFill>
              <a:schemeClr val="tx1"/>
            </a:solidFill>
            <a:round/>
            <a:headEnd type="none" w="med" len="lg"/>
            <a:tailEnd type="arrow" w="med" len="med"/>
          </a:ln>
        </p:spPr>
        <p:txBody>
          <a:bodyPr wrap="none" anchor="ctr"/>
          <a:lstStyle/>
          <a:p>
            <a:endParaRPr lang="en-US"/>
          </a:p>
        </p:txBody>
      </p:sp>
      <p:sp>
        <p:nvSpPr>
          <p:cNvPr id="62471" name="Line 7"/>
          <p:cNvSpPr>
            <a:spLocks noChangeShapeType="1"/>
          </p:cNvSpPr>
          <p:nvPr/>
        </p:nvSpPr>
        <p:spPr bwMode="auto">
          <a:xfrm flipH="1">
            <a:off x="3352800" y="4648200"/>
            <a:ext cx="3352800" cy="457200"/>
          </a:xfrm>
          <a:prstGeom prst="line">
            <a:avLst/>
          </a:prstGeom>
          <a:noFill/>
          <a:ln w="38100">
            <a:solidFill>
              <a:schemeClr val="tx1"/>
            </a:solidFill>
            <a:round/>
            <a:headEnd type="none" w="med" len="lg"/>
            <a:tailEnd type="arrow" w="med" len="med"/>
          </a:ln>
        </p:spPr>
        <p:txBody>
          <a:bodyPr wrap="none" anchor="ctr"/>
          <a:lstStyle/>
          <a:p>
            <a:endParaRPr lang="en-US"/>
          </a:p>
        </p:txBody>
      </p:sp>
      <p:sp>
        <p:nvSpPr>
          <p:cNvPr id="62472" name="Text Box 8"/>
          <p:cNvSpPr txBox="1">
            <a:spLocks noChangeArrowheads="1"/>
          </p:cNvSpPr>
          <p:nvPr/>
        </p:nvSpPr>
        <p:spPr bwMode="auto">
          <a:xfrm>
            <a:off x="3581400" y="2362200"/>
            <a:ext cx="3668713" cy="946150"/>
          </a:xfrm>
          <a:prstGeom prst="rect">
            <a:avLst/>
          </a:prstGeom>
          <a:noFill/>
          <a:ln w="25400">
            <a:noFill/>
            <a:miter lim="800000"/>
            <a:headEnd type="none" w="med" len="lg"/>
            <a:tailEnd type="none" w="sm" len="sm"/>
          </a:ln>
        </p:spPr>
        <p:txBody>
          <a:bodyPr>
            <a:spAutoFit/>
          </a:bodyPr>
          <a:lstStyle/>
          <a:p>
            <a:pPr defTabSz="762000" eaLnBrk="0" hangingPunct="0">
              <a:spcBef>
                <a:spcPct val="50000"/>
              </a:spcBef>
            </a:pPr>
            <a:r>
              <a:rPr kumimoji="0" lang="en-US" altLang="zh-CN" sz="2800" b="1">
                <a:solidFill>
                  <a:srgbClr val="00C692"/>
                </a:solidFill>
              </a:rPr>
              <a:t>SYN=1</a:t>
            </a:r>
            <a:r>
              <a:rPr kumimoji="0" lang="zh-CN" altLang="en-US" sz="2800" b="1">
                <a:solidFill>
                  <a:srgbClr val="00C692"/>
                </a:solidFill>
              </a:rPr>
              <a:t>，</a:t>
            </a:r>
            <a:r>
              <a:rPr kumimoji="0" lang="en-US" altLang="zh-CN" sz="2800" b="1">
                <a:solidFill>
                  <a:srgbClr val="00C692"/>
                </a:solidFill>
              </a:rPr>
              <a:t>ACK=0 Send_Seq=x</a:t>
            </a:r>
            <a:endParaRPr kumimoji="0" lang="en-US" altLang="zh-CN" sz="2800">
              <a:solidFill>
                <a:srgbClr val="00C692"/>
              </a:solidFill>
            </a:endParaRPr>
          </a:p>
        </p:txBody>
      </p:sp>
      <p:sp>
        <p:nvSpPr>
          <p:cNvPr id="62473" name="Line 9"/>
          <p:cNvSpPr>
            <a:spLocks noChangeShapeType="1"/>
          </p:cNvSpPr>
          <p:nvPr/>
        </p:nvSpPr>
        <p:spPr bwMode="auto">
          <a:xfrm>
            <a:off x="3276600" y="5486400"/>
            <a:ext cx="3429000" cy="304800"/>
          </a:xfrm>
          <a:prstGeom prst="line">
            <a:avLst/>
          </a:prstGeom>
          <a:noFill/>
          <a:ln w="38100">
            <a:solidFill>
              <a:schemeClr val="tx1"/>
            </a:solidFill>
            <a:round/>
            <a:headEnd type="none" w="med" len="lg"/>
            <a:tailEnd type="arrow" w="med" len="med"/>
          </a:ln>
        </p:spPr>
        <p:txBody>
          <a:bodyPr wrap="none" anchor="ctr"/>
          <a:lstStyle/>
          <a:p>
            <a:endParaRPr lang="en-US"/>
          </a:p>
        </p:txBody>
      </p:sp>
      <p:sp>
        <p:nvSpPr>
          <p:cNvPr id="62474" name="Text Box 10"/>
          <p:cNvSpPr txBox="1">
            <a:spLocks noChangeArrowheads="1"/>
          </p:cNvSpPr>
          <p:nvPr/>
        </p:nvSpPr>
        <p:spPr bwMode="auto">
          <a:xfrm>
            <a:off x="3505200" y="3657600"/>
            <a:ext cx="3497263" cy="1187450"/>
          </a:xfrm>
          <a:prstGeom prst="rect">
            <a:avLst/>
          </a:prstGeom>
          <a:noFill/>
          <a:ln w="25400">
            <a:noFill/>
            <a:miter lim="800000"/>
            <a:headEnd type="none" w="med" len="lg"/>
            <a:tailEnd type="none" w="sm" len="sm"/>
          </a:ln>
        </p:spPr>
        <p:txBody>
          <a:bodyPr>
            <a:spAutoFit/>
          </a:bodyPr>
          <a:lstStyle/>
          <a:p>
            <a:pPr defTabSz="762000" eaLnBrk="0" hangingPunct="0">
              <a:spcBef>
                <a:spcPct val="50000"/>
              </a:spcBef>
            </a:pPr>
            <a:r>
              <a:rPr kumimoji="0" lang="en-US" altLang="zh-CN" b="1">
                <a:solidFill>
                  <a:srgbClr val="00C692"/>
                </a:solidFill>
              </a:rPr>
              <a:t>SYN=1</a:t>
            </a:r>
            <a:r>
              <a:rPr kumimoji="0" lang="zh-CN" altLang="en-US" b="1">
                <a:solidFill>
                  <a:srgbClr val="00C692"/>
                </a:solidFill>
              </a:rPr>
              <a:t>，</a:t>
            </a:r>
            <a:r>
              <a:rPr kumimoji="0" lang="en-US" altLang="zh-CN" b="1">
                <a:solidFill>
                  <a:srgbClr val="00C692"/>
                </a:solidFill>
              </a:rPr>
              <a:t>ACK=1 Send_Seq=y, Ack_Seq=x+1</a:t>
            </a:r>
          </a:p>
        </p:txBody>
      </p:sp>
      <p:sp>
        <p:nvSpPr>
          <p:cNvPr id="62475" name="Text Box 11"/>
          <p:cNvSpPr txBox="1">
            <a:spLocks noChangeArrowheads="1"/>
          </p:cNvSpPr>
          <p:nvPr/>
        </p:nvSpPr>
        <p:spPr bwMode="auto">
          <a:xfrm>
            <a:off x="0" y="4876800"/>
            <a:ext cx="2852738" cy="457200"/>
          </a:xfrm>
          <a:prstGeom prst="rect">
            <a:avLst/>
          </a:prstGeom>
          <a:noFill/>
          <a:ln w="25400">
            <a:noFill/>
            <a:miter lim="800000"/>
            <a:headEnd type="none" w="med" len="lg"/>
            <a:tailEnd type="none" w="sm" len="sm"/>
          </a:ln>
        </p:spPr>
        <p:txBody>
          <a:bodyPr>
            <a:spAutoFit/>
          </a:bodyPr>
          <a:lstStyle/>
          <a:p>
            <a:pPr defTabSz="762000" eaLnBrk="0" hangingPunct="0">
              <a:spcBef>
                <a:spcPct val="50000"/>
              </a:spcBef>
            </a:pPr>
            <a:r>
              <a:rPr kumimoji="0" lang="zh-CN" altLang="en-US" b="1"/>
              <a:t>通知应用进程</a:t>
            </a:r>
            <a:endParaRPr kumimoji="0" lang="zh-CN" altLang="en-US"/>
          </a:p>
        </p:txBody>
      </p:sp>
      <p:sp>
        <p:nvSpPr>
          <p:cNvPr id="62476" name="Line 12"/>
          <p:cNvSpPr>
            <a:spLocks noChangeShapeType="1"/>
          </p:cNvSpPr>
          <p:nvPr/>
        </p:nvSpPr>
        <p:spPr bwMode="auto">
          <a:xfrm>
            <a:off x="2514600" y="3200400"/>
            <a:ext cx="625475" cy="1588"/>
          </a:xfrm>
          <a:prstGeom prst="line">
            <a:avLst/>
          </a:prstGeom>
          <a:noFill/>
          <a:ln w="38100">
            <a:solidFill>
              <a:schemeClr val="folHlink"/>
            </a:solidFill>
            <a:round/>
            <a:headEnd type="none" w="med" len="lg"/>
            <a:tailEnd type="arrow" w="med" len="med"/>
          </a:ln>
        </p:spPr>
        <p:txBody>
          <a:bodyPr wrap="none" anchor="ctr"/>
          <a:lstStyle/>
          <a:p>
            <a:endParaRPr lang="en-US"/>
          </a:p>
        </p:txBody>
      </p:sp>
      <p:sp>
        <p:nvSpPr>
          <p:cNvPr id="62477" name="Text Box 13"/>
          <p:cNvSpPr txBox="1">
            <a:spLocks noChangeArrowheads="1"/>
          </p:cNvSpPr>
          <p:nvPr/>
        </p:nvSpPr>
        <p:spPr bwMode="auto">
          <a:xfrm>
            <a:off x="0" y="2819400"/>
            <a:ext cx="2667000" cy="457200"/>
          </a:xfrm>
          <a:prstGeom prst="rect">
            <a:avLst/>
          </a:prstGeom>
          <a:noFill/>
          <a:ln w="25400">
            <a:noFill/>
            <a:miter lim="800000"/>
            <a:headEnd type="none" w="med" len="lg"/>
            <a:tailEnd type="none" w="sm" len="sm"/>
          </a:ln>
        </p:spPr>
        <p:txBody>
          <a:bodyPr>
            <a:spAutoFit/>
          </a:bodyPr>
          <a:lstStyle/>
          <a:p>
            <a:pPr defTabSz="762000" eaLnBrk="0" hangingPunct="0">
              <a:spcBef>
                <a:spcPct val="50000"/>
              </a:spcBef>
            </a:pPr>
            <a:r>
              <a:rPr kumimoji="0" lang="zh-CN" altLang="en-US" b="1"/>
              <a:t>应用进程要求连接</a:t>
            </a:r>
          </a:p>
        </p:txBody>
      </p:sp>
      <p:sp>
        <p:nvSpPr>
          <p:cNvPr id="62478" name="Line 14"/>
          <p:cNvSpPr>
            <a:spLocks noChangeShapeType="1"/>
          </p:cNvSpPr>
          <p:nvPr/>
        </p:nvSpPr>
        <p:spPr bwMode="auto">
          <a:xfrm flipH="1" flipV="1">
            <a:off x="2362200" y="5105400"/>
            <a:ext cx="974725" cy="11113"/>
          </a:xfrm>
          <a:prstGeom prst="line">
            <a:avLst/>
          </a:prstGeom>
          <a:noFill/>
          <a:ln w="38100">
            <a:solidFill>
              <a:schemeClr val="folHlink"/>
            </a:solidFill>
            <a:round/>
            <a:headEnd type="none" w="med" len="lg"/>
            <a:tailEnd type="arrow" w="med" len="med"/>
          </a:ln>
        </p:spPr>
        <p:txBody>
          <a:bodyPr wrap="none" anchor="ctr"/>
          <a:lstStyle/>
          <a:p>
            <a:endParaRPr lang="en-US"/>
          </a:p>
        </p:txBody>
      </p:sp>
      <p:sp>
        <p:nvSpPr>
          <p:cNvPr id="62479" name="Rectangle 15"/>
          <p:cNvSpPr>
            <a:spLocks noChangeArrowheads="1"/>
          </p:cNvSpPr>
          <p:nvPr/>
        </p:nvSpPr>
        <p:spPr bwMode="auto">
          <a:xfrm>
            <a:off x="7467600" y="5486400"/>
            <a:ext cx="2838450" cy="396875"/>
          </a:xfrm>
          <a:prstGeom prst="rect">
            <a:avLst/>
          </a:prstGeom>
          <a:noFill/>
          <a:ln w="25400">
            <a:noFill/>
            <a:miter lim="800000"/>
            <a:headEnd type="none" w="med" len="lg"/>
            <a:tailEnd type="none" w="sm" len="sm"/>
          </a:ln>
        </p:spPr>
        <p:txBody>
          <a:bodyPr>
            <a:spAutoFit/>
          </a:bodyPr>
          <a:lstStyle/>
          <a:p>
            <a:pPr defTabSz="762000" eaLnBrk="0" hangingPunct="0">
              <a:spcBef>
                <a:spcPct val="50000"/>
              </a:spcBef>
            </a:pPr>
            <a:r>
              <a:rPr kumimoji="0" lang="zh-CN" altLang="en-US" sz="2000" b="1"/>
              <a:t>通知应用进程</a:t>
            </a:r>
          </a:p>
        </p:txBody>
      </p:sp>
      <p:sp>
        <p:nvSpPr>
          <p:cNvPr id="62480" name="Rectangle 16"/>
          <p:cNvSpPr>
            <a:spLocks noChangeArrowheads="1"/>
          </p:cNvSpPr>
          <p:nvPr/>
        </p:nvSpPr>
        <p:spPr bwMode="auto">
          <a:xfrm>
            <a:off x="3962400" y="5843588"/>
            <a:ext cx="2290763" cy="519112"/>
          </a:xfrm>
          <a:prstGeom prst="rect">
            <a:avLst/>
          </a:prstGeom>
          <a:noFill/>
          <a:ln w="25400">
            <a:noFill/>
            <a:miter lim="800000"/>
            <a:headEnd type="none" w="med" len="lg"/>
            <a:tailEnd type="none" w="sm" len="sm"/>
          </a:ln>
        </p:spPr>
        <p:txBody>
          <a:bodyPr wrap="none">
            <a:spAutoFit/>
          </a:bodyPr>
          <a:lstStyle/>
          <a:p>
            <a:pPr defTabSz="762000" eaLnBrk="0" hangingPunct="0"/>
            <a:r>
              <a:rPr kumimoji="0" lang="en-US" altLang="zh-CN" sz="2800" b="1">
                <a:solidFill>
                  <a:srgbClr val="00C692"/>
                </a:solidFill>
              </a:rPr>
              <a:t>Ack_Seq=y+1</a:t>
            </a:r>
          </a:p>
        </p:txBody>
      </p:sp>
      <p:sp>
        <p:nvSpPr>
          <p:cNvPr id="62481" name="Line 17"/>
          <p:cNvSpPr>
            <a:spLocks noChangeShapeType="1"/>
          </p:cNvSpPr>
          <p:nvPr/>
        </p:nvSpPr>
        <p:spPr bwMode="auto">
          <a:xfrm>
            <a:off x="6705600" y="5867400"/>
            <a:ext cx="762000" cy="0"/>
          </a:xfrm>
          <a:prstGeom prst="line">
            <a:avLst/>
          </a:prstGeom>
          <a:noFill/>
          <a:ln w="38100">
            <a:solidFill>
              <a:schemeClr val="folHlink"/>
            </a:solidFill>
            <a:round/>
            <a:headEnd type="none" w="med" len="lg"/>
            <a:tailEnd type="arrow" w="med" len="med"/>
          </a:ln>
        </p:spPr>
        <p:txBody>
          <a:bodyPr wrap="none" anchor="ctr"/>
          <a:lstStyle/>
          <a:p>
            <a:endParaRPr lang="en-US"/>
          </a:p>
        </p:txBody>
      </p:sp>
      <p:sp>
        <p:nvSpPr>
          <p:cNvPr id="62482" name="Rectangle 18"/>
          <p:cNvSpPr>
            <a:spLocks noChangeArrowheads="1"/>
          </p:cNvSpPr>
          <p:nvPr/>
        </p:nvSpPr>
        <p:spPr bwMode="auto">
          <a:xfrm>
            <a:off x="1219200" y="838200"/>
            <a:ext cx="6400800" cy="533400"/>
          </a:xfrm>
          <a:prstGeom prst="rect">
            <a:avLst/>
          </a:prstGeom>
          <a:noFill/>
          <a:ln w="9525">
            <a:noFill/>
            <a:miter lim="800000"/>
            <a:headEnd/>
            <a:tailEnd/>
          </a:ln>
        </p:spPr>
        <p:txBody>
          <a:bodyPr lIns="92075" tIns="46038" rIns="92075" bIns="46038" anchor="ctr"/>
          <a:lstStyle/>
          <a:p>
            <a:pPr algn="ctr"/>
            <a:r>
              <a:rPr lang="zh-CN" altLang="en-US" sz="4000">
                <a:solidFill>
                  <a:schemeClr val="tx2"/>
                </a:solidFill>
              </a:rPr>
              <a:t>建立</a:t>
            </a:r>
            <a:r>
              <a:rPr lang="en-US" altLang="zh-CN" sz="4000">
                <a:solidFill>
                  <a:schemeClr val="tx2"/>
                </a:solidFill>
              </a:rPr>
              <a:t>TCP</a:t>
            </a:r>
            <a:r>
              <a:rPr lang="zh-CN" altLang="en-US" sz="4000">
                <a:solidFill>
                  <a:schemeClr val="tx2"/>
                </a:solidFill>
              </a:rPr>
              <a:t>连接：三次握手</a:t>
            </a:r>
          </a:p>
        </p:txBody>
      </p:sp>
      <p:grpSp>
        <p:nvGrpSpPr>
          <p:cNvPr id="2" name="Group 19"/>
          <p:cNvGrpSpPr>
            <a:grpSpLocks/>
          </p:cNvGrpSpPr>
          <p:nvPr/>
        </p:nvGrpSpPr>
        <p:grpSpPr bwMode="auto">
          <a:xfrm>
            <a:off x="7467600" y="762000"/>
            <a:ext cx="1143000" cy="838200"/>
            <a:chOff x="4896" y="1392"/>
            <a:chExt cx="720" cy="528"/>
          </a:xfrm>
        </p:grpSpPr>
        <p:sp>
          <p:nvSpPr>
            <p:cNvPr id="62484" name="AutoShape 20"/>
            <p:cNvSpPr>
              <a:spLocks noChangeArrowheads="1"/>
            </p:cNvSpPr>
            <p:nvPr/>
          </p:nvSpPr>
          <p:spPr bwMode="auto">
            <a:xfrm>
              <a:off x="4896" y="1392"/>
              <a:ext cx="720" cy="528"/>
            </a:xfrm>
            <a:prstGeom prst="irregularSeal1">
              <a:avLst/>
            </a:prstGeom>
            <a:solidFill>
              <a:schemeClr val="accent1"/>
            </a:solidFill>
            <a:ln w="9525">
              <a:solidFill>
                <a:schemeClr val="tx1"/>
              </a:solidFill>
              <a:miter lim="800000"/>
              <a:headEnd/>
              <a:tailEnd/>
            </a:ln>
          </p:spPr>
          <p:txBody>
            <a:bodyPr wrap="none" anchor="ctr"/>
            <a:lstStyle/>
            <a:p>
              <a:endParaRPr lang="en-US"/>
            </a:p>
          </p:txBody>
        </p:sp>
        <p:sp>
          <p:nvSpPr>
            <p:cNvPr id="62485" name="Text Box 21"/>
            <p:cNvSpPr txBox="1">
              <a:spLocks noChangeArrowheads="1"/>
            </p:cNvSpPr>
            <p:nvPr/>
          </p:nvSpPr>
          <p:spPr bwMode="auto">
            <a:xfrm>
              <a:off x="5088" y="1536"/>
              <a:ext cx="384" cy="212"/>
            </a:xfrm>
            <a:prstGeom prst="rect">
              <a:avLst/>
            </a:prstGeom>
            <a:noFill/>
            <a:ln w="9525">
              <a:noFill/>
              <a:miter lim="800000"/>
              <a:headEnd/>
              <a:tailEnd/>
            </a:ln>
          </p:spPr>
          <p:txBody>
            <a:bodyPr>
              <a:spAutoFit/>
            </a:bodyPr>
            <a:lstStyle/>
            <a:p>
              <a:pPr>
                <a:spcBef>
                  <a:spcPct val="50000"/>
                </a:spcBef>
              </a:pPr>
              <a:r>
                <a:rPr lang="zh-CN" altLang="en-US" sz="1600"/>
                <a:t>自学</a:t>
              </a: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Line 2"/>
          <p:cNvSpPr>
            <a:spLocks noChangeShapeType="1"/>
          </p:cNvSpPr>
          <p:nvPr/>
        </p:nvSpPr>
        <p:spPr bwMode="auto">
          <a:xfrm>
            <a:off x="2514600" y="2590800"/>
            <a:ext cx="0" cy="3581400"/>
          </a:xfrm>
          <a:prstGeom prst="line">
            <a:avLst/>
          </a:prstGeom>
          <a:noFill/>
          <a:ln w="38100">
            <a:solidFill>
              <a:schemeClr val="tx1"/>
            </a:solidFill>
            <a:round/>
            <a:headEnd type="none" w="med" len="lg"/>
            <a:tailEnd type="arrow" w="med" len="med"/>
          </a:ln>
        </p:spPr>
        <p:txBody>
          <a:bodyPr wrap="none" anchor="ctr"/>
          <a:lstStyle/>
          <a:p>
            <a:endParaRPr lang="en-US"/>
          </a:p>
        </p:txBody>
      </p:sp>
      <p:sp>
        <p:nvSpPr>
          <p:cNvPr id="63491" name="Line 3"/>
          <p:cNvSpPr>
            <a:spLocks noChangeShapeType="1"/>
          </p:cNvSpPr>
          <p:nvPr/>
        </p:nvSpPr>
        <p:spPr bwMode="auto">
          <a:xfrm flipH="1">
            <a:off x="6324600" y="2590800"/>
            <a:ext cx="0" cy="3505200"/>
          </a:xfrm>
          <a:prstGeom prst="line">
            <a:avLst/>
          </a:prstGeom>
          <a:noFill/>
          <a:ln w="38100">
            <a:solidFill>
              <a:schemeClr val="tx1"/>
            </a:solidFill>
            <a:round/>
            <a:headEnd type="none" w="med" len="lg"/>
            <a:tailEnd type="arrow" w="med" len="med"/>
          </a:ln>
        </p:spPr>
        <p:txBody>
          <a:bodyPr wrap="none" anchor="ctr"/>
          <a:lstStyle/>
          <a:p>
            <a:endParaRPr lang="en-US"/>
          </a:p>
        </p:txBody>
      </p:sp>
      <p:sp>
        <p:nvSpPr>
          <p:cNvPr id="63492" name="Text Box 4"/>
          <p:cNvSpPr txBox="1">
            <a:spLocks noChangeArrowheads="1"/>
          </p:cNvSpPr>
          <p:nvPr/>
        </p:nvSpPr>
        <p:spPr bwMode="auto">
          <a:xfrm>
            <a:off x="1981200" y="1828800"/>
            <a:ext cx="1371600" cy="457200"/>
          </a:xfrm>
          <a:prstGeom prst="rect">
            <a:avLst/>
          </a:prstGeom>
          <a:noFill/>
          <a:ln w="12700" cap="rnd">
            <a:noFill/>
            <a:prstDash val="sysDot"/>
            <a:miter lim="800000"/>
            <a:headEnd type="none" w="med" len="lg"/>
            <a:tailEnd type="none" w="sm" len="sm"/>
          </a:ln>
        </p:spPr>
        <p:txBody>
          <a:bodyPr>
            <a:spAutoFit/>
          </a:bodyPr>
          <a:lstStyle/>
          <a:p>
            <a:pPr defTabSz="762000" eaLnBrk="0" hangingPunct="0">
              <a:spcBef>
                <a:spcPct val="50000"/>
              </a:spcBef>
            </a:pPr>
            <a:r>
              <a:rPr kumimoji="0" lang="zh-CN" altLang="en-US" b="1"/>
              <a:t>主机 </a:t>
            </a:r>
            <a:r>
              <a:rPr kumimoji="0" lang="en-US" altLang="zh-CN" b="1"/>
              <a:t>1</a:t>
            </a:r>
            <a:endParaRPr kumimoji="0" lang="en-US" altLang="zh-CN"/>
          </a:p>
        </p:txBody>
      </p:sp>
      <p:sp>
        <p:nvSpPr>
          <p:cNvPr id="63493" name="Rectangle 5"/>
          <p:cNvSpPr>
            <a:spLocks noChangeArrowheads="1"/>
          </p:cNvSpPr>
          <p:nvPr/>
        </p:nvSpPr>
        <p:spPr bwMode="auto">
          <a:xfrm>
            <a:off x="5562600" y="1828800"/>
            <a:ext cx="1028700" cy="457200"/>
          </a:xfrm>
          <a:prstGeom prst="rect">
            <a:avLst/>
          </a:prstGeom>
          <a:noFill/>
          <a:ln w="12700" cap="rnd">
            <a:noFill/>
            <a:prstDash val="sysDot"/>
            <a:miter lim="800000"/>
            <a:headEnd type="none" w="med" len="lg"/>
            <a:tailEnd type="none" w="sm" len="sm"/>
          </a:ln>
        </p:spPr>
        <p:txBody>
          <a:bodyPr wrap="none">
            <a:spAutoFit/>
          </a:bodyPr>
          <a:lstStyle/>
          <a:p>
            <a:pPr defTabSz="762000" eaLnBrk="0" hangingPunct="0"/>
            <a:r>
              <a:rPr kumimoji="0" lang="zh-CN" altLang="en-US" b="1"/>
              <a:t>主机 </a:t>
            </a:r>
            <a:r>
              <a:rPr kumimoji="0" lang="en-US" altLang="zh-CN" b="1"/>
              <a:t>2</a:t>
            </a:r>
          </a:p>
        </p:txBody>
      </p:sp>
      <p:sp>
        <p:nvSpPr>
          <p:cNvPr id="63494" name="Line 6"/>
          <p:cNvSpPr>
            <a:spLocks noChangeShapeType="1"/>
          </p:cNvSpPr>
          <p:nvPr/>
        </p:nvSpPr>
        <p:spPr bwMode="auto">
          <a:xfrm>
            <a:off x="2514600" y="2971800"/>
            <a:ext cx="3733800" cy="304800"/>
          </a:xfrm>
          <a:prstGeom prst="line">
            <a:avLst/>
          </a:prstGeom>
          <a:noFill/>
          <a:ln w="38100">
            <a:solidFill>
              <a:schemeClr val="tx1"/>
            </a:solidFill>
            <a:round/>
            <a:headEnd type="none" w="med" len="lg"/>
            <a:tailEnd type="arrow" w="med" len="med"/>
          </a:ln>
        </p:spPr>
        <p:txBody>
          <a:bodyPr wrap="none" anchor="ctr"/>
          <a:lstStyle/>
          <a:p>
            <a:endParaRPr lang="en-US"/>
          </a:p>
        </p:txBody>
      </p:sp>
      <p:sp>
        <p:nvSpPr>
          <p:cNvPr id="63495" name="Rectangle 7"/>
          <p:cNvSpPr>
            <a:spLocks noChangeArrowheads="1"/>
          </p:cNvSpPr>
          <p:nvPr/>
        </p:nvSpPr>
        <p:spPr bwMode="auto">
          <a:xfrm>
            <a:off x="2819400" y="2438400"/>
            <a:ext cx="3221038" cy="519113"/>
          </a:xfrm>
          <a:prstGeom prst="rect">
            <a:avLst/>
          </a:prstGeom>
          <a:noFill/>
          <a:ln w="38100">
            <a:noFill/>
            <a:miter lim="800000"/>
            <a:headEnd type="none" w="med" len="lg"/>
            <a:tailEnd type="none" w="sm" len="sm"/>
          </a:ln>
        </p:spPr>
        <p:txBody>
          <a:bodyPr wrap="none">
            <a:spAutoFit/>
          </a:bodyPr>
          <a:lstStyle/>
          <a:p>
            <a:pPr defTabSz="762000" eaLnBrk="0" hangingPunct="0">
              <a:spcBef>
                <a:spcPct val="50000"/>
              </a:spcBef>
            </a:pPr>
            <a:r>
              <a:rPr kumimoji="0" lang="en-US" altLang="zh-CN" sz="2800" b="1">
                <a:solidFill>
                  <a:srgbClr val="00C692"/>
                </a:solidFill>
              </a:rPr>
              <a:t>FIN=1, Send_Seq=x</a:t>
            </a:r>
          </a:p>
        </p:txBody>
      </p:sp>
      <p:sp>
        <p:nvSpPr>
          <p:cNvPr id="63496" name="Rectangle 8"/>
          <p:cNvSpPr>
            <a:spLocks noChangeArrowheads="1"/>
          </p:cNvSpPr>
          <p:nvPr/>
        </p:nvSpPr>
        <p:spPr bwMode="auto">
          <a:xfrm>
            <a:off x="2971800" y="3352800"/>
            <a:ext cx="2895600" cy="519113"/>
          </a:xfrm>
          <a:prstGeom prst="rect">
            <a:avLst/>
          </a:prstGeom>
          <a:noFill/>
          <a:ln w="38100">
            <a:noFill/>
            <a:miter lim="800000"/>
            <a:headEnd type="none" w="med" len="lg"/>
            <a:tailEnd type="none" w="sm" len="sm"/>
          </a:ln>
        </p:spPr>
        <p:txBody>
          <a:bodyPr>
            <a:spAutoFit/>
          </a:bodyPr>
          <a:lstStyle/>
          <a:p>
            <a:pPr defTabSz="762000" eaLnBrk="0" hangingPunct="0">
              <a:spcBef>
                <a:spcPct val="50000"/>
              </a:spcBef>
            </a:pPr>
            <a:r>
              <a:rPr kumimoji="0" lang="en-US" altLang="zh-CN" sz="2800" b="1">
                <a:solidFill>
                  <a:srgbClr val="00C692"/>
                </a:solidFill>
              </a:rPr>
              <a:t>Ack_Seq= x+1</a:t>
            </a:r>
          </a:p>
        </p:txBody>
      </p:sp>
      <p:sp>
        <p:nvSpPr>
          <p:cNvPr id="63497" name="Line 9"/>
          <p:cNvSpPr>
            <a:spLocks noChangeShapeType="1"/>
          </p:cNvSpPr>
          <p:nvPr/>
        </p:nvSpPr>
        <p:spPr bwMode="auto">
          <a:xfrm flipH="1">
            <a:off x="2514600" y="3733800"/>
            <a:ext cx="3733800" cy="304800"/>
          </a:xfrm>
          <a:prstGeom prst="line">
            <a:avLst/>
          </a:prstGeom>
          <a:noFill/>
          <a:ln w="38100">
            <a:solidFill>
              <a:schemeClr val="tx1"/>
            </a:solidFill>
            <a:round/>
            <a:headEnd type="none" w="med" len="lg"/>
            <a:tailEnd type="arrow" w="med" len="med"/>
          </a:ln>
        </p:spPr>
        <p:txBody>
          <a:bodyPr wrap="none" anchor="ctr"/>
          <a:lstStyle/>
          <a:p>
            <a:endParaRPr lang="en-US"/>
          </a:p>
        </p:txBody>
      </p:sp>
      <p:sp>
        <p:nvSpPr>
          <p:cNvPr id="63498" name="Line 10"/>
          <p:cNvSpPr>
            <a:spLocks noChangeShapeType="1"/>
          </p:cNvSpPr>
          <p:nvPr/>
        </p:nvSpPr>
        <p:spPr bwMode="auto">
          <a:xfrm>
            <a:off x="1905000" y="2895600"/>
            <a:ext cx="609600" cy="0"/>
          </a:xfrm>
          <a:prstGeom prst="line">
            <a:avLst/>
          </a:prstGeom>
          <a:noFill/>
          <a:ln w="38100">
            <a:solidFill>
              <a:schemeClr val="folHlink"/>
            </a:solidFill>
            <a:round/>
            <a:headEnd type="none" w="med" len="lg"/>
            <a:tailEnd type="arrow" w="med" len="med"/>
          </a:ln>
        </p:spPr>
        <p:txBody>
          <a:bodyPr wrap="none" anchor="ctr"/>
          <a:lstStyle/>
          <a:p>
            <a:endParaRPr lang="en-US"/>
          </a:p>
        </p:txBody>
      </p:sp>
      <p:sp>
        <p:nvSpPr>
          <p:cNvPr id="63499" name="Text Box 11"/>
          <p:cNvSpPr txBox="1">
            <a:spLocks noChangeArrowheads="1"/>
          </p:cNvSpPr>
          <p:nvPr/>
        </p:nvSpPr>
        <p:spPr bwMode="auto">
          <a:xfrm>
            <a:off x="0" y="2514600"/>
            <a:ext cx="2286000" cy="822325"/>
          </a:xfrm>
          <a:prstGeom prst="rect">
            <a:avLst/>
          </a:prstGeom>
          <a:noFill/>
          <a:ln w="25400">
            <a:noFill/>
            <a:miter lim="800000"/>
            <a:headEnd type="none" w="med" len="lg"/>
            <a:tailEnd type="none" w="sm" len="sm"/>
          </a:ln>
        </p:spPr>
        <p:txBody>
          <a:bodyPr>
            <a:spAutoFit/>
          </a:bodyPr>
          <a:lstStyle/>
          <a:p>
            <a:pPr defTabSz="762000" eaLnBrk="0" hangingPunct="0">
              <a:spcBef>
                <a:spcPct val="50000"/>
              </a:spcBef>
            </a:pPr>
            <a:r>
              <a:rPr kumimoji="0" lang="zh-CN" altLang="en-US" b="1"/>
              <a:t>应用进程要求释放连接</a:t>
            </a:r>
          </a:p>
        </p:txBody>
      </p:sp>
      <p:sp>
        <p:nvSpPr>
          <p:cNvPr id="63500" name="Rectangle 12"/>
          <p:cNvSpPr>
            <a:spLocks noChangeArrowheads="1"/>
          </p:cNvSpPr>
          <p:nvPr/>
        </p:nvSpPr>
        <p:spPr bwMode="auto">
          <a:xfrm>
            <a:off x="7010400" y="3124200"/>
            <a:ext cx="3429000" cy="457200"/>
          </a:xfrm>
          <a:prstGeom prst="rect">
            <a:avLst/>
          </a:prstGeom>
          <a:noFill/>
          <a:ln w="25400">
            <a:noFill/>
            <a:miter lim="800000"/>
            <a:headEnd type="none" w="med" len="lg"/>
            <a:tailEnd type="none" w="sm" len="sm"/>
          </a:ln>
        </p:spPr>
        <p:txBody>
          <a:bodyPr>
            <a:spAutoFit/>
          </a:bodyPr>
          <a:lstStyle/>
          <a:p>
            <a:pPr defTabSz="762000" eaLnBrk="0" hangingPunct="0">
              <a:spcBef>
                <a:spcPct val="50000"/>
              </a:spcBef>
            </a:pPr>
            <a:r>
              <a:rPr kumimoji="0" lang="zh-CN" altLang="en-US" b="1"/>
              <a:t>通知应用进程</a:t>
            </a:r>
          </a:p>
        </p:txBody>
      </p:sp>
      <p:sp>
        <p:nvSpPr>
          <p:cNvPr id="63501" name="Line 13"/>
          <p:cNvSpPr>
            <a:spLocks noChangeShapeType="1"/>
          </p:cNvSpPr>
          <p:nvPr/>
        </p:nvSpPr>
        <p:spPr bwMode="auto">
          <a:xfrm>
            <a:off x="6400800" y="3200400"/>
            <a:ext cx="533400" cy="0"/>
          </a:xfrm>
          <a:prstGeom prst="line">
            <a:avLst/>
          </a:prstGeom>
          <a:noFill/>
          <a:ln w="38100">
            <a:solidFill>
              <a:schemeClr val="folHlink"/>
            </a:solidFill>
            <a:round/>
            <a:headEnd type="none" w="med" len="lg"/>
            <a:tailEnd type="arrow" w="med" len="med"/>
          </a:ln>
        </p:spPr>
        <p:txBody>
          <a:bodyPr wrap="none" anchor="ctr"/>
          <a:lstStyle/>
          <a:p>
            <a:endParaRPr lang="en-US"/>
          </a:p>
        </p:txBody>
      </p:sp>
      <p:sp>
        <p:nvSpPr>
          <p:cNvPr id="63502" name="Line 14"/>
          <p:cNvSpPr>
            <a:spLocks noChangeShapeType="1"/>
          </p:cNvSpPr>
          <p:nvPr/>
        </p:nvSpPr>
        <p:spPr bwMode="auto">
          <a:xfrm flipH="1">
            <a:off x="2590800" y="4724400"/>
            <a:ext cx="3657600" cy="228600"/>
          </a:xfrm>
          <a:prstGeom prst="line">
            <a:avLst/>
          </a:prstGeom>
          <a:noFill/>
          <a:ln w="38100">
            <a:solidFill>
              <a:schemeClr val="tx1"/>
            </a:solidFill>
            <a:round/>
            <a:headEnd type="none" w="med" len="lg"/>
            <a:tailEnd type="arrow" w="med" len="med"/>
          </a:ln>
        </p:spPr>
        <p:txBody>
          <a:bodyPr wrap="none" anchor="ctr"/>
          <a:lstStyle/>
          <a:p>
            <a:endParaRPr lang="en-US"/>
          </a:p>
        </p:txBody>
      </p:sp>
      <p:sp>
        <p:nvSpPr>
          <p:cNvPr id="63503" name="Text Box 15"/>
          <p:cNvSpPr txBox="1">
            <a:spLocks noChangeArrowheads="1"/>
          </p:cNvSpPr>
          <p:nvPr/>
        </p:nvSpPr>
        <p:spPr bwMode="auto">
          <a:xfrm>
            <a:off x="7162800" y="3962400"/>
            <a:ext cx="1981200" cy="822325"/>
          </a:xfrm>
          <a:prstGeom prst="rect">
            <a:avLst/>
          </a:prstGeom>
          <a:noFill/>
          <a:ln w="25400">
            <a:noFill/>
            <a:miter lim="800000"/>
            <a:headEnd type="none" w="med" len="lg"/>
            <a:tailEnd type="none" w="sm" len="sm"/>
          </a:ln>
        </p:spPr>
        <p:txBody>
          <a:bodyPr>
            <a:spAutoFit/>
          </a:bodyPr>
          <a:lstStyle/>
          <a:p>
            <a:pPr defTabSz="762000" eaLnBrk="0" hangingPunct="0">
              <a:spcBef>
                <a:spcPct val="50000"/>
              </a:spcBef>
            </a:pPr>
            <a:r>
              <a:rPr kumimoji="0" lang="zh-CN" altLang="en-US" b="1"/>
              <a:t>应用进程要求释放连接</a:t>
            </a:r>
          </a:p>
        </p:txBody>
      </p:sp>
      <p:sp>
        <p:nvSpPr>
          <p:cNvPr id="63504" name="Line 16"/>
          <p:cNvSpPr>
            <a:spLocks noChangeShapeType="1"/>
          </p:cNvSpPr>
          <p:nvPr/>
        </p:nvSpPr>
        <p:spPr bwMode="auto">
          <a:xfrm flipH="1">
            <a:off x="6400800" y="4572000"/>
            <a:ext cx="762000" cy="0"/>
          </a:xfrm>
          <a:prstGeom prst="line">
            <a:avLst/>
          </a:prstGeom>
          <a:noFill/>
          <a:ln w="38100">
            <a:solidFill>
              <a:schemeClr val="folHlink"/>
            </a:solidFill>
            <a:round/>
            <a:headEnd type="none" w="med" len="lg"/>
            <a:tailEnd type="arrow" w="med" len="med"/>
          </a:ln>
        </p:spPr>
        <p:txBody>
          <a:bodyPr wrap="none" anchor="ctr"/>
          <a:lstStyle/>
          <a:p>
            <a:endParaRPr lang="en-US"/>
          </a:p>
        </p:txBody>
      </p:sp>
      <p:sp>
        <p:nvSpPr>
          <p:cNvPr id="63505" name="Line 17"/>
          <p:cNvSpPr>
            <a:spLocks noChangeShapeType="1"/>
          </p:cNvSpPr>
          <p:nvPr/>
        </p:nvSpPr>
        <p:spPr bwMode="auto">
          <a:xfrm>
            <a:off x="2667000" y="5334000"/>
            <a:ext cx="3733800" cy="457200"/>
          </a:xfrm>
          <a:prstGeom prst="line">
            <a:avLst/>
          </a:prstGeom>
          <a:noFill/>
          <a:ln w="38100">
            <a:solidFill>
              <a:schemeClr val="tx1"/>
            </a:solidFill>
            <a:round/>
            <a:headEnd type="none" w="med" len="lg"/>
            <a:tailEnd type="arrow" w="med" len="med"/>
          </a:ln>
        </p:spPr>
        <p:txBody>
          <a:bodyPr wrap="none" anchor="ctr"/>
          <a:lstStyle/>
          <a:p>
            <a:endParaRPr lang="en-US"/>
          </a:p>
        </p:txBody>
      </p:sp>
      <p:sp>
        <p:nvSpPr>
          <p:cNvPr id="63506" name="Line 18"/>
          <p:cNvSpPr>
            <a:spLocks noChangeShapeType="1"/>
          </p:cNvSpPr>
          <p:nvPr/>
        </p:nvSpPr>
        <p:spPr bwMode="auto">
          <a:xfrm flipH="1" flipV="1">
            <a:off x="1905000" y="5105400"/>
            <a:ext cx="609600" cy="0"/>
          </a:xfrm>
          <a:prstGeom prst="line">
            <a:avLst/>
          </a:prstGeom>
          <a:noFill/>
          <a:ln w="38100">
            <a:solidFill>
              <a:schemeClr val="folHlink"/>
            </a:solidFill>
            <a:round/>
            <a:headEnd type="none" w="med" len="lg"/>
            <a:tailEnd type="arrow" w="med" len="med"/>
          </a:ln>
        </p:spPr>
        <p:txBody>
          <a:bodyPr wrap="none" anchor="ctr"/>
          <a:lstStyle/>
          <a:p>
            <a:endParaRPr lang="en-US"/>
          </a:p>
        </p:txBody>
      </p:sp>
      <p:sp>
        <p:nvSpPr>
          <p:cNvPr id="63507" name="Rectangle 19"/>
          <p:cNvSpPr>
            <a:spLocks noChangeArrowheads="1"/>
          </p:cNvSpPr>
          <p:nvPr/>
        </p:nvSpPr>
        <p:spPr bwMode="auto">
          <a:xfrm>
            <a:off x="0" y="5105400"/>
            <a:ext cx="2286000" cy="457200"/>
          </a:xfrm>
          <a:prstGeom prst="rect">
            <a:avLst/>
          </a:prstGeom>
          <a:noFill/>
          <a:ln w="25400">
            <a:noFill/>
            <a:miter lim="800000"/>
            <a:headEnd type="none" w="med" len="lg"/>
            <a:tailEnd type="none" w="sm" len="sm"/>
          </a:ln>
        </p:spPr>
        <p:txBody>
          <a:bodyPr>
            <a:spAutoFit/>
          </a:bodyPr>
          <a:lstStyle/>
          <a:p>
            <a:pPr defTabSz="762000" eaLnBrk="0" hangingPunct="0">
              <a:spcBef>
                <a:spcPct val="50000"/>
              </a:spcBef>
            </a:pPr>
            <a:r>
              <a:rPr kumimoji="0" lang="zh-CN" altLang="en-US" b="1"/>
              <a:t>通知应用进程</a:t>
            </a:r>
          </a:p>
        </p:txBody>
      </p:sp>
      <p:sp>
        <p:nvSpPr>
          <p:cNvPr id="63508" name="Rectangle 20"/>
          <p:cNvSpPr>
            <a:spLocks noChangeArrowheads="1"/>
          </p:cNvSpPr>
          <p:nvPr/>
        </p:nvSpPr>
        <p:spPr bwMode="auto">
          <a:xfrm>
            <a:off x="2895600" y="4216400"/>
            <a:ext cx="3309938" cy="519113"/>
          </a:xfrm>
          <a:prstGeom prst="rect">
            <a:avLst/>
          </a:prstGeom>
          <a:noFill/>
          <a:ln w="38100">
            <a:noFill/>
            <a:miter lim="800000"/>
            <a:headEnd type="none" w="med" len="lg"/>
            <a:tailEnd type="none" w="sm" len="sm"/>
          </a:ln>
        </p:spPr>
        <p:txBody>
          <a:bodyPr wrap="none">
            <a:spAutoFit/>
          </a:bodyPr>
          <a:lstStyle/>
          <a:p>
            <a:pPr defTabSz="762000" eaLnBrk="0" hangingPunct="0">
              <a:spcBef>
                <a:spcPct val="50000"/>
              </a:spcBef>
            </a:pPr>
            <a:r>
              <a:rPr kumimoji="0" lang="en-US" altLang="zh-CN" sz="2800" b="1">
                <a:solidFill>
                  <a:srgbClr val="00C692"/>
                </a:solidFill>
              </a:rPr>
              <a:t>FIN=1, Send_Seq= y</a:t>
            </a:r>
          </a:p>
        </p:txBody>
      </p:sp>
      <p:sp>
        <p:nvSpPr>
          <p:cNvPr id="63509" name="Rectangle 21"/>
          <p:cNvSpPr>
            <a:spLocks noChangeArrowheads="1"/>
          </p:cNvSpPr>
          <p:nvPr/>
        </p:nvSpPr>
        <p:spPr bwMode="auto">
          <a:xfrm>
            <a:off x="2667000" y="5562600"/>
            <a:ext cx="2379663" cy="519113"/>
          </a:xfrm>
          <a:prstGeom prst="rect">
            <a:avLst/>
          </a:prstGeom>
          <a:noFill/>
          <a:ln w="38100">
            <a:noFill/>
            <a:miter lim="800000"/>
            <a:headEnd type="none" w="med" len="lg"/>
            <a:tailEnd type="none" w="sm" len="sm"/>
          </a:ln>
        </p:spPr>
        <p:txBody>
          <a:bodyPr wrap="none">
            <a:spAutoFit/>
          </a:bodyPr>
          <a:lstStyle/>
          <a:p>
            <a:pPr defTabSz="762000" eaLnBrk="0" hangingPunct="0">
              <a:spcBef>
                <a:spcPct val="50000"/>
              </a:spcBef>
            </a:pPr>
            <a:r>
              <a:rPr kumimoji="0" lang="en-US" altLang="zh-CN" sz="2800" b="1">
                <a:solidFill>
                  <a:srgbClr val="00C692"/>
                </a:solidFill>
              </a:rPr>
              <a:t>Ack_Seq= y+1</a:t>
            </a:r>
          </a:p>
        </p:txBody>
      </p:sp>
      <p:sp>
        <p:nvSpPr>
          <p:cNvPr id="63510" name="Rectangle 22"/>
          <p:cNvSpPr>
            <a:spLocks noChangeArrowheads="1"/>
          </p:cNvSpPr>
          <p:nvPr/>
        </p:nvSpPr>
        <p:spPr bwMode="auto">
          <a:xfrm>
            <a:off x="6934200" y="5334000"/>
            <a:ext cx="2895600" cy="457200"/>
          </a:xfrm>
          <a:prstGeom prst="rect">
            <a:avLst/>
          </a:prstGeom>
          <a:noFill/>
          <a:ln w="25400">
            <a:noFill/>
            <a:miter lim="800000"/>
            <a:headEnd type="none" w="med" len="lg"/>
            <a:tailEnd type="none" w="sm" len="sm"/>
          </a:ln>
        </p:spPr>
        <p:txBody>
          <a:bodyPr>
            <a:spAutoFit/>
          </a:bodyPr>
          <a:lstStyle/>
          <a:p>
            <a:pPr defTabSz="762000" eaLnBrk="0" hangingPunct="0">
              <a:spcBef>
                <a:spcPct val="50000"/>
              </a:spcBef>
            </a:pPr>
            <a:r>
              <a:rPr kumimoji="0" lang="zh-CN" altLang="en-US" b="1"/>
              <a:t>整个连接释放</a:t>
            </a:r>
          </a:p>
        </p:txBody>
      </p:sp>
      <p:sp>
        <p:nvSpPr>
          <p:cNvPr id="63511" name="Line 23"/>
          <p:cNvSpPr>
            <a:spLocks noChangeShapeType="1"/>
          </p:cNvSpPr>
          <p:nvPr/>
        </p:nvSpPr>
        <p:spPr bwMode="auto">
          <a:xfrm>
            <a:off x="6400800" y="5791200"/>
            <a:ext cx="609600" cy="0"/>
          </a:xfrm>
          <a:prstGeom prst="line">
            <a:avLst/>
          </a:prstGeom>
          <a:noFill/>
          <a:ln w="38100">
            <a:solidFill>
              <a:schemeClr val="folHlink"/>
            </a:solidFill>
            <a:round/>
            <a:headEnd type="none" w="med" len="lg"/>
            <a:tailEnd type="arrow" w="med" len="med"/>
          </a:ln>
        </p:spPr>
        <p:txBody>
          <a:bodyPr wrap="none" anchor="ctr"/>
          <a:lstStyle/>
          <a:p>
            <a:endParaRPr lang="en-US"/>
          </a:p>
        </p:txBody>
      </p:sp>
      <p:sp>
        <p:nvSpPr>
          <p:cNvPr id="63512" name="Rectangle 24"/>
          <p:cNvSpPr>
            <a:spLocks noChangeArrowheads="1"/>
          </p:cNvSpPr>
          <p:nvPr/>
        </p:nvSpPr>
        <p:spPr bwMode="auto">
          <a:xfrm>
            <a:off x="1371600" y="990600"/>
            <a:ext cx="6400800" cy="533400"/>
          </a:xfrm>
          <a:prstGeom prst="rect">
            <a:avLst/>
          </a:prstGeom>
          <a:noFill/>
          <a:ln w="9525">
            <a:noFill/>
            <a:miter lim="800000"/>
            <a:headEnd/>
            <a:tailEnd/>
          </a:ln>
        </p:spPr>
        <p:txBody>
          <a:bodyPr lIns="92075" tIns="46038" rIns="92075" bIns="46038" anchor="ctr"/>
          <a:lstStyle/>
          <a:p>
            <a:pPr algn="ctr"/>
            <a:r>
              <a:rPr lang="en-US" altLang="zh-CN" sz="4000">
                <a:solidFill>
                  <a:schemeClr val="tx2"/>
                </a:solidFill>
              </a:rPr>
              <a:t>TCP</a:t>
            </a:r>
            <a:r>
              <a:rPr lang="zh-CN" altLang="en-US" sz="4000">
                <a:solidFill>
                  <a:schemeClr val="tx2"/>
                </a:solidFill>
              </a:rPr>
              <a:t>连接释放</a:t>
            </a:r>
          </a:p>
        </p:txBody>
      </p:sp>
      <p:grpSp>
        <p:nvGrpSpPr>
          <p:cNvPr id="2" name="Group 25"/>
          <p:cNvGrpSpPr>
            <a:grpSpLocks/>
          </p:cNvGrpSpPr>
          <p:nvPr/>
        </p:nvGrpSpPr>
        <p:grpSpPr bwMode="auto">
          <a:xfrm>
            <a:off x="7467600" y="762000"/>
            <a:ext cx="1143000" cy="838200"/>
            <a:chOff x="4896" y="1392"/>
            <a:chExt cx="720" cy="528"/>
          </a:xfrm>
        </p:grpSpPr>
        <p:sp>
          <p:nvSpPr>
            <p:cNvPr id="63514" name="AutoShape 26"/>
            <p:cNvSpPr>
              <a:spLocks noChangeArrowheads="1"/>
            </p:cNvSpPr>
            <p:nvPr/>
          </p:nvSpPr>
          <p:spPr bwMode="auto">
            <a:xfrm>
              <a:off x="4896" y="1392"/>
              <a:ext cx="720" cy="528"/>
            </a:xfrm>
            <a:prstGeom prst="irregularSeal1">
              <a:avLst/>
            </a:prstGeom>
            <a:solidFill>
              <a:schemeClr val="accent1"/>
            </a:solidFill>
            <a:ln w="9525">
              <a:solidFill>
                <a:schemeClr val="tx1"/>
              </a:solidFill>
              <a:miter lim="800000"/>
              <a:headEnd/>
              <a:tailEnd/>
            </a:ln>
          </p:spPr>
          <p:txBody>
            <a:bodyPr wrap="none" anchor="ctr"/>
            <a:lstStyle/>
            <a:p>
              <a:endParaRPr lang="en-US"/>
            </a:p>
          </p:txBody>
        </p:sp>
        <p:sp>
          <p:nvSpPr>
            <p:cNvPr id="63515" name="Text Box 27"/>
            <p:cNvSpPr txBox="1">
              <a:spLocks noChangeArrowheads="1"/>
            </p:cNvSpPr>
            <p:nvPr/>
          </p:nvSpPr>
          <p:spPr bwMode="auto">
            <a:xfrm>
              <a:off x="5088" y="1536"/>
              <a:ext cx="384" cy="212"/>
            </a:xfrm>
            <a:prstGeom prst="rect">
              <a:avLst/>
            </a:prstGeom>
            <a:noFill/>
            <a:ln w="9525">
              <a:noFill/>
              <a:miter lim="800000"/>
              <a:headEnd/>
              <a:tailEnd/>
            </a:ln>
          </p:spPr>
          <p:txBody>
            <a:bodyPr>
              <a:spAutoFit/>
            </a:bodyPr>
            <a:lstStyle/>
            <a:p>
              <a:pPr>
                <a:spcBef>
                  <a:spcPct val="50000"/>
                </a:spcBef>
              </a:pPr>
              <a:r>
                <a:rPr lang="zh-CN" altLang="en-US" sz="1600"/>
                <a:t>自学</a:t>
              </a: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smtClean="0"/>
              <a:t>TCP</a:t>
            </a:r>
            <a:r>
              <a:rPr lang="zh-CN" altLang="en-US" smtClean="0"/>
              <a:t>拥塞控制</a:t>
            </a:r>
          </a:p>
        </p:txBody>
      </p:sp>
      <p:sp>
        <p:nvSpPr>
          <p:cNvPr id="65539" name="Rectangle 3"/>
          <p:cNvSpPr>
            <a:spLocks noGrp="1" noChangeArrowheads="1"/>
          </p:cNvSpPr>
          <p:nvPr>
            <p:ph type="body" idx="1"/>
          </p:nvPr>
        </p:nvSpPr>
        <p:spPr>
          <a:xfrm>
            <a:off x="457200" y="990600"/>
            <a:ext cx="8458200" cy="2895600"/>
          </a:xfrm>
        </p:spPr>
        <p:txBody>
          <a:bodyPr/>
          <a:lstStyle/>
          <a:p>
            <a:pPr eaLnBrk="1" hangingPunct="1"/>
            <a:r>
              <a:rPr lang="zh-CN" altLang="en-US" sz="2800" smtClean="0"/>
              <a:t>基本思路</a:t>
            </a:r>
            <a:r>
              <a:rPr lang="en-US" altLang="zh-CN" sz="2800" smtClean="0"/>
              <a:t>:</a:t>
            </a:r>
            <a:r>
              <a:rPr lang="zh-CN" altLang="en-US" sz="2800" smtClean="0"/>
              <a:t>降低发送速率使与网络状况相符</a:t>
            </a:r>
          </a:p>
          <a:p>
            <a:pPr lvl="1" eaLnBrk="1" hangingPunct="1"/>
            <a:r>
              <a:rPr lang="zh-CN" altLang="en-US" sz="2400" smtClean="0"/>
              <a:t>拥塞检测</a:t>
            </a:r>
            <a:r>
              <a:rPr lang="en-US" altLang="zh-CN" sz="2400" smtClean="0"/>
              <a:t>: TCP</a:t>
            </a:r>
            <a:r>
              <a:rPr lang="zh-CN" altLang="en-US" sz="2400" smtClean="0"/>
              <a:t>假设包丢失都由拥塞引起</a:t>
            </a:r>
            <a:r>
              <a:rPr lang="en-US" altLang="zh-CN" sz="2400" smtClean="0"/>
              <a:t>(</a:t>
            </a:r>
            <a:r>
              <a:rPr lang="zh-CN" altLang="en-US" sz="2400" smtClean="0"/>
              <a:t>超时</a:t>
            </a:r>
            <a:r>
              <a:rPr lang="en-US" altLang="zh-CN" sz="2400" smtClean="0"/>
              <a:t>)</a:t>
            </a:r>
          </a:p>
          <a:p>
            <a:pPr lvl="1" eaLnBrk="1" hangingPunct="1"/>
            <a:r>
              <a:rPr lang="zh-CN" altLang="en-US" sz="2400" smtClean="0"/>
              <a:t>拥塞控制方法</a:t>
            </a:r>
            <a:r>
              <a:rPr lang="en-US" altLang="zh-CN" sz="2400" smtClean="0"/>
              <a:t>: </a:t>
            </a:r>
            <a:r>
              <a:rPr lang="zh-CN" altLang="en-US" sz="2400" smtClean="0"/>
              <a:t>窗口流量控制</a:t>
            </a:r>
          </a:p>
          <a:p>
            <a:pPr lvl="2" eaLnBrk="1" hangingPunct="1"/>
            <a:r>
              <a:rPr lang="zh-CN" altLang="en-US" sz="1800" smtClean="0">
                <a:sym typeface="Symbol" pitchFamily="18" charset="2"/>
              </a:rPr>
              <a:t>拥塞控制的参数</a:t>
            </a:r>
            <a:r>
              <a:rPr lang="en-US" altLang="zh-CN" smtClean="0">
                <a:sym typeface="Symbol" pitchFamily="18" charset="2"/>
              </a:rPr>
              <a:t>: </a:t>
            </a:r>
            <a:r>
              <a:rPr lang="zh-CN" altLang="en-US" smtClean="0">
                <a:sym typeface="Symbol" pitchFamily="18" charset="2"/>
              </a:rPr>
              <a:t>网络容量</a:t>
            </a:r>
            <a:r>
              <a:rPr lang="en-US" altLang="zh-CN" smtClean="0">
                <a:sym typeface="Symbol" pitchFamily="18" charset="2"/>
              </a:rPr>
              <a:t>(</a:t>
            </a:r>
            <a:r>
              <a:rPr lang="en-US" altLang="zh-CN" smtClean="0"/>
              <a:t>CG, congestion windows)</a:t>
            </a:r>
            <a:r>
              <a:rPr lang="zh-CN" altLang="en-US" smtClean="0">
                <a:sym typeface="Symbol" pitchFamily="18" charset="2"/>
              </a:rPr>
              <a:t>和接收方容量</a:t>
            </a:r>
            <a:r>
              <a:rPr lang="en-US" altLang="zh-CN" smtClean="0">
                <a:sym typeface="Symbol" pitchFamily="18" charset="2"/>
              </a:rPr>
              <a:t>(</a:t>
            </a:r>
            <a:r>
              <a:rPr lang="en-US" altLang="zh-CN" smtClean="0"/>
              <a:t>receiver window),  </a:t>
            </a:r>
            <a:r>
              <a:rPr lang="zh-CN" altLang="en-US" sz="1800" smtClean="0">
                <a:sym typeface="Symbol" pitchFamily="18" charset="2"/>
              </a:rPr>
              <a:t>窗口临界值</a:t>
            </a:r>
            <a:endParaRPr lang="zh-CN" altLang="en-US" smtClean="0">
              <a:sym typeface="Symbol" pitchFamily="18" charset="2"/>
            </a:endParaRPr>
          </a:p>
          <a:p>
            <a:pPr lvl="2">
              <a:spcBef>
                <a:spcPct val="50000"/>
              </a:spcBef>
            </a:pPr>
            <a:r>
              <a:rPr lang="zh-CN" altLang="en-US" sz="1800" smtClean="0">
                <a:sym typeface="Symbol" pitchFamily="18" charset="2"/>
              </a:rPr>
              <a:t>拥塞控制算法：</a:t>
            </a:r>
          </a:p>
          <a:p>
            <a:pPr lvl="3">
              <a:spcBef>
                <a:spcPct val="50000"/>
              </a:spcBef>
              <a:buFontTx/>
              <a:buNone/>
            </a:pPr>
            <a:endParaRPr lang="zh-CN" altLang="en-US" sz="1600" smtClean="0"/>
          </a:p>
          <a:p>
            <a:pPr lvl="3">
              <a:spcBef>
                <a:spcPct val="50000"/>
              </a:spcBef>
              <a:buFontTx/>
              <a:buNone/>
            </a:pPr>
            <a:endParaRPr lang="zh-CN" altLang="en-US" smtClean="0"/>
          </a:p>
          <a:p>
            <a:pPr eaLnBrk="1" hangingPunct="1"/>
            <a:endParaRPr lang="zh-CN" altLang="en-US" smtClean="0"/>
          </a:p>
        </p:txBody>
      </p:sp>
      <p:sp>
        <p:nvSpPr>
          <p:cNvPr id="65540" name="Text Box 4"/>
          <p:cNvSpPr txBox="1">
            <a:spLocks noChangeArrowheads="1"/>
          </p:cNvSpPr>
          <p:nvPr/>
        </p:nvSpPr>
        <p:spPr bwMode="auto">
          <a:xfrm>
            <a:off x="3657600" y="3276600"/>
            <a:ext cx="5029200" cy="3055938"/>
          </a:xfrm>
          <a:prstGeom prst="rect">
            <a:avLst/>
          </a:prstGeom>
          <a:solidFill>
            <a:schemeClr val="accent1">
              <a:lumMod val="60000"/>
              <a:lumOff val="40000"/>
            </a:schemeClr>
          </a:solidFill>
          <a:ln w="9525">
            <a:noFill/>
            <a:miter lim="800000"/>
            <a:headEnd/>
            <a:tailEnd/>
          </a:ln>
        </p:spPr>
        <p:txBody>
          <a:bodyPr>
            <a:spAutoFit/>
          </a:bodyPr>
          <a:lstStyle/>
          <a:p>
            <a:pPr eaLnBrk="0" hangingPunct="0">
              <a:spcBef>
                <a:spcPct val="50000"/>
              </a:spcBef>
            </a:pPr>
            <a:r>
              <a:rPr lang="en-US" altLang="zh-CN" sz="1200" dirty="0"/>
              <a:t>threshold = </a:t>
            </a:r>
            <a:r>
              <a:rPr lang="en-US" altLang="zh-CN" sz="1600" dirty="0"/>
              <a:t>64K (initially)</a:t>
            </a:r>
            <a:endParaRPr lang="en-US" altLang="zh-CN" sz="1600" dirty="0">
              <a:sym typeface="Symbol" pitchFamily="18" charset="2"/>
            </a:endParaRPr>
          </a:p>
          <a:p>
            <a:pPr eaLnBrk="0" hangingPunct="0">
              <a:spcBef>
                <a:spcPct val="50000"/>
              </a:spcBef>
            </a:pPr>
            <a:r>
              <a:rPr lang="en-US" altLang="zh-CN" sz="1600" dirty="0">
                <a:sym typeface="Symbol" pitchFamily="18" charset="2"/>
              </a:rPr>
              <a:t>If  </a:t>
            </a:r>
            <a:r>
              <a:rPr lang="en-US" altLang="zh-CN" sz="1600" dirty="0" err="1">
                <a:sym typeface="Symbol" pitchFamily="18" charset="2"/>
              </a:rPr>
              <a:t>non_timeout</a:t>
            </a:r>
            <a:endParaRPr lang="en-US" altLang="zh-CN" sz="1200" dirty="0">
              <a:sym typeface="Symbol" pitchFamily="18" charset="2"/>
            </a:endParaRPr>
          </a:p>
          <a:p>
            <a:pPr lvl="1" eaLnBrk="0" hangingPunct="0">
              <a:spcBef>
                <a:spcPct val="50000"/>
              </a:spcBef>
            </a:pPr>
            <a:r>
              <a:rPr lang="en-US" altLang="zh-CN" sz="1600" dirty="0"/>
              <a:t> if CG&lt; threshold then CG doubled every packet</a:t>
            </a:r>
          </a:p>
          <a:p>
            <a:pPr lvl="2" eaLnBrk="0" hangingPunct="0">
              <a:spcBef>
                <a:spcPct val="50000"/>
              </a:spcBef>
            </a:pPr>
            <a:r>
              <a:rPr lang="en-US" altLang="zh-CN" sz="1600" dirty="0"/>
              <a:t>else If CG&gt; threshold(</a:t>
            </a:r>
            <a:r>
              <a:rPr lang="zh-CN" altLang="en-US" sz="1600" dirty="0"/>
              <a:t>拥塞避免状态</a:t>
            </a:r>
            <a:r>
              <a:rPr lang="en-US" altLang="zh-CN" sz="1600" dirty="0"/>
              <a:t>)  then CG increase a max-segment length every packet</a:t>
            </a:r>
          </a:p>
          <a:p>
            <a:pPr eaLnBrk="0" hangingPunct="0">
              <a:spcBef>
                <a:spcPct val="50000"/>
              </a:spcBef>
            </a:pPr>
            <a:r>
              <a:rPr lang="en-US" altLang="zh-CN" sz="1200" dirty="0"/>
              <a:t>Else        //  timeout</a:t>
            </a:r>
          </a:p>
          <a:p>
            <a:pPr eaLnBrk="0" hangingPunct="0">
              <a:spcBef>
                <a:spcPct val="50000"/>
              </a:spcBef>
            </a:pPr>
            <a:r>
              <a:rPr lang="en-US" altLang="zh-CN" sz="1200" dirty="0"/>
              <a:t>    { threshold = </a:t>
            </a:r>
            <a:r>
              <a:rPr lang="en-US" altLang="zh-CN" sz="1600" dirty="0"/>
              <a:t>half of the current CG</a:t>
            </a:r>
            <a:endParaRPr lang="en-US" altLang="zh-CN" sz="1200" dirty="0"/>
          </a:p>
          <a:p>
            <a:pPr eaLnBrk="0" hangingPunct="0">
              <a:spcBef>
                <a:spcPct val="50000"/>
              </a:spcBef>
            </a:pPr>
            <a:r>
              <a:rPr lang="en-US" altLang="zh-CN" sz="1200" dirty="0"/>
              <a:t>        CG= </a:t>
            </a:r>
            <a:r>
              <a:rPr lang="en-US" altLang="zh-CN" sz="1600" dirty="0"/>
              <a:t>max-segment length } </a:t>
            </a:r>
          </a:p>
          <a:p>
            <a:pPr eaLnBrk="0" hangingPunct="0">
              <a:spcBef>
                <a:spcPct val="50000"/>
              </a:spcBef>
            </a:pPr>
            <a:r>
              <a:rPr lang="en-US" altLang="zh-CN" sz="1600" dirty="0" err="1"/>
              <a:t>Send_window</a:t>
            </a:r>
            <a:r>
              <a:rPr lang="en-US" altLang="zh-CN" sz="1600" dirty="0"/>
              <a:t>= min(CG, receiver window)</a:t>
            </a:r>
            <a:endParaRPr lang="en-US" altLang="zh-CN" sz="2000" dirty="0"/>
          </a:p>
        </p:txBody>
      </p:sp>
      <p:sp>
        <p:nvSpPr>
          <p:cNvPr id="65541" name="Text Box 5"/>
          <p:cNvSpPr txBox="1">
            <a:spLocks noChangeArrowheads="1"/>
          </p:cNvSpPr>
          <p:nvPr/>
        </p:nvSpPr>
        <p:spPr bwMode="auto">
          <a:xfrm>
            <a:off x="1905000" y="4495800"/>
            <a:ext cx="1447800" cy="457200"/>
          </a:xfrm>
          <a:prstGeom prst="rect">
            <a:avLst/>
          </a:prstGeom>
          <a:noFill/>
          <a:ln w="9525">
            <a:noFill/>
            <a:miter lim="800000"/>
            <a:headEnd/>
            <a:tailEnd/>
          </a:ln>
        </p:spPr>
        <p:txBody>
          <a:bodyPr>
            <a:spAutoFit/>
          </a:bodyPr>
          <a:lstStyle/>
          <a:p>
            <a:pPr>
              <a:spcBef>
                <a:spcPct val="50000"/>
              </a:spcBef>
            </a:pPr>
            <a:r>
              <a:rPr lang="zh-CN" altLang="en-US"/>
              <a:t>线性增长</a:t>
            </a:r>
          </a:p>
        </p:txBody>
      </p:sp>
      <p:sp>
        <p:nvSpPr>
          <p:cNvPr id="65542" name="Line 6"/>
          <p:cNvSpPr>
            <a:spLocks noChangeShapeType="1"/>
          </p:cNvSpPr>
          <p:nvPr/>
        </p:nvSpPr>
        <p:spPr bwMode="auto">
          <a:xfrm flipV="1">
            <a:off x="3276600" y="4572000"/>
            <a:ext cx="1143000" cy="152400"/>
          </a:xfrm>
          <a:prstGeom prst="line">
            <a:avLst/>
          </a:prstGeom>
          <a:noFill/>
          <a:ln w="9525">
            <a:solidFill>
              <a:schemeClr val="tx1"/>
            </a:solidFill>
            <a:round/>
            <a:headEnd/>
            <a:tailEnd type="triangle" w="med" len="med"/>
          </a:ln>
        </p:spPr>
        <p:txBody>
          <a:bodyPr/>
          <a:lstStyle/>
          <a:p>
            <a:endParaRPr lang="en-US"/>
          </a:p>
        </p:txBody>
      </p:sp>
      <p:sp>
        <p:nvSpPr>
          <p:cNvPr id="65543" name="Text Box 7"/>
          <p:cNvSpPr txBox="1">
            <a:spLocks noChangeArrowheads="1"/>
          </p:cNvSpPr>
          <p:nvPr/>
        </p:nvSpPr>
        <p:spPr bwMode="auto">
          <a:xfrm>
            <a:off x="1981200" y="4038600"/>
            <a:ext cx="1447800" cy="457200"/>
          </a:xfrm>
          <a:prstGeom prst="rect">
            <a:avLst/>
          </a:prstGeom>
          <a:noFill/>
          <a:ln w="9525">
            <a:noFill/>
            <a:miter lim="800000"/>
            <a:headEnd/>
            <a:tailEnd/>
          </a:ln>
        </p:spPr>
        <p:txBody>
          <a:bodyPr>
            <a:spAutoFit/>
          </a:bodyPr>
          <a:lstStyle/>
          <a:p>
            <a:pPr>
              <a:spcBef>
                <a:spcPct val="50000"/>
              </a:spcBef>
            </a:pPr>
            <a:r>
              <a:rPr lang="zh-CN" altLang="en-US"/>
              <a:t>指数增长</a:t>
            </a:r>
          </a:p>
        </p:txBody>
      </p:sp>
      <p:sp>
        <p:nvSpPr>
          <p:cNvPr id="65544" name="Line 8"/>
          <p:cNvSpPr>
            <a:spLocks noChangeShapeType="1"/>
          </p:cNvSpPr>
          <p:nvPr/>
        </p:nvSpPr>
        <p:spPr bwMode="auto">
          <a:xfrm>
            <a:off x="3352800" y="4267200"/>
            <a:ext cx="762000" cy="0"/>
          </a:xfrm>
          <a:prstGeom prst="line">
            <a:avLst/>
          </a:prstGeom>
          <a:noFill/>
          <a:ln w="9525">
            <a:solidFill>
              <a:schemeClr val="tx1"/>
            </a:solidFill>
            <a:round/>
            <a:headEnd/>
            <a:tailEnd type="triangle" w="med" len="med"/>
          </a:ln>
        </p:spPr>
        <p:txBody>
          <a:bodyPr/>
          <a:lstStyle/>
          <a:p>
            <a:endParaRPr lang="en-US"/>
          </a:p>
        </p:txBody>
      </p:sp>
      <p:sp>
        <p:nvSpPr>
          <p:cNvPr id="65545" name="Line 9"/>
          <p:cNvSpPr>
            <a:spLocks noChangeShapeType="1"/>
          </p:cNvSpPr>
          <p:nvPr/>
        </p:nvSpPr>
        <p:spPr bwMode="auto">
          <a:xfrm>
            <a:off x="3124200" y="5562600"/>
            <a:ext cx="6858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8242" name="Picture 2"/>
          <p:cNvPicPr>
            <a:picLocks noChangeAspect="1" noChangeArrowheads="1"/>
          </p:cNvPicPr>
          <p:nvPr/>
        </p:nvPicPr>
        <p:blipFill>
          <a:blip r:embed="rId2" cstate="print"/>
          <a:srcRect/>
          <a:stretch>
            <a:fillRect/>
          </a:stretch>
        </p:blipFill>
        <p:spPr bwMode="auto">
          <a:xfrm>
            <a:off x="838200" y="381000"/>
            <a:ext cx="7543800" cy="6005261"/>
          </a:xfrm>
          <a:prstGeom prst="rect">
            <a:avLst/>
          </a:prstGeom>
          <a:noFill/>
          <a:ln w="9525">
            <a:noFill/>
            <a:miter lim="800000"/>
            <a:headEnd/>
            <a:tailEnd/>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9266" name="Picture 2"/>
          <p:cNvPicPr>
            <a:picLocks noChangeAspect="1" noChangeArrowheads="1"/>
          </p:cNvPicPr>
          <p:nvPr/>
        </p:nvPicPr>
        <p:blipFill>
          <a:blip r:embed="rId2" cstate="print"/>
          <a:srcRect/>
          <a:stretch>
            <a:fillRect/>
          </a:stretch>
        </p:blipFill>
        <p:spPr bwMode="auto">
          <a:xfrm>
            <a:off x="265995" y="381000"/>
            <a:ext cx="8573205" cy="6068533"/>
          </a:xfrm>
          <a:prstGeom prst="rect">
            <a:avLst/>
          </a:prstGeom>
          <a:noFill/>
          <a:ln w="9525">
            <a:noFill/>
            <a:miter lim="800000"/>
            <a:headEnd/>
            <a:tailEnd/>
          </a:ln>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1371600" y="304800"/>
            <a:ext cx="6400800" cy="533400"/>
          </a:xfrm>
          <a:prstGeom prst="rect">
            <a:avLst/>
          </a:prstGeom>
          <a:noFill/>
          <a:ln w="9525">
            <a:noFill/>
            <a:miter lim="800000"/>
            <a:headEnd/>
            <a:tailEnd/>
          </a:ln>
        </p:spPr>
        <p:txBody>
          <a:bodyPr lIns="92075" tIns="46038" rIns="92075" bIns="46038" anchor="ctr"/>
          <a:lstStyle/>
          <a:p>
            <a:pPr algn="ctr"/>
            <a:r>
              <a:rPr lang="zh-CN" altLang="en-US" sz="4000">
                <a:solidFill>
                  <a:schemeClr val="tx2"/>
                </a:solidFill>
              </a:rPr>
              <a:t>窗口流量控制</a:t>
            </a:r>
          </a:p>
        </p:txBody>
      </p:sp>
      <p:sp>
        <p:nvSpPr>
          <p:cNvPr id="66563" name="Line 3"/>
          <p:cNvSpPr>
            <a:spLocks noChangeShapeType="1"/>
          </p:cNvSpPr>
          <p:nvPr/>
        </p:nvSpPr>
        <p:spPr bwMode="auto">
          <a:xfrm>
            <a:off x="2397125" y="1762125"/>
            <a:ext cx="0" cy="2908300"/>
          </a:xfrm>
          <a:prstGeom prst="line">
            <a:avLst/>
          </a:prstGeom>
          <a:noFill/>
          <a:ln w="38100">
            <a:solidFill>
              <a:schemeClr val="tx1"/>
            </a:solidFill>
            <a:round/>
            <a:headEnd type="none" w="med" len="lg"/>
            <a:tailEnd type="arrow" w="med" len="med"/>
          </a:ln>
        </p:spPr>
        <p:txBody>
          <a:bodyPr wrap="none" anchor="ctr"/>
          <a:lstStyle/>
          <a:p>
            <a:endParaRPr lang="en-US"/>
          </a:p>
        </p:txBody>
      </p:sp>
      <p:sp>
        <p:nvSpPr>
          <p:cNvPr id="66564" name="Line 4"/>
          <p:cNvSpPr>
            <a:spLocks noChangeShapeType="1"/>
          </p:cNvSpPr>
          <p:nvPr/>
        </p:nvSpPr>
        <p:spPr bwMode="auto">
          <a:xfrm flipH="1">
            <a:off x="6011863" y="1762125"/>
            <a:ext cx="0" cy="2846388"/>
          </a:xfrm>
          <a:prstGeom prst="line">
            <a:avLst/>
          </a:prstGeom>
          <a:noFill/>
          <a:ln w="38100">
            <a:solidFill>
              <a:schemeClr val="tx1"/>
            </a:solidFill>
            <a:round/>
            <a:headEnd type="none" w="med" len="lg"/>
            <a:tailEnd type="arrow" w="med" len="med"/>
          </a:ln>
        </p:spPr>
        <p:txBody>
          <a:bodyPr wrap="none" anchor="ctr"/>
          <a:lstStyle/>
          <a:p>
            <a:endParaRPr lang="en-US"/>
          </a:p>
        </p:txBody>
      </p:sp>
      <p:sp>
        <p:nvSpPr>
          <p:cNvPr id="66565" name="Text Box 5"/>
          <p:cNvSpPr txBox="1">
            <a:spLocks noChangeArrowheads="1"/>
          </p:cNvSpPr>
          <p:nvPr/>
        </p:nvSpPr>
        <p:spPr bwMode="auto">
          <a:xfrm>
            <a:off x="1890713" y="1143000"/>
            <a:ext cx="1301750" cy="457200"/>
          </a:xfrm>
          <a:prstGeom prst="rect">
            <a:avLst/>
          </a:prstGeom>
          <a:noFill/>
          <a:ln w="12700" cap="rnd">
            <a:noFill/>
            <a:prstDash val="sysDot"/>
            <a:miter lim="800000"/>
            <a:headEnd type="none" w="med" len="lg"/>
            <a:tailEnd type="none" w="sm" len="sm"/>
          </a:ln>
        </p:spPr>
        <p:txBody>
          <a:bodyPr>
            <a:spAutoFit/>
          </a:bodyPr>
          <a:lstStyle/>
          <a:p>
            <a:pPr defTabSz="762000" eaLnBrk="0" hangingPunct="0">
              <a:spcBef>
                <a:spcPct val="50000"/>
              </a:spcBef>
            </a:pPr>
            <a:r>
              <a:rPr kumimoji="0" lang="zh-CN" altLang="en-US" b="1"/>
              <a:t>主机 </a:t>
            </a:r>
            <a:r>
              <a:rPr kumimoji="0" lang="en-US" altLang="zh-CN" b="1"/>
              <a:t>1</a:t>
            </a:r>
            <a:endParaRPr kumimoji="0" lang="en-US" altLang="zh-CN"/>
          </a:p>
        </p:txBody>
      </p:sp>
      <p:sp>
        <p:nvSpPr>
          <p:cNvPr id="66566" name="Rectangle 6"/>
          <p:cNvSpPr>
            <a:spLocks noChangeArrowheads="1"/>
          </p:cNvSpPr>
          <p:nvPr/>
        </p:nvSpPr>
        <p:spPr bwMode="auto">
          <a:xfrm>
            <a:off x="5291138" y="1143000"/>
            <a:ext cx="1025525" cy="457200"/>
          </a:xfrm>
          <a:prstGeom prst="rect">
            <a:avLst/>
          </a:prstGeom>
          <a:noFill/>
          <a:ln w="12700" cap="rnd">
            <a:noFill/>
            <a:prstDash val="sysDot"/>
            <a:miter lim="800000"/>
            <a:headEnd type="none" w="med" len="lg"/>
            <a:tailEnd type="none" w="sm" len="sm"/>
          </a:ln>
        </p:spPr>
        <p:txBody>
          <a:bodyPr wrap="none">
            <a:spAutoFit/>
          </a:bodyPr>
          <a:lstStyle/>
          <a:p>
            <a:pPr defTabSz="762000" eaLnBrk="0" hangingPunct="0"/>
            <a:r>
              <a:rPr kumimoji="0" lang="zh-CN" altLang="en-US" b="1"/>
              <a:t>主机 </a:t>
            </a:r>
            <a:r>
              <a:rPr kumimoji="0" lang="en-US" altLang="zh-CN" b="1"/>
              <a:t>2</a:t>
            </a:r>
          </a:p>
        </p:txBody>
      </p:sp>
      <p:sp>
        <p:nvSpPr>
          <p:cNvPr id="66567" name="Line 7"/>
          <p:cNvSpPr>
            <a:spLocks noChangeShapeType="1"/>
          </p:cNvSpPr>
          <p:nvPr/>
        </p:nvSpPr>
        <p:spPr bwMode="auto">
          <a:xfrm>
            <a:off x="2397125" y="2071688"/>
            <a:ext cx="3614738" cy="61912"/>
          </a:xfrm>
          <a:prstGeom prst="line">
            <a:avLst/>
          </a:prstGeom>
          <a:noFill/>
          <a:ln w="38100">
            <a:solidFill>
              <a:schemeClr val="tx1"/>
            </a:solidFill>
            <a:round/>
            <a:headEnd type="none" w="med" len="lg"/>
            <a:tailEnd type="arrow" w="med" len="med"/>
          </a:ln>
        </p:spPr>
        <p:txBody>
          <a:bodyPr wrap="none" anchor="ctr"/>
          <a:lstStyle/>
          <a:p>
            <a:endParaRPr lang="en-US"/>
          </a:p>
        </p:txBody>
      </p:sp>
      <p:sp>
        <p:nvSpPr>
          <p:cNvPr id="66568" name="Rectangle 8"/>
          <p:cNvSpPr>
            <a:spLocks noChangeArrowheads="1"/>
          </p:cNvSpPr>
          <p:nvPr/>
        </p:nvSpPr>
        <p:spPr bwMode="auto">
          <a:xfrm>
            <a:off x="2686050" y="1636713"/>
            <a:ext cx="2681288" cy="519112"/>
          </a:xfrm>
          <a:prstGeom prst="rect">
            <a:avLst/>
          </a:prstGeom>
          <a:noFill/>
          <a:ln w="38100">
            <a:noFill/>
            <a:miter lim="800000"/>
            <a:headEnd type="none" w="med" len="lg"/>
            <a:tailEnd type="none" w="sm" len="sm"/>
          </a:ln>
        </p:spPr>
        <p:txBody>
          <a:bodyPr wrap="none">
            <a:spAutoFit/>
          </a:bodyPr>
          <a:lstStyle/>
          <a:p>
            <a:pPr defTabSz="762000" eaLnBrk="0" hangingPunct="0">
              <a:spcBef>
                <a:spcPct val="50000"/>
              </a:spcBef>
            </a:pPr>
            <a:r>
              <a:rPr kumimoji="0" lang="en-US" altLang="zh-CN" sz="2800" b="1">
                <a:solidFill>
                  <a:srgbClr val="8F8FE3"/>
                </a:solidFill>
              </a:rPr>
              <a:t>2K, Send_Seq=x</a:t>
            </a:r>
          </a:p>
        </p:txBody>
      </p:sp>
      <p:sp>
        <p:nvSpPr>
          <p:cNvPr id="66569" name="Rectangle 9"/>
          <p:cNvSpPr>
            <a:spLocks noChangeArrowheads="1"/>
          </p:cNvSpPr>
          <p:nvPr/>
        </p:nvSpPr>
        <p:spPr bwMode="auto">
          <a:xfrm>
            <a:off x="2397125" y="2133600"/>
            <a:ext cx="4048125" cy="519113"/>
          </a:xfrm>
          <a:prstGeom prst="rect">
            <a:avLst/>
          </a:prstGeom>
          <a:noFill/>
          <a:ln w="38100">
            <a:noFill/>
            <a:miter lim="800000"/>
            <a:headEnd type="none" w="med" len="lg"/>
            <a:tailEnd type="none" w="sm" len="sm"/>
          </a:ln>
        </p:spPr>
        <p:txBody>
          <a:bodyPr>
            <a:spAutoFit/>
          </a:bodyPr>
          <a:lstStyle/>
          <a:p>
            <a:pPr defTabSz="762000" eaLnBrk="0" hangingPunct="0">
              <a:spcBef>
                <a:spcPct val="50000"/>
              </a:spcBef>
            </a:pPr>
            <a:r>
              <a:rPr kumimoji="0" lang="en-US" altLang="zh-CN" sz="2800" b="1">
                <a:solidFill>
                  <a:srgbClr val="00C692"/>
                </a:solidFill>
              </a:rPr>
              <a:t>Ack= x+</a:t>
            </a:r>
            <a:r>
              <a:rPr kumimoji="0" lang="en-US" altLang="zh-CN" b="1">
                <a:solidFill>
                  <a:srgbClr val="00C692"/>
                </a:solidFill>
              </a:rPr>
              <a:t>2048</a:t>
            </a:r>
            <a:r>
              <a:rPr kumimoji="0" lang="zh-CN" altLang="en-US" sz="2800" b="1">
                <a:solidFill>
                  <a:srgbClr val="00C692"/>
                </a:solidFill>
              </a:rPr>
              <a:t>，</a:t>
            </a:r>
            <a:r>
              <a:rPr kumimoji="0" lang="en-US" altLang="zh-CN" sz="2000" b="1">
                <a:solidFill>
                  <a:srgbClr val="00C692"/>
                </a:solidFill>
              </a:rPr>
              <a:t>WIN</a:t>
            </a:r>
            <a:r>
              <a:rPr kumimoji="0" lang="en-US" altLang="zh-CN" sz="2800" b="1">
                <a:solidFill>
                  <a:srgbClr val="00C692"/>
                </a:solidFill>
              </a:rPr>
              <a:t>=</a:t>
            </a:r>
            <a:r>
              <a:rPr kumimoji="0" lang="en-US" altLang="zh-CN" b="1">
                <a:solidFill>
                  <a:srgbClr val="00C692"/>
                </a:solidFill>
              </a:rPr>
              <a:t>2048</a:t>
            </a:r>
          </a:p>
        </p:txBody>
      </p:sp>
      <p:sp>
        <p:nvSpPr>
          <p:cNvPr id="66570" name="Line 10"/>
          <p:cNvSpPr>
            <a:spLocks noChangeShapeType="1"/>
          </p:cNvSpPr>
          <p:nvPr/>
        </p:nvSpPr>
        <p:spPr bwMode="auto">
          <a:xfrm flipH="1">
            <a:off x="2397125" y="2565400"/>
            <a:ext cx="3543300" cy="61913"/>
          </a:xfrm>
          <a:prstGeom prst="line">
            <a:avLst/>
          </a:prstGeom>
          <a:noFill/>
          <a:ln w="38100">
            <a:solidFill>
              <a:schemeClr val="tx1"/>
            </a:solidFill>
            <a:round/>
            <a:headEnd type="none" w="med" len="lg"/>
            <a:tailEnd type="arrow" w="med" len="med"/>
          </a:ln>
        </p:spPr>
        <p:txBody>
          <a:bodyPr wrap="none" anchor="ctr"/>
          <a:lstStyle/>
          <a:p>
            <a:endParaRPr lang="en-US"/>
          </a:p>
        </p:txBody>
      </p:sp>
      <p:sp>
        <p:nvSpPr>
          <p:cNvPr id="66571" name="Line 11"/>
          <p:cNvSpPr>
            <a:spLocks noChangeShapeType="1"/>
          </p:cNvSpPr>
          <p:nvPr/>
        </p:nvSpPr>
        <p:spPr bwMode="auto">
          <a:xfrm>
            <a:off x="1819275" y="2009775"/>
            <a:ext cx="577850" cy="0"/>
          </a:xfrm>
          <a:prstGeom prst="line">
            <a:avLst/>
          </a:prstGeom>
          <a:noFill/>
          <a:ln w="38100">
            <a:solidFill>
              <a:schemeClr val="folHlink"/>
            </a:solidFill>
            <a:round/>
            <a:headEnd type="none" w="med" len="lg"/>
            <a:tailEnd type="arrow" w="med" len="med"/>
          </a:ln>
        </p:spPr>
        <p:txBody>
          <a:bodyPr wrap="none" anchor="ctr"/>
          <a:lstStyle/>
          <a:p>
            <a:endParaRPr lang="en-US"/>
          </a:p>
        </p:txBody>
      </p:sp>
      <p:sp>
        <p:nvSpPr>
          <p:cNvPr id="66572" name="Text Box 12"/>
          <p:cNvSpPr txBox="1">
            <a:spLocks noChangeArrowheads="1"/>
          </p:cNvSpPr>
          <p:nvPr/>
        </p:nvSpPr>
        <p:spPr bwMode="auto">
          <a:xfrm>
            <a:off x="301625" y="1762125"/>
            <a:ext cx="2170113" cy="854075"/>
          </a:xfrm>
          <a:prstGeom prst="rect">
            <a:avLst/>
          </a:prstGeom>
          <a:noFill/>
          <a:ln w="25400">
            <a:noFill/>
            <a:miter lim="800000"/>
            <a:headEnd type="none" w="med" len="lg"/>
            <a:tailEnd type="none" w="sm" len="sm"/>
          </a:ln>
        </p:spPr>
        <p:txBody>
          <a:bodyPr>
            <a:spAutoFit/>
          </a:bodyPr>
          <a:lstStyle/>
          <a:p>
            <a:pPr defTabSz="762000" eaLnBrk="0" hangingPunct="0">
              <a:spcBef>
                <a:spcPct val="50000"/>
              </a:spcBef>
            </a:pPr>
            <a:r>
              <a:rPr kumimoji="0" lang="zh-CN" altLang="en-US" sz="2000"/>
              <a:t>应用进程要求</a:t>
            </a:r>
          </a:p>
          <a:p>
            <a:pPr defTabSz="762000" eaLnBrk="0" hangingPunct="0">
              <a:spcBef>
                <a:spcPct val="50000"/>
              </a:spcBef>
            </a:pPr>
            <a:r>
              <a:rPr kumimoji="0" lang="en-US" altLang="zh-CN" sz="2000"/>
              <a:t>2K</a:t>
            </a:r>
            <a:r>
              <a:rPr kumimoji="0" lang="zh-CN" altLang="en-US" sz="2000"/>
              <a:t>写操作</a:t>
            </a:r>
          </a:p>
        </p:txBody>
      </p:sp>
      <p:sp>
        <p:nvSpPr>
          <p:cNvPr id="66573" name="Line 13"/>
          <p:cNvSpPr>
            <a:spLocks noChangeShapeType="1"/>
          </p:cNvSpPr>
          <p:nvPr/>
        </p:nvSpPr>
        <p:spPr bwMode="auto">
          <a:xfrm>
            <a:off x="6084888" y="2133600"/>
            <a:ext cx="504825" cy="0"/>
          </a:xfrm>
          <a:prstGeom prst="line">
            <a:avLst/>
          </a:prstGeom>
          <a:noFill/>
          <a:ln w="38100">
            <a:solidFill>
              <a:schemeClr val="folHlink"/>
            </a:solidFill>
            <a:round/>
            <a:headEnd type="none" w="med" len="lg"/>
            <a:tailEnd type="arrow" w="med" len="med"/>
          </a:ln>
        </p:spPr>
        <p:txBody>
          <a:bodyPr wrap="none" anchor="ctr"/>
          <a:lstStyle/>
          <a:p>
            <a:endParaRPr lang="en-US"/>
          </a:p>
        </p:txBody>
      </p:sp>
      <p:sp>
        <p:nvSpPr>
          <p:cNvPr id="66574" name="Line 14"/>
          <p:cNvSpPr>
            <a:spLocks noChangeShapeType="1"/>
          </p:cNvSpPr>
          <p:nvPr/>
        </p:nvSpPr>
        <p:spPr bwMode="auto">
          <a:xfrm flipH="1">
            <a:off x="2470150" y="3494088"/>
            <a:ext cx="3470275" cy="61912"/>
          </a:xfrm>
          <a:prstGeom prst="line">
            <a:avLst/>
          </a:prstGeom>
          <a:noFill/>
          <a:ln w="38100">
            <a:solidFill>
              <a:schemeClr val="tx1"/>
            </a:solidFill>
            <a:round/>
            <a:headEnd type="none" w="med" len="lg"/>
            <a:tailEnd type="arrow" w="med" len="med"/>
          </a:ln>
        </p:spPr>
        <p:txBody>
          <a:bodyPr wrap="none" anchor="ctr"/>
          <a:lstStyle/>
          <a:p>
            <a:endParaRPr lang="en-US"/>
          </a:p>
        </p:txBody>
      </p:sp>
      <p:sp>
        <p:nvSpPr>
          <p:cNvPr id="66575" name="Line 15"/>
          <p:cNvSpPr>
            <a:spLocks noChangeShapeType="1"/>
          </p:cNvSpPr>
          <p:nvPr/>
        </p:nvSpPr>
        <p:spPr bwMode="auto">
          <a:xfrm>
            <a:off x="7747000" y="3060700"/>
            <a:ext cx="577850" cy="0"/>
          </a:xfrm>
          <a:prstGeom prst="line">
            <a:avLst/>
          </a:prstGeom>
          <a:noFill/>
          <a:ln w="38100">
            <a:solidFill>
              <a:schemeClr val="folHlink"/>
            </a:solidFill>
            <a:round/>
            <a:headEnd type="none" w="med" len="lg"/>
            <a:tailEnd type="arrow" w="med" len="med"/>
          </a:ln>
        </p:spPr>
        <p:txBody>
          <a:bodyPr wrap="none" anchor="ctr"/>
          <a:lstStyle/>
          <a:p>
            <a:endParaRPr lang="en-US"/>
          </a:p>
        </p:txBody>
      </p:sp>
      <p:sp>
        <p:nvSpPr>
          <p:cNvPr id="66576" name="Text Box 16"/>
          <p:cNvSpPr txBox="1">
            <a:spLocks noChangeArrowheads="1"/>
          </p:cNvSpPr>
          <p:nvPr/>
        </p:nvSpPr>
        <p:spPr bwMode="auto">
          <a:xfrm>
            <a:off x="6589713" y="1266825"/>
            <a:ext cx="1808162" cy="457200"/>
          </a:xfrm>
          <a:prstGeom prst="rect">
            <a:avLst/>
          </a:prstGeom>
          <a:noFill/>
          <a:ln w="9525">
            <a:noFill/>
            <a:miter lim="800000"/>
            <a:headEnd/>
            <a:tailEnd/>
          </a:ln>
        </p:spPr>
        <p:txBody>
          <a:bodyPr>
            <a:spAutoFit/>
          </a:bodyPr>
          <a:lstStyle/>
          <a:p>
            <a:pPr>
              <a:spcBef>
                <a:spcPct val="50000"/>
              </a:spcBef>
            </a:pPr>
            <a:r>
              <a:rPr lang="zh-CN" altLang="en-US" i="1">
                <a:latin typeface="Tahoma" pitchFamily="34" charset="0"/>
              </a:rPr>
              <a:t>接收缓存</a:t>
            </a:r>
          </a:p>
        </p:txBody>
      </p:sp>
      <p:sp>
        <p:nvSpPr>
          <p:cNvPr id="66577" name="Rectangle 17"/>
          <p:cNvSpPr>
            <a:spLocks noChangeArrowheads="1"/>
          </p:cNvSpPr>
          <p:nvPr/>
        </p:nvSpPr>
        <p:spPr bwMode="auto">
          <a:xfrm>
            <a:off x="6734175" y="1885950"/>
            <a:ext cx="939800" cy="247650"/>
          </a:xfrm>
          <a:prstGeom prst="rect">
            <a:avLst/>
          </a:prstGeom>
          <a:noFill/>
          <a:ln w="9525">
            <a:solidFill>
              <a:schemeClr val="tx1"/>
            </a:solidFill>
            <a:miter lim="800000"/>
            <a:headEnd/>
            <a:tailEnd/>
          </a:ln>
        </p:spPr>
        <p:txBody>
          <a:bodyPr wrap="none" anchor="ctr"/>
          <a:lstStyle/>
          <a:p>
            <a:endParaRPr lang="en-US"/>
          </a:p>
        </p:txBody>
      </p:sp>
      <p:sp>
        <p:nvSpPr>
          <p:cNvPr id="66578" name="Text Box 18"/>
          <p:cNvSpPr txBox="1">
            <a:spLocks noChangeArrowheads="1"/>
          </p:cNvSpPr>
          <p:nvPr/>
        </p:nvSpPr>
        <p:spPr bwMode="auto">
          <a:xfrm>
            <a:off x="228600" y="2625725"/>
            <a:ext cx="2168525" cy="854075"/>
          </a:xfrm>
          <a:prstGeom prst="rect">
            <a:avLst/>
          </a:prstGeom>
          <a:noFill/>
          <a:ln w="25400">
            <a:noFill/>
            <a:miter lim="800000"/>
            <a:headEnd type="none" w="med" len="lg"/>
            <a:tailEnd type="none" w="sm" len="sm"/>
          </a:ln>
        </p:spPr>
        <p:txBody>
          <a:bodyPr>
            <a:spAutoFit/>
          </a:bodyPr>
          <a:lstStyle/>
          <a:p>
            <a:pPr defTabSz="762000" eaLnBrk="0" hangingPunct="0">
              <a:spcBef>
                <a:spcPct val="50000"/>
              </a:spcBef>
            </a:pPr>
            <a:r>
              <a:rPr kumimoji="0" lang="zh-CN" altLang="en-US" sz="2000"/>
              <a:t>应用进程要求</a:t>
            </a:r>
          </a:p>
          <a:p>
            <a:pPr defTabSz="762000" eaLnBrk="0" hangingPunct="0">
              <a:spcBef>
                <a:spcPct val="50000"/>
              </a:spcBef>
            </a:pPr>
            <a:r>
              <a:rPr kumimoji="0" lang="en-US" altLang="zh-CN" sz="2000"/>
              <a:t>3K</a:t>
            </a:r>
            <a:r>
              <a:rPr kumimoji="0" lang="zh-CN" altLang="en-US" sz="2000"/>
              <a:t>写操作</a:t>
            </a:r>
          </a:p>
        </p:txBody>
      </p:sp>
      <p:sp>
        <p:nvSpPr>
          <p:cNvPr id="66579" name="Rectangle 19"/>
          <p:cNvSpPr>
            <a:spLocks noChangeArrowheads="1"/>
          </p:cNvSpPr>
          <p:nvPr/>
        </p:nvSpPr>
        <p:spPr bwMode="auto">
          <a:xfrm>
            <a:off x="6734175" y="1885950"/>
            <a:ext cx="506413" cy="24765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6580" name="Line 20"/>
          <p:cNvSpPr>
            <a:spLocks noChangeShapeType="1"/>
          </p:cNvSpPr>
          <p:nvPr/>
        </p:nvSpPr>
        <p:spPr bwMode="auto">
          <a:xfrm>
            <a:off x="2397125" y="2998788"/>
            <a:ext cx="3614738" cy="61912"/>
          </a:xfrm>
          <a:prstGeom prst="line">
            <a:avLst/>
          </a:prstGeom>
          <a:noFill/>
          <a:ln w="38100">
            <a:solidFill>
              <a:schemeClr val="tx1"/>
            </a:solidFill>
            <a:round/>
            <a:headEnd type="none" w="med" len="lg"/>
            <a:tailEnd type="arrow" w="med" len="med"/>
          </a:ln>
        </p:spPr>
        <p:txBody>
          <a:bodyPr wrap="none" anchor="ctr"/>
          <a:lstStyle/>
          <a:p>
            <a:endParaRPr lang="en-US"/>
          </a:p>
        </p:txBody>
      </p:sp>
      <p:sp>
        <p:nvSpPr>
          <p:cNvPr id="66581" name="Rectangle 21"/>
          <p:cNvSpPr>
            <a:spLocks noChangeArrowheads="1"/>
          </p:cNvSpPr>
          <p:nvPr/>
        </p:nvSpPr>
        <p:spPr bwMode="auto">
          <a:xfrm>
            <a:off x="2686050" y="2689225"/>
            <a:ext cx="3105150" cy="457200"/>
          </a:xfrm>
          <a:prstGeom prst="rect">
            <a:avLst/>
          </a:prstGeom>
          <a:noFill/>
          <a:ln w="38100">
            <a:noFill/>
            <a:miter lim="800000"/>
            <a:headEnd type="none" w="med" len="lg"/>
            <a:tailEnd type="none" w="sm" len="sm"/>
          </a:ln>
        </p:spPr>
        <p:txBody>
          <a:bodyPr wrap="none">
            <a:spAutoFit/>
          </a:bodyPr>
          <a:lstStyle/>
          <a:p>
            <a:pPr defTabSz="762000" eaLnBrk="0" hangingPunct="0">
              <a:spcBef>
                <a:spcPct val="50000"/>
              </a:spcBef>
            </a:pPr>
            <a:r>
              <a:rPr kumimoji="0" lang="en-US" altLang="zh-CN" b="1">
                <a:solidFill>
                  <a:srgbClr val="8F8FE3"/>
                </a:solidFill>
              </a:rPr>
              <a:t>2K, Send_Seq=x+2048</a:t>
            </a:r>
          </a:p>
        </p:txBody>
      </p:sp>
      <p:sp>
        <p:nvSpPr>
          <p:cNvPr id="66582" name="Rectangle 22"/>
          <p:cNvSpPr>
            <a:spLocks noChangeArrowheads="1"/>
          </p:cNvSpPr>
          <p:nvPr/>
        </p:nvSpPr>
        <p:spPr bwMode="auto">
          <a:xfrm>
            <a:off x="2397125" y="3122613"/>
            <a:ext cx="4048125" cy="519112"/>
          </a:xfrm>
          <a:prstGeom prst="rect">
            <a:avLst/>
          </a:prstGeom>
          <a:noFill/>
          <a:ln w="38100">
            <a:noFill/>
            <a:miter lim="800000"/>
            <a:headEnd type="none" w="med" len="lg"/>
            <a:tailEnd type="none" w="sm" len="sm"/>
          </a:ln>
        </p:spPr>
        <p:txBody>
          <a:bodyPr>
            <a:spAutoFit/>
          </a:bodyPr>
          <a:lstStyle/>
          <a:p>
            <a:pPr defTabSz="762000" eaLnBrk="0" hangingPunct="0">
              <a:spcBef>
                <a:spcPct val="50000"/>
              </a:spcBef>
            </a:pPr>
            <a:r>
              <a:rPr kumimoji="0" lang="en-US" altLang="zh-CN" sz="2800" b="1">
                <a:solidFill>
                  <a:srgbClr val="00C692"/>
                </a:solidFill>
              </a:rPr>
              <a:t>Ack= x+4096</a:t>
            </a:r>
            <a:r>
              <a:rPr kumimoji="0" lang="zh-CN" altLang="en-US" sz="2800" b="1">
                <a:solidFill>
                  <a:srgbClr val="00C692"/>
                </a:solidFill>
              </a:rPr>
              <a:t>，</a:t>
            </a:r>
            <a:r>
              <a:rPr kumimoji="0" lang="en-US" altLang="zh-CN" sz="2000" b="1">
                <a:solidFill>
                  <a:srgbClr val="00C692"/>
                </a:solidFill>
              </a:rPr>
              <a:t>WIN</a:t>
            </a:r>
            <a:r>
              <a:rPr kumimoji="0" lang="en-US" altLang="zh-CN" sz="2800" b="1">
                <a:solidFill>
                  <a:srgbClr val="00C692"/>
                </a:solidFill>
              </a:rPr>
              <a:t>=</a:t>
            </a:r>
            <a:r>
              <a:rPr kumimoji="0" lang="en-US" altLang="zh-CN" b="1">
                <a:solidFill>
                  <a:srgbClr val="00C692"/>
                </a:solidFill>
              </a:rPr>
              <a:t>0</a:t>
            </a:r>
          </a:p>
        </p:txBody>
      </p:sp>
      <p:sp>
        <p:nvSpPr>
          <p:cNvPr id="66583" name="Rectangle 23"/>
          <p:cNvSpPr>
            <a:spLocks noChangeArrowheads="1"/>
          </p:cNvSpPr>
          <p:nvPr/>
        </p:nvSpPr>
        <p:spPr bwMode="auto">
          <a:xfrm>
            <a:off x="6734175" y="2874963"/>
            <a:ext cx="939800" cy="24765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6584" name="Line 24"/>
          <p:cNvSpPr>
            <a:spLocks noChangeShapeType="1"/>
          </p:cNvSpPr>
          <p:nvPr/>
        </p:nvSpPr>
        <p:spPr bwMode="auto">
          <a:xfrm>
            <a:off x="6156325" y="3060700"/>
            <a:ext cx="506413" cy="0"/>
          </a:xfrm>
          <a:prstGeom prst="line">
            <a:avLst/>
          </a:prstGeom>
          <a:noFill/>
          <a:ln w="38100">
            <a:solidFill>
              <a:schemeClr val="folHlink"/>
            </a:solidFill>
            <a:round/>
            <a:headEnd type="none" w="med" len="lg"/>
            <a:tailEnd type="arrow" w="med" len="med"/>
          </a:ln>
        </p:spPr>
        <p:txBody>
          <a:bodyPr wrap="none" anchor="ctr"/>
          <a:lstStyle/>
          <a:p>
            <a:endParaRPr lang="en-US"/>
          </a:p>
        </p:txBody>
      </p:sp>
      <p:sp>
        <p:nvSpPr>
          <p:cNvPr id="66585" name="Text Box 25"/>
          <p:cNvSpPr txBox="1">
            <a:spLocks noChangeArrowheads="1"/>
          </p:cNvSpPr>
          <p:nvPr/>
        </p:nvSpPr>
        <p:spPr bwMode="auto">
          <a:xfrm>
            <a:off x="7673975" y="3184525"/>
            <a:ext cx="1012825" cy="1187450"/>
          </a:xfrm>
          <a:prstGeom prst="rect">
            <a:avLst/>
          </a:prstGeom>
          <a:noFill/>
          <a:ln w="9525">
            <a:noFill/>
            <a:miter lim="800000"/>
            <a:headEnd/>
            <a:tailEnd/>
          </a:ln>
        </p:spPr>
        <p:txBody>
          <a:bodyPr>
            <a:spAutoFit/>
          </a:bodyPr>
          <a:lstStyle/>
          <a:p>
            <a:pPr>
              <a:spcBef>
                <a:spcPct val="50000"/>
              </a:spcBef>
            </a:pPr>
            <a:r>
              <a:rPr lang="zh-CN" altLang="en-US" i="1">
                <a:latin typeface="Tahoma" pitchFamily="34" charset="0"/>
              </a:rPr>
              <a:t>应用进程读</a:t>
            </a:r>
            <a:r>
              <a:rPr lang="en-US" altLang="zh-CN" i="1">
                <a:latin typeface="Tahoma" pitchFamily="34" charset="0"/>
              </a:rPr>
              <a:t>2K</a:t>
            </a:r>
          </a:p>
        </p:txBody>
      </p:sp>
      <p:sp>
        <p:nvSpPr>
          <p:cNvPr id="66586" name="Line 26"/>
          <p:cNvSpPr>
            <a:spLocks noChangeShapeType="1"/>
          </p:cNvSpPr>
          <p:nvPr/>
        </p:nvSpPr>
        <p:spPr bwMode="auto">
          <a:xfrm flipH="1">
            <a:off x="2470150" y="3989388"/>
            <a:ext cx="3470275" cy="61912"/>
          </a:xfrm>
          <a:prstGeom prst="line">
            <a:avLst/>
          </a:prstGeom>
          <a:noFill/>
          <a:ln w="38100">
            <a:solidFill>
              <a:schemeClr val="tx1"/>
            </a:solidFill>
            <a:round/>
            <a:headEnd type="none" w="med" len="lg"/>
            <a:tailEnd type="arrow" w="med" len="med"/>
          </a:ln>
        </p:spPr>
        <p:txBody>
          <a:bodyPr wrap="none" anchor="ctr"/>
          <a:lstStyle/>
          <a:p>
            <a:endParaRPr lang="en-US"/>
          </a:p>
        </p:txBody>
      </p:sp>
      <p:sp>
        <p:nvSpPr>
          <p:cNvPr id="66587" name="Rectangle 27"/>
          <p:cNvSpPr>
            <a:spLocks noChangeArrowheads="1"/>
          </p:cNvSpPr>
          <p:nvPr/>
        </p:nvSpPr>
        <p:spPr bwMode="auto">
          <a:xfrm>
            <a:off x="2325688" y="3556000"/>
            <a:ext cx="4048125" cy="519113"/>
          </a:xfrm>
          <a:prstGeom prst="rect">
            <a:avLst/>
          </a:prstGeom>
          <a:noFill/>
          <a:ln w="38100">
            <a:noFill/>
            <a:miter lim="800000"/>
            <a:headEnd type="none" w="med" len="lg"/>
            <a:tailEnd type="none" w="sm" len="sm"/>
          </a:ln>
        </p:spPr>
        <p:txBody>
          <a:bodyPr>
            <a:spAutoFit/>
          </a:bodyPr>
          <a:lstStyle/>
          <a:p>
            <a:pPr defTabSz="762000" eaLnBrk="0" hangingPunct="0">
              <a:spcBef>
                <a:spcPct val="50000"/>
              </a:spcBef>
            </a:pPr>
            <a:r>
              <a:rPr kumimoji="0" lang="en-US" altLang="zh-CN" sz="2800" b="1">
                <a:solidFill>
                  <a:srgbClr val="00C692"/>
                </a:solidFill>
              </a:rPr>
              <a:t>Ack= x+4096</a:t>
            </a:r>
            <a:r>
              <a:rPr kumimoji="0" lang="zh-CN" altLang="en-US" sz="2800" b="1">
                <a:solidFill>
                  <a:srgbClr val="00C692"/>
                </a:solidFill>
              </a:rPr>
              <a:t>，</a:t>
            </a:r>
            <a:r>
              <a:rPr kumimoji="0" lang="en-US" altLang="zh-CN" sz="2000" b="1">
                <a:solidFill>
                  <a:srgbClr val="00C692"/>
                </a:solidFill>
              </a:rPr>
              <a:t>WIN</a:t>
            </a:r>
            <a:r>
              <a:rPr kumimoji="0" lang="en-US" altLang="zh-CN" sz="2800" b="1">
                <a:solidFill>
                  <a:srgbClr val="00C692"/>
                </a:solidFill>
              </a:rPr>
              <a:t>=2048</a:t>
            </a:r>
            <a:endParaRPr kumimoji="0" lang="en-US" altLang="zh-CN" b="1">
              <a:solidFill>
                <a:srgbClr val="00C692"/>
              </a:solidFill>
            </a:endParaRPr>
          </a:p>
        </p:txBody>
      </p:sp>
      <p:sp>
        <p:nvSpPr>
          <p:cNvPr id="66588" name="Line 28"/>
          <p:cNvSpPr>
            <a:spLocks noChangeShapeType="1"/>
          </p:cNvSpPr>
          <p:nvPr/>
        </p:nvSpPr>
        <p:spPr bwMode="auto">
          <a:xfrm>
            <a:off x="2470150" y="4484688"/>
            <a:ext cx="3614738" cy="61912"/>
          </a:xfrm>
          <a:prstGeom prst="line">
            <a:avLst/>
          </a:prstGeom>
          <a:noFill/>
          <a:ln w="38100">
            <a:solidFill>
              <a:schemeClr val="tx1"/>
            </a:solidFill>
            <a:round/>
            <a:headEnd type="none" w="med" len="lg"/>
            <a:tailEnd type="arrow" w="med" len="med"/>
          </a:ln>
        </p:spPr>
        <p:txBody>
          <a:bodyPr wrap="none" anchor="ctr"/>
          <a:lstStyle/>
          <a:p>
            <a:endParaRPr lang="en-US"/>
          </a:p>
        </p:txBody>
      </p:sp>
      <p:sp>
        <p:nvSpPr>
          <p:cNvPr id="66589" name="Rectangle 29"/>
          <p:cNvSpPr>
            <a:spLocks noChangeArrowheads="1"/>
          </p:cNvSpPr>
          <p:nvPr/>
        </p:nvSpPr>
        <p:spPr bwMode="auto">
          <a:xfrm>
            <a:off x="2759075" y="4176713"/>
            <a:ext cx="3105150" cy="457200"/>
          </a:xfrm>
          <a:prstGeom prst="rect">
            <a:avLst/>
          </a:prstGeom>
          <a:noFill/>
          <a:ln w="38100">
            <a:noFill/>
            <a:miter lim="800000"/>
            <a:headEnd type="none" w="med" len="lg"/>
            <a:tailEnd type="none" w="sm" len="sm"/>
          </a:ln>
        </p:spPr>
        <p:txBody>
          <a:bodyPr wrap="none">
            <a:spAutoFit/>
          </a:bodyPr>
          <a:lstStyle/>
          <a:p>
            <a:pPr defTabSz="762000" eaLnBrk="0" hangingPunct="0">
              <a:spcBef>
                <a:spcPct val="50000"/>
              </a:spcBef>
            </a:pPr>
            <a:r>
              <a:rPr kumimoji="0" lang="en-US" altLang="zh-CN" b="1">
                <a:solidFill>
                  <a:srgbClr val="8F8FE3"/>
                </a:solidFill>
              </a:rPr>
              <a:t>1K, Send_Seq=x+4096</a:t>
            </a:r>
          </a:p>
        </p:txBody>
      </p:sp>
      <p:sp>
        <p:nvSpPr>
          <p:cNvPr id="66590" name="Rectangle 30"/>
          <p:cNvSpPr>
            <a:spLocks noChangeArrowheads="1"/>
          </p:cNvSpPr>
          <p:nvPr/>
        </p:nvSpPr>
        <p:spPr bwMode="auto">
          <a:xfrm>
            <a:off x="6662738" y="3741738"/>
            <a:ext cx="939800" cy="247650"/>
          </a:xfrm>
          <a:prstGeom prst="rect">
            <a:avLst/>
          </a:prstGeom>
          <a:noFill/>
          <a:ln w="9525">
            <a:solidFill>
              <a:schemeClr val="tx1"/>
            </a:solidFill>
            <a:miter lim="800000"/>
            <a:headEnd/>
            <a:tailEnd/>
          </a:ln>
        </p:spPr>
        <p:txBody>
          <a:bodyPr wrap="none" anchor="ctr"/>
          <a:lstStyle/>
          <a:p>
            <a:endParaRPr lang="en-US"/>
          </a:p>
        </p:txBody>
      </p:sp>
      <p:sp>
        <p:nvSpPr>
          <p:cNvPr id="66591" name="Rectangle 31"/>
          <p:cNvSpPr>
            <a:spLocks noChangeArrowheads="1"/>
          </p:cNvSpPr>
          <p:nvPr/>
        </p:nvSpPr>
        <p:spPr bwMode="auto">
          <a:xfrm>
            <a:off x="7096125" y="3741738"/>
            <a:ext cx="506413" cy="24765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6592" name="Rectangle 32"/>
          <p:cNvSpPr>
            <a:spLocks noChangeArrowheads="1"/>
          </p:cNvSpPr>
          <p:nvPr/>
        </p:nvSpPr>
        <p:spPr bwMode="auto">
          <a:xfrm>
            <a:off x="6662738" y="4360863"/>
            <a:ext cx="939800" cy="247650"/>
          </a:xfrm>
          <a:prstGeom prst="rect">
            <a:avLst/>
          </a:prstGeom>
          <a:noFill/>
          <a:ln w="9525">
            <a:solidFill>
              <a:schemeClr val="tx1"/>
            </a:solidFill>
            <a:miter lim="800000"/>
            <a:headEnd/>
            <a:tailEnd/>
          </a:ln>
        </p:spPr>
        <p:txBody>
          <a:bodyPr wrap="none" anchor="ctr"/>
          <a:lstStyle/>
          <a:p>
            <a:endParaRPr lang="en-US"/>
          </a:p>
        </p:txBody>
      </p:sp>
      <p:sp>
        <p:nvSpPr>
          <p:cNvPr id="66593" name="Rectangle 33"/>
          <p:cNvSpPr>
            <a:spLocks noChangeArrowheads="1"/>
          </p:cNvSpPr>
          <p:nvPr/>
        </p:nvSpPr>
        <p:spPr bwMode="auto">
          <a:xfrm>
            <a:off x="7096125" y="4360863"/>
            <a:ext cx="506413" cy="24765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6594" name="Rectangle 34"/>
          <p:cNvSpPr>
            <a:spLocks noChangeArrowheads="1"/>
          </p:cNvSpPr>
          <p:nvPr/>
        </p:nvSpPr>
        <p:spPr bwMode="auto">
          <a:xfrm>
            <a:off x="6662738" y="4360863"/>
            <a:ext cx="217487" cy="24765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6595" name="AutoShape 35"/>
          <p:cNvSpPr>
            <a:spLocks/>
          </p:cNvSpPr>
          <p:nvPr/>
        </p:nvSpPr>
        <p:spPr bwMode="auto">
          <a:xfrm>
            <a:off x="2035175" y="3246438"/>
            <a:ext cx="217488" cy="866775"/>
          </a:xfrm>
          <a:prstGeom prst="leftBrace">
            <a:avLst>
              <a:gd name="adj1" fmla="val 33212"/>
              <a:gd name="adj2" fmla="val 50000"/>
            </a:avLst>
          </a:prstGeom>
          <a:noFill/>
          <a:ln w="9525">
            <a:solidFill>
              <a:schemeClr val="tx1"/>
            </a:solidFill>
            <a:miter lim="800000"/>
            <a:headEnd/>
            <a:tailEnd/>
          </a:ln>
        </p:spPr>
        <p:txBody>
          <a:bodyPr wrap="none" anchor="ctr"/>
          <a:lstStyle/>
          <a:p>
            <a:endParaRPr lang="en-US"/>
          </a:p>
        </p:txBody>
      </p:sp>
      <p:sp>
        <p:nvSpPr>
          <p:cNvPr id="66596" name="Text Box 36"/>
          <p:cNvSpPr txBox="1">
            <a:spLocks noChangeArrowheads="1"/>
          </p:cNvSpPr>
          <p:nvPr/>
        </p:nvSpPr>
        <p:spPr bwMode="auto">
          <a:xfrm>
            <a:off x="381000" y="3556000"/>
            <a:ext cx="1365250" cy="457200"/>
          </a:xfrm>
          <a:prstGeom prst="rect">
            <a:avLst/>
          </a:prstGeom>
          <a:noFill/>
          <a:ln w="9525">
            <a:noFill/>
            <a:miter lim="800000"/>
            <a:headEnd/>
            <a:tailEnd/>
          </a:ln>
        </p:spPr>
        <p:txBody>
          <a:bodyPr>
            <a:spAutoFit/>
          </a:bodyPr>
          <a:lstStyle/>
          <a:p>
            <a:pPr>
              <a:spcBef>
                <a:spcPct val="50000"/>
              </a:spcBef>
            </a:pPr>
            <a:r>
              <a:rPr lang="en-US" altLang="zh-CN" i="1">
                <a:latin typeface="Tahoma" pitchFamily="34" charset="0"/>
              </a:rPr>
              <a:t>blocked</a:t>
            </a:r>
          </a:p>
        </p:txBody>
      </p:sp>
      <p:sp>
        <p:nvSpPr>
          <p:cNvPr id="66597" name="Line 37"/>
          <p:cNvSpPr>
            <a:spLocks noChangeShapeType="1"/>
          </p:cNvSpPr>
          <p:nvPr/>
        </p:nvSpPr>
        <p:spPr bwMode="auto">
          <a:xfrm>
            <a:off x="1746250" y="2998788"/>
            <a:ext cx="579438" cy="0"/>
          </a:xfrm>
          <a:prstGeom prst="line">
            <a:avLst/>
          </a:prstGeom>
          <a:noFill/>
          <a:ln w="38100">
            <a:solidFill>
              <a:schemeClr val="folHlink"/>
            </a:solidFill>
            <a:round/>
            <a:headEnd type="none" w="med" len="lg"/>
            <a:tailEnd type="arrow" w="med" len="med"/>
          </a:ln>
        </p:spPr>
        <p:txBody>
          <a:bodyPr wrap="none" anchor="ctr"/>
          <a:lstStyle/>
          <a:p>
            <a:endParaRPr lang="en-US"/>
          </a:p>
        </p:txBody>
      </p:sp>
      <p:sp>
        <p:nvSpPr>
          <p:cNvPr id="66598" name="Line 38"/>
          <p:cNvSpPr>
            <a:spLocks noChangeShapeType="1"/>
          </p:cNvSpPr>
          <p:nvPr/>
        </p:nvSpPr>
        <p:spPr bwMode="auto">
          <a:xfrm flipV="1">
            <a:off x="1219200" y="3810000"/>
            <a:ext cx="1157288" cy="681038"/>
          </a:xfrm>
          <a:prstGeom prst="line">
            <a:avLst/>
          </a:prstGeom>
          <a:noFill/>
          <a:ln w="9525">
            <a:solidFill>
              <a:schemeClr val="tx1"/>
            </a:solidFill>
            <a:round/>
            <a:headEnd/>
            <a:tailEnd type="triangle" w="med" len="med"/>
          </a:ln>
        </p:spPr>
        <p:txBody>
          <a:bodyPr/>
          <a:lstStyle/>
          <a:p>
            <a:endParaRPr lang="en-US"/>
          </a:p>
        </p:txBody>
      </p:sp>
      <p:sp>
        <p:nvSpPr>
          <p:cNvPr id="66599" name="Text Box 39"/>
          <p:cNvSpPr txBox="1">
            <a:spLocks noChangeArrowheads="1"/>
          </p:cNvSpPr>
          <p:nvPr/>
        </p:nvSpPr>
        <p:spPr bwMode="auto">
          <a:xfrm>
            <a:off x="457200" y="4114800"/>
            <a:ext cx="1389063" cy="641350"/>
          </a:xfrm>
          <a:prstGeom prst="rect">
            <a:avLst/>
          </a:prstGeom>
          <a:solidFill>
            <a:srgbClr val="FFCC66"/>
          </a:solidFill>
          <a:ln w="9525">
            <a:noFill/>
            <a:miter lim="800000"/>
            <a:headEnd/>
            <a:tailEnd/>
          </a:ln>
        </p:spPr>
        <p:txBody>
          <a:bodyPr>
            <a:spAutoFit/>
          </a:bodyPr>
          <a:lstStyle/>
          <a:p>
            <a:pPr>
              <a:spcBef>
                <a:spcPct val="50000"/>
              </a:spcBef>
            </a:pPr>
            <a:r>
              <a:rPr lang="zh-CN" altLang="en-US" sz="1800"/>
              <a:t>此包丢失引起的后果</a:t>
            </a:r>
          </a:p>
        </p:txBody>
      </p:sp>
      <p:sp>
        <p:nvSpPr>
          <p:cNvPr id="66600" name="Text Box 40"/>
          <p:cNvSpPr txBox="1">
            <a:spLocks noChangeArrowheads="1"/>
          </p:cNvSpPr>
          <p:nvPr/>
        </p:nvSpPr>
        <p:spPr bwMode="auto">
          <a:xfrm>
            <a:off x="685800" y="4800600"/>
            <a:ext cx="7924800" cy="1462088"/>
          </a:xfrm>
          <a:prstGeom prst="rect">
            <a:avLst/>
          </a:prstGeom>
          <a:solidFill>
            <a:schemeClr val="accent1">
              <a:lumMod val="60000"/>
              <a:lumOff val="40000"/>
            </a:schemeClr>
          </a:solidFill>
          <a:ln w="9525">
            <a:noFill/>
            <a:miter lim="800000"/>
            <a:headEnd/>
            <a:tailEnd/>
          </a:ln>
        </p:spPr>
        <p:txBody>
          <a:bodyPr>
            <a:spAutoFit/>
          </a:bodyPr>
          <a:lstStyle/>
          <a:p>
            <a:pPr>
              <a:spcBef>
                <a:spcPct val="50000"/>
              </a:spcBef>
            </a:pPr>
            <a:r>
              <a:rPr lang="zh-CN" altLang="en-US" dirty="0"/>
              <a:t>问题</a:t>
            </a:r>
            <a:r>
              <a:rPr lang="en-US" altLang="zh-CN" dirty="0"/>
              <a:t>: </a:t>
            </a:r>
          </a:p>
          <a:p>
            <a:pPr lvl="1">
              <a:spcBef>
                <a:spcPct val="50000"/>
              </a:spcBef>
            </a:pPr>
            <a:r>
              <a:rPr lang="zh-CN" altLang="en-US" dirty="0"/>
              <a:t>在宽带网络中</a:t>
            </a:r>
            <a:r>
              <a:rPr lang="en-US" altLang="zh-CN" dirty="0"/>
              <a:t>, TCP</a:t>
            </a:r>
            <a:r>
              <a:rPr lang="zh-CN" altLang="en-US" sz="2000" dirty="0"/>
              <a:t>窗口尺寸对带宽利用率的影响  </a:t>
            </a:r>
            <a:r>
              <a:rPr lang="en-US" altLang="zh-CN" sz="2000" dirty="0"/>
              <a:t>RFC1323</a:t>
            </a:r>
          </a:p>
          <a:p>
            <a:pPr lvl="1">
              <a:spcBef>
                <a:spcPct val="50000"/>
              </a:spcBef>
            </a:pPr>
            <a:r>
              <a:rPr lang="zh-CN" altLang="en-US" sz="2000" dirty="0"/>
              <a:t>与低层网络提供的流量控制机制的结合</a:t>
            </a:r>
            <a:r>
              <a:rPr lang="en-US" altLang="zh-CN" sz="2000" dirty="0"/>
              <a:t>, </a:t>
            </a:r>
            <a:r>
              <a:rPr lang="zh-CN" altLang="en-US" sz="2000" dirty="0"/>
              <a:t>如</a:t>
            </a:r>
            <a:r>
              <a:rPr lang="en-US" altLang="zh-CN" sz="2000" dirty="0"/>
              <a:t>ATM</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smtClean="0"/>
              <a:t>TCP</a:t>
            </a:r>
            <a:r>
              <a:rPr lang="zh-CN" altLang="en-US" smtClean="0"/>
              <a:t>确认和重发机制</a:t>
            </a:r>
          </a:p>
        </p:txBody>
      </p:sp>
      <p:sp>
        <p:nvSpPr>
          <p:cNvPr id="67587" name="Text Box 3"/>
          <p:cNvSpPr txBox="1">
            <a:spLocks noChangeArrowheads="1"/>
          </p:cNvSpPr>
          <p:nvPr/>
        </p:nvSpPr>
        <p:spPr bwMode="auto">
          <a:xfrm>
            <a:off x="7467600" y="1371600"/>
            <a:ext cx="914400" cy="579438"/>
          </a:xfrm>
          <a:prstGeom prst="rect">
            <a:avLst/>
          </a:prstGeom>
          <a:solidFill>
            <a:schemeClr val="accent1"/>
          </a:solidFill>
          <a:ln w="9525">
            <a:noFill/>
            <a:miter lim="800000"/>
            <a:headEnd/>
            <a:tailEnd/>
          </a:ln>
        </p:spPr>
        <p:txBody>
          <a:bodyPr>
            <a:spAutoFit/>
          </a:bodyPr>
          <a:lstStyle/>
          <a:p>
            <a:pPr>
              <a:spcBef>
                <a:spcPct val="50000"/>
              </a:spcBef>
            </a:pPr>
            <a:r>
              <a:rPr lang="en-US" altLang="zh-CN" sz="3200" i="1">
                <a:latin typeface="Tahoma" pitchFamily="34" charset="0"/>
              </a:rPr>
              <a:t>n5</a:t>
            </a:r>
          </a:p>
        </p:txBody>
      </p:sp>
      <p:sp>
        <p:nvSpPr>
          <p:cNvPr id="67588" name="Text Box 4"/>
          <p:cNvSpPr txBox="1">
            <a:spLocks noChangeArrowheads="1"/>
          </p:cNvSpPr>
          <p:nvPr/>
        </p:nvSpPr>
        <p:spPr bwMode="auto">
          <a:xfrm>
            <a:off x="6172200" y="1371600"/>
            <a:ext cx="914400" cy="579438"/>
          </a:xfrm>
          <a:prstGeom prst="rect">
            <a:avLst/>
          </a:prstGeom>
          <a:solidFill>
            <a:schemeClr val="accent1"/>
          </a:solidFill>
          <a:ln w="9525">
            <a:noFill/>
            <a:miter lim="800000"/>
            <a:headEnd/>
            <a:tailEnd/>
          </a:ln>
        </p:spPr>
        <p:txBody>
          <a:bodyPr>
            <a:spAutoFit/>
          </a:bodyPr>
          <a:lstStyle/>
          <a:p>
            <a:pPr>
              <a:spcBef>
                <a:spcPct val="50000"/>
              </a:spcBef>
            </a:pPr>
            <a:r>
              <a:rPr lang="en-US" altLang="zh-CN" sz="3200" i="1">
                <a:latin typeface="Tahoma" pitchFamily="34" charset="0"/>
              </a:rPr>
              <a:t>n4</a:t>
            </a:r>
          </a:p>
        </p:txBody>
      </p:sp>
      <p:sp>
        <p:nvSpPr>
          <p:cNvPr id="67589" name="Text Box 5"/>
          <p:cNvSpPr txBox="1">
            <a:spLocks noChangeArrowheads="1"/>
          </p:cNvSpPr>
          <p:nvPr/>
        </p:nvSpPr>
        <p:spPr bwMode="auto">
          <a:xfrm>
            <a:off x="2209800" y="1447800"/>
            <a:ext cx="914400" cy="579438"/>
          </a:xfrm>
          <a:prstGeom prst="rect">
            <a:avLst/>
          </a:prstGeom>
          <a:solidFill>
            <a:schemeClr val="accent1"/>
          </a:solidFill>
          <a:ln w="9525">
            <a:noFill/>
            <a:miter lim="800000"/>
            <a:headEnd/>
            <a:tailEnd/>
          </a:ln>
        </p:spPr>
        <p:txBody>
          <a:bodyPr>
            <a:spAutoFit/>
          </a:bodyPr>
          <a:lstStyle/>
          <a:p>
            <a:pPr>
              <a:spcBef>
                <a:spcPct val="50000"/>
              </a:spcBef>
            </a:pPr>
            <a:r>
              <a:rPr lang="en-US" altLang="zh-CN" sz="3200" i="1">
                <a:latin typeface="Tahoma" pitchFamily="34" charset="0"/>
              </a:rPr>
              <a:t>n1</a:t>
            </a:r>
          </a:p>
        </p:txBody>
      </p:sp>
      <p:sp>
        <p:nvSpPr>
          <p:cNvPr id="67590" name="Text Box 6"/>
          <p:cNvSpPr txBox="1">
            <a:spLocks noChangeArrowheads="1"/>
          </p:cNvSpPr>
          <p:nvPr/>
        </p:nvSpPr>
        <p:spPr bwMode="auto">
          <a:xfrm>
            <a:off x="3505200" y="1447800"/>
            <a:ext cx="914400" cy="579438"/>
          </a:xfrm>
          <a:prstGeom prst="rect">
            <a:avLst/>
          </a:prstGeom>
          <a:solidFill>
            <a:schemeClr val="accent1"/>
          </a:solidFill>
          <a:ln w="9525">
            <a:noFill/>
            <a:miter lim="800000"/>
            <a:headEnd/>
            <a:tailEnd/>
          </a:ln>
        </p:spPr>
        <p:txBody>
          <a:bodyPr>
            <a:spAutoFit/>
          </a:bodyPr>
          <a:lstStyle/>
          <a:p>
            <a:pPr>
              <a:spcBef>
                <a:spcPct val="50000"/>
              </a:spcBef>
            </a:pPr>
            <a:r>
              <a:rPr lang="en-US" altLang="zh-CN" sz="3200" i="1">
                <a:latin typeface="Tahoma" pitchFamily="34" charset="0"/>
              </a:rPr>
              <a:t>n2</a:t>
            </a:r>
          </a:p>
        </p:txBody>
      </p:sp>
      <p:sp>
        <p:nvSpPr>
          <p:cNvPr id="67591" name="Text Box 7"/>
          <p:cNvSpPr txBox="1">
            <a:spLocks noChangeArrowheads="1"/>
          </p:cNvSpPr>
          <p:nvPr/>
        </p:nvSpPr>
        <p:spPr bwMode="auto">
          <a:xfrm>
            <a:off x="4724400" y="1371600"/>
            <a:ext cx="914400" cy="579438"/>
          </a:xfrm>
          <a:prstGeom prst="rect">
            <a:avLst/>
          </a:prstGeom>
          <a:solidFill>
            <a:schemeClr val="accent1"/>
          </a:solidFill>
          <a:ln w="9525">
            <a:noFill/>
            <a:miter lim="800000"/>
            <a:headEnd/>
            <a:tailEnd/>
          </a:ln>
        </p:spPr>
        <p:txBody>
          <a:bodyPr>
            <a:spAutoFit/>
          </a:bodyPr>
          <a:lstStyle/>
          <a:p>
            <a:pPr>
              <a:spcBef>
                <a:spcPct val="50000"/>
              </a:spcBef>
            </a:pPr>
            <a:r>
              <a:rPr lang="en-US" altLang="zh-CN" sz="3200" i="1">
                <a:latin typeface="Tahoma" pitchFamily="34" charset="0"/>
              </a:rPr>
              <a:t>n3</a:t>
            </a:r>
          </a:p>
        </p:txBody>
      </p:sp>
      <p:sp>
        <p:nvSpPr>
          <p:cNvPr id="67592" name="Line 8"/>
          <p:cNvSpPr>
            <a:spLocks noChangeShapeType="1"/>
          </p:cNvSpPr>
          <p:nvPr/>
        </p:nvSpPr>
        <p:spPr bwMode="auto">
          <a:xfrm>
            <a:off x="381000" y="2362200"/>
            <a:ext cx="7010400" cy="0"/>
          </a:xfrm>
          <a:prstGeom prst="line">
            <a:avLst/>
          </a:prstGeom>
          <a:noFill/>
          <a:ln w="38100">
            <a:solidFill>
              <a:schemeClr val="tx1"/>
            </a:solidFill>
            <a:miter lim="800000"/>
            <a:headEnd/>
            <a:tailEnd type="arrow" w="med" len="med"/>
          </a:ln>
        </p:spPr>
        <p:txBody>
          <a:bodyPr wrap="none"/>
          <a:lstStyle/>
          <a:p>
            <a:endParaRPr lang="en-US"/>
          </a:p>
        </p:txBody>
      </p:sp>
      <p:sp>
        <p:nvSpPr>
          <p:cNvPr id="67593" name="Text Box 9"/>
          <p:cNvSpPr txBox="1">
            <a:spLocks noChangeArrowheads="1"/>
          </p:cNvSpPr>
          <p:nvPr/>
        </p:nvSpPr>
        <p:spPr bwMode="auto">
          <a:xfrm>
            <a:off x="0" y="1524000"/>
            <a:ext cx="1524000" cy="822325"/>
          </a:xfrm>
          <a:prstGeom prst="rect">
            <a:avLst/>
          </a:prstGeom>
          <a:noFill/>
          <a:ln w="9525">
            <a:noFill/>
            <a:miter lim="800000"/>
            <a:headEnd/>
            <a:tailEnd/>
          </a:ln>
        </p:spPr>
        <p:txBody>
          <a:bodyPr>
            <a:spAutoFit/>
          </a:bodyPr>
          <a:lstStyle/>
          <a:p>
            <a:pPr>
              <a:spcBef>
                <a:spcPct val="50000"/>
              </a:spcBef>
            </a:pPr>
            <a:r>
              <a:rPr lang="en-US" altLang="zh-CN" i="1">
                <a:latin typeface="Tahoma" pitchFamily="34" charset="0"/>
              </a:rPr>
              <a:t>Send sequense</a:t>
            </a:r>
          </a:p>
        </p:txBody>
      </p:sp>
      <p:sp>
        <p:nvSpPr>
          <p:cNvPr id="67594" name="Text Box 10"/>
          <p:cNvSpPr txBox="1">
            <a:spLocks noChangeArrowheads="1"/>
          </p:cNvSpPr>
          <p:nvPr/>
        </p:nvSpPr>
        <p:spPr bwMode="auto">
          <a:xfrm>
            <a:off x="2971800" y="3657600"/>
            <a:ext cx="914400" cy="579438"/>
          </a:xfrm>
          <a:prstGeom prst="rect">
            <a:avLst/>
          </a:prstGeom>
          <a:solidFill>
            <a:schemeClr val="accent2"/>
          </a:solidFill>
          <a:ln w="9525">
            <a:noFill/>
            <a:miter lim="800000"/>
            <a:headEnd/>
            <a:tailEnd/>
          </a:ln>
        </p:spPr>
        <p:txBody>
          <a:bodyPr>
            <a:spAutoFit/>
          </a:bodyPr>
          <a:lstStyle/>
          <a:p>
            <a:pPr>
              <a:spcBef>
                <a:spcPct val="50000"/>
              </a:spcBef>
            </a:pPr>
            <a:r>
              <a:rPr lang="en-US" altLang="zh-CN" sz="3200" i="1">
                <a:latin typeface="Tahoma" pitchFamily="34" charset="0"/>
              </a:rPr>
              <a:t>n1</a:t>
            </a:r>
          </a:p>
        </p:txBody>
      </p:sp>
      <p:sp>
        <p:nvSpPr>
          <p:cNvPr id="67595" name="Text Box 11"/>
          <p:cNvSpPr txBox="1">
            <a:spLocks noChangeArrowheads="1"/>
          </p:cNvSpPr>
          <p:nvPr/>
        </p:nvSpPr>
        <p:spPr bwMode="auto">
          <a:xfrm>
            <a:off x="4267200" y="3657600"/>
            <a:ext cx="914400" cy="579438"/>
          </a:xfrm>
          <a:prstGeom prst="rect">
            <a:avLst/>
          </a:prstGeom>
          <a:solidFill>
            <a:schemeClr val="accent2"/>
          </a:solidFill>
          <a:ln w="9525">
            <a:noFill/>
            <a:miter lim="800000"/>
            <a:headEnd/>
            <a:tailEnd/>
          </a:ln>
        </p:spPr>
        <p:txBody>
          <a:bodyPr>
            <a:spAutoFit/>
          </a:bodyPr>
          <a:lstStyle/>
          <a:p>
            <a:pPr>
              <a:spcBef>
                <a:spcPct val="50000"/>
              </a:spcBef>
            </a:pPr>
            <a:r>
              <a:rPr lang="en-US" altLang="zh-CN" sz="3200" i="1">
                <a:latin typeface="Tahoma" pitchFamily="34" charset="0"/>
              </a:rPr>
              <a:t>n2</a:t>
            </a:r>
          </a:p>
        </p:txBody>
      </p:sp>
      <p:sp>
        <p:nvSpPr>
          <p:cNvPr id="67596" name="Line 12"/>
          <p:cNvSpPr>
            <a:spLocks noChangeShapeType="1"/>
          </p:cNvSpPr>
          <p:nvPr/>
        </p:nvSpPr>
        <p:spPr bwMode="auto">
          <a:xfrm flipH="1">
            <a:off x="533400" y="4800600"/>
            <a:ext cx="7162800" cy="0"/>
          </a:xfrm>
          <a:prstGeom prst="line">
            <a:avLst/>
          </a:prstGeom>
          <a:noFill/>
          <a:ln w="38100">
            <a:solidFill>
              <a:schemeClr val="tx1"/>
            </a:solidFill>
            <a:miter lim="800000"/>
            <a:headEnd/>
            <a:tailEnd type="triangle" w="med" len="med"/>
          </a:ln>
        </p:spPr>
        <p:txBody>
          <a:bodyPr wrap="none"/>
          <a:lstStyle/>
          <a:p>
            <a:endParaRPr lang="en-US"/>
          </a:p>
        </p:txBody>
      </p:sp>
      <p:sp>
        <p:nvSpPr>
          <p:cNvPr id="67597" name="Text Box 13"/>
          <p:cNvSpPr txBox="1">
            <a:spLocks noChangeArrowheads="1"/>
          </p:cNvSpPr>
          <p:nvPr/>
        </p:nvSpPr>
        <p:spPr bwMode="auto">
          <a:xfrm>
            <a:off x="7772400" y="4572000"/>
            <a:ext cx="1371600" cy="457200"/>
          </a:xfrm>
          <a:prstGeom prst="rect">
            <a:avLst/>
          </a:prstGeom>
          <a:noFill/>
          <a:ln w="9525">
            <a:noFill/>
            <a:miter lim="800000"/>
            <a:headEnd/>
            <a:tailEnd/>
          </a:ln>
        </p:spPr>
        <p:txBody>
          <a:bodyPr>
            <a:spAutoFit/>
          </a:bodyPr>
          <a:lstStyle/>
          <a:p>
            <a:pPr>
              <a:spcBef>
                <a:spcPct val="50000"/>
              </a:spcBef>
            </a:pPr>
            <a:r>
              <a:rPr lang="en-US" altLang="zh-CN" i="1">
                <a:latin typeface="Tahoma" pitchFamily="34" charset="0"/>
              </a:rPr>
              <a:t>ACK</a:t>
            </a:r>
          </a:p>
        </p:txBody>
      </p:sp>
      <p:sp>
        <p:nvSpPr>
          <p:cNvPr id="67598" name="Text Box 14"/>
          <p:cNvSpPr txBox="1">
            <a:spLocks noChangeArrowheads="1"/>
          </p:cNvSpPr>
          <p:nvPr/>
        </p:nvSpPr>
        <p:spPr bwMode="auto">
          <a:xfrm>
            <a:off x="3048000" y="2819400"/>
            <a:ext cx="914400" cy="579438"/>
          </a:xfrm>
          <a:prstGeom prst="rect">
            <a:avLst/>
          </a:prstGeom>
          <a:solidFill>
            <a:srgbClr val="8F8FE3"/>
          </a:solidFill>
          <a:ln w="9525">
            <a:noFill/>
            <a:miter lim="800000"/>
            <a:headEnd/>
            <a:tailEnd/>
          </a:ln>
        </p:spPr>
        <p:txBody>
          <a:bodyPr>
            <a:spAutoFit/>
          </a:bodyPr>
          <a:lstStyle/>
          <a:p>
            <a:pPr>
              <a:spcBef>
                <a:spcPct val="50000"/>
              </a:spcBef>
            </a:pPr>
            <a:r>
              <a:rPr lang="en-US" altLang="zh-CN" sz="3200" i="1">
                <a:latin typeface="Tahoma" pitchFamily="34" charset="0"/>
              </a:rPr>
              <a:t>n1</a:t>
            </a:r>
          </a:p>
        </p:txBody>
      </p:sp>
      <p:sp>
        <p:nvSpPr>
          <p:cNvPr id="67599" name="Text Box 15"/>
          <p:cNvSpPr txBox="1">
            <a:spLocks noChangeArrowheads="1"/>
          </p:cNvSpPr>
          <p:nvPr/>
        </p:nvSpPr>
        <p:spPr bwMode="auto">
          <a:xfrm>
            <a:off x="4343400" y="2819400"/>
            <a:ext cx="914400" cy="579438"/>
          </a:xfrm>
          <a:prstGeom prst="rect">
            <a:avLst/>
          </a:prstGeom>
          <a:solidFill>
            <a:srgbClr val="8F8FE3"/>
          </a:solidFill>
          <a:ln w="9525">
            <a:noFill/>
            <a:miter lim="800000"/>
            <a:headEnd/>
            <a:tailEnd/>
          </a:ln>
        </p:spPr>
        <p:txBody>
          <a:bodyPr>
            <a:spAutoFit/>
          </a:bodyPr>
          <a:lstStyle/>
          <a:p>
            <a:pPr>
              <a:spcBef>
                <a:spcPct val="50000"/>
              </a:spcBef>
            </a:pPr>
            <a:r>
              <a:rPr lang="en-US" altLang="zh-CN" sz="3200" i="1">
                <a:latin typeface="Tahoma" pitchFamily="34" charset="0"/>
              </a:rPr>
              <a:t>n2</a:t>
            </a:r>
          </a:p>
        </p:txBody>
      </p:sp>
      <p:sp>
        <p:nvSpPr>
          <p:cNvPr id="67600" name="Text Box 16"/>
          <p:cNvSpPr txBox="1">
            <a:spLocks noChangeArrowheads="1"/>
          </p:cNvSpPr>
          <p:nvPr/>
        </p:nvSpPr>
        <p:spPr bwMode="auto">
          <a:xfrm>
            <a:off x="5715000" y="2514600"/>
            <a:ext cx="3429000" cy="1709738"/>
          </a:xfrm>
          <a:prstGeom prst="rect">
            <a:avLst/>
          </a:prstGeom>
          <a:noFill/>
          <a:ln w="9525">
            <a:noFill/>
            <a:miter lim="800000"/>
            <a:headEnd/>
            <a:tailEnd/>
          </a:ln>
        </p:spPr>
        <p:txBody>
          <a:bodyPr>
            <a:spAutoFit/>
          </a:bodyPr>
          <a:lstStyle/>
          <a:p>
            <a:pPr>
              <a:spcBef>
                <a:spcPct val="50000"/>
              </a:spcBef>
              <a:buFontTx/>
              <a:buChar char="•"/>
            </a:pPr>
            <a:r>
              <a:rPr lang="en-US" altLang="zh-CN" sz="2000"/>
              <a:t>round-Trip time</a:t>
            </a:r>
            <a:r>
              <a:rPr lang="zh-CN" altLang="en-US" sz="2000"/>
              <a:t>估算算法</a:t>
            </a:r>
          </a:p>
          <a:p>
            <a:pPr>
              <a:spcBef>
                <a:spcPct val="50000"/>
              </a:spcBef>
              <a:buFontTx/>
              <a:buChar char="•"/>
            </a:pPr>
            <a:r>
              <a:rPr lang="zh-CN" altLang="en-US" sz="2000"/>
              <a:t>慢启动</a:t>
            </a:r>
          </a:p>
          <a:p>
            <a:pPr lvl="1">
              <a:spcBef>
                <a:spcPct val="50000"/>
              </a:spcBef>
              <a:buFontTx/>
              <a:buChar char="•"/>
            </a:pPr>
            <a:r>
              <a:rPr lang="en-US" altLang="zh-CN" sz="1600"/>
              <a:t>TCP due it to congestion,  it will lower down the sending rate, and wait a little time to retransmit</a:t>
            </a:r>
          </a:p>
        </p:txBody>
      </p:sp>
      <p:sp>
        <p:nvSpPr>
          <p:cNvPr id="67601" name="Text Box 17"/>
          <p:cNvSpPr txBox="1">
            <a:spLocks noChangeArrowheads="1"/>
          </p:cNvSpPr>
          <p:nvPr/>
        </p:nvSpPr>
        <p:spPr bwMode="auto">
          <a:xfrm>
            <a:off x="1066800" y="5181600"/>
            <a:ext cx="7086600" cy="822325"/>
          </a:xfrm>
          <a:prstGeom prst="rect">
            <a:avLst/>
          </a:prstGeom>
          <a:solidFill>
            <a:schemeClr val="accent1">
              <a:lumMod val="60000"/>
              <a:lumOff val="40000"/>
            </a:schemeClr>
          </a:solidFill>
          <a:ln w="9525">
            <a:noFill/>
            <a:miter lim="800000"/>
            <a:headEnd/>
            <a:tailEnd/>
          </a:ln>
        </p:spPr>
        <p:txBody>
          <a:bodyPr>
            <a:spAutoFit/>
          </a:bodyPr>
          <a:lstStyle/>
          <a:p>
            <a:pPr>
              <a:spcBef>
                <a:spcPct val="50000"/>
              </a:spcBef>
            </a:pPr>
            <a:r>
              <a:rPr lang="zh-CN" altLang="en-US"/>
              <a:t>问题</a:t>
            </a:r>
            <a:r>
              <a:rPr lang="en-US" altLang="zh-CN"/>
              <a:t>: </a:t>
            </a:r>
            <a:r>
              <a:rPr lang="zh-CN" altLang="en-US"/>
              <a:t>当端到端路径上存在无线网络这样的低速不可靠链路时</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smtClean="0"/>
              <a:t>UDP</a:t>
            </a:r>
            <a:r>
              <a:rPr lang="zh-CN" altLang="en-US" sz="3600" smtClean="0"/>
              <a:t>（</a:t>
            </a:r>
            <a:r>
              <a:rPr lang="en-US" altLang="zh-CN" sz="3600" smtClean="0"/>
              <a:t>User Data Protocol) </a:t>
            </a:r>
          </a:p>
        </p:txBody>
      </p:sp>
      <p:sp>
        <p:nvSpPr>
          <p:cNvPr id="69635" name="Text Box 3"/>
          <p:cNvSpPr txBox="1">
            <a:spLocks noChangeArrowheads="1"/>
          </p:cNvSpPr>
          <p:nvPr/>
        </p:nvSpPr>
        <p:spPr bwMode="auto">
          <a:xfrm>
            <a:off x="3505200" y="1219200"/>
            <a:ext cx="2438400" cy="466725"/>
          </a:xfrm>
          <a:prstGeom prst="rect">
            <a:avLst/>
          </a:prstGeom>
          <a:solidFill>
            <a:srgbClr val="CCFFFF"/>
          </a:solidFill>
          <a:ln w="9525">
            <a:solidFill>
              <a:schemeClr val="tx1"/>
            </a:solidFill>
            <a:miter lim="800000"/>
            <a:headEnd/>
            <a:tailEnd/>
          </a:ln>
        </p:spPr>
        <p:txBody>
          <a:bodyPr>
            <a:spAutoFit/>
          </a:bodyPr>
          <a:lstStyle/>
          <a:p>
            <a:pPr algn="ctr">
              <a:spcBef>
                <a:spcPct val="50000"/>
              </a:spcBef>
            </a:pPr>
            <a:r>
              <a:rPr lang="zh-CN" altLang="en-US"/>
              <a:t>目的端口号</a:t>
            </a:r>
          </a:p>
        </p:txBody>
      </p:sp>
      <p:sp>
        <p:nvSpPr>
          <p:cNvPr id="69636" name="Text Box 4"/>
          <p:cNvSpPr txBox="1">
            <a:spLocks noChangeArrowheads="1"/>
          </p:cNvSpPr>
          <p:nvPr/>
        </p:nvSpPr>
        <p:spPr bwMode="auto">
          <a:xfrm>
            <a:off x="1066800" y="1219200"/>
            <a:ext cx="2438400" cy="466725"/>
          </a:xfrm>
          <a:prstGeom prst="rect">
            <a:avLst/>
          </a:prstGeom>
          <a:solidFill>
            <a:srgbClr val="CCFFFF"/>
          </a:solidFill>
          <a:ln w="9525">
            <a:solidFill>
              <a:schemeClr val="tx1"/>
            </a:solidFill>
            <a:miter lim="800000"/>
            <a:headEnd/>
            <a:tailEnd/>
          </a:ln>
        </p:spPr>
        <p:txBody>
          <a:bodyPr>
            <a:spAutoFit/>
          </a:bodyPr>
          <a:lstStyle/>
          <a:p>
            <a:pPr algn="ctr">
              <a:spcBef>
                <a:spcPct val="50000"/>
              </a:spcBef>
            </a:pPr>
            <a:r>
              <a:rPr lang="zh-CN" altLang="en-US"/>
              <a:t>源端口号</a:t>
            </a:r>
          </a:p>
        </p:txBody>
      </p:sp>
      <p:sp>
        <p:nvSpPr>
          <p:cNvPr id="69637" name="Text Box 5"/>
          <p:cNvSpPr txBox="1">
            <a:spLocks noChangeArrowheads="1"/>
          </p:cNvSpPr>
          <p:nvPr/>
        </p:nvSpPr>
        <p:spPr bwMode="auto">
          <a:xfrm>
            <a:off x="3429000" y="1676400"/>
            <a:ext cx="2514600" cy="466725"/>
          </a:xfrm>
          <a:prstGeom prst="rect">
            <a:avLst/>
          </a:prstGeom>
          <a:solidFill>
            <a:srgbClr val="CCFFFF"/>
          </a:solidFill>
          <a:ln w="9525">
            <a:solidFill>
              <a:schemeClr val="tx1"/>
            </a:solidFill>
            <a:miter lim="800000"/>
            <a:headEnd/>
            <a:tailEnd/>
          </a:ln>
        </p:spPr>
        <p:txBody>
          <a:bodyPr>
            <a:spAutoFit/>
          </a:bodyPr>
          <a:lstStyle/>
          <a:p>
            <a:pPr algn="ctr">
              <a:spcBef>
                <a:spcPct val="50000"/>
              </a:spcBef>
            </a:pPr>
            <a:r>
              <a:rPr lang="zh-CN" altLang="en-US"/>
              <a:t>校验</a:t>
            </a:r>
          </a:p>
        </p:txBody>
      </p:sp>
      <p:sp>
        <p:nvSpPr>
          <p:cNvPr id="69638" name="Text Box 6"/>
          <p:cNvSpPr txBox="1">
            <a:spLocks noChangeArrowheads="1"/>
          </p:cNvSpPr>
          <p:nvPr/>
        </p:nvSpPr>
        <p:spPr bwMode="auto">
          <a:xfrm>
            <a:off x="1066800" y="1676400"/>
            <a:ext cx="2438400" cy="466725"/>
          </a:xfrm>
          <a:prstGeom prst="rect">
            <a:avLst/>
          </a:prstGeom>
          <a:solidFill>
            <a:srgbClr val="CCFFFF"/>
          </a:solidFill>
          <a:ln w="9525">
            <a:solidFill>
              <a:schemeClr val="tx1"/>
            </a:solidFill>
            <a:miter lim="800000"/>
            <a:headEnd/>
            <a:tailEnd/>
          </a:ln>
        </p:spPr>
        <p:txBody>
          <a:bodyPr>
            <a:spAutoFit/>
          </a:bodyPr>
          <a:lstStyle/>
          <a:p>
            <a:pPr algn="ctr">
              <a:spcBef>
                <a:spcPct val="50000"/>
              </a:spcBef>
            </a:pPr>
            <a:r>
              <a:rPr lang="en-US" altLang="zh-CN"/>
              <a:t>UDP</a:t>
            </a:r>
            <a:r>
              <a:rPr lang="zh-CN" altLang="en-US"/>
              <a:t>总长度</a:t>
            </a:r>
          </a:p>
        </p:txBody>
      </p:sp>
      <p:sp>
        <p:nvSpPr>
          <p:cNvPr id="69639" name="Text Box 7"/>
          <p:cNvSpPr txBox="1">
            <a:spLocks noChangeArrowheads="1"/>
          </p:cNvSpPr>
          <p:nvPr/>
        </p:nvSpPr>
        <p:spPr bwMode="auto">
          <a:xfrm>
            <a:off x="1066800" y="2133600"/>
            <a:ext cx="4876800" cy="1562100"/>
          </a:xfrm>
          <a:prstGeom prst="rect">
            <a:avLst/>
          </a:prstGeom>
          <a:solidFill>
            <a:srgbClr val="D5C2DE"/>
          </a:solidFill>
          <a:ln w="9525">
            <a:solidFill>
              <a:schemeClr val="tx1"/>
            </a:solidFill>
            <a:miter lim="800000"/>
            <a:headEnd/>
            <a:tailEnd/>
          </a:ln>
        </p:spPr>
        <p:txBody>
          <a:bodyPr>
            <a:spAutoFit/>
          </a:bodyPr>
          <a:lstStyle/>
          <a:p>
            <a:pPr algn="ctr">
              <a:spcBef>
                <a:spcPct val="50000"/>
              </a:spcBef>
            </a:pPr>
            <a:endParaRPr lang="en-US" altLang="zh-CN"/>
          </a:p>
          <a:p>
            <a:pPr algn="ctr">
              <a:spcBef>
                <a:spcPct val="50000"/>
              </a:spcBef>
            </a:pPr>
            <a:r>
              <a:rPr lang="en-US" altLang="zh-CN"/>
              <a:t>Data (optional)</a:t>
            </a:r>
          </a:p>
          <a:p>
            <a:pPr algn="ctr">
              <a:spcBef>
                <a:spcPct val="50000"/>
              </a:spcBef>
            </a:pPr>
            <a:endParaRPr lang="en-US" altLang="zh-CN"/>
          </a:p>
        </p:txBody>
      </p:sp>
      <p:sp>
        <p:nvSpPr>
          <p:cNvPr id="69640" name="Text Box 8"/>
          <p:cNvSpPr txBox="1">
            <a:spLocks noChangeArrowheads="1"/>
          </p:cNvSpPr>
          <p:nvPr/>
        </p:nvSpPr>
        <p:spPr bwMode="auto">
          <a:xfrm>
            <a:off x="6210300" y="1600200"/>
            <a:ext cx="2552700" cy="1552575"/>
          </a:xfrm>
          <a:prstGeom prst="rect">
            <a:avLst/>
          </a:prstGeom>
          <a:noFill/>
          <a:ln w="9525">
            <a:noFill/>
            <a:miter lim="800000"/>
            <a:headEnd/>
            <a:tailEnd/>
          </a:ln>
        </p:spPr>
        <p:txBody>
          <a:bodyPr>
            <a:spAutoFit/>
          </a:bodyPr>
          <a:lstStyle/>
          <a:p>
            <a:pPr>
              <a:spcBef>
                <a:spcPct val="50000"/>
              </a:spcBef>
            </a:pPr>
            <a:r>
              <a:rPr lang="zh-CN" altLang="en-US">
                <a:latin typeface="Tahoma" pitchFamily="34" charset="0"/>
              </a:rPr>
              <a:t>无连接</a:t>
            </a:r>
          </a:p>
          <a:p>
            <a:pPr>
              <a:spcBef>
                <a:spcPct val="50000"/>
              </a:spcBef>
            </a:pPr>
            <a:r>
              <a:rPr lang="zh-CN" altLang="en-US">
                <a:latin typeface="Tahoma" pitchFamily="34" charset="0"/>
              </a:rPr>
              <a:t>不可靠的方式</a:t>
            </a:r>
          </a:p>
          <a:p>
            <a:pPr>
              <a:spcBef>
                <a:spcPct val="50000"/>
              </a:spcBef>
            </a:pPr>
            <a:r>
              <a:rPr lang="zh-CN" altLang="en-US">
                <a:latin typeface="Tahoma" pitchFamily="34" charset="0"/>
              </a:rPr>
              <a:t>简单、高效</a:t>
            </a:r>
          </a:p>
        </p:txBody>
      </p:sp>
      <p:sp>
        <p:nvSpPr>
          <p:cNvPr id="69641" name="Text Box 9"/>
          <p:cNvSpPr txBox="1">
            <a:spLocks noChangeArrowheads="1"/>
          </p:cNvSpPr>
          <p:nvPr/>
        </p:nvSpPr>
        <p:spPr bwMode="auto">
          <a:xfrm>
            <a:off x="0" y="3810000"/>
            <a:ext cx="9144000" cy="2505075"/>
          </a:xfrm>
          <a:prstGeom prst="rect">
            <a:avLst/>
          </a:prstGeom>
          <a:solidFill>
            <a:schemeClr val="accent1">
              <a:lumMod val="60000"/>
              <a:lumOff val="40000"/>
            </a:schemeClr>
          </a:solidFill>
          <a:ln w="9525">
            <a:noFill/>
            <a:miter lim="800000"/>
            <a:headEnd/>
            <a:tailEnd/>
          </a:ln>
        </p:spPr>
        <p:txBody>
          <a:bodyPr>
            <a:spAutoFit/>
          </a:bodyPr>
          <a:lstStyle/>
          <a:p>
            <a:pPr>
              <a:spcBef>
                <a:spcPct val="50000"/>
              </a:spcBef>
            </a:pPr>
            <a:r>
              <a:rPr lang="en-US" altLang="zh-CN" sz="2000" dirty="0"/>
              <a:t>TCP/UDP</a:t>
            </a:r>
            <a:r>
              <a:rPr lang="zh-CN" altLang="en-US" sz="2000" dirty="0"/>
              <a:t>传输层功能的区别</a:t>
            </a:r>
          </a:p>
          <a:p>
            <a:pPr>
              <a:spcBef>
                <a:spcPct val="50000"/>
              </a:spcBef>
            </a:pPr>
            <a:r>
              <a:rPr lang="zh-CN" altLang="en-US" sz="2000" dirty="0"/>
              <a:t>宽带综合业务带来的传输层问题</a:t>
            </a:r>
            <a:r>
              <a:rPr lang="en-US" altLang="zh-CN" sz="2000" dirty="0"/>
              <a:t>: </a:t>
            </a:r>
          </a:p>
          <a:p>
            <a:pPr lvl="1">
              <a:spcBef>
                <a:spcPct val="50000"/>
              </a:spcBef>
              <a:buFontTx/>
              <a:buChar char="•"/>
            </a:pPr>
            <a:r>
              <a:rPr lang="zh-CN" altLang="en-US" sz="1800" dirty="0"/>
              <a:t>实时性</a:t>
            </a:r>
            <a:r>
              <a:rPr lang="en-US" altLang="zh-CN" sz="1800" dirty="0"/>
              <a:t>, CPU</a:t>
            </a:r>
            <a:r>
              <a:rPr lang="zh-CN" altLang="en-US" sz="1800" dirty="0"/>
              <a:t>处理能力与网络带宽增长不成比例导致</a:t>
            </a:r>
            <a:r>
              <a:rPr lang="en-US" altLang="zh-CN" sz="1800" dirty="0"/>
              <a:t>TCP</a:t>
            </a:r>
            <a:r>
              <a:rPr lang="zh-CN" altLang="en-US" sz="1800" dirty="0"/>
              <a:t>处理的压力</a:t>
            </a:r>
          </a:p>
          <a:p>
            <a:pPr lvl="1">
              <a:spcBef>
                <a:spcPct val="50000"/>
              </a:spcBef>
              <a:buFontTx/>
              <a:buChar char="•"/>
            </a:pPr>
            <a:r>
              <a:rPr lang="zh-CN" altLang="en-US" sz="1800" dirty="0"/>
              <a:t>面向连接的功能可由低层网络提供和</a:t>
            </a:r>
            <a:r>
              <a:rPr lang="en-US" altLang="zh-CN" sz="1800" dirty="0"/>
              <a:t>IP</a:t>
            </a:r>
            <a:r>
              <a:rPr lang="zh-CN" altLang="en-US" sz="1800" dirty="0"/>
              <a:t>网络控制协议提供</a:t>
            </a:r>
          </a:p>
          <a:p>
            <a:pPr lvl="1">
              <a:spcBef>
                <a:spcPct val="50000"/>
              </a:spcBef>
              <a:buFontTx/>
              <a:buChar char="•"/>
            </a:pPr>
            <a:r>
              <a:rPr lang="zh-CN" altLang="en-US" sz="1800" dirty="0"/>
              <a:t>差错控制</a:t>
            </a:r>
            <a:r>
              <a:rPr lang="en-US" altLang="zh-CN" sz="1800" dirty="0"/>
              <a:t>:</a:t>
            </a:r>
            <a:r>
              <a:rPr lang="zh-CN" altLang="en-US" sz="1800" dirty="0"/>
              <a:t>重传机制对多数实时业务没有现实意义</a:t>
            </a:r>
          </a:p>
          <a:p>
            <a:pPr lvl="1">
              <a:spcBef>
                <a:spcPct val="50000"/>
              </a:spcBef>
              <a:buFontTx/>
              <a:buChar char="•"/>
            </a:pPr>
            <a:r>
              <a:rPr lang="zh-CN" altLang="en-US" sz="1800" dirty="0"/>
              <a:t>流量控制</a:t>
            </a:r>
            <a:r>
              <a:rPr lang="en-US" altLang="zh-CN" sz="1800" dirty="0"/>
              <a:t>: </a:t>
            </a:r>
            <a:r>
              <a:rPr lang="zh-CN" altLang="en-US" sz="1800" dirty="0"/>
              <a:t>可由低层网络或</a:t>
            </a:r>
            <a:r>
              <a:rPr lang="en-US" altLang="zh-CN" sz="1800" dirty="0"/>
              <a:t>IP</a:t>
            </a:r>
            <a:r>
              <a:rPr lang="zh-CN" altLang="en-US" sz="1800" dirty="0"/>
              <a:t>服务质量控制机制提供</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Oval 2"/>
          <p:cNvSpPr>
            <a:spLocks noChangeArrowheads="1"/>
          </p:cNvSpPr>
          <p:nvPr/>
        </p:nvSpPr>
        <p:spPr bwMode="auto">
          <a:xfrm>
            <a:off x="6096000" y="2000250"/>
            <a:ext cx="2743200" cy="1371600"/>
          </a:xfrm>
          <a:prstGeom prst="ellipse">
            <a:avLst/>
          </a:prstGeom>
          <a:solidFill>
            <a:srgbClr val="DACFDF"/>
          </a:solidFill>
          <a:ln w="12700" cap="sq">
            <a:solidFill>
              <a:schemeClr val="tx1"/>
            </a:solidFill>
            <a:round/>
            <a:headEnd type="none" w="sm" len="sm"/>
            <a:tailEnd type="none" w="sm" len="sm"/>
          </a:ln>
        </p:spPr>
        <p:txBody>
          <a:bodyPr wrap="none" anchor="ctr"/>
          <a:lstStyle/>
          <a:p>
            <a:endParaRPr lang="en-US"/>
          </a:p>
        </p:txBody>
      </p:sp>
      <p:sp>
        <p:nvSpPr>
          <p:cNvPr id="1028" name="Oval 3"/>
          <p:cNvSpPr>
            <a:spLocks noChangeArrowheads="1"/>
          </p:cNvSpPr>
          <p:nvPr/>
        </p:nvSpPr>
        <p:spPr bwMode="auto">
          <a:xfrm>
            <a:off x="381000" y="1847850"/>
            <a:ext cx="2743200" cy="1447800"/>
          </a:xfrm>
          <a:prstGeom prst="ellipse">
            <a:avLst/>
          </a:prstGeom>
          <a:solidFill>
            <a:srgbClr val="DACFDF"/>
          </a:solidFill>
          <a:ln w="12700" cap="sq">
            <a:solidFill>
              <a:schemeClr val="tx1"/>
            </a:solidFill>
            <a:round/>
            <a:headEnd type="none" w="sm" len="sm"/>
            <a:tailEnd type="none" w="sm" len="sm"/>
          </a:ln>
        </p:spPr>
        <p:txBody>
          <a:bodyPr wrap="none" anchor="ctr"/>
          <a:lstStyle/>
          <a:p>
            <a:endParaRPr lang="en-US"/>
          </a:p>
        </p:txBody>
      </p:sp>
      <p:sp>
        <p:nvSpPr>
          <p:cNvPr id="1029" name="Rectangle 4"/>
          <p:cNvSpPr>
            <a:spLocks noGrp="1" noChangeArrowheads="1"/>
          </p:cNvSpPr>
          <p:nvPr>
            <p:ph type="title"/>
          </p:nvPr>
        </p:nvSpPr>
        <p:spPr>
          <a:xfrm>
            <a:off x="457200" y="228600"/>
            <a:ext cx="7010400" cy="838200"/>
          </a:xfrm>
        </p:spPr>
        <p:txBody>
          <a:bodyPr/>
          <a:lstStyle/>
          <a:p>
            <a:pPr algn="l" eaLnBrk="1" hangingPunct="1"/>
            <a:r>
              <a:rPr lang="en-US" altLang="zh-CN" smtClean="0"/>
              <a:t>3.1.3IP</a:t>
            </a:r>
            <a:r>
              <a:rPr lang="zh-CN" altLang="en-US" smtClean="0"/>
              <a:t>数据转发原理</a:t>
            </a:r>
            <a:endParaRPr lang="zh-CN" altLang="en-US" sz="3200" smtClean="0"/>
          </a:p>
        </p:txBody>
      </p:sp>
      <p:pic>
        <p:nvPicPr>
          <p:cNvPr id="1030" name="Picture 5"/>
          <p:cNvPicPr>
            <a:picLocks noChangeArrowheads="1"/>
          </p:cNvPicPr>
          <p:nvPr/>
        </p:nvPicPr>
        <p:blipFill>
          <a:blip r:embed="rId4" cstate="print"/>
          <a:srcRect/>
          <a:stretch>
            <a:fillRect/>
          </a:stretch>
        </p:blipFill>
        <p:spPr bwMode="auto">
          <a:xfrm>
            <a:off x="2667000" y="2800350"/>
            <a:ext cx="825500" cy="400050"/>
          </a:xfrm>
          <a:prstGeom prst="rect">
            <a:avLst/>
          </a:prstGeom>
          <a:noFill/>
          <a:ln w="12700">
            <a:noFill/>
            <a:miter lim="800000"/>
            <a:headEnd/>
            <a:tailEnd/>
          </a:ln>
        </p:spPr>
      </p:pic>
      <p:pic>
        <p:nvPicPr>
          <p:cNvPr id="1031" name="Picture 6"/>
          <p:cNvPicPr>
            <a:picLocks noChangeArrowheads="1"/>
          </p:cNvPicPr>
          <p:nvPr/>
        </p:nvPicPr>
        <p:blipFill>
          <a:blip r:embed="rId5" cstate="print"/>
          <a:srcRect/>
          <a:stretch>
            <a:fillRect/>
          </a:stretch>
        </p:blipFill>
        <p:spPr bwMode="auto">
          <a:xfrm>
            <a:off x="914400" y="1733550"/>
            <a:ext cx="685800" cy="508000"/>
          </a:xfrm>
          <a:prstGeom prst="rect">
            <a:avLst/>
          </a:prstGeom>
          <a:noFill/>
          <a:ln w="9525">
            <a:noFill/>
            <a:miter lim="800000"/>
            <a:headEnd/>
            <a:tailEnd/>
          </a:ln>
        </p:spPr>
      </p:pic>
      <p:pic>
        <p:nvPicPr>
          <p:cNvPr id="1032" name="Picture 7"/>
          <p:cNvPicPr>
            <a:picLocks noChangeArrowheads="1"/>
          </p:cNvPicPr>
          <p:nvPr/>
        </p:nvPicPr>
        <p:blipFill>
          <a:blip r:embed="rId5" cstate="print"/>
          <a:srcRect/>
          <a:stretch>
            <a:fillRect/>
          </a:stretch>
        </p:blipFill>
        <p:spPr bwMode="auto">
          <a:xfrm>
            <a:off x="1905000" y="1733550"/>
            <a:ext cx="685800" cy="582613"/>
          </a:xfrm>
          <a:prstGeom prst="rect">
            <a:avLst/>
          </a:prstGeom>
          <a:noFill/>
          <a:ln w="9525">
            <a:noFill/>
            <a:miter lim="800000"/>
            <a:headEnd/>
            <a:tailEnd/>
          </a:ln>
        </p:spPr>
      </p:pic>
      <p:pic>
        <p:nvPicPr>
          <p:cNvPr id="1033" name="Picture 8"/>
          <p:cNvPicPr>
            <a:picLocks noChangeArrowheads="1"/>
          </p:cNvPicPr>
          <p:nvPr/>
        </p:nvPicPr>
        <p:blipFill>
          <a:blip r:embed="rId6" cstate="print"/>
          <a:srcRect/>
          <a:stretch>
            <a:fillRect/>
          </a:stretch>
        </p:blipFill>
        <p:spPr bwMode="auto">
          <a:xfrm>
            <a:off x="6324600" y="1771650"/>
            <a:ext cx="533400" cy="609600"/>
          </a:xfrm>
          <a:prstGeom prst="rect">
            <a:avLst/>
          </a:prstGeom>
          <a:noFill/>
          <a:ln w="9525">
            <a:noFill/>
            <a:miter lim="800000"/>
            <a:headEnd/>
            <a:tailEnd/>
          </a:ln>
        </p:spPr>
      </p:pic>
      <p:pic>
        <p:nvPicPr>
          <p:cNvPr id="1034" name="Picture 9"/>
          <p:cNvPicPr>
            <a:picLocks noChangeArrowheads="1"/>
          </p:cNvPicPr>
          <p:nvPr/>
        </p:nvPicPr>
        <p:blipFill>
          <a:blip r:embed="rId6" cstate="print"/>
          <a:srcRect/>
          <a:stretch>
            <a:fillRect/>
          </a:stretch>
        </p:blipFill>
        <p:spPr bwMode="auto">
          <a:xfrm>
            <a:off x="7391400" y="1771650"/>
            <a:ext cx="685800" cy="566738"/>
          </a:xfrm>
          <a:prstGeom prst="rect">
            <a:avLst/>
          </a:prstGeom>
          <a:noFill/>
          <a:ln w="9525">
            <a:noFill/>
            <a:miter lim="800000"/>
            <a:headEnd/>
            <a:tailEnd/>
          </a:ln>
        </p:spPr>
      </p:pic>
      <p:pic>
        <p:nvPicPr>
          <p:cNvPr id="1035" name="Picture 10"/>
          <p:cNvPicPr>
            <a:picLocks noChangeArrowheads="1"/>
          </p:cNvPicPr>
          <p:nvPr/>
        </p:nvPicPr>
        <p:blipFill>
          <a:blip r:embed="rId4" cstate="print"/>
          <a:srcRect/>
          <a:stretch>
            <a:fillRect/>
          </a:stretch>
        </p:blipFill>
        <p:spPr bwMode="auto">
          <a:xfrm>
            <a:off x="5791200" y="2838450"/>
            <a:ext cx="825500" cy="479425"/>
          </a:xfrm>
          <a:prstGeom prst="rect">
            <a:avLst/>
          </a:prstGeom>
          <a:noFill/>
          <a:ln w="12700">
            <a:noFill/>
            <a:miter lim="800000"/>
            <a:headEnd/>
            <a:tailEnd/>
          </a:ln>
        </p:spPr>
      </p:pic>
      <p:sp>
        <p:nvSpPr>
          <p:cNvPr id="1036" name="Line 11"/>
          <p:cNvSpPr>
            <a:spLocks noChangeShapeType="1"/>
          </p:cNvSpPr>
          <p:nvPr/>
        </p:nvSpPr>
        <p:spPr bwMode="auto">
          <a:xfrm>
            <a:off x="914400" y="2876550"/>
            <a:ext cx="1828800" cy="1588"/>
          </a:xfrm>
          <a:prstGeom prst="line">
            <a:avLst/>
          </a:prstGeom>
          <a:noFill/>
          <a:ln w="38100" cap="sq">
            <a:solidFill>
              <a:schemeClr val="tx1"/>
            </a:solidFill>
            <a:round/>
            <a:headEnd type="none" w="sm" len="sm"/>
            <a:tailEnd type="none" w="sm" len="sm"/>
          </a:ln>
        </p:spPr>
        <p:txBody>
          <a:bodyPr wrap="none" anchor="ctr"/>
          <a:lstStyle/>
          <a:p>
            <a:endParaRPr lang="en-US"/>
          </a:p>
        </p:txBody>
      </p:sp>
      <p:sp>
        <p:nvSpPr>
          <p:cNvPr id="1037" name="Line 12"/>
          <p:cNvSpPr>
            <a:spLocks noChangeShapeType="1"/>
          </p:cNvSpPr>
          <p:nvPr/>
        </p:nvSpPr>
        <p:spPr bwMode="auto">
          <a:xfrm>
            <a:off x="1295400" y="2343150"/>
            <a:ext cx="0" cy="49530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038" name="Line 13"/>
          <p:cNvSpPr>
            <a:spLocks noChangeShapeType="1"/>
          </p:cNvSpPr>
          <p:nvPr/>
        </p:nvSpPr>
        <p:spPr bwMode="auto">
          <a:xfrm>
            <a:off x="2209800" y="2419350"/>
            <a:ext cx="1588" cy="38100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039" name="Text Box 14"/>
          <p:cNvSpPr txBox="1">
            <a:spLocks noChangeArrowheads="1"/>
          </p:cNvSpPr>
          <p:nvPr/>
        </p:nvSpPr>
        <p:spPr bwMode="auto">
          <a:xfrm>
            <a:off x="2516188" y="2335213"/>
            <a:ext cx="466725" cy="396875"/>
          </a:xfrm>
          <a:prstGeom prst="rect">
            <a:avLst/>
          </a:prstGeom>
          <a:noFill/>
          <a:ln w="12700" cap="sq">
            <a:noFill/>
            <a:miter lim="800000"/>
            <a:headEnd type="none" w="sm" len="sm"/>
            <a:tailEnd type="none" w="sm" len="sm"/>
          </a:ln>
        </p:spPr>
        <p:txBody>
          <a:bodyPr wrap="none" anchor="ctr">
            <a:spAutoFit/>
          </a:bodyPr>
          <a:lstStyle/>
          <a:p>
            <a:pPr algn="ctr">
              <a:spcBef>
                <a:spcPct val="50000"/>
              </a:spcBef>
            </a:pPr>
            <a:r>
              <a:rPr lang="en-US" altLang="zh-CN" sz="2000"/>
              <a:t>E0</a:t>
            </a:r>
          </a:p>
        </p:txBody>
      </p:sp>
      <p:sp>
        <p:nvSpPr>
          <p:cNvPr id="1040" name="Text Box 15"/>
          <p:cNvSpPr txBox="1">
            <a:spLocks noChangeArrowheads="1"/>
          </p:cNvSpPr>
          <p:nvPr/>
        </p:nvSpPr>
        <p:spPr bwMode="auto">
          <a:xfrm>
            <a:off x="3286125" y="2335213"/>
            <a:ext cx="452438" cy="396875"/>
          </a:xfrm>
          <a:prstGeom prst="rect">
            <a:avLst/>
          </a:prstGeom>
          <a:noFill/>
          <a:ln w="12700" cap="sq">
            <a:noFill/>
            <a:miter lim="800000"/>
            <a:headEnd type="none" w="sm" len="sm"/>
            <a:tailEnd type="none" w="sm" len="sm"/>
          </a:ln>
        </p:spPr>
        <p:txBody>
          <a:bodyPr wrap="none" anchor="ctr">
            <a:spAutoFit/>
          </a:bodyPr>
          <a:lstStyle/>
          <a:p>
            <a:pPr algn="ctr">
              <a:spcBef>
                <a:spcPct val="50000"/>
              </a:spcBef>
            </a:pPr>
            <a:r>
              <a:rPr lang="en-US" altLang="zh-CN" sz="2000"/>
              <a:t>S0</a:t>
            </a:r>
          </a:p>
        </p:txBody>
      </p:sp>
      <p:sp>
        <p:nvSpPr>
          <p:cNvPr id="1041" name="Text Box 16"/>
          <p:cNvSpPr txBox="1">
            <a:spLocks noChangeArrowheads="1"/>
          </p:cNvSpPr>
          <p:nvPr/>
        </p:nvSpPr>
        <p:spPr bwMode="auto">
          <a:xfrm>
            <a:off x="5410200" y="2609850"/>
            <a:ext cx="471488" cy="366713"/>
          </a:xfrm>
          <a:prstGeom prst="rect">
            <a:avLst/>
          </a:prstGeom>
          <a:noFill/>
          <a:ln w="12700" cap="sq">
            <a:noFill/>
            <a:miter lim="800000"/>
            <a:headEnd type="none" w="sm" len="sm"/>
            <a:tailEnd type="none" w="sm" len="sm"/>
          </a:ln>
        </p:spPr>
        <p:txBody>
          <a:bodyPr anchor="ctr">
            <a:spAutoFit/>
          </a:bodyPr>
          <a:lstStyle/>
          <a:p>
            <a:pPr algn="ctr">
              <a:spcBef>
                <a:spcPct val="50000"/>
              </a:spcBef>
            </a:pPr>
            <a:r>
              <a:rPr lang="en-US" altLang="zh-CN" sz="1800"/>
              <a:t>S0</a:t>
            </a:r>
          </a:p>
        </p:txBody>
      </p:sp>
      <p:sp>
        <p:nvSpPr>
          <p:cNvPr id="1042" name="Line 17"/>
          <p:cNvSpPr>
            <a:spLocks noChangeShapeType="1"/>
          </p:cNvSpPr>
          <p:nvPr/>
        </p:nvSpPr>
        <p:spPr bwMode="auto">
          <a:xfrm>
            <a:off x="6400800" y="2914650"/>
            <a:ext cx="1828800" cy="0"/>
          </a:xfrm>
          <a:prstGeom prst="line">
            <a:avLst/>
          </a:prstGeom>
          <a:noFill/>
          <a:ln w="38100" cap="sq">
            <a:solidFill>
              <a:schemeClr val="tx1"/>
            </a:solidFill>
            <a:round/>
            <a:headEnd type="none" w="sm" len="sm"/>
            <a:tailEnd type="none" w="sm" len="sm"/>
          </a:ln>
        </p:spPr>
        <p:txBody>
          <a:bodyPr wrap="none" anchor="ctr"/>
          <a:lstStyle/>
          <a:p>
            <a:endParaRPr lang="en-US"/>
          </a:p>
        </p:txBody>
      </p:sp>
      <p:sp>
        <p:nvSpPr>
          <p:cNvPr id="1043" name="Line 18"/>
          <p:cNvSpPr>
            <a:spLocks noChangeShapeType="1"/>
          </p:cNvSpPr>
          <p:nvPr/>
        </p:nvSpPr>
        <p:spPr bwMode="auto">
          <a:xfrm>
            <a:off x="6781800" y="2381250"/>
            <a:ext cx="0" cy="53340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044" name="Line 19"/>
          <p:cNvSpPr>
            <a:spLocks noChangeShapeType="1"/>
          </p:cNvSpPr>
          <p:nvPr/>
        </p:nvSpPr>
        <p:spPr bwMode="auto">
          <a:xfrm>
            <a:off x="7696200" y="2381250"/>
            <a:ext cx="0" cy="45720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045" name="Text Box 20"/>
          <p:cNvSpPr txBox="1">
            <a:spLocks noChangeArrowheads="1"/>
          </p:cNvSpPr>
          <p:nvPr/>
        </p:nvSpPr>
        <p:spPr bwMode="auto">
          <a:xfrm>
            <a:off x="6335713" y="2563813"/>
            <a:ext cx="466725" cy="396875"/>
          </a:xfrm>
          <a:prstGeom prst="rect">
            <a:avLst/>
          </a:prstGeom>
          <a:noFill/>
          <a:ln w="12700" cap="sq">
            <a:noFill/>
            <a:miter lim="800000"/>
            <a:headEnd type="none" w="sm" len="sm"/>
            <a:tailEnd type="none" w="sm" len="sm"/>
          </a:ln>
        </p:spPr>
        <p:txBody>
          <a:bodyPr wrap="none" anchor="ctr">
            <a:spAutoFit/>
          </a:bodyPr>
          <a:lstStyle/>
          <a:p>
            <a:pPr algn="ctr">
              <a:spcBef>
                <a:spcPct val="50000"/>
              </a:spcBef>
            </a:pPr>
            <a:r>
              <a:rPr lang="en-US" altLang="zh-CN" sz="2000"/>
              <a:t>E0</a:t>
            </a:r>
          </a:p>
        </p:txBody>
      </p:sp>
      <p:sp>
        <p:nvSpPr>
          <p:cNvPr id="1046" name="Text Box 21"/>
          <p:cNvSpPr txBox="1">
            <a:spLocks noChangeArrowheads="1"/>
          </p:cNvSpPr>
          <p:nvPr/>
        </p:nvSpPr>
        <p:spPr bwMode="auto">
          <a:xfrm>
            <a:off x="555625" y="1276350"/>
            <a:ext cx="1022350" cy="457200"/>
          </a:xfrm>
          <a:prstGeom prst="rect">
            <a:avLst/>
          </a:prstGeom>
          <a:noFill/>
          <a:ln w="12700" cap="sq">
            <a:noFill/>
            <a:miter lim="800000"/>
            <a:headEnd type="none" w="sm" len="sm"/>
            <a:tailEnd type="none" w="sm" len="sm"/>
          </a:ln>
        </p:spPr>
        <p:txBody>
          <a:bodyPr wrap="none" anchor="ctr">
            <a:spAutoFit/>
          </a:bodyPr>
          <a:lstStyle/>
          <a:p>
            <a:pPr algn="ctr">
              <a:spcBef>
                <a:spcPct val="50000"/>
              </a:spcBef>
            </a:pPr>
            <a:r>
              <a:rPr lang="en-US" altLang="zh-CN"/>
              <a:t>1.0.0.1</a:t>
            </a:r>
          </a:p>
        </p:txBody>
      </p:sp>
      <p:sp>
        <p:nvSpPr>
          <p:cNvPr id="1047" name="Text Box 22"/>
          <p:cNvSpPr txBox="1">
            <a:spLocks noChangeArrowheads="1"/>
          </p:cNvSpPr>
          <p:nvPr/>
        </p:nvSpPr>
        <p:spPr bwMode="auto">
          <a:xfrm>
            <a:off x="1600200" y="1238250"/>
            <a:ext cx="1022350" cy="457200"/>
          </a:xfrm>
          <a:prstGeom prst="rect">
            <a:avLst/>
          </a:prstGeom>
          <a:noFill/>
          <a:ln w="12700" cap="sq">
            <a:noFill/>
            <a:miter lim="800000"/>
            <a:headEnd type="none" w="sm" len="sm"/>
            <a:tailEnd type="none" w="sm" len="sm"/>
          </a:ln>
        </p:spPr>
        <p:txBody>
          <a:bodyPr wrap="none" anchor="ctr">
            <a:spAutoFit/>
          </a:bodyPr>
          <a:lstStyle/>
          <a:p>
            <a:pPr algn="ctr">
              <a:spcBef>
                <a:spcPct val="50000"/>
              </a:spcBef>
            </a:pPr>
            <a:r>
              <a:rPr lang="en-US" altLang="zh-CN"/>
              <a:t>1.0.0.2</a:t>
            </a:r>
          </a:p>
        </p:txBody>
      </p:sp>
      <p:sp>
        <p:nvSpPr>
          <p:cNvPr id="1048" name="Text Box 23"/>
          <p:cNvSpPr txBox="1">
            <a:spLocks noChangeArrowheads="1"/>
          </p:cNvSpPr>
          <p:nvPr/>
        </p:nvSpPr>
        <p:spPr bwMode="auto">
          <a:xfrm>
            <a:off x="1981200" y="3219450"/>
            <a:ext cx="1327150" cy="457200"/>
          </a:xfrm>
          <a:prstGeom prst="rect">
            <a:avLst/>
          </a:prstGeom>
          <a:noFill/>
          <a:ln w="12700" cap="sq">
            <a:noFill/>
            <a:miter lim="800000"/>
            <a:headEnd type="none" w="sm" len="sm"/>
            <a:tailEnd type="none" w="sm" len="sm"/>
          </a:ln>
        </p:spPr>
        <p:txBody>
          <a:bodyPr wrap="none" anchor="ctr">
            <a:spAutoFit/>
          </a:bodyPr>
          <a:lstStyle/>
          <a:p>
            <a:pPr algn="ctr">
              <a:spcBef>
                <a:spcPct val="50000"/>
              </a:spcBef>
            </a:pPr>
            <a:r>
              <a:rPr lang="en-US" altLang="zh-CN"/>
              <a:t>1.0.0.254</a:t>
            </a:r>
          </a:p>
        </p:txBody>
      </p:sp>
      <p:sp>
        <p:nvSpPr>
          <p:cNvPr id="1049" name="Text Box 24"/>
          <p:cNvSpPr txBox="1">
            <a:spLocks noChangeArrowheads="1"/>
          </p:cNvSpPr>
          <p:nvPr/>
        </p:nvSpPr>
        <p:spPr bwMode="auto">
          <a:xfrm>
            <a:off x="2895600" y="1924050"/>
            <a:ext cx="1327150" cy="457200"/>
          </a:xfrm>
          <a:prstGeom prst="rect">
            <a:avLst/>
          </a:prstGeom>
          <a:noFill/>
          <a:ln w="12700" cap="sq">
            <a:noFill/>
            <a:miter lim="800000"/>
            <a:headEnd type="none" w="sm" len="sm"/>
            <a:tailEnd type="none" w="sm" len="sm"/>
          </a:ln>
        </p:spPr>
        <p:txBody>
          <a:bodyPr wrap="none" anchor="ctr">
            <a:spAutoFit/>
          </a:bodyPr>
          <a:lstStyle/>
          <a:p>
            <a:pPr algn="ctr">
              <a:spcBef>
                <a:spcPct val="50000"/>
              </a:spcBef>
            </a:pPr>
            <a:r>
              <a:rPr lang="en-US" altLang="zh-CN"/>
              <a:t>3.0.0.254</a:t>
            </a:r>
          </a:p>
        </p:txBody>
      </p:sp>
      <p:sp>
        <p:nvSpPr>
          <p:cNvPr id="1050" name="Text Box 25"/>
          <p:cNvSpPr txBox="1">
            <a:spLocks noChangeArrowheads="1"/>
          </p:cNvSpPr>
          <p:nvPr/>
        </p:nvSpPr>
        <p:spPr bwMode="auto">
          <a:xfrm>
            <a:off x="5791200" y="1162050"/>
            <a:ext cx="1022350" cy="457200"/>
          </a:xfrm>
          <a:prstGeom prst="rect">
            <a:avLst/>
          </a:prstGeom>
          <a:noFill/>
          <a:ln w="12700" cap="sq">
            <a:noFill/>
            <a:miter lim="800000"/>
            <a:headEnd type="none" w="sm" len="sm"/>
            <a:tailEnd type="none" w="sm" len="sm"/>
          </a:ln>
        </p:spPr>
        <p:txBody>
          <a:bodyPr wrap="none" anchor="ctr">
            <a:spAutoFit/>
          </a:bodyPr>
          <a:lstStyle/>
          <a:p>
            <a:pPr algn="ctr">
              <a:spcBef>
                <a:spcPct val="50000"/>
              </a:spcBef>
            </a:pPr>
            <a:r>
              <a:rPr lang="en-US" altLang="zh-CN"/>
              <a:t>2.0.0.3</a:t>
            </a:r>
          </a:p>
        </p:txBody>
      </p:sp>
      <p:sp>
        <p:nvSpPr>
          <p:cNvPr id="1051" name="Text Box 26"/>
          <p:cNvSpPr txBox="1">
            <a:spLocks noChangeArrowheads="1"/>
          </p:cNvSpPr>
          <p:nvPr/>
        </p:nvSpPr>
        <p:spPr bwMode="auto">
          <a:xfrm>
            <a:off x="7086600" y="1162050"/>
            <a:ext cx="1022350" cy="457200"/>
          </a:xfrm>
          <a:prstGeom prst="rect">
            <a:avLst/>
          </a:prstGeom>
          <a:noFill/>
          <a:ln w="12700" cap="sq">
            <a:noFill/>
            <a:miter lim="800000"/>
            <a:headEnd type="none" w="sm" len="sm"/>
            <a:tailEnd type="none" w="sm" len="sm"/>
          </a:ln>
        </p:spPr>
        <p:txBody>
          <a:bodyPr wrap="none" anchor="ctr">
            <a:spAutoFit/>
          </a:bodyPr>
          <a:lstStyle/>
          <a:p>
            <a:pPr algn="ctr">
              <a:spcBef>
                <a:spcPct val="50000"/>
              </a:spcBef>
            </a:pPr>
            <a:r>
              <a:rPr lang="en-US" altLang="zh-CN"/>
              <a:t>2.0.0.4</a:t>
            </a:r>
          </a:p>
        </p:txBody>
      </p:sp>
      <p:sp>
        <p:nvSpPr>
          <p:cNvPr id="1052" name="Text Box 27"/>
          <p:cNvSpPr txBox="1">
            <a:spLocks noChangeArrowheads="1"/>
          </p:cNvSpPr>
          <p:nvPr/>
        </p:nvSpPr>
        <p:spPr bwMode="auto">
          <a:xfrm>
            <a:off x="4800600" y="2000250"/>
            <a:ext cx="1327150" cy="457200"/>
          </a:xfrm>
          <a:prstGeom prst="rect">
            <a:avLst/>
          </a:prstGeom>
          <a:noFill/>
          <a:ln w="12700" cap="sq">
            <a:noFill/>
            <a:miter lim="800000"/>
            <a:headEnd type="none" w="sm" len="sm"/>
            <a:tailEnd type="none" w="sm" len="sm"/>
          </a:ln>
        </p:spPr>
        <p:txBody>
          <a:bodyPr wrap="none" anchor="ctr">
            <a:spAutoFit/>
          </a:bodyPr>
          <a:lstStyle/>
          <a:p>
            <a:pPr algn="ctr">
              <a:spcBef>
                <a:spcPct val="50000"/>
              </a:spcBef>
            </a:pPr>
            <a:r>
              <a:rPr lang="en-US" altLang="zh-CN"/>
              <a:t>3.0.0.253</a:t>
            </a:r>
          </a:p>
        </p:txBody>
      </p:sp>
      <p:sp>
        <p:nvSpPr>
          <p:cNvPr id="1053" name="Text Box 28"/>
          <p:cNvSpPr txBox="1">
            <a:spLocks noChangeArrowheads="1"/>
          </p:cNvSpPr>
          <p:nvPr/>
        </p:nvSpPr>
        <p:spPr bwMode="auto">
          <a:xfrm>
            <a:off x="6248400" y="3219450"/>
            <a:ext cx="1327150" cy="457200"/>
          </a:xfrm>
          <a:prstGeom prst="rect">
            <a:avLst/>
          </a:prstGeom>
          <a:noFill/>
          <a:ln w="12700" cap="sq">
            <a:noFill/>
            <a:miter lim="800000"/>
            <a:headEnd type="none" w="sm" len="sm"/>
            <a:tailEnd type="none" w="sm" len="sm"/>
          </a:ln>
        </p:spPr>
        <p:txBody>
          <a:bodyPr wrap="none" anchor="ctr">
            <a:spAutoFit/>
          </a:bodyPr>
          <a:lstStyle/>
          <a:p>
            <a:pPr algn="ctr">
              <a:spcBef>
                <a:spcPct val="50000"/>
              </a:spcBef>
            </a:pPr>
            <a:r>
              <a:rPr lang="en-US" altLang="zh-CN"/>
              <a:t>2.0.0.253</a:t>
            </a:r>
          </a:p>
        </p:txBody>
      </p:sp>
      <p:sp>
        <p:nvSpPr>
          <p:cNvPr id="1054" name="Line 29"/>
          <p:cNvSpPr>
            <a:spLocks noChangeShapeType="1"/>
          </p:cNvSpPr>
          <p:nvPr/>
        </p:nvSpPr>
        <p:spPr bwMode="auto">
          <a:xfrm>
            <a:off x="3352800" y="2914650"/>
            <a:ext cx="1447800" cy="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1055" name="Line 30"/>
          <p:cNvSpPr>
            <a:spLocks noChangeShapeType="1"/>
          </p:cNvSpPr>
          <p:nvPr/>
        </p:nvSpPr>
        <p:spPr bwMode="auto">
          <a:xfrm>
            <a:off x="4572000" y="3067050"/>
            <a:ext cx="1371600" cy="0"/>
          </a:xfrm>
          <a:prstGeom prst="line">
            <a:avLst/>
          </a:prstGeom>
          <a:noFill/>
          <a:ln w="12700" cap="sq">
            <a:solidFill>
              <a:schemeClr val="tx1"/>
            </a:solidFill>
            <a:round/>
            <a:headEnd type="none" w="sm" len="sm"/>
            <a:tailEnd type="none" w="sm" len="sm"/>
          </a:ln>
        </p:spPr>
        <p:txBody>
          <a:bodyPr wrap="none" anchor="ctr"/>
          <a:lstStyle/>
          <a:p>
            <a:endParaRPr lang="en-US"/>
          </a:p>
        </p:txBody>
      </p:sp>
      <p:graphicFrame>
        <p:nvGraphicFramePr>
          <p:cNvPr id="1026" name="Object 0"/>
          <p:cNvGraphicFramePr>
            <a:graphicFrameLocks noChangeAspect="1"/>
          </p:cNvGraphicFramePr>
          <p:nvPr/>
        </p:nvGraphicFramePr>
        <p:xfrm>
          <a:off x="3962400" y="4286250"/>
          <a:ext cx="4491038" cy="2571750"/>
        </p:xfrm>
        <a:graphic>
          <a:graphicData uri="http://schemas.openxmlformats.org/presentationml/2006/ole">
            <p:oleObj spid="_x0000_s52226" name="Document" r:id="rId7" imgW="4654440" imgH="2666880" progId="Word.Document.8">
              <p:embed/>
            </p:oleObj>
          </a:graphicData>
        </a:graphic>
      </p:graphicFrame>
      <p:sp>
        <p:nvSpPr>
          <p:cNvPr id="1056" name="Text Box 32"/>
          <p:cNvSpPr txBox="1">
            <a:spLocks noChangeArrowheads="1"/>
          </p:cNvSpPr>
          <p:nvPr/>
        </p:nvSpPr>
        <p:spPr bwMode="auto">
          <a:xfrm>
            <a:off x="7467600" y="838200"/>
            <a:ext cx="1454150" cy="396875"/>
          </a:xfrm>
          <a:prstGeom prst="rect">
            <a:avLst/>
          </a:prstGeom>
          <a:noFill/>
          <a:ln w="12700" cap="sq">
            <a:noFill/>
            <a:miter lim="800000"/>
            <a:headEnd type="none" w="sm" len="sm"/>
            <a:tailEnd type="none" w="sm" len="sm"/>
          </a:ln>
        </p:spPr>
        <p:txBody>
          <a:bodyPr wrap="none" anchor="ctr">
            <a:spAutoFit/>
          </a:bodyPr>
          <a:lstStyle/>
          <a:p>
            <a:pPr algn="ctr">
              <a:spcBef>
                <a:spcPct val="50000"/>
              </a:spcBef>
            </a:pPr>
            <a:r>
              <a:rPr lang="zh-CN" altLang="en-US" sz="2000"/>
              <a:t>主机路由表</a:t>
            </a:r>
          </a:p>
        </p:txBody>
      </p:sp>
      <p:sp>
        <p:nvSpPr>
          <p:cNvPr id="1057" name="Text Box 33"/>
          <p:cNvSpPr txBox="1">
            <a:spLocks noChangeArrowheads="1"/>
          </p:cNvSpPr>
          <p:nvPr/>
        </p:nvSpPr>
        <p:spPr bwMode="auto">
          <a:xfrm>
            <a:off x="5181600" y="3676650"/>
            <a:ext cx="2012950" cy="457200"/>
          </a:xfrm>
          <a:prstGeom prst="rect">
            <a:avLst/>
          </a:prstGeom>
          <a:noFill/>
          <a:ln w="12700" cap="sq">
            <a:noFill/>
            <a:miter lim="800000"/>
            <a:headEnd type="none" w="sm" len="sm"/>
            <a:tailEnd type="none" w="sm" len="sm"/>
          </a:ln>
        </p:spPr>
        <p:txBody>
          <a:bodyPr wrap="none" anchor="ctr">
            <a:spAutoFit/>
          </a:bodyPr>
          <a:lstStyle/>
          <a:p>
            <a:pPr algn="ctr">
              <a:spcBef>
                <a:spcPct val="50000"/>
              </a:spcBef>
            </a:pPr>
            <a:r>
              <a:rPr lang="zh-CN" altLang="en-US"/>
              <a:t>路由器路由表</a:t>
            </a:r>
          </a:p>
        </p:txBody>
      </p:sp>
      <p:sp>
        <p:nvSpPr>
          <p:cNvPr id="1058" name="Line 34"/>
          <p:cNvSpPr>
            <a:spLocks noChangeShapeType="1"/>
          </p:cNvSpPr>
          <p:nvPr/>
        </p:nvSpPr>
        <p:spPr bwMode="auto">
          <a:xfrm flipH="1">
            <a:off x="4572000" y="2914650"/>
            <a:ext cx="228600" cy="152400"/>
          </a:xfrm>
          <a:prstGeom prst="line">
            <a:avLst/>
          </a:prstGeom>
          <a:noFill/>
          <a:ln w="9525">
            <a:solidFill>
              <a:schemeClr val="tx1"/>
            </a:solidFill>
            <a:round/>
            <a:headEnd/>
            <a:tailEnd/>
          </a:ln>
        </p:spPr>
        <p:txBody>
          <a:bodyPr/>
          <a:lstStyle/>
          <a:p>
            <a:endParaRPr lang="en-US"/>
          </a:p>
        </p:txBody>
      </p:sp>
      <p:sp>
        <p:nvSpPr>
          <p:cNvPr id="1059" name="Rectangle 35"/>
          <p:cNvSpPr>
            <a:spLocks noChangeArrowheads="1"/>
          </p:cNvSpPr>
          <p:nvPr/>
        </p:nvSpPr>
        <p:spPr bwMode="auto">
          <a:xfrm>
            <a:off x="762000" y="4724400"/>
            <a:ext cx="1981200" cy="1222375"/>
          </a:xfrm>
          <a:prstGeom prst="rect">
            <a:avLst/>
          </a:prstGeom>
          <a:solidFill>
            <a:srgbClr val="FFCC66"/>
          </a:solidFill>
          <a:ln w="9525">
            <a:noFill/>
            <a:miter lim="800000"/>
            <a:headEnd/>
            <a:tailEnd/>
          </a:ln>
        </p:spPr>
        <p:txBody>
          <a:bodyPr>
            <a:spAutoFit/>
          </a:bodyPr>
          <a:lstStyle/>
          <a:p>
            <a:pPr>
              <a:spcBef>
                <a:spcPct val="50000"/>
              </a:spcBef>
              <a:buFontTx/>
              <a:buChar char="•"/>
            </a:pPr>
            <a:r>
              <a:rPr lang="zh-CN" altLang="en-US" sz="2000"/>
              <a:t>路由表的建立</a:t>
            </a:r>
          </a:p>
          <a:p>
            <a:pPr lvl="1">
              <a:spcBef>
                <a:spcPct val="50000"/>
              </a:spcBef>
              <a:buFontTx/>
              <a:buChar char="–"/>
            </a:pPr>
            <a:r>
              <a:rPr lang="zh-CN" altLang="en-US" sz="1800"/>
              <a:t>静态路由</a:t>
            </a:r>
          </a:p>
          <a:p>
            <a:pPr lvl="1">
              <a:spcBef>
                <a:spcPct val="50000"/>
              </a:spcBef>
              <a:buFontTx/>
              <a:buChar char="–"/>
            </a:pPr>
            <a:r>
              <a:rPr lang="zh-CN" altLang="en-US" sz="1800"/>
              <a:t>动态路由</a:t>
            </a:r>
          </a:p>
        </p:txBody>
      </p:sp>
      <p:sp>
        <p:nvSpPr>
          <p:cNvPr id="1060" name="Text Box 36"/>
          <p:cNvSpPr txBox="1">
            <a:spLocks noChangeArrowheads="1"/>
          </p:cNvSpPr>
          <p:nvPr/>
        </p:nvSpPr>
        <p:spPr bwMode="auto">
          <a:xfrm>
            <a:off x="8077200" y="1524000"/>
            <a:ext cx="457200" cy="457200"/>
          </a:xfrm>
          <a:prstGeom prst="rect">
            <a:avLst/>
          </a:prstGeom>
          <a:noFill/>
          <a:ln w="9525">
            <a:noFill/>
            <a:miter lim="800000"/>
            <a:headEnd/>
            <a:tailEnd/>
          </a:ln>
        </p:spPr>
        <p:txBody>
          <a:bodyPr>
            <a:spAutoFit/>
          </a:bodyPr>
          <a:lstStyle/>
          <a:p>
            <a:pPr>
              <a:spcBef>
                <a:spcPct val="50000"/>
              </a:spcBef>
            </a:pPr>
            <a:r>
              <a:rPr lang="en-US" altLang="zh-CN"/>
              <a:t>A</a:t>
            </a:r>
          </a:p>
        </p:txBody>
      </p:sp>
      <p:sp>
        <p:nvSpPr>
          <p:cNvPr id="1061" name="Text Box 37"/>
          <p:cNvSpPr txBox="1">
            <a:spLocks noChangeArrowheads="1"/>
          </p:cNvSpPr>
          <p:nvPr/>
        </p:nvSpPr>
        <p:spPr bwMode="auto">
          <a:xfrm>
            <a:off x="2590800" y="1600200"/>
            <a:ext cx="533400" cy="457200"/>
          </a:xfrm>
          <a:prstGeom prst="rect">
            <a:avLst/>
          </a:prstGeom>
          <a:noFill/>
          <a:ln w="9525">
            <a:noFill/>
            <a:miter lim="800000"/>
            <a:headEnd/>
            <a:tailEnd/>
          </a:ln>
        </p:spPr>
        <p:txBody>
          <a:bodyPr>
            <a:spAutoFit/>
          </a:bodyPr>
          <a:lstStyle/>
          <a:p>
            <a:pPr>
              <a:spcBef>
                <a:spcPct val="50000"/>
              </a:spcBef>
            </a:pPr>
            <a:r>
              <a:rPr lang="en-US" altLang="zh-CN"/>
              <a:t>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en-US" altLang="zh-CN" smtClean="0"/>
              <a:t>IP</a:t>
            </a:r>
            <a:r>
              <a:rPr lang="zh-CN" altLang="en-US" smtClean="0"/>
              <a:t>网地址分配机构</a:t>
            </a:r>
          </a:p>
        </p:txBody>
      </p:sp>
      <p:sp>
        <p:nvSpPr>
          <p:cNvPr id="19459" name="Rectangle 3"/>
          <p:cNvSpPr>
            <a:spLocks noGrp="1" noChangeArrowheads="1"/>
          </p:cNvSpPr>
          <p:nvPr>
            <p:ph type="body" idx="1"/>
          </p:nvPr>
        </p:nvSpPr>
        <p:spPr>
          <a:xfrm>
            <a:off x="685800" y="1371600"/>
            <a:ext cx="7924800" cy="1836738"/>
          </a:xfrm>
        </p:spPr>
        <p:txBody>
          <a:bodyPr/>
          <a:lstStyle/>
          <a:p>
            <a:pPr eaLnBrk="1" hangingPunct="1"/>
            <a:r>
              <a:rPr lang="en-US" altLang="zh-CN" sz="2400" smtClean="0"/>
              <a:t>Internic</a:t>
            </a:r>
          </a:p>
          <a:p>
            <a:pPr eaLnBrk="1" hangingPunct="1"/>
            <a:r>
              <a:rPr lang="en-US" altLang="zh-CN" sz="2400" smtClean="0"/>
              <a:t>RIPE</a:t>
            </a:r>
          </a:p>
          <a:p>
            <a:pPr eaLnBrk="1" hangingPunct="1"/>
            <a:r>
              <a:rPr lang="en-US" altLang="zh-CN" sz="2400" smtClean="0"/>
              <a:t>APNIC</a:t>
            </a:r>
          </a:p>
        </p:txBody>
      </p:sp>
      <p:grpSp>
        <p:nvGrpSpPr>
          <p:cNvPr id="2" name="Group 4"/>
          <p:cNvGrpSpPr>
            <a:grpSpLocks/>
          </p:cNvGrpSpPr>
          <p:nvPr/>
        </p:nvGrpSpPr>
        <p:grpSpPr bwMode="auto">
          <a:xfrm>
            <a:off x="574675" y="1219200"/>
            <a:ext cx="8289925" cy="5181600"/>
            <a:chOff x="362" y="960"/>
            <a:chExt cx="5043" cy="3072"/>
          </a:xfrm>
        </p:grpSpPr>
        <p:sp>
          <p:nvSpPr>
            <p:cNvPr id="19461" name="Freeform 5"/>
            <p:cNvSpPr>
              <a:spLocks/>
            </p:cNvSpPr>
            <p:nvPr/>
          </p:nvSpPr>
          <p:spPr bwMode="auto">
            <a:xfrm>
              <a:off x="2720" y="2980"/>
              <a:ext cx="700" cy="484"/>
            </a:xfrm>
            <a:custGeom>
              <a:avLst/>
              <a:gdLst>
                <a:gd name="T0" fmla="*/ 0 w 700"/>
                <a:gd name="T1" fmla="*/ 0 h 314"/>
                <a:gd name="T2" fmla="*/ 699 w 700"/>
                <a:gd name="T3" fmla="*/ 0 h 314"/>
                <a:gd name="T4" fmla="*/ 699 w 700"/>
                <a:gd name="T5" fmla="*/ 23676 h 314"/>
                <a:gd name="T6" fmla="*/ 0 w 700"/>
                <a:gd name="T7" fmla="*/ 23676 h 314"/>
                <a:gd name="T8" fmla="*/ 0 w 700"/>
                <a:gd name="T9" fmla="*/ 0 h 314"/>
                <a:gd name="T10" fmla="*/ 0 60000 65536"/>
                <a:gd name="T11" fmla="*/ 0 60000 65536"/>
                <a:gd name="T12" fmla="*/ 0 60000 65536"/>
                <a:gd name="T13" fmla="*/ 0 60000 65536"/>
                <a:gd name="T14" fmla="*/ 0 60000 65536"/>
                <a:gd name="T15" fmla="*/ 0 w 700"/>
                <a:gd name="T16" fmla="*/ 0 h 314"/>
                <a:gd name="T17" fmla="*/ 700 w 700"/>
                <a:gd name="T18" fmla="*/ 314 h 314"/>
              </a:gdLst>
              <a:ahLst/>
              <a:cxnLst>
                <a:cxn ang="T10">
                  <a:pos x="T0" y="T1"/>
                </a:cxn>
                <a:cxn ang="T11">
                  <a:pos x="T2" y="T3"/>
                </a:cxn>
                <a:cxn ang="T12">
                  <a:pos x="T4" y="T5"/>
                </a:cxn>
                <a:cxn ang="T13">
                  <a:pos x="T6" y="T7"/>
                </a:cxn>
                <a:cxn ang="T14">
                  <a:pos x="T8" y="T9"/>
                </a:cxn>
              </a:cxnLst>
              <a:rect l="T15" t="T16" r="T17" b="T18"/>
              <a:pathLst>
                <a:path w="700" h="314">
                  <a:moveTo>
                    <a:pt x="0" y="0"/>
                  </a:moveTo>
                  <a:lnTo>
                    <a:pt x="699" y="0"/>
                  </a:lnTo>
                  <a:lnTo>
                    <a:pt x="699" y="313"/>
                  </a:lnTo>
                  <a:lnTo>
                    <a:pt x="0" y="313"/>
                  </a:lnTo>
                  <a:lnTo>
                    <a:pt x="0" y="0"/>
                  </a:lnTo>
                </a:path>
              </a:pathLst>
            </a:custGeom>
            <a:solidFill>
              <a:schemeClr val="bg1"/>
            </a:solidFill>
            <a:ln w="12700" cap="rnd" cmpd="sng">
              <a:solidFill>
                <a:srgbClr val="333333"/>
              </a:solidFill>
              <a:prstDash val="solid"/>
              <a:round/>
              <a:headEnd type="none" w="sm" len="sm"/>
              <a:tailEnd type="none" w="sm" len="sm"/>
            </a:ln>
          </p:spPr>
          <p:txBody>
            <a:bodyPr/>
            <a:lstStyle/>
            <a:p>
              <a:endParaRPr lang="en-US"/>
            </a:p>
          </p:txBody>
        </p:sp>
        <p:sp>
          <p:nvSpPr>
            <p:cNvPr id="19462" name="Line 6"/>
            <p:cNvSpPr>
              <a:spLocks noChangeShapeType="1"/>
            </p:cNvSpPr>
            <p:nvPr/>
          </p:nvSpPr>
          <p:spPr bwMode="auto">
            <a:xfrm>
              <a:off x="2735" y="1248"/>
              <a:ext cx="0" cy="25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9463" name="Line 7"/>
            <p:cNvSpPr>
              <a:spLocks noChangeShapeType="1"/>
            </p:cNvSpPr>
            <p:nvPr/>
          </p:nvSpPr>
          <p:spPr bwMode="auto">
            <a:xfrm>
              <a:off x="2735" y="1987"/>
              <a:ext cx="0" cy="12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9464" name="Line 8"/>
            <p:cNvSpPr>
              <a:spLocks noChangeShapeType="1"/>
            </p:cNvSpPr>
            <p:nvPr/>
          </p:nvSpPr>
          <p:spPr bwMode="auto">
            <a:xfrm>
              <a:off x="1495" y="2116"/>
              <a:ext cx="0" cy="12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9465" name="Line 9"/>
            <p:cNvSpPr>
              <a:spLocks noChangeShapeType="1"/>
            </p:cNvSpPr>
            <p:nvPr/>
          </p:nvSpPr>
          <p:spPr bwMode="auto">
            <a:xfrm>
              <a:off x="3980" y="2126"/>
              <a:ext cx="0" cy="12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9466" name="Line 10"/>
            <p:cNvSpPr>
              <a:spLocks noChangeShapeType="1"/>
            </p:cNvSpPr>
            <p:nvPr/>
          </p:nvSpPr>
          <p:spPr bwMode="auto">
            <a:xfrm>
              <a:off x="4935" y="2116"/>
              <a:ext cx="0" cy="12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9467" name="Line 11"/>
            <p:cNvSpPr>
              <a:spLocks noChangeShapeType="1"/>
            </p:cNvSpPr>
            <p:nvPr/>
          </p:nvSpPr>
          <p:spPr bwMode="auto">
            <a:xfrm>
              <a:off x="1495" y="2116"/>
              <a:ext cx="124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9468" name="Line 12"/>
            <p:cNvSpPr>
              <a:spLocks noChangeShapeType="1"/>
            </p:cNvSpPr>
            <p:nvPr/>
          </p:nvSpPr>
          <p:spPr bwMode="auto">
            <a:xfrm>
              <a:off x="2735" y="2116"/>
              <a:ext cx="273"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9469" name="Line 13"/>
            <p:cNvSpPr>
              <a:spLocks noChangeShapeType="1"/>
            </p:cNvSpPr>
            <p:nvPr/>
          </p:nvSpPr>
          <p:spPr bwMode="auto">
            <a:xfrm flipV="1">
              <a:off x="3008" y="2112"/>
              <a:ext cx="1928" cy="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9470" name="Line 14"/>
            <p:cNvSpPr>
              <a:spLocks noChangeShapeType="1"/>
            </p:cNvSpPr>
            <p:nvPr/>
          </p:nvSpPr>
          <p:spPr bwMode="auto">
            <a:xfrm>
              <a:off x="1495" y="2725"/>
              <a:ext cx="0" cy="13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9471" name="Line 15"/>
            <p:cNvSpPr>
              <a:spLocks noChangeShapeType="1"/>
            </p:cNvSpPr>
            <p:nvPr/>
          </p:nvSpPr>
          <p:spPr bwMode="auto">
            <a:xfrm>
              <a:off x="736" y="2856"/>
              <a:ext cx="0" cy="12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9472" name="Line 16"/>
            <p:cNvSpPr>
              <a:spLocks noChangeShapeType="1"/>
            </p:cNvSpPr>
            <p:nvPr/>
          </p:nvSpPr>
          <p:spPr bwMode="auto">
            <a:xfrm>
              <a:off x="1495" y="2856"/>
              <a:ext cx="0" cy="12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9473" name="Line 17"/>
            <p:cNvSpPr>
              <a:spLocks noChangeShapeType="1"/>
            </p:cNvSpPr>
            <p:nvPr/>
          </p:nvSpPr>
          <p:spPr bwMode="auto">
            <a:xfrm>
              <a:off x="2255" y="2856"/>
              <a:ext cx="0" cy="12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9474" name="Line 18"/>
            <p:cNvSpPr>
              <a:spLocks noChangeShapeType="1"/>
            </p:cNvSpPr>
            <p:nvPr/>
          </p:nvSpPr>
          <p:spPr bwMode="auto">
            <a:xfrm>
              <a:off x="736" y="2856"/>
              <a:ext cx="75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9475" name="Line 19"/>
            <p:cNvSpPr>
              <a:spLocks noChangeShapeType="1"/>
            </p:cNvSpPr>
            <p:nvPr/>
          </p:nvSpPr>
          <p:spPr bwMode="auto">
            <a:xfrm>
              <a:off x="1495" y="2856"/>
              <a:ext cx="1623" cy="3"/>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3" name="Group 20"/>
            <p:cNvGrpSpPr>
              <a:grpSpLocks/>
            </p:cNvGrpSpPr>
            <p:nvPr/>
          </p:nvGrpSpPr>
          <p:grpSpPr bwMode="auto">
            <a:xfrm>
              <a:off x="362" y="2980"/>
              <a:ext cx="794" cy="484"/>
              <a:chOff x="362" y="2752"/>
              <a:chExt cx="794" cy="314"/>
            </a:xfrm>
          </p:grpSpPr>
          <p:sp>
            <p:nvSpPr>
              <p:cNvPr id="19532" name="Freeform 21"/>
              <p:cNvSpPr>
                <a:spLocks/>
              </p:cNvSpPr>
              <p:nvPr/>
            </p:nvSpPr>
            <p:spPr bwMode="auto">
              <a:xfrm>
                <a:off x="386" y="2752"/>
                <a:ext cx="698" cy="314"/>
              </a:xfrm>
              <a:custGeom>
                <a:avLst/>
                <a:gdLst>
                  <a:gd name="T0" fmla="*/ 0 w 698"/>
                  <a:gd name="T1" fmla="*/ 0 h 314"/>
                  <a:gd name="T2" fmla="*/ 697 w 698"/>
                  <a:gd name="T3" fmla="*/ 0 h 314"/>
                  <a:gd name="T4" fmla="*/ 697 w 698"/>
                  <a:gd name="T5" fmla="*/ 313 h 314"/>
                  <a:gd name="T6" fmla="*/ 0 w 698"/>
                  <a:gd name="T7" fmla="*/ 313 h 314"/>
                  <a:gd name="T8" fmla="*/ 0 w 698"/>
                  <a:gd name="T9" fmla="*/ 0 h 314"/>
                  <a:gd name="T10" fmla="*/ 0 60000 65536"/>
                  <a:gd name="T11" fmla="*/ 0 60000 65536"/>
                  <a:gd name="T12" fmla="*/ 0 60000 65536"/>
                  <a:gd name="T13" fmla="*/ 0 60000 65536"/>
                  <a:gd name="T14" fmla="*/ 0 60000 65536"/>
                  <a:gd name="T15" fmla="*/ 0 w 698"/>
                  <a:gd name="T16" fmla="*/ 0 h 314"/>
                  <a:gd name="T17" fmla="*/ 698 w 698"/>
                  <a:gd name="T18" fmla="*/ 314 h 314"/>
                </a:gdLst>
                <a:ahLst/>
                <a:cxnLst>
                  <a:cxn ang="T10">
                    <a:pos x="T0" y="T1"/>
                  </a:cxn>
                  <a:cxn ang="T11">
                    <a:pos x="T2" y="T3"/>
                  </a:cxn>
                  <a:cxn ang="T12">
                    <a:pos x="T4" y="T5"/>
                  </a:cxn>
                  <a:cxn ang="T13">
                    <a:pos x="T6" y="T7"/>
                  </a:cxn>
                  <a:cxn ang="T14">
                    <a:pos x="T8" y="T9"/>
                  </a:cxn>
                </a:cxnLst>
                <a:rect l="T15" t="T16" r="T17" b="T18"/>
                <a:pathLst>
                  <a:path w="698" h="314">
                    <a:moveTo>
                      <a:pt x="0" y="0"/>
                    </a:moveTo>
                    <a:lnTo>
                      <a:pt x="697" y="0"/>
                    </a:lnTo>
                    <a:lnTo>
                      <a:pt x="697" y="313"/>
                    </a:lnTo>
                    <a:lnTo>
                      <a:pt x="0" y="313"/>
                    </a:lnTo>
                    <a:lnTo>
                      <a:pt x="0" y="0"/>
                    </a:lnTo>
                  </a:path>
                </a:pathLst>
              </a:custGeom>
              <a:solidFill>
                <a:srgbClr val="EBEBEB"/>
              </a:solidFill>
              <a:ln w="9525" cap="rnd">
                <a:noFill/>
                <a:round/>
                <a:headEnd/>
                <a:tailEnd/>
              </a:ln>
            </p:spPr>
            <p:txBody>
              <a:bodyPr/>
              <a:lstStyle/>
              <a:p>
                <a:endParaRPr lang="en-US"/>
              </a:p>
            </p:txBody>
          </p:sp>
          <p:sp>
            <p:nvSpPr>
              <p:cNvPr id="19533" name="Rectangle 22"/>
              <p:cNvSpPr>
                <a:spLocks noChangeArrowheads="1"/>
              </p:cNvSpPr>
              <p:nvPr/>
            </p:nvSpPr>
            <p:spPr bwMode="auto">
              <a:xfrm>
                <a:off x="575" y="2823"/>
                <a:ext cx="348" cy="94"/>
              </a:xfrm>
              <a:prstGeom prst="rect">
                <a:avLst/>
              </a:prstGeom>
              <a:noFill/>
              <a:ln w="9525">
                <a:noFill/>
                <a:miter lim="800000"/>
                <a:headEnd/>
                <a:tailEnd/>
              </a:ln>
            </p:spPr>
            <p:txBody>
              <a:bodyPr wrap="none" lIns="92075" tIns="46038" rIns="92075" bIns="46038">
                <a:spAutoFit/>
              </a:bodyPr>
              <a:lstStyle/>
              <a:p>
                <a:pPr eaLnBrk="0" hangingPunct="0"/>
                <a:r>
                  <a:rPr lang="en-US" altLang="zh-CN" sz="1000">
                    <a:solidFill>
                      <a:srgbClr val="000000"/>
                    </a:solidFill>
                    <a:latin typeface="Arial" pitchFamily="34" charset="0"/>
                  </a:rPr>
                  <a:t>APNIC</a:t>
                </a:r>
              </a:p>
            </p:txBody>
          </p:sp>
          <p:sp>
            <p:nvSpPr>
              <p:cNvPr id="19534" name="Rectangle 23"/>
              <p:cNvSpPr>
                <a:spLocks noChangeArrowheads="1"/>
              </p:cNvSpPr>
              <p:nvPr/>
            </p:nvSpPr>
            <p:spPr bwMode="auto">
              <a:xfrm>
                <a:off x="362" y="2947"/>
                <a:ext cx="794" cy="94"/>
              </a:xfrm>
              <a:prstGeom prst="rect">
                <a:avLst/>
              </a:prstGeom>
              <a:noFill/>
              <a:ln w="9525">
                <a:noFill/>
                <a:miter lim="800000"/>
                <a:headEnd/>
                <a:tailEnd/>
              </a:ln>
            </p:spPr>
            <p:txBody>
              <a:bodyPr wrap="none" lIns="92075" tIns="46038" rIns="92075" bIns="46038">
                <a:spAutoFit/>
              </a:bodyPr>
              <a:lstStyle/>
              <a:p>
                <a:pPr eaLnBrk="0" hangingPunct="0"/>
                <a:r>
                  <a:rPr lang="en-US" altLang="zh-CN" sz="1000">
                    <a:solidFill>
                      <a:srgbClr val="000000"/>
                    </a:solidFill>
                    <a:latin typeface="Arial" pitchFamily="34" charset="0"/>
                  </a:rPr>
                  <a:t>(Asia &amp; Pacific Rim)</a:t>
                </a:r>
              </a:p>
            </p:txBody>
          </p:sp>
        </p:grpSp>
        <p:sp>
          <p:nvSpPr>
            <p:cNvPr id="19477" name="Freeform 24"/>
            <p:cNvSpPr>
              <a:spLocks/>
            </p:cNvSpPr>
            <p:nvPr/>
          </p:nvSpPr>
          <p:spPr bwMode="auto">
            <a:xfrm>
              <a:off x="386" y="2980"/>
              <a:ext cx="698" cy="484"/>
            </a:xfrm>
            <a:custGeom>
              <a:avLst/>
              <a:gdLst>
                <a:gd name="T0" fmla="*/ 0 w 698"/>
                <a:gd name="T1" fmla="*/ 0 h 314"/>
                <a:gd name="T2" fmla="*/ 697 w 698"/>
                <a:gd name="T3" fmla="*/ 0 h 314"/>
                <a:gd name="T4" fmla="*/ 697 w 698"/>
                <a:gd name="T5" fmla="*/ 23676 h 314"/>
                <a:gd name="T6" fmla="*/ 0 w 698"/>
                <a:gd name="T7" fmla="*/ 23676 h 314"/>
                <a:gd name="T8" fmla="*/ 0 w 698"/>
                <a:gd name="T9" fmla="*/ 0 h 314"/>
                <a:gd name="T10" fmla="*/ 0 60000 65536"/>
                <a:gd name="T11" fmla="*/ 0 60000 65536"/>
                <a:gd name="T12" fmla="*/ 0 60000 65536"/>
                <a:gd name="T13" fmla="*/ 0 60000 65536"/>
                <a:gd name="T14" fmla="*/ 0 60000 65536"/>
                <a:gd name="T15" fmla="*/ 0 w 698"/>
                <a:gd name="T16" fmla="*/ 0 h 314"/>
                <a:gd name="T17" fmla="*/ 698 w 698"/>
                <a:gd name="T18" fmla="*/ 314 h 314"/>
              </a:gdLst>
              <a:ahLst/>
              <a:cxnLst>
                <a:cxn ang="T10">
                  <a:pos x="T0" y="T1"/>
                </a:cxn>
                <a:cxn ang="T11">
                  <a:pos x="T2" y="T3"/>
                </a:cxn>
                <a:cxn ang="T12">
                  <a:pos x="T4" y="T5"/>
                </a:cxn>
                <a:cxn ang="T13">
                  <a:pos x="T6" y="T7"/>
                </a:cxn>
                <a:cxn ang="T14">
                  <a:pos x="T8" y="T9"/>
                </a:cxn>
              </a:cxnLst>
              <a:rect l="T15" t="T16" r="T17" b="T18"/>
              <a:pathLst>
                <a:path w="698" h="314">
                  <a:moveTo>
                    <a:pt x="0" y="0"/>
                  </a:moveTo>
                  <a:lnTo>
                    <a:pt x="697" y="0"/>
                  </a:lnTo>
                  <a:lnTo>
                    <a:pt x="697" y="313"/>
                  </a:lnTo>
                  <a:lnTo>
                    <a:pt x="0" y="313"/>
                  </a:lnTo>
                  <a:lnTo>
                    <a:pt x="0" y="0"/>
                  </a:lnTo>
                </a:path>
              </a:pathLst>
            </a:custGeom>
            <a:noFill/>
            <a:ln w="12700" cap="rnd" cmpd="sng">
              <a:solidFill>
                <a:srgbClr val="333333"/>
              </a:solidFill>
              <a:prstDash val="solid"/>
              <a:round/>
              <a:headEnd type="none" w="sm" len="sm"/>
              <a:tailEnd type="none" w="sm" len="sm"/>
            </a:ln>
          </p:spPr>
          <p:txBody>
            <a:bodyPr/>
            <a:lstStyle/>
            <a:p>
              <a:endParaRPr lang="en-US"/>
            </a:p>
          </p:txBody>
        </p:sp>
        <p:sp>
          <p:nvSpPr>
            <p:cNvPr id="19478" name="Freeform 25"/>
            <p:cNvSpPr>
              <a:spLocks/>
            </p:cNvSpPr>
            <p:nvPr/>
          </p:nvSpPr>
          <p:spPr bwMode="auto">
            <a:xfrm>
              <a:off x="1145" y="2980"/>
              <a:ext cx="699" cy="484"/>
            </a:xfrm>
            <a:custGeom>
              <a:avLst/>
              <a:gdLst>
                <a:gd name="T0" fmla="*/ 0 w 699"/>
                <a:gd name="T1" fmla="*/ 0 h 314"/>
                <a:gd name="T2" fmla="*/ 698 w 699"/>
                <a:gd name="T3" fmla="*/ 0 h 314"/>
                <a:gd name="T4" fmla="*/ 698 w 699"/>
                <a:gd name="T5" fmla="*/ 23676 h 314"/>
                <a:gd name="T6" fmla="*/ 0 w 699"/>
                <a:gd name="T7" fmla="*/ 23676 h 314"/>
                <a:gd name="T8" fmla="*/ 0 w 699"/>
                <a:gd name="T9" fmla="*/ 0 h 314"/>
                <a:gd name="T10" fmla="*/ 0 60000 65536"/>
                <a:gd name="T11" fmla="*/ 0 60000 65536"/>
                <a:gd name="T12" fmla="*/ 0 60000 65536"/>
                <a:gd name="T13" fmla="*/ 0 60000 65536"/>
                <a:gd name="T14" fmla="*/ 0 60000 65536"/>
                <a:gd name="T15" fmla="*/ 0 w 699"/>
                <a:gd name="T16" fmla="*/ 0 h 314"/>
                <a:gd name="T17" fmla="*/ 699 w 699"/>
                <a:gd name="T18" fmla="*/ 314 h 314"/>
              </a:gdLst>
              <a:ahLst/>
              <a:cxnLst>
                <a:cxn ang="T10">
                  <a:pos x="T0" y="T1"/>
                </a:cxn>
                <a:cxn ang="T11">
                  <a:pos x="T2" y="T3"/>
                </a:cxn>
                <a:cxn ang="T12">
                  <a:pos x="T4" y="T5"/>
                </a:cxn>
                <a:cxn ang="T13">
                  <a:pos x="T6" y="T7"/>
                </a:cxn>
                <a:cxn ang="T14">
                  <a:pos x="T8" y="T9"/>
                </a:cxn>
              </a:cxnLst>
              <a:rect l="T15" t="T16" r="T17" b="T18"/>
              <a:pathLst>
                <a:path w="699" h="314">
                  <a:moveTo>
                    <a:pt x="0" y="0"/>
                  </a:moveTo>
                  <a:lnTo>
                    <a:pt x="698" y="0"/>
                  </a:lnTo>
                  <a:lnTo>
                    <a:pt x="698" y="313"/>
                  </a:lnTo>
                  <a:lnTo>
                    <a:pt x="0" y="313"/>
                  </a:lnTo>
                  <a:lnTo>
                    <a:pt x="0" y="0"/>
                  </a:lnTo>
                </a:path>
              </a:pathLst>
            </a:custGeom>
            <a:solidFill>
              <a:srgbClr val="EBEBEB"/>
            </a:solidFill>
            <a:ln w="9525" cap="rnd">
              <a:noFill/>
              <a:round/>
              <a:headEnd/>
              <a:tailEnd/>
            </a:ln>
          </p:spPr>
          <p:txBody>
            <a:bodyPr/>
            <a:lstStyle/>
            <a:p>
              <a:endParaRPr lang="en-US"/>
            </a:p>
          </p:txBody>
        </p:sp>
        <p:sp>
          <p:nvSpPr>
            <p:cNvPr id="19479" name="Rectangle 26"/>
            <p:cNvSpPr>
              <a:spLocks noChangeArrowheads="1"/>
            </p:cNvSpPr>
            <p:nvPr/>
          </p:nvSpPr>
          <p:spPr bwMode="auto">
            <a:xfrm>
              <a:off x="1268" y="3088"/>
              <a:ext cx="486" cy="145"/>
            </a:xfrm>
            <a:prstGeom prst="rect">
              <a:avLst/>
            </a:prstGeom>
            <a:noFill/>
            <a:ln w="9525">
              <a:noFill/>
              <a:miter lim="800000"/>
              <a:headEnd/>
              <a:tailEnd/>
            </a:ln>
          </p:spPr>
          <p:txBody>
            <a:bodyPr wrap="none" lIns="92075" tIns="46038" rIns="92075" bIns="46038">
              <a:spAutoFit/>
            </a:bodyPr>
            <a:lstStyle/>
            <a:p>
              <a:pPr eaLnBrk="0" hangingPunct="0"/>
              <a:r>
                <a:rPr lang="en-US" altLang="zh-CN" sz="1000">
                  <a:solidFill>
                    <a:srgbClr val="000000"/>
                  </a:solidFill>
                  <a:latin typeface="Arial" pitchFamily="34" charset="0"/>
                </a:rPr>
                <a:t>RIPE-NCC</a:t>
              </a:r>
            </a:p>
          </p:txBody>
        </p:sp>
        <p:sp>
          <p:nvSpPr>
            <p:cNvPr id="19480" name="Rectangle 27"/>
            <p:cNvSpPr>
              <a:spLocks noChangeArrowheads="1"/>
            </p:cNvSpPr>
            <p:nvPr/>
          </p:nvSpPr>
          <p:spPr bwMode="auto">
            <a:xfrm>
              <a:off x="1305" y="3281"/>
              <a:ext cx="412" cy="145"/>
            </a:xfrm>
            <a:prstGeom prst="rect">
              <a:avLst/>
            </a:prstGeom>
            <a:noFill/>
            <a:ln w="9525">
              <a:noFill/>
              <a:miter lim="800000"/>
              <a:headEnd/>
              <a:tailEnd/>
            </a:ln>
          </p:spPr>
          <p:txBody>
            <a:bodyPr wrap="none" lIns="92075" tIns="46038" rIns="92075" bIns="46038">
              <a:spAutoFit/>
            </a:bodyPr>
            <a:lstStyle/>
            <a:p>
              <a:pPr eaLnBrk="0" hangingPunct="0"/>
              <a:r>
                <a:rPr lang="en-US" altLang="zh-CN" sz="1000">
                  <a:solidFill>
                    <a:srgbClr val="000000"/>
                  </a:solidFill>
                  <a:latin typeface="Arial" pitchFamily="34" charset="0"/>
                </a:rPr>
                <a:t>(Europe)</a:t>
              </a:r>
            </a:p>
          </p:txBody>
        </p:sp>
        <p:sp>
          <p:nvSpPr>
            <p:cNvPr id="19481" name="Freeform 28"/>
            <p:cNvSpPr>
              <a:spLocks/>
            </p:cNvSpPr>
            <p:nvPr/>
          </p:nvSpPr>
          <p:spPr bwMode="auto">
            <a:xfrm>
              <a:off x="1145" y="2980"/>
              <a:ext cx="699" cy="484"/>
            </a:xfrm>
            <a:custGeom>
              <a:avLst/>
              <a:gdLst>
                <a:gd name="T0" fmla="*/ 0 w 699"/>
                <a:gd name="T1" fmla="*/ 0 h 314"/>
                <a:gd name="T2" fmla="*/ 698 w 699"/>
                <a:gd name="T3" fmla="*/ 0 h 314"/>
                <a:gd name="T4" fmla="*/ 698 w 699"/>
                <a:gd name="T5" fmla="*/ 23676 h 314"/>
                <a:gd name="T6" fmla="*/ 0 w 699"/>
                <a:gd name="T7" fmla="*/ 23676 h 314"/>
                <a:gd name="T8" fmla="*/ 0 w 699"/>
                <a:gd name="T9" fmla="*/ 0 h 314"/>
                <a:gd name="T10" fmla="*/ 0 60000 65536"/>
                <a:gd name="T11" fmla="*/ 0 60000 65536"/>
                <a:gd name="T12" fmla="*/ 0 60000 65536"/>
                <a:gd name="T13" fmla="*/ 0 60000 65536"/>
                <a:gd name="T14" fmla="*/ 0 60000 65536"/>
                <a:gd name="T15" fmla="*/ 0 w 699"/>
                <a:gd name="T16" fmla="*/ 0 h 314"/>
                <a:gd name="T17" fmla="*/ 699 w 699"/>
                <a:gd name="T18" fmla="*/ 314 h 314"/>
              </a:gdLst>
              <a:ahLst/>
              <a:cxnLst>
                <a:cxn ang="T10">
                  <a:pos x="T0" y="T1"/>
                </a:cxn>
                <a:cxn ang="T11">
                  <a:pos x="T2" y="T3"/>
                </a:cxn>
                <a:cxn ang="T12">
                  <a:pos x="T4" y="T5"/>
                </a:cxn>
                <a:cxn ang="T13">
                  <a:pos x="T6" y="T7"/>
                </a:cxn>
                <a:cxn ang="T14">
                  <a:pos x="T8" y="T9"/>
                </a:cxn>
              </a:cxnLst>
              <a:rect l="T15" t="T16" r="T17" b="T18"/>
              <a:pathLst>
                <a:path w="699" h="314">
                  <a:moveTo>
                    <a:pt x="0" y="0"/>
                  </a:moveTo>
                  <a:lnTo>
                    <a:pt x="698" y="0"/>
                  </a:lnTo>
                  <a:lnTo>
                    <a:pt x="698" y="313"/>
                  </a:lnTo>
                  <a:lnTo>
                    <a:pt x="0" y="313"/>
                  </a:lnTo>
                  <a:lnTo>
                    <a:pt x="0" y="0"/>
                  </a:lnTo>
                </a:path>
              </a:pathLst>
            </a:custGeom>
            <a:noFill/>
            <a:ln w="12700" cap="rnd" cmpd="sng">
              <a:solidFill>
                <a:srgbClr val="333333"/>
              </a:solidFill>
              <a:prstDash val="solid"/>
              <a:round/>
              <a:headEnd type="none" w="sm" len="sm"/>
              <a:tailEnd type="none" w="sm" len="sm"/>
            </a:ln>
          </p:spPr>
          <p:txBody>
            <a:bodyPr/>
            <a:lstStyle/>
            <a:p>
              <a:endParaRPr lang="en-US"/>
            </a:p>
          </p:txBody>
        </p:sp>
        <p:sp>
          <p:nvSpPr>
            <p:cNvPr id="19482" name="Freeform 29"/>
            <p:cNvSpPr>
              <a:spLocks/>
            </p:cNvSpPr>
            <p:nvPr/>
          </p:nvSpPr>
          <p:spPr bwMode="auto">
            <a:xfrm>
              <a:off x="1904" y="2980"/>
              <a:ext cx="700" cy="484"/>
            </a:xfrm>
            <a:custGeom>
              <a:avLst/>
              <a:gdLst>
                <a:gd name="T0" fmla="*/ 0 w 700"/>
                <a:gd name="T1" fmla="*/ 0 h 314"/>
                <a:gd name="T2" fmla="*/ 699 w 700"/>
                <a:gd name="T3" fmla="*/ 0 h 314"/>
                <a:gd name="T4" fmla="*/ 699 w 700"/>
                <a:gd name="T5" fmla="*/ 23676 h 314"/>
                <a:gd name="T6" fmla="*/ 0 w 700"/>
                <a:gd name="T7" fmla="*/ 23676 h 314"/>
                <a:gd name="T8" fmla="*/ 0 w 700"/>
                <a:gd name="T9" fmla="*/ 0 h 314"/>
                <a:gd name="T10" fmla="*/ 0 60000 65536"/>
                <a:gd name="T11" fmla="*/ 0 60000 65536"/>
                <a:gd name="T12" fmla="*/ 0 60000 65536"/>
                <a:gd name="T13" fmla="*/ 0 60000 65536"/>
                <a:gd name="T14" fmla="*/ 0 60000 65536"/>
                <a:gd name="T15" fmla="*/ 0 w 700"/>
                <a:gd name="T16" fmla="*/ 0 h 314"/>
                <a:gd name="T17" fmla="*/ 700 w 700"/>
                <a:gd name="T18" fmla="*/ 314 h 314"/>
              </a:gdLst>
              <a:ahLst/>
              <a:cxnLst>
                <a:cxn ang="T10">
                  <a:pos x="T0" y="T1"/>
                </a:cxn>
                <a:cxn ang="T11">
                  <a:pos x="T2" y="T3"/>
                </a:cxn>
                <a:cxn ang="T12">
                  <a:pos x="T4" y="T5"/>
                </a:cxn>
                <a:cxn ang="T13">
                  <a:pos x="T6" y="T7"/>
                </a:cxn>
                <a:cxn ang="T14">
                  <a:pos x="T8" y="T9"/>
                </a:cxn>
              </a:cxnLst>
              <a:rect l="T15" t="T16" r="T17" b="T18"/>
              <a:pathLst>
                <a:path w="700" h="314">
                  <a:moveTo>
                    <a:pt x="0" y="0"/>
                  </a:moveTo>
                  <a:lnTo>
                    <a:pt x="699" y="0"/>
                  </a:lnTo>
                  <a:lnTo>
                    <a:pt x="699" y="313"/>
                  </a:lnTo>
                  <a:lnTo>
                    <a:pt x="0" y="313"/>
                  </a:lnTo>
                  <a:lnTo>
                    <a:pt x="0" y="0"/>
                  </a:lnTo>
                </a:path>
              </a:pathLst>
            </a:custGeom>
            <a:solidFill>
              <a:srgbClr val="EBEBEB"/>
            </a:solidFill>
            <a:ln w="9525" cap="rnd">
              <a:noFill/>
              <a:round/>
              <a:headEnd/>
              <a:tailEnd/>
            </a:ln>
          </p:spPr>
          <p:txBody>
            <a:bodyPr/>
            <a:lstStyle/>
            <a:p>
              <a:endParaRPr lang="en-US"/>
            </a:p>
          </p:txBody>
        </p:sp>
        <p:sp>
          <p:nvSpPr>
            <p:cNvPr id="19483" name="Rectangle 30"/>
            <p:cNvSpPr>
              <a:spLocks noChangeArrowheads="1"/>
            </p:cNvSpPr>
            <p:nvPr/>
          </p:nvSpPr>
          <p:spPr bwMode="auto">
            <a:xfrm>
              <a:off x="2069" y="3088"/>
              <a:ext cx="348" cy="145"/>
            </a:xfrm>
            <a:prstGeom prst="rect">
              <a:avLst/>
            </a:prstGeom>
            <a:noFill/>
            <a:ln w="9525">
              <a:noFill/>
              <a:miter lim="800000"/>
              <a:headEnd/>
              <a:tailEnd/>
            </a:ln>
          </p:spPr>
          <p:txBody>
            <a:bodyPr wrap="none" lIns="92075" tIns="46038" rIns="92075" bIns="46038">
              <a:spAutoFit/>
            </a:bodyPr>
            <a:lstStyle/>
            <a:p>
              <a:pPr eaLnBrk="0" hangingPunct="0"/>
              <a:r>
                <a:rPr lang="en-US" altLang="zh-CN" sz="1000">
                  <a:solidFill>
                    <a:srgbClr val="000000"/>
                  </a:solidFill>
                  <a:latin typeface="Arial" pitchFamily="34" charset="0"/>
                </a:rPr>
                <a:t>ARIAN</a:t>
              </a:r>
            </a:p>
          </p:txBody>
        </p:sp>
        <p:sp>
          <p:nvSpPr>
            <p:cNvPr id="19484" name="Rectangle 31"/>
            <p:cNvSpPr>
              <a:spLocks noChangeArrowheads="1"/>
            </p:cNvSpPr>
            <p:nvPr/>
          </p:nvSpPr>
          <p:spPr bwMode="auto">
            <a:xfrm>
              <a:off x="1969" y="3271"/>
              <a:ext cx="596" cy="145"/>
            </a:xfrm>
            <a:prstGeom prst="rect">
              <a:avLst/>
            </a:prstGeom>
            <a:noFill/>
            <a:ln w="9525">
              <a:noFill/>
              <a:miter lim="800000"/>
              <a:headEnd/>
              <a:tailEnd/>
            </a:ln>
          </p:spPr>
          <p:txBody>
            <a:bodyPr wrap="none" lIns="92075" tIns="46038" rIns="92075" bIns="46038">
              <a:spAutoFit/>
            </a:bodyPr>
            <a:lstStyle/>
            <a:p>
              <a:pPr eaLnBrk="0" hangingPunct="0"/>
              <a:r>
                <a:rPr lang="en-US" altLang="zh-CN" sz="1000">
                  <a:solidFill>
                    <a:srgbClr val="000000"/>
                  </a:solidFill>
                  <a:latin typeface="Arial" pitchFamily="34" charset="0"/>
                </a:rPr>
                <a:t>(US &amp; Others)</a:t>
              </a:r>
            </a:p>
          </p:txBody>
        </p:sp>
        <p:sp>
          <p:nvSpPr>
            <p:cNvPr id="19485" name="Freeform 32"/>
            <p:cNvSpPr>
              <a:spLocks/>
            </p:cNvSpPr>
            <p:nvPr/>
          </p:nvSpPr>
          <p:spPr bwMode="auto">
            <a:xfrm>
              <a:off x="1904" y="2980"/>
              <a:ext cx="700" cy="484"/>
            </a:xfrm>
            <a:custGeom>
              <a:avLst/>
              <a:gdLst>
                <a:gd name="T0" fmla="*/ 0 w 700"/>
                <a:gd name="T1" fmla="*/ 0 h 314"/>
                <a:gd name="T2" fmla="*/ 699 w 700"/>
                <a:gd name="T3" fmla="*/ 0 h 314"/>
                <a:gd name="T4" fmla="*/ 699 w 700"/>
                <a:gd name="T5" fmla="*/ 23676 h 314"/>
                <a:gd name="T6" fmla="*/ 0 w 700"/>
                <a:gd name="T7" fmla="*/ 23676 h 314"/>
                <a:gd name="T8" fmla="*/ 0 w 700"/>
                <a:gd name="T9" fmla="*/ 0 h 314"/>
                <a:gd name="T10" fmla="*/ 0 60000 65536"/>
                <a:gd name="T11" fmla="*/ 0 60000 65536"/>
                <a:gd name="T12" fmla="*/ 0 60000 65536"/>
                <a:gd name="T13" fmla="*/ 0 60000 65536"/>
                <a:gd name="T14" fmla="*/ 0 60000 65536"/>
                <a:gd name="T15" fmla="*/ 0 w 700"/>
                <a:gd name="T16" fmla="*/ 0 h 314"/>
                <a:gd name="T17" fmla="*/ 700 w 700"/>
                <a:gd name="T18" fmla="*/ 314 h 314"/>
              </a:gdLst>
              <a:ahLst/>
              <a:cxnLst>
                <a:cxn ang="T10">
                  <a:pos x="T0" y="T1"/>
                </a:cxn>
                <a:cxn ang="T11">
                  <a:pos x="T2" y="T3"/>
                </a:cxn>
                <a:cxn ang="T12">
                  <a:pos x="T4" y="T5"/>
                </a:cxn>
                <a:cxn ang="T13">
                  <a:pos x="T6" y="T7"/>
                </a:cxn>
                <a:cxn ang="T14">
                  <a:pos x="T8" y="T9"/>
                </a:cxn>
              </a:cxnLst>
              <a:rect l="T15" t="T16" r="T17" b="T18"/>
              <a:pathLst>
                <a:path w="700" h="314">
                  <a:moveTo>
                    <a:pt x="0" y="0"/>
                  </a:moveTo>
                  <a:lnTo>
                    <a:pt x="699" y="0"/>
                  </a:lnTo>
                  <a:lnTo>
                    <a:pt x="699" y="313"/>
                  </a:lnTo>
                  <a:lnTo>
                    <a:pt x="0" y="313"/>
                  </a:lnTo>
                  <a:lnTo>
                    <a:pt x="0" y="0"/>
                  </a:lnTo>
                </a:path>
              </a:pathLst>
            </a:custGeom>
            <a:noFill/>
            <a:ln w="12700" cap="rnd" cmpd="sng">
              <a:solidFill>
                <a:srgbClr val="333333"/>
              </a:solidFill>
              <a:prstDash val="solid"/>
              <a:round/>
              <a:headEnd type="none" w="sm" len="sm"/>
              <a:tailEnd type="none" w="sm" len="sm"/>
            </a:ln>
          </p:spPr>
          <p:txBody>
            <a:bodyPr/>
            <a:lstStyle/>
            <a:p>
              <a:endParaRPr lang="en-US"/>
            </a:p>
          </p:txBody>
        </p:sp>
        <p:sp>
          <p:nvSpPr>
            <p:cNvPr id="19486" name="Freeform 33"/>
            <p:cNvSpPr>
              <a:spLocks/>
            </p:cNvSpPr>
            <p:nvPr/>
          </p:nvSpPr>
          <p:spPr bwMode="auto">
            <a:xfrm>
              <a:off x="1041" y="2243"/>
              <a:ext cx="906" cy="483"/>
            </a:xfrm>
            <a:custGeom>
              <a:avLst/>
              <a:gdLst>
                <a:gd name="T0" fmla="*/ 0 w 906"/>
                <a:gd name="T1" fmla="*/ 0 h 314"/>
                <a:gd name="T2" fmla="*/ 905 w 906"/>
                <a:gd name="T3" fmla="*/ 0 h 314"/>
                <a:gd name="T4" fmla="*/ 905 w 906"/>
                <a:gd name="T5" fmla="*/ 23182 h 314"/>
                <a:gd name="T6" fmla="*/ 0 w 906"/>
                <a:gd name="T7" fmla="*/ 23182 h 314"/>
                <a:gd name="T8" fmla="*/ 0 w 906"/>
                <a:gd name="T9" fmla="*/ 0 h 314"/>
                <a:gd name="T10" fmla="*/ 0 60000 65536"/>
                <a:gd name="T11" fmla="*/ 0 60000 65536"/>
                <a:gd name="T12" fmla="*/ 0 60000 65536"/>
                <a:gd name="T13" fmla="*/ 0 60000 65536"/>
                <a:gd name="T14" fmla="*/ 0 60000 65536"/>
                <a:gd name="T15" fmla="*/ 0 w 906"/>
                <a:gd name="T16" fmla="*/ 0 h 314"/>
                <a:gd name="T17" fmla="*/ 906 w 906"/>
                <a:gd name="T18" fmla="*/ 314 h 314"/>
              </a:gdLst>
              <a:ahLst/>
              <a:cxnLst>
                <a:cxn ang="T10">
                  <a:pos x="T0" y="T1"/>
                </a:cxn>
                <a:cxn ang="T11">
                  <a:pos x="T2" y="T3"/>
                </a:cxn>
                <a:cxn ang="T12">
                  <a:pos x="T4" y="T5"/>
                </a:cxn>
                <a:cxn ang="T13">
                  <a:pos x="T6" y="T7"/>
                </a:cxn>
                <a:cxn ang="T14">
                  <a:pos x="T8" y="T9"/>
                </a:cxn>
              </a:cxnLst>
              <a:rect l="T15" t="T16" r="T17" b="T18"/>
              <a:pathLst>
                <a:path w="906" h="314">
                  <a:moveTo>
                    <a:pt x="0" y="0"/>
                  </a:moveTo>
                  <a:lnTo>
                    <a:pt x="905" y="0"/>
                  </a:lnTo>
                  <a:lnTo>
                    <a:pt x="905" y="313"/>
                  </a:lnTo>
                  <a:lnTo>
                    <a:pt x="0" y="313"/>
                  </a:lnTo>
                  <a:lnTo>
                    <a:pt x="0" y="0"/>
                  </a:lnTo>
                </a:path>
              </a:pathLst>
            </a:custGeom>
            <a:solidFill>
              <a:srgbClr val="EBEBEB"/>
            </a:solidFill>
            <a:ln w="9525" cap="rnd">
              <a:noFill/>
              <a:round/>
              <a:headEnd/>
              <a:tailEnd/>
            </a:ln>
          </p:spPr>
          <p:txBody>
            <a:bodyPr/>
            <a:lstStyle/>
            <a:p>
              <a:endParaRPr lang="en-US"/>
            </a:p>
          </p:txBody>
        </p:sp>
        <p:sp>
          <p:nvSpPr>
            <p:cNvPr id="19487" name="Rectangle 34"/>
            <p:cNvSpPr>
              <a:spLocks noChangeArrowheads="1"/>
            </p:cNvSpPr>
            <p:nvPr/>
          </p:nvSpPr>
          <p:spPr bwMode="auto">
            <a:xfrm>
              <a:off x="1084" y="2350"/>
              <a:ext cx="863" cy="145"/>
            </a:xfrm>
            <a:prstGeom prst="rect">
              <a:avLst/>
            </a:prstGeom>
            <a:noFill/>
            <a:ln w="9525">
              <a:noFill/>
              <a:miter lim="800000"/>
              <a:headEnd/>
              <a:tailEnd/>
            </a:ln>
          </p:spPr>
          <p:txBody>
            <a:bodyPr wrap="none" lIns="92075" tIns="46038" rIns="92075" bIns="46038">
              <a:spAutoFit/>
            </a:bodyPr>
            <a:lstStyle/>
            <a:p>
              <a:pPr eaLnBrk="0" hangingPunct="0"/>
              <a:r>
                <a:rPr lang="en-US" altLang="zh-CN" sz="1000">
                  <a:solidFill>
                    <a:srgbClr val="000000"/>
                  </a:solidFill>
                  <a:latin typeface="Arial" pitchFamily="34" charset="0"/>
                </a:rPr>
                <a:t>The Internet Assigned</a:t>
              </a:r>
            </a:p>
          </p:txBody>
        </p:sp>
        <p:sp>
          <p:nvSpPr>
            <p:cNvPr id="19488" name="Rectangle 35"/>
            <p:cNvSpPr>
              <a:spLocks noChangeArrowheads="1"/>
            </p:cNvSpPr>
            <p:nvPr/>
          </p:nvSpPr>
          <p:spPr bwMode="auto">
            <a:xfrm>
              <a:off x="1018" y="2543"/>
              <a:ext cx="1002" cy="145"/>
            </a:xfrm>
            <a:prstGeom prst="rect">
              <a:avLst/>
            </a:prstGeom>
            <a:noFill/>
            <a:ln w="9525">
              <a:noFill/>
              <a:miter lim="800000"/>
              <a:headEnd/>
              <a:tailEnd/>
            </a:ln>
          </p:spPr>
          <p:txBody>
            <a:bodyPr wrap="none" lIns="92075" tIns="46038" rIns="92075" bIns="46038">
              <a:spAutoFit/>
            </a:bodyPr>
            <a:lstStyle/>
            <a:p>
              <a:pPr eaLnBrk="0" hangingPunct="0"/>
              <a:r>
                <a:rPr lang="en-US" altLang="zh-CN" sz="1000">
                  <a:solidFill>
                    <a:srgbClr val="000000"/>
                  </a:solidFill>
                  <a:latin typeface="Arial" pitchFamily="34" charset="0"/>
                </a:rPr>
                <a:t>Numbers Authority (IANA)</a:t>
              </a:r>
            </a:p>
          </p:txBody>
        </p:sp>
        <p:sp>
          <p:nvSpPr>
            <p:cNvPr id="19489" name="Freeform 36"/>
            <p:cNvSpPr>
              <a:spLocks/>
            </p:cNvSpPr>
            <p:nvPr/>
          </p:nvSpPr>
          <p:spPr bwMode="auto">
            <a:xfrm>
              <a:off x="1041" y="2243"/>
              <a:ext cx="906" cy="483"/>
            </a:xfrm>
            <a:custGeom>
              <a:avLst/>
              <a:gdLst>
                <a:gd name="T0" fmla="*/ 0 w 906"/>
                <a:gd name="T1" fmla="*/ 0 h 314"/>
                <a:gd name="T2" fmla="*/ 905 w 906"/>
                <a:gd name="T3" fmla="*/ 0 h 314"/>
                <a:gd name="T4" fmla="*/ 905 w 906"/>
                <a:gd name="T5" fmla="*/ 23182 h 314"/>
                <a:gd name="T6" fmla="*/ 0 w 906"/>
                <a:gd name="T7" fmla="*/ 23182 h 314"/>
                <a:gd name="T8" fmla="*/ 0 w 906"/>
                <a:gd name="T9" fmla="*/ 0 h 314"/>
                <a:gd name="T10" fmla="*/ 0 60000 65536"/>
                <a:gd name="T11" fmla="*/ 0 60000 65536"/>
                <a:gd name="T12" fmla="*/ 0 60000 65536"/>
                <a:gd name="T13" fmla="*/ 0 60000 65536"/>
                <a:gd name="T14" fmla="*/ 0 60000 65536"/>
                <a:gd name="T15" fmla="*/ 0 w 906"/>
                <a:gd name="T16" fmla="*/ 0 h 314"/>
                <a:gd name="T17" fmla="*/ 906 w 906"/>
                <a:gd name="T18" fmla="*/ 314 h 314"/>
              </a:gdLst>
              <a:ahLst/>
              <a:cxnLst>
                <a:cxn ang="T10">
                  <a:pos x="T0" y="T1"/>
                </a:cxn>
                <a:cxn ang="T11">
                  <a:pos x="T2" y="T3"/>
                </a:cxn>
                <a:cxn ang="T12">
                  <a:pos x="T4" y="T5"/>
                </a:cxn>
                <a:cxn ang="T13">
                  <a:pos x="T6" y="T7"/>
                </a:cxn>
                <a:cxn ang="T14">
                  <a:pos x="T8" y="T9"/>
                </a:cxn>
              </a:cxnLst>
              <a:rect l="T15" t="T16" r="T17" b="T18"/>
              <a:pathLst>
                <a:path w="906" h="314">
                  <a:moveTo>
                    <a:pt x="0" y="0"/>
                  </a:moveTo>
                  <a:lnTo>
                    <a:pt x="905" y="0"/>
                  </a:lnTo>
                  <a:lnTo>
                    <a:pt x="905" y="313"/>
                  </a:lnTo>
                  <a:lnTo>
                    <a:pt x="0" y="313"/>
                  </a:lnTo>
                  <a:lnTo>
                    <a:pt x="0" y="0"/>
                  </a:lnTo>
                </a:path>
              </a:pathLst>
            </a:custGeom>
            <a:noFill/>
            <a:ln w="12700" cap="rnd" cmpd="sng">
              <a:solidFill>
                <a:srgbClr val="333333"/>
              </a:solidFill>
              <a:prstDash val="solid"/>
              <a:round/>
              <a:headEnd type="none" w="sm" len="sm"/>
              <a:tailEnd type="none" w="sm" len="sm"/>
            </a:ln>
          </p:spPr>
          <p:txBody>
            <a:bodyPr/>
            <a:lstStyle/>
            <a:p>
              <a:endParaRPr lang="en-US"/>
            </a:p>
          </p:txBody>
        </p:sp>
        <p:sp>
          <p:nvSpPr>
            <p:cNvPr id="19490" name="Line 37"/>
            <p:cNvSpPr>
              <a:spLocks noChangeShapeType="1"/>
            </p:cNvSpPr>
            <p:nvPr/>
          </p:nvSpPr>
          <p:spPr bwMode="auto">
            <a:xfrm>
              <a:off x="3627" y="2725"/>
              <a:ext cx="0" cy="5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9491" name="Line 38"/>
            <p:cNvSpPr>
              <a:spLocks noChangeShapeType="1"/>
            </p:cNvSpPr>
            <p:nvPr/>
          </p:nvSpPr>
          <p:spPr bwMode="auto">
            <a:xfrm>
              <a:off x="3627" y="3225"/>
              <a:ext cx="5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9492" name="Line 39"/>
            <p:cNvSpPr>
              <a:spLocks noChangeShapeType="1"/>
            </p:cNvSpPr>
            <p:nvPr/>
          </p:nvSpPr>
          <p:spPr bwMode="auto">
            <a:xfrm>
              <a:off x="3627" y="3792"/>
              <a:ext cx="5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9493" name="Line 40"/>
            <p:cNvSpPr>
              <a:spLocks noChangeShapeType="1"/>
            </p:cNvSpPr>
            <p:nvPr/>
          </p:nvSpPr>
          <p:spPr bwMode="auto">
            <a:xfrm>
              <a:off x="3627" y="3225"/>
              <a:ext cx="0" cy="56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9494" name="Freeform 41"/>
            <p:cNvSpPr>
              <a:spLocks/>
            </p:cNvSpPr>
            <p:nvPr/>
          </p:nvSpPr>
          <p:spPr bwMode="auto">
            <a:xfrm>
              <a:off x="3684" y="2980"/>
              <a:ext cx="700" cy="484"/>
            </a:xfrm>
            <a:custGeom>
              <a:avLst/>
              <a:gdLst>
                <a:gd name="T0" fmla="*/ 0 w 700"/>
                <a:gd name="T1" fmla="*/ 0 h 314"/>
                <a:gd name="T2" fmla="*/ 699 w 700"/>
                <a:gd name="T3" fmla="*/ 0 h 314"/>
                <a:gd name="T4" fmla="*/ 699 w 700"/>
                <a:gd name="T5" fmla="*/ 23676 h 314"/>
                <a:gd name="T6" fmla="*/ 0 w 700"/>
                <a:gd name="T7" fmla="*/ 23676 h 314"/>
                <a:gd name="T8" fmla="*/ 0 w 700"/>
                <a:gd name="T9" fmla="*/ 0 h 314"/>
                <a:gd name="T10" fmla="*/ 0 60000 65536"/>
                <a:gd name="T11" fmla="*/ 0 60000 65536"/>
                <a:gd name="T12" fmla="*/ 0 60000 65536"/>
                <a:gd name="T13" fmla="*/ 0 60000 65536"/>
                <a:gd name="T14" fmla="*/ 0 60000 65536"/>
                <a:gd name="T15" fmla="*/ 0 w 700"/>
                <a:gd name="T16" fmla="*/ 0 h 314"/>
                <a:gd name="T17" fmla="*/ 700 w 700"/>
                <a:gd name="T18" fmla="*/ 314 h 314"/>
              </a:gdLst>
              <a:ahLst/>
              <a:cxnLst>
                <a:cxn ang="T10">
                  <a:pos x="T0" y="T1"/>
                </a:cxn>
                <a:cxn ang="T11">
                  <a:pos x="T2" y="T3"/>
                </a:cxn>
                <a:cxn ang="T12">
                  <a:pos x="T4" y="T5"/>
                </a:cxn>
                <a:cxn ang="T13">
                  <a:pos x="T6" y="T7"/>
                </a:cxn>
                <a:cxn ang="T14">
                  <a:pos x="T8" y="T9"/>
                </a:cxn>
              </a:cxnLst>
              <a:rect l="T15" t="T16" r="T17" b="T18"/>
              <a:pathLst>
                <a:path w="700" h="314">
                  <a:moveTo>
                    <a:pt x="0" y="0"/>
                  </a:moveTo>
                  <a:lnTo>
                    <a:pt x="699" y="0"/>
                  </a:lnTo>
                  <a:lnTo>
                    <a:pt x="699" y="313"/>
                  </a:lnTo>
                  <a:lnTo>
                    <a:pt x="0" y="313"/>
                  </a:lnTo>
                  <a:lnTo>
                    <a:pt x="0" y="0"/>
                  </a:lnTo>
                </a:path>
              </a:pathLst>
            </a:custGeom>
            <a:solidFill>
              <a:srgbClr val="EBEBEB"/>
            </a:solidFill>
            <a:ln w="9525" cap="rnd">
              <a:noFill/>
              <a:round/>
              <a:headEnd/>
              <a:tailEnd/>
            </a:ln>
          </p:spPr>
          <p:txBody>
            <a:bodyPr/>
            <a:lstStyle/>
            <a:p>
              <a:endParaRPr lang="en-US"/>
            </a:p>
          </p:txBody>
        </p:sp>
        <p:sp>
          <p:nvSpPr>
            <p:cNvPr id="19495" name="Rectangle 42"/>
            <p:cNvSpPr>
              <a:spLocks noChangeArrowheads="1"/>
            </p:cNvSpPr>
            <p:nvPr/>
          </p:nvSpPr>
          <p:spPr bwMode="auto">
            <a:xfrm>
              <a:off x="3910" y="3088"/>
              <a:ext cx="279" cy="145"/>
            </a:xfrm>
            <a:prstGeom prst="rect">
              <a:avLst/>
            </a:prstGeom>
            <a:noFill/>
            <a:ln w="9525">
              <a:noFill/>
              <a:miter lim="800000"/>
              <a:headEnd/>
              <a:tailEnd/>
            </a:ln>
          </p:spPr>
          <p:txBody>
            <a:bodyPr wrap="none" lIns="92075" tIns="46038" rIns="92075" bIns="46038">
              <a:spAutoFit/>
            </a:bodyPr>
            <a:lstStyle/>
            <a:p>
              <a:pPr eaLnBrk="0" hangingPunct="0"/>
              <a:r>
                <a:rPr lang="en-US" altLang="zh-CN" sz="1000">
                  <a:solidFill>
                    <a:srgbClr val="000000"/>
                  </a:solidFill>
                  <a:latin typeface="Arial" pitchFamily="34" charset="0"/>
                </a:rPr>
                <a:t>IETF</a:t>
              </a:r>
            </a:p>
          </p:txBody>
        </p:sp>
        <p:sp>
          <p:nvSpPr>
            <p:cNvPr id="19496" name="Rectangle 43"/>
            <p:cNvSpPr>
              <a:spLocks noChangeArrowheads="1"/>
            </p:cNvSpPr>
            <p:nvPr/>
          </p:nvSpPr>
          <p:spPr bwMode="auto">
            <a:xfrm>
              <a:off x="3718" y="3281"/>
              <a:ext cx="668" cy="145"/>
            </a:xfrm>
            <a:prstGeom prst="rect">
              <a:avLst/>
            </a:prstGeom>
            <a:noFill/>
            <a:ln w="9525">
              <a:noFill/>
              <a:miter lim="800000"/>
              <a:headEnd/>
              <a:tailEnd/>
            </a:ln>
          </p:spPr>
          <p:txBody>
            <a:bodyPr wrap="none" lIns="92075" tIns="46038" rIns="92075" bIns="46038">
              <a:spAutoFit/>
            </a:bodyPr>
            <a:lstStyle/>
            <a:p>
              <a:pPr eaLnBrk="0" hangingPunct="0"/>
              <a:r>
                <a:rPr lang="en-US" altLang="zh-CN" sz="1000">
                  <a:solidFill>
                    <a:srgbClr val="000000"/>
                  </a:solidFill>
                  <a:latin typeface="Arial" pitchFamily="34" charset="0"/>
                </a:rPr>
                <a:t>Working Groups</a:t>
              </a:r>
            </a:p>
          </p:txBody>
        </p:sp>
        <p:sp>
          <p:nvSpPr>
            <p:cNvPr id="19497" name="Freeform 44"/>
            <p:cNvSpPr>
              <a:spLocks/>
            </p:cNvSpPr>
            <p:nvPr/>
          </p:nvSpPr>
          <p:spPr bwMode="auto">
            <a:xfrm>
              <a:off x="3684" y="2980"/>
              <a:ext cx="700" cy="484"/>
            </a:xfrm>
            <a:custGeom>
              <a:avLst/>
              <a:gdLst>
                <a:gd name="T0" fmla="*/ 0 w 700"/>
                <a:gd name="T1" fmla="*/ 0 h 314"/>
                <a:gd name="T2" fmla="*/ 699 w 700"/>
                <a:gd name="T3" fmla="*/ 0 h 314"/>
                <a:gd name="T4" fmla="*/ 699 w 700"/>
                <a:gd name="T5" fmla="*/ 23676 h 314"/>
                <a:gd name="T6" fmla="*/ 0 w 700"/>
                <a:gd name="T7" fmla="*/ 23676 h 314"/>
                <a:gd name="T8" fmla="*/ 0 w 700"/>
                <a:gd name="T9" fmla="*/ 0 h 314"/>
                <a:gd name="T10" fmla="*/ 0 60000 65536"/>
                <a:gd name="T11" fmla="*/ 0 60000 65536"/>
                <a:gd name="T12" fmla="*/ 0 60000 65536"/>
                <a:gd name="T13" fmla="*/ 0 60000 65536"/>
                <a:gd name="T14" fmla="*/ 0 60000 65536"/>
                <a:gd name="T15" fmla="*/ 0 w 700"/>
                <a:gd name="T16" fmla="*/ 0 h 314"/>
                <a:gd name="T17" fmla="*/ 700 w 700"/>
                <a:gd name="T18" fmla="*/ 314 h 314"/>
              </a:gdLst>
              <a:ahLst/>
              <a:cxnLst>
                <a:cxn ang="T10">
                  <a:pos x="T0" y="T1"/>
                </a:cxn>
                <a:cxn ang="T11">
                  <a:pos x="T2" y="T3"/>
                </a:cxn>
                <a:cxn ang="T12">
                  <a:pos x="T4" y="T5"/>
                </a:cxn>
                <a:cxn ang="T13">
                  <a:pos x="T6" y="T7"/>
                </a:cxn>
                <a:cxn ang="T14">
                  <a:pos x="T8" y="T9"/>
                </a:cxn>
              </a:cxnLst>
              <a:rect l="T15" t="T16" r="T17" b="T18"/>
              <a:pathLst>
                <a:path w="700" h="314">
                  <a:moveTo>
                    <a:pt x="0" y="0"/>
                  </a:moveTo>
                  <a:lnTo>
                    <a:pt x="699" y="0"/>
                  </a:lnTo>
                  <a:lnTo>
                    <a:pt x="699" y="313"/>
                  </a:lnTo>
                  <a:lnTo>
                    <a:pt x="0" y="313"/>
                  </a:lnTo>
                  <a:lnTo>
                    <a:pt x="0" y="0"/>
                  </a:lnTo>
                </a:path>
              </a:pathLst>
            </a:custGeom>
            <a:noFill/>
            <a:ln w="12700" cap="rnd" cmpd="sng">
              <a:solidFill>
                <a:srgbClr val="333333"/>
              </a:solidFill>
              <a:prstDash val="solid"/>
              <a:round/>
              <a:headEnd type="none" w="sm" len="sm"/>
              <a:tailEnd type="none" w="sm" len="sm"/>
            </a:ln>
          </p:spPr>
          <p:txBody>
            <a:bodyPr/>
            <a:lstStyle/>
            <a:p>
              <a:endParaRPr lang="en-US"/>
            </a:p>
          </p:txBody>
        </p:sp>
        <p:sp>
          <p:nvSpPr>
            <p:cNvPr id="19498" name="Freeform 45"/>
            <p:cNvSpPr>
              <a:spLocks/>
            </p:cNvSpPr>
            <p:nvPr/>
          </p:nvSpPr>
          <p:spPr bwMode="auto">
            <a:xfrm>
              <a:off x="3684" y="3548"/>
              <a:ext cx="700" cy="484"/>
            </a:xfrm>
            <a:custGeom>
              <a:avLst/>
              <a:gdLst>
                <a:gd name="T0" fmla="*/ 0 w 700"/>
                <a:gd name="T1" fmla="*/ 0 h 314"/>
                <a:gd name="T2" fmla="*/ 699 w 700"/>
                <a:gd name="T3" fmla="*/ 0 h 314"/>
                <a:gd name="T4" fmla="*/ 699 w 700"/>
                <a:gd name="T5" fmla="*/ 23676 h 314"/>
                <a:gd name="T6" fmla="*/ 0 w 700"/>
                <a:gd name="T7" fmla="*/ 23676 h 314"/>
                <a:gd name="T8" fmla="*/ 0 w 700"/>
                <a:gd name="T9" fmla="*/ 0 h 314"/>
                <a:gd name="T10" fmla="*/ 0 60000 65536"/>
                <a:gd name="T11" fmla="*/ 0 60000 65536"/>
                <a:gd name="T12" fmla="*/ 0 60000 65536"/>
                <a:gd name="T13" fmla="*/ 0 60000 65536"/>
                <a:gd name="T14" fmla="*/ 0 60000 65536"/>
                <a:gd name="T15" fmla="*/ 0 w 700"/>
                <a:gd name="T16" fmla="*/ 0 h 314"/>
                <a:gd name="T17" fmla="*/ 700 w 700"/>
                <a:gd name="T18" fmla="*/ 314 h 314"/>
              </a:gdLst>
              <a:ahLst/>
              <a:cxnLst>
                <a:cxn ang="T10">
                  <a:pos x="T0" y="T1"/>
                </a:cxn>
                <a:cxn ang="T11">
                  <a:pos x="T2" y="T3"/>
                </a:cxn>
                <a:cxn ang="T12">
                  <a:pos x="T4" y="T5"/>
                </a:cxn>
                <a:cxn ang="T13">
                  <a:pos x="T6" y="T7"/>
                </a:cxn>
                <a:cxn ang="T14">
                  <a:pos x="T8" y="T9"/>
                </a:cxn>
              </a:cxnLst>
              <a:rect l="T15" t="T16" r="T17" b="T18"/>
              <a:pathLst>
                <a:path w="700" h="314">
                  <a:moveTo>
                    <a:pt x="0" y="0"/>
                  </a:moveTo>
                  <a:lnTo>
                    <a:pt x="699" y="0"/>
                  </a:lnTo>
                  <a:lnTo>
                    <a:pt x="699" y="313"/>
                  </a:lnTo>
                  <a:lnTo>
                    <a:pt x="0" y="313"/>
                  </a:lnTo>
                  <a:lnTo>
                    <a:pt x="0" y="0"/>
                  </a:lnTo>
                </a:path>
              </a:pathLst>
            </a:custGeom>
            <a:solidFill>
              <a:srgbClr val="EBEBEB"/>
            </a:solidFill>
            <a:ln w="9525" cap="rnd">
              <a:noFill/>
              <a:round/>
              <a:headEnd/>
              <a:tailEnd/>
            </a:ln>
          </p:spPr>
          <p:txBody>
            <a:bodyPr/>
            <a:lstStyle/>
            <a:p>
              <a:endParaRPr lang="en-US"/>
            </a:p>
          </p:txBody>
        </p:sp>
        <p:sp>
          <p:nvSpPr>
            <p:cNvPr id="19499" name="Rectangle 46"/>
            <p:cNvSpPr>
              <a:spLocks noChangeArrowheads="1"/>
            </p:cNvSpPr>
            <p:nvPr/>
          </p:nvSpPr>
          <p:spPr bwMode="auto">
            <a:xfrm>
              <a:off x="3910" y="3656"/>
              <a:ext cx="279" cy="145"/>
            </a:xfrm>
            <a:prstGeom prst="rect">
              <a:avLst/>
            </a:prstGeom>
            <a:noFill/>
            <a:ln w="9525">
              <a:noFill/>
              <a:miter lim="800000"/>
              <a:headEnd/>
              <a:tailEnd/>
            </a:ln>
          </p:spPr>
          <p:txBody>
            <a:bodyPr wrap="none" lIns="92075" tIns="46038" rIns="92075" bIns="46038">
              <a:spAutoFit/>
            </a:bodyPr>
            <a:lstStyle/>
            <a:p>
              <a:pPr eaLnBrk="0" hangingPunct="0"/>
              <a:r>
                <a:rPr lang="en-US" altLang="zh-CN" sz="1000">
                  <a:solidFill>
                    <a:srgbClr val="000000"/>
                  </a:solidFill>
                  <a:latin typeface="Arial" pitchFamily="34" charset="0"/>
                </a:rPr>
                <a:t>IETF</a:t>
              </a:r>
            </a:p>
          </p:txBody>
        </p:sp>
        <p:sp>
          <p:nvSpPr>
            <p:cNvPr id="19500" name="Rectangle 47"/>
            <p:cNvSpPr>
              <a:spLocks noChangeArrowheads="1"/>
            </p:cNvSpPr>
            <p:nvPr/>
          </p:nvSpPr>
          <p:spPr bwMode="auto">
            <a:xfrm>
              <a:off x="3718" y="3849"/>
              <a:ext cx="668" cy="145"/>
            </a:xfrm>
            <a:prstGeom prst="rect">
              <a:avLst/>
            </a:prstGeom>
            <a:noFill/>
            <a:ln w="9525">
              <a:noFill/>
              <a:miter lim="800000"/>
              <a:headEnd/>
              <a:tailEnd/>
            </a:ln>
          </p:spPr>
          <p:txBody>
            <a:bodyPr wrap="none" lIns="92075" tIns="46038" rIns="92075" bIns="46038">
              <a:spAutoFit/>
            </a:bodyPr>
            <a:lstStyle/>
            <a:p>
              <a:pPr eaLnBrk="0" hangingPunct="0"/>
              <a:r>
                <a:rPr lang="en-US" altLang="zh-CN" sz="1000">
                  <a:solidFill>
                    <a:srgbClr val="000000"/>
                  </a:solidFill>
                  <a:latin typeface="Arial" pitchFamily="34" charset="0"/>
                </a:rPr>
                <a:t>Working Groups</a:t>
              </a:r>
            </a:p>
          </p:txBody>
        </p:sp>
        <p:sp>
          <p:nvSpPr>
            <p:cNvPr id="19501" name="Freeform 48"/>
            <p:cNvSpPr>
              <a:spLocks/>
            </p:cNvSpPr>
            <p:nvPr/>
          </p:nvSpPr>
          <p:spPr bwMode="auto">
            <a:xfrm>
              <a:off x="3684" y="3548"/>
              <a:ext cx="700" cy="484"/>
            </a:xfrm>
            <a:custGeom>
              <a:avLst/>
              <a:gdLst>
                <a:gd name="T0" fmla="*/ 0 w 700"/>
                <a:gd name="T1" fmla="*/ 0 h 314"/>
                <a:gd name="T2" fmla="*/ 699 w 700"/>
                <a:gd name="T3" fmla="*/ 0 h 314"/>
                <a:gd name="T4" fmla="*/ 699 w 700"/>
                <a:gd name="T5" fmla="*/ 23676 h 314"/>
                <a:gd name="T6" fmla="*/ 0 w 700"/>
                <a:gd name="T7" fmla="*/ 23676 h 314"/>
                <a:gd name="T8" fmla="*/ 0 w 700"/>
                <a:gd name="T9" fmla="*/ 0 h 314"/>
                <a:gd name="T10" fmla="*/ 0 60000 65536"/>
                <a:gd name="T11" fmla="*/ 0 60000 65536"/>
                <a:gd name="T12" fmla="*/ 0 60000 65536"/>
                <a:gd name="T13" fmla="*/ 0 60000 65536"/>
                <a:gd name="T14" fmla="*/ 0 60000 65536"/>
                <a:gd name="T15" fmla="*/ 0 w 700"/>
                <a:gd name="T16" fmla="*/ 0 h 314"/>
                <a:gd name="T17" fmla="*/ 700 w 700"/>
                <a:gd name="T18" fmla="*/ 314 h 314"/>
              </a:gdLst>
              <a:ahLst/>
              <a:cxnLst>
                <a:cxn ang="T10">
                  <a:pos x="T0" y="T1"/>
                </a:cxn>
                <a:cxn ang="T11">
                  <a:pos x="T2" y="T3"/>
                </a:cxn>
                <a:cxn ang="T12">
                  <a:pos x="T4" y="T5"/>
                </a:cxn>
                <a:cxn ang="T13">
                  <a:pos x="T6" y="T7"/>
                </a:cxn>
                <a:cxn ang="T14">
                  <a:pos x="T8" y="T9"/>
                </a:cxn>
              </a:cxnLst>
              <a:rect l="T15" t="T16" r="T17" b="T18"/>
              <a:pathLst>
                <a:path w="700" h="314">
                  <a:moveTo>
                    <a:pt x="0" y="0"/>
                  </a:moveTo>
                  <a:lnTo>
                    <a:pt x="699" y="0"/>
                  </a:lnTo>
                  <a:lnTo>
                    <a:pt x="699" y="313"/>
                  </a:lnTo>
                  <a:lnTo>
                    <a:pt x="0" y="313"/>
                  </a:lnTo>
                  <a:lnTo>
                    <a:pt x="0" y="0"/>
                  </a:lnTo>
                </a:path>
              </a:pathLst>
            </a:custGeom>
            <a:noFill/>
            <a:ln w="12700" cap="rnd" cmpd="sng">
              <a:solidFill>
                <a:srgbClr val="333333"/>
              </a:solidFill>
              <a:prstDash val="solid"/>
              <a:round/>
              <a:headEnd type="none" w="sm" len="sm"/>
              <a:tailEnd type="none" w="sm" len="sm"/>
            </a:ln>
          </p:spPr>
          <p:txBody>
            <a:bodyPr/>
            <a:lstStyle/>
            <a:p>
              <a:endParaRPr lang="en-US"/>
            </a:p>
          </p:txBody>
        </p:sp>
        <p:sp>
          <p:nvSpPr>
            <p:cNvPr id="19502" name="Freeform 49"/>
            <p:cNvSpPr>
              <a:spLocks/>
            </p:cNvSpPr>
            <p:nvPr/>
          </p:nvSpPr>
          <p:spPr bwMode="auto">
            <a:xfrm>
              <a:off x="3515" y="2243"/>
              <a:ext cx="906" cy="483"/>
            </a:xfrm>
            <a:custGeom>
              <a:avLst/>
              <a:gdLst>
                <a:gd name="T0" fmla="*/ 0 w 906"/>
                <a:gd name="T1" fmla="*/ 0 h 314"/>
                <a:gd name="T2" fmla="*/ 905 w 906"/>
                <a:gd name="T3" fmla="*/ 0 h 314"/>
                <a:gd name="T4" fmla="*/ 905 w 906"/>
                <a:gd name="T5" fmla="*/ 23182 h 314"/>
                <a:gd name="T6" fmla="*/ 0 w 906"/>
                <a:gd name="T7" fmla="*/ 23182 h 314"/>
                <a:gd name="T8" fmla="*/ 0 w 906"/>
                <a:gd name="T9" fmla="*/ 0 h 314"/>
                <a:gd name="T10" fmla="*/ 0 60000 65536"/>
                <a:gd name="T11" fmla="*/ 0 60000 65536"/>
                <a:gd name="T12" fmla="*/ 0 60000 65536"/>
                <a:gd name="T13" fmla="*/ 0 60000 65536"/>
                <a:gd name="T14" fmla="*/ 0 60000 65536"/>
                <a:gd name="T15" fmla="*/ 0 w 906"/>
                <a:gd name="T16" fmla="*/ 0 h 314"/>
                <a:gd name="T17" fmla="*/ 906 w 906"/>
                <a:gd name="T18" fmla="*/ 314 h 314"/>
              </a:gdLst>
              <a:ahLst/>
              <a:cxnLst>
                <a:cxn ang="T10">
                  <a:pos x="T0" y="T1"/>
                </a:cxn>
                <a:cxn ang="T11">
                  <a:pos x="T2" y="T3"/>
                </a:cxn>
                <a:cxn ang="T12">
                  <a:pos x="T4" y="T5"/>
                </a:cxn>
                <a:cxn ang="T13">
                  <a:pos x="T6" y="T7"/>
                </a:cxn>
                <a:cxn ang="T14">
                  <a:pos x="T8" y="T9"/>
                </a:cxn>
              </a:cxnLst>
              <a:rect l="T15" t="T16" r="T17" b="T18"/>
              <a:pathLst>
                <a:path w="906" h="314">
                  <a:moveTo>
                    <a:pt x="0" y="0"/>
                  </a:moveTo>
                  <a:lnTo>
                    <a:pt x="905" y="0"/>
                  </a:lnTo>
                  <a:lnTo>
                    <a:pt x="905" y="313"/>
                  </a:lnTo>
                  <a:lnTo>
                    <a:pt x="0" y="313"/>
                  </a:lnTo>
                  <a:lnTo>
                    <a:pt x="0" y="0"/>
                  </a:lnTo>
                </a:path>
              </a:pathLst>
            </a:custGeom>
            <a:solidFill>
              <a:srgbClr val="EBEBEB"/>
            </a:solidFill>
            <a:ln w="9525" cap="rnd">
              <a:noFill/>
              <a:round/>
              <a:headEnd/>
              <a:tailEnd/>
            </a:ln>
          </p:spPr>
          <p:txBody>
            <a:bodyPr/>
            <a:lstStyle/>
            <a:p>
              <a:endParaRPr lang="en-US"/>
            </a:p>
          </p:txBody>
        </p:sp>
        <p:sp>
          <p:nvSpPr>
            <p:cNvPr id="19503" name="Rectangle 50"/>
            <p:cNvSpPr>
              <a:spLocks noChangeArrowheads="1"/>
            </p:cNvSpPr>
            <p:nvPr/>
          </p:nvSpPr>
          <p:spPr bwMode="auto">
            <a:xfrm>
              <a:off x="3514" y="2350"/>
              <a:ext cx="956" cy="145"/>
            </a:xfrm>
            <a:prstGeom prst="rect">
              <a:avLst/>
            </a:prstGeom>
            <a:noFill/>
            <a:ln w="9525">
              <a:noFill/>
              <a:miter lim="800000"/>
              <a:headEnd/>
              <a:tailEnd/>
            </a:ln>
          </p:spPr>
          <p:txBody>
            <a:bodyPr wrap="none" lIns="92075" tIns="46038" rIns="92075" bIns="46038">
              <a:spAutoFit/>
            </a:bodyPr>
            <a:lstStyle/>
            <a:p>
              <a:pPr eaLnBrk="0" hangingPunct="0"/>
              <a:r>
                <a:rPr lang="en-US" altLang="zh-CN" sz="1000">
                  <a:solidFill>
                    <a:srgbClr val="000000"/>
                  </a:solidFill>
                  <a:latin typeface="Arial" pitchFamily="34" charset="0"/>
                </a:rPr>
                <a:t>The Internet Engineering</a:t>
              </a:r>
            </a:p>
          </p:txBody>
        </p:sp>
        <p:sp>
          <p:nvSpPr>
            <p:cNvPr id="19504" name="Rectangle 51"/>
            <p:cNvSpPr>
              <a:spLocks noChangeArrowheads="1"/>
            </p:cNvSpPr>
            <p:nvPr/>
          </p:nvSpPr>
          <p:spPr bwMode="auto">
            <a:xfrm>
              <a:off x="3546" y="2543"/>
              <a:ext cx="889" cy="145"/>
            </a:xfrm>
            <a:prstGeom prst="rect">
              <a:avLst/>
            </a:prstGeom>
            <a:noFill/>
            <a:ln w="9525">
              <a:noFill/>
              <a:miter lim="800000"/>
              <a:headEnd/>
              <a:tailEnd/>
            </a:ln>
          </p:spPr>
          <p:txBody>
            <a:bodyPr wrap="none" lIns="92075" tIns="46038" rIns="92075" bIns="46038">
              <a:spAutoFit/>
            </a:bodyPr>
            <a:lstStyle/>
            <a:p>
              <a:pPr eaLnBrk="0" hangingPunct="0"/>
              <a:r>
                <a:rPr lang="en-US" altLang="zh-CN" sz="1000">
                  <a:solidFill>
                    <a:srgbClr val="000000"/>
                  </a:solidFill>
                  <a:latin typeface="Arial" pitchFamily="34" charset="0"/>
                </a:rPr>
                <a:t>Steering Group (IESG)</a:t>
              </a:r>
            </a:p>
          </p:txBody>
        </p:sp>
        <p:sp>
          <p:nvSpPr>
            <p:cNvPr id="19505" name="Freeform 52"/>
            <p:cNvSpPr>
              <a:spLocks/>
            </p:cNvSpPr>
            <p:nvPr/>
          </p:nvSpPr>
          <p:spPr bwMode="auto">
            <a:xfrm>
              <a:off x="3515" y="2243"/>
              <a:ext cx="906" cy="483"/>
            </a:xfrm>
            <a:custGeom>
              <a:avLst/>
              <a:gdLst>
                <a:gd name="T0" fmla="*/ 0 w 906"/>
                <a:gd name="T1" fmla="*/ 0 h 314"/>
                <a:gd name="T2" fmla="*/ 905 w 906"/>
                <a:gd name="T3" fmla="*/ 0 h 314"/>
                <a:gd name="T4" fmla="*/ 905 w 906"/>
                <a:gd name="T5" fmla="*/ 23182 h 314"/>
                <a:gd name="T6" fmla="*/ 0 w 906"/>
                <a:gd name="T7" fmla="*/ 23182 h 314"/>
                <a:gd name="T8" fmla="*/ 0 w 906"/>
                <a:gd name="T9" fmla="*/ 0 h 314"/>
                <a:gd name="T10" fmla="*/ 0 60000 65536"/>
                <a:gd name="T11" fmla="*/ 0 60000 65536"/>
                <a:gd name="T12" fmla="*/ 0 60000 65536"/>
                <a:gd name="T13" fmla="*/ 0 60000 65536"/>
                <a:gd name="T14" fmla="*/ 0 60000 65536"/>
                <a:gd name="T15" fmla="*/ 0 w 906"/>
                <a:gd name="T16" fmla="*/ 0 h 314"/>
                <a:gd name="T17" fmla="*/ 906 w 906"/>
                <a:gd name="T18" fmla="*/ 314 h 314"/>
              </a:gdLst>
              <a:ahLst/>
              <a:cxnLst>
                <a:cxn ang="T10">
                  <a:pos x="T0" y="T1"/>
                </a:cxn>
                <a:cxn ang="T11">
                  <a:pos x="T2" y="T3"/>
                </a:cxn>
                <a:cxn ang="T12">
                  <a:pos x="T4" y="T5"/>
                </a:cxn>
                <a:cxn ang="T13">
                  <a:pos x="T6" y="T7"/>
                </a:cxn>
                <a:cxn ang="T14">
                  <a:pos x="T8" y="T9"/>
                </a:cxn>
              </a:cxnLst>
              <a:rect l="T15" t="T16" r="T17" b="T18"/>
              <a:pathLst>
                <a:path w="906" h="314">
                  <a:moveTo>
                    <a:pt x="0" y="0"/>
                  </a:moveTo>
                  <a:lnTo>
                    <a:pt x="905" y="0"/>
                  </a:lnTo>
                  <a:lnTo>
                    <a:pt x="905" y="313"/>
                  </a:lnTo>
                  <a:lnTo>
                    <a:pt x="0" y="313"/>
                  </a:lnTo>
                  <a:lnTo>
                    <a:pt x="0" y="0"/>
                  </a:lnTo>
                </a:path>
              </a:pathLst>
            </a:custGeom>
            <a:noFill/>
            <a:ln w="12700" cap="rnd" cmpd="sng">
              <a:solidFill>
                <a:srgbClr val="333333"/>
              </a:solidFill>
              <a:prstDash val="solid"/>
              <a:round/>
              <a:headEnd type="none" w="sm" len="sm"/>
              <a:tailEnd type="none" w="sm" len="sm"/>
            </a:ln>
          </p:spPr>
          <p:txBody>
            <a:bodyPr/>
            <a:lstStyle/>
            <a:p>
              <a:endParaRPr lang="en-US"/>
            </a:p>
          </p:txBody>
        </p:sp>
        <p:sp>
          <p:nvSpPr>
            <p:cNvPr id="19506" name="Line 53"/>
            <p:cNvSpPr>
              <a:spLocks noChangeShapeType="1"/>
            </p:cNvSpPr>
            <p:nvPr/>
          </p:nvSpPr>
          <p:spPr bwMode="auto">
            <a:xfrm>
              <a:off x="4593" y="2725"/>
              <a:ext cx="0" cy="5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9507" name="Line 54"/>
            <p:cNvSpPr>
              <a:spLocks noChangeShapeType="1"/>
            </p:cNvSpPr>
            <p:nvPr/>
          </p:nvSpPr>
          <p:spPr bwMode="auto">
            <a:xfrm>
              <a:off x="4593" y="3225"/>
              <a:ext cx="5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9508" name="Line 55"/>
            <p:cNvSpPr>
              <a:spLocks noChangeShapeType="1"/>
            </p:cNvSpPr>
            <p:nvPr/>
          </p:nvSpPr>
          <p:spPr bwMode="auto">
            <a:xfrm>
              <a:off x="4593" y="3792"/>
              <a:ext cx="5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9509" name="Line 56"/>
            <p:cNvSpPr>
              <a:spLocks noChangeShapeType="1"/>
            </p:cNvSpPr>
            <p:nvPr/>
          </p:nvSpPr>
          <p:spPr bwMode="auto">
            <a:xfrm>
              <a:off x="4593" y="3225"/>
              <a:ext cx="0" cy="56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9510" name="Freeform 57"/>
            <p:cNvSpPr>
              <a:spLocks/>
            </p:cNvSpPr>
            <p:nvPr/>
          </p:nvSpPr>
          <p:spPr bwMode="auto">
            <a:xfrm>
              <a:off x="4651" y="2980"/>
              <a:ext cx="699" cy="484"/>
            </a:xfrm>
            <a:custGeom>
              <a:avLst/>
              <a:gdLst>
                <a:gd name="T0" fmla="*/ 0 w 699"/>
                <a:gd name="T1" fmla="*/ 0 h 314"/>
                <a:gd name="T2" fmla="*/ 698 w 699"/>
                <a:gd name="T3" fmla="*/ 0 h 314"/>
                <a:gd name="T4" fmla="*/ 698 w 699"/>
                <a:gd name="T5" fmla="*/ 23676 h 314"/>
                <a:gd name="T6" fmla="*/ 0 w 699"/>
                <a:gd name="T7" fmla="*/ 23676 h 314"/>
                <a:gd name="T8" fmla="*/ 0 w 699"/>
                <a:gd name="T9" fmla="*/ 0 h 314"/>
                <a:gd name="T10" fmla="*/ 0 60000 65536"/>
                <a:gd name="T11" fmla="*/ 0 60000 65536"/>
                <a:gd name="T12" fmla="*/ 0 60000 65536"/>
                <a:gd name="T13" fmla="*/ 0 60000 65536"/>
                <a:gd name="T14" fmla="*/ 0 60000 65536"/>
                <a:gd name="T15" fmla="*/ 0 w 699"/>
                <a:gd name="T16" fmla="*/ 0 h 314"/>
                <a:gd name="T17" fmla="*/ 699 w 699"/>
                <a:gd name="T18" fmla="*/ 314 h 314"/>
              </a:gdLst>
              <a:ahLst/>
              <a:cxnLst>
                <a:cxn ang="T10">
                  <a:pos x="T0" y="T1"/>
                </a:cxn>
                <a:cxn ang="T11">
                  <a:pos x="T2" y="T3"/>
                </a:cxn>
                <a:cxn ang="T12">
                  <a:pos x="T4" y="T5"/>
                </a:cxn>
                <a:cxn ang="T13">
                  <a:pos x="T6" y="T7"/>
                </a:cxn>
                <a:cxn ang="T14">
                  <a:pos x="T8" y="T9"/>
                </a:cxn>
              </a:cxnLst>
              <a:rect l="T15" t="T16" r="T17" b="T18"/>
              <a:pathLst>
                <a:path w="699" h="314">
                  <a:moveTo>
                    <a:pt x="0" y="0"/>
                  </a:moveTo>
                  <a:lnTo>
                    <a:pt x="698" y="0"/>
                  </a:lnTo>
                  <a:lnTo>
                    <a:pt x="698" y="313"/>
                  </a:lnTo>
                  <a:lnTo>
                    <a:pt x="0" y="313"/>
                  </a:lnTo>
                  <a:lnTo>
                    <a:pt x="0" y="0"/>
                  </a:lnTo>
                </a:path>
              </a:pathLst>
            </a:custGeom>
            <a:solidFill>
              <a:srgbClr val="EBEBEB"/>
            </a:solidFill>
            <a:ln w="9525" cap="rnd">
              <a:noFill/>
              <a:round/>
              <a:headEnd/>
              <a:tailEnd/>
            </a:ln>
          </p:spPr>
          <p:txBody>
            <a:bodyPr/>
            <a:lstStyle/>
            <a:p>
              <a:endParaRPr lang="en-US"/>
            </a:p>
          </p:txBody>
        </p:sp>
        <p:sp>
          <p:nvSpPr>
            <p:cNvPr id="19511" name="Rectangle 58"/>
            <p:cNvSpPr>
              <a:spLocks noChangeArrowheads="1"/>
            </p:cNvSpPr>
            <p:nvPr/>
          </p:nvSpPr>
          <p:spPr bwMode="auto">
            <a:xfrm>
              <a:off x="4874" y="3088"/>
              <a:ext cx="283" cy="145"/>
            </a:xfrm>
            <a:prstGeom prst="rect">
              <a:avLst/>
            </a:prstGeom>
            <a:noFill/>
            <a:ln w="9525">
              <a:noFill/>
              <a:miter lim="800000"/>
              <a:headEnd/>
              <a:tailEnd/>
            </a:ln>
          </p:spPr>
          <p:txBody>
            <a:bodyPr wrap="none" lIns="92075" tIns="46038" rIns="92075" bIns="46038">
              <a:spAutoFit/>
            </a:bodyPr>
            <a:lstStyle/>
            <a:p>
              <a:pPr eaLnBrk="0" hangingPunct="0"/>
              <a:r>
                <a:rPr lang="en-US" altLang="zh-CN" sz="1000">
                  <a:solidFill>
                    <a:srgbClr val="000000"/>
                  </a:solidFill>
                  <a:latin typeface="Arial" pitchFamily="34" charset="0"/>
                </a:rPr>
                <a:t>IRTF</a:t>
              </a:r>
            </a:p>
          </p:txBody>
        </p:sp>
        <p:sp>
          <p:nvSpPr>
            <p:cNvPr id="19512" name="Rectangle 59"/>
            <p:cNvSpPr>
              <a:spLocks noChangeArrowheads="1"/>
            </p:cNvSpPr>
            <p:nvPr/>
          </p:nvSpPr>
          <p:spPr bwMode="auto">
            <a:xfrm>
              <a:off x="4685" y="3281"/>
              <a:ext cx="668" cy="145"/>
            </a:xfrm>
            <a:prstGeom prst="rect">
              <a:avLst/>
            </a:prstGeom>
            <a:noFill/>
            <a:ln w="9525">
              <a:noFill/>
              <a:miter lim="800000"/>
              <a:headEnd/>
              <a:tailEnd/>
            </a:ln>
          </p:spPr>
          <p:txBody>
            <a:bodyPr wrap="none" lIns="92075" tIns="46038" rIns="92075" bIns="46038">
              <a:spAutoFit/>
            </a:bodyPr>
            <a:lstStyle/>
            <a:p>
              <a:pPr eaLnBrk="0" hangingPunct="0"/>
              <a:r>
                <a:rPr lang="en-US" altLang="zh-CN" sz="1000">
                  <a:solidFill>
                    <a:srgbClr val="000000"/>
                  </a:solidFill>
                  <a:latin typeface="Arial" pitchFamily="34" charset="0"/>
                </a:rPr>
                <a:t>Working Groups</a:t>
              </a:r>
            </a:p>
          </p:txBody>
        </p:sp>
        <p:sp>
          <p:nvSpPr>
            <p:cNvPr id="19513" name="Freeform 60"/>
            <p:cNvSpPr>
              <a:spLocks/>
            </p:cNvSpPr>
            <p:nvPr/>
          </p:nvSpPr>
          <p:spPr bwMode="auto">
            <a:xfrm>
              <a:off x="4651" y="2980"/>
              <a:ext cx="699" cy="484"/>
            </a:xfrm>
            <a:custGeom>
              <a:avLst/>
              <a:gdLst>
                <a:gd name="T0" fmla="*/ 0 w 699"/>
                <a:gd name="T1" fmla="*/ 0 h 314"/>
                <a:gd name="T2" fmla="*/ 698 w 699"/>
                <a:gd name="T3" fmla="*/ 0 h 314"/>
                <a:gd name="T4" fmla="*/ 698 w 699"/>
                <a:gd name="T5" fmla="*/ 23676 h 314"/>
                <a:gd name="T6" fmla="*/ 0 w 699"/>
                <a:gd name="T7" fmla="*/ 23676 h 314"/>
                <a:gd name="T8" fmla="*/ 0 w 699"/>
                <a:gd name="T9" fmla="*/ 0 h 314"/>
                <a:gd name="T10" fmla="*/ 0 60000 65536"/>
                <a:gd name="T11" fmla="*/ 0 60000 65536"/>
                <a:gd name="T12" fmla="*/ 0 60000 65536"/>
                <a:gd name="T13" fmla="*/ 0 60000 65536"/>
                <a:gd name="T14" fmla="*/ 0 60000 65536"/>
                <a:gd name="T15" fmla="*/ 0 w 699"/>
                <a:gd name="T16" fmla="*/ 0 h 314"/>
                <a:gd name="T17" fmla="*/ 699 w 699"/>
                <a:gd name="T18" fmla="*/ 314 h 314"/>
              </a:gdLst>
              <a:ahLst/>
              <a:cxnLst>
                <a:cxn ang="T10">
                  <a:pos x="T0" y="T1"/>
                </a:cxn>
                <a:cxn ang="T11">
                  <a:pos x="T2" y="T3"/>
                </a:cxn>
                <a:cxn ang="T12">
                  <a:pos x="T4" y="T5"/>
                </a:cxn>
                <a:cxn ang="T13">
                  <a:pos x="T6" y="T7"/>
                </a:cxn>
                <a:cxn ang="T14">
                  <a:pos x="T8" y="T9"/>
                </a:cxn>
              </a:cxnLst>
              <a:rect l="T15" t="T16" r="T17" b="T18"/>
              <a:pathLst>
                <a:path w="699" h="314">
                  <a:moveTo>
                    <a:pt x="0" y="0"/>
                  </a:moveTo>
                  <a:lnTo>
                    <a:pt x="698" y="0"/>
                  </a:lnTo>
                  <a:lnTo>
                    <a:pt x="698" y="313"/>
                  </a:lnTo>
                  <a:lnTo>
                    <a:pt x="0" y="313"/>
                  </a:lnTo>
                  <a:lnTo>
                    <a:pt x="0" y="0"/>
                  </a:lnTo>
                </a:path>
              </a:pathLst>
            </a:custGeom>
            <a:noFill/>
            <a:ln w="12700" cap="rnd" cmpd="sng">
              <a:solidFill>
                <a:srgbClr val="333333"/>
              </a:solidFill>
              <a:prstDash val="solid"/>
              <a:round/>
              <a:headEnd type="none" w="sm" len="sm"/>
              <a:tailEnd type="none" w="sm" len="sm"/>
            </a:ln>
          </p:spPr>
          <p:txBody>
            <a:bodyPr/>
            <a:lstStyle/>
            <a:p>
              <a:endParaRPr lang="en-US"/>
            </a:p>
          </p:txBody>
        </p:sp>
        <p:sp>
          <p:nvSpPr>
            <p:cNvPr id="19514" name="Freeform 61"/>
            <p:cNvSpPr>
              <a:spLocks/>
            </p:cNvSpPr>
            <p:nvPr/>
          </p:nvSpPr>
          <p:spPr bwMode="auto">
            <a:xfrm>
              <a:off x="4651" y="3548"/>
              <a:ext cx="699" cy="484"/>
            </a:xfrm>
            <a:custGeom>
              <a:avLst/>
              <a:gdLst>
                <a:gd name="T0" fmla="*/ 0 w 699"/>
                <a:gd name="T1" fmla="*/ 0 h 314"/>
                <a:gd name="T2" fmla="*/ 698 w 699"/>
                <a:gd name="T3" fmla="*/ 0 h 314"/>
                <a:gd name="T4" fmla="*/ 698 w 699"/>
                <a:gd name="T5" fmla="*/ 23676 h 314"/>
                <a:gd name="T6" fmla="*/ 0 w 699"/>
                <a:gd name="T7" fmla="*/ 23676 h 314"/>
                <a:gd name="T8" fmla="*/ 0 w 699"/>
                <a:gd name="T9" fmla="*/ 0 h 314"/>
                <a:gd name="T10" fmla="*/ 0 60000 65536"/>
                <a:gd name="T11" fmla="*/ 0 60000 65536"/>
                <a:gd name="T12" fmla="*/ 0 60000 65536"/>
                <a:gd name="T13" fmla="*/ 0 60000 65536"/>
                <a:gd name="T14" fmla="*/ 0 60000 65536"/>
                <a:gd name="T15" fmla="*/ 0 w 699"/>
                <a:gd name="T16" fmla="*/ 0 h 314"/>
                <a:gd name="T17" fmla="*/ 699 w 699"/>
                <a:gd name="T18" fmla="*/ 314 h 314"/>
              </a:gdLst>
              <a:ahLst/>
              <a:cxnLst>
                <a:cxn ang="T10">
                  <a:pos x="T0" y="T1"/>
                </a:cxn>
                <a:cxn ang="T11">
                  <a:pos x="T2" y="T3"/>
                </a:cxn>
                <a:cxn ang="T12">
                  <a:pos x="T4" y="T5"/>
                </a:cxn>
                <a:cxn ang="T13">
                  <a:pos x="T6" y="T7"/>
                </a:cxn>
                <a:cxn ang="T14">
                  <a:pos x="T8" y="T9"/>
                </a:cxn>
              </a:cxnLst>
              <a:rect l="T15" t="T16" r="T17" b="T18"/>
              <a:pathLst>
                <a:path w="699" h="314">
                  <a:moveTo>
                    <a:pt x="0" y="0"/>
                  </a:moveTo>
                  <a:lnTo>
                    <a:pt x="698" y="0"/>
                  </a:lnTo>
                  <a:lnTo>
                    <a:pt x="698" y="313"/>
                  </a:lnTo>
                  <a:lnTo>
                    <a:pt x="0" y="313"/>
                  </a:lnTo>
                  <a:lnTo>
                    <a:pt x="0" y="0"/>
                  </a:lnTo>
                </a:path>
              </a:pathLst>
            </a:custGeom>
            <a:solidFill>
              <a:srgbClr val="EBEBEB"/>
            </a:solidFill>
            <a:ln w="9525" cap="rnd">
              <a:noFill/>
              <a:round/>
              <a:headEnd/>
              <a:tailEnd/>
            </a:ln>
          </p:spPr>
          <p:txBody>
            <a:bodyPr/>
            <a:lstStyle/>
            <a:p>
              <a:endParaRPr lang="en-US"/>
            </a:p>
          </p:txBody>
        </p:sp>
        <p:sp>
          <p:nvSpPr>
            <p:cNvPr id="19515" name="Rectangle 62"/>
            <p:cNvSpPr>
              <a:spLocks noChangeArrowheads="1"/>
            </p:cNvSpPr>
            <p:nvPr/>
          </p:nvSpPr>
          <p:spPr bwMode="auto">
            <a:xfrm>
              <a:off x="4874" y="3656"/>
              <a:ext cx="283" cy="145"/>
            </a:xfrm>
            <a:prstGeom prst="rect">
              <a:avLst/>
            </a:prstGeom>
            <a:noFill/>
            <a:ln w="9525">
              <a:noFill/>
              <a:miter lim="800000"/>
              <a:headEnd/>
              <a:tailEnd/>
            </a:ln>
          </p:spPr>
          <p:txBody>
            <a:bodyPr wrap="none" lIns="92075" tIns="46038" rIns="92075" bIns="46038">
              <a:spAutoFit/>
            </a:bodyPr>
            <a:lstStyle/>
            <a:p>
              <a:pPr eaLnBrk="0" hangingPunct="0"/>
              <a:r>
                <a:rPr lang="en-US" altLang="zh-CN" sz="1000">
                  <a:solidFill>
                    <a:srgbClr val="000000"/>
                  </a:solidFill>
                  <a:latin typeface="Arial" pitchFamily="34" charset="0"/>
                </a:rPr>
                <a:t>IRTF</a:t>
              </a:r>
            </a:p>
          </p:txBody>
        </p:sp>
        <p:sp>
          <p:nvSpPr>
            <p:cNvPr id="19516" name="Rectangle 63"/>
            <p:cNvSpPr>
              <a:spLocks noChangeArrowheads="1"/>
            </p:cNvSpPr>
            <p:nvPr/>
          </p:nvSpPr>
          <p:spPr bwMode="auto">
            <a:xfrm>
              <a:off x="4685" y="3849"/>
              <a:ext cx="668" cy="145"/>
            </a:xfrm>
            <a:prstGeom prst="rect">
              <a:avLst/>
            </a:prstGeom>
            <a:noFill/>
            <a:ln w="9525">
              <a:noFill/>
              <a:miter lim="800000"/>
              <a:headEnd/>
              <a:tailEnd/>
            </a:ln>
          </p:spPr>
          <p:txBody>
            <a:bodyPr wrap="none" lIns="92075" tIns="46038" rIns="92075" bIns="46038">
              <a:spAutoFit/>
            </a:bodyPr>
            <a:lstStyle/>
            <a:p>
              <a:pPr eaLnBrk="0" hangingPunct="0"/>
              <a:r>
                <a:rPr lang="en-US" altLang="zh-CN" sz="1000">
                  <a:solidFill>
                    <a:srgbClr val="000000"/>
                  </a:solidFill>
                  <a:latin typeface="Arial" pitchFamily="34" charset="0"/>
                </a:rPr>
                <a:t>Working Groups</a:t>
              </a:r>
            </a:p>
          </p:txBody>
        </p:sp>
        <p:sp>
          <p:nvSpPr>
            <p:cNvPr id="19517" name="Freeform 64"/>
            <p:cNvSpPr>
              <a:spLocks/>
            </p:cNvSpPr>
            <p:nvPr/>
          </p:nvSpPr>
          <p:spPr bwMode="auto">
            <a:xfrm>
              <a:off x="4651" y="3548"/>
              <a:ext cx="699" cy="484"/>
            </a:xfrm>
            <a:custGeom>
              <a:avLst/>
              <a:gdLst>
                <a:gd name="T0" fmla="*/ 0 w 699"/>
                <a:gd name="T1" fmla="*/ 0 h 314"/>
                <a:gd name="T2" fmla="*/ 698 w 699"/>
                <a:gd name="T3" fmla="*/ 0 h 314"/>
                <a:gd name="T4" fmla="*/ 698 w 699"/>
                <a:gd name="T5" fmla="*/ 23676 h 314"/>
                <a:gd name="T6" fmla="*/ 0 w 699"/>
                <a:gd name="T7" fmla="*/ 23676 h 314"/>
                <a:gd name="T8" fmla="*/ 0 w 699"/>
                <a:gd name="T9" fmla="*/ 0 h 314"/>
                <a:gd name="T10" fmla="*/ 0 60000 65536"/>
                <a:gd name="T11" fmla="*/ 0 60000 65536"/>
                <a:gd name="T12" fmla="*/ 0 60000 65536"/>
                <a:gd name="T13" fmla="*/ 0 60000 65536"/>
                <a:gd name="T14" fmla="*/ 0 60000 65536"/>
                <a:gd name="T15" fmla="*/ 0 w 699"/>
                <a:gd name="T16" fmla="*/ 0 h 314"/>
                <a:gd name="T17" fmla="*/ 699 w 699"/>
                <a:gd name="T18" fmla="*/ 314 h 314"/>
              </a:gdLst>
              <a:ahLst/>
              <a:cxnLst>
                <a:cxn ang="T10">
                  <a:pos x="T0" y="T1"/>
                </a:cxn>
                <a:cxn ang="T11">
                  <a:pos x="T2" y="T3"/>
                </a:cxn>
                <a:cxn ang="T12">
                  <a:pos x="T4" y="T5"/>
                </a:cxn>
                <a:cxn ang="T13">
                  <a:pos x="T6" y="T7"/>
                </a:cxn>
                <a:cxn ang="T14">
                  <a:pos x="T8" y="T9"/>
                </a:cxn>
              </a:cxnLst>
              <a:rect l="T15" t="T16" r="T17" b="T18"/>
              <a:pathLst>
                <a:path w="699" h="314">
                  <a:moveTo>
                    <a:pt x="0" y="0"/>
                  </a:moveTo>
                  <a:lnTo>
                    <a:pt x="698" y="0"/>
                  </a:lnTo>
                  <a:lnTo>
                    <a:pt x="698" y="313"/>
                  </a:lnTo>
                  <a:lnTo>
                    <a:pt x="0" y="313"/>
                  </a:lnTo>
                  <a:lnTo>
                    <a:pt x="0" y="0"/>
                  </a:lnTo>
                </a:path>
              </a:pathLst>
            </a:custGeom>
            <a:noFill/>
            <a:ln w="12700" cap="rnd" cmpd="sng">
              <a:solidFill>
                <a:srgbClr val="333333"/>
              </a:solidFill>
              <a:prstDash val="solid"/>
              <a:round/>
              <a:headEnd type="none" w="sm" len="sm"/>
              <a:tailEnd type="none" w="sm" len="sm"/>
            </a:ln>
          </p:spPr>
          <p:txBody>
            <a:bodyPr/>
            <a:lstStyle/>
            <a:p>
              <a:endParaRPr lang="en-US"/>
            </a:p>
          </p:txBody>
        </p:sp>
        <p:sp>
          <p:nvSpPr>
            <p:cNvPr id="19518" name="Freeform 65"/>
            <p:cNvSpPr>
              <a:spLocks/>
            </p:cNvSpPr>
            <p:nvPr/>
          </p:nvSpPr>
          <p:spPr bwMode="auto">
            <a:xfrm>
              <a:off x="4481" y="2243"/>
              <a:ext cx="907" cy="483"/>
            </a:xfrm>
            <a:custGeom>
              <a:avLst/>
              <a:gdLst>
                <a:gd name="T0" fmla="*/ 0 w 907"/>
                <a:gd name="T1" fmla="*/ 0 h 314"/>
                <a:gd name="T2" fmla="*/ 906 w 907"/>
                <a:gd name="T3" fmla="*/ 0 h 314"/>
                <a:gd name="T4" fmla="*/ 906 w 907"/>
                <a:gd name="T5" fmla="*/ 23182 h 314"/>
                <a:gd name="T6" fmla="*/ 0 w 907"/>
                <a:gd name="T7" fmla="*/ 23182 h 314"/>
                <a:gd name="T8" fmla="*/ 0 w 907"/>
                <a:gd name="T9" fmla="*/ 0 h 314"/>
                <a:gd name="T10" fmla="*/ 0 60000 65536"/>
                <a:gd name="T11" fmla="*/ 0 60000 65536"/>
                <a:gd name="T12" fmla="*/ 0 60000 65536"/>
                <a:gd name="T13" fmla="*/ 0 60000 65536"/>
                <a:gd name="T14" fmla="*/ 0 60000 65536"/>
                <a:gd name="T15" fmla="*/ 0 w 907"/>
                <a:gd name="T16" fmla="*/ 0 h 314"/>
                <a:gd name="T17" fmla="*/ 907 w 907"/>
                <a:gd name="T18" fmla="*/ 314 h 314"/>
              </a:gdLst>
              <a:ahLst/>
              <a:cxnLst>
                <a:cxn ang="T10">
                  <a:pos x="T0" y="T1"/>
                </a:cxn>
                <a:cxn ang="T11">
                  <a:pos x="T2" y="T3"/>
                </a:cxn>
                <a:cxn ang="T12">
                  <a:pos x="T4" y="T5"/>
                </a:cxn>
                <a:cxn ang="T13">
                  <a:pos x="T6" y="T7"/>
                </a:cxn>
                <a:cxn ang="T14">
                  <a:pos x="T8" y="T9"/>
                </a:cxn>
              </a:cxnLst>
              <a:rect l="T15" t="T16" r="T17" b="T18"/>
              <a:pathLst>
                <a:path w="907" h="314">
                  <a:moveTo>
                    <a:pt x="0" y="0"/>
                  </a:moveTo>
                  <a:lnTo>
                    <a:pt x="906" y="0"/>
                  </a:lnTo>
                  <a:lnTo>
                    <a:pt x="906" y="313"/>
                  </a:lnTo>
                  <a:lnTo>
                    <a:pt x="0" y="313"/>
                  </a:lnTo>
                  <a:lnTo>
                    <a:pt x="0" y="0"/>
                  </a:lnTo>
                </a:path>
              </a:pathLst>
            </a:custGeom>
            <a:solidFill>
              <a:srgbClr val="EBEBEB"/>
            </a:solidFill>
            <a:ln w="9525" cap="rnd">
              <a:noFill/>
              <a:round/>
              <a:headEnd/>
              <a:tailEnd/>
            </a:ln>
          </p:spPr>
          <p:txBody>
            <a:bodyPr/>
            <a:lstStyle/>
            <a:p>
              <a:endParaRPr lang="en-US"/>
            </a:p>
          </p:txBody>
        </p:sp>
        <p:sp>
          <p:nvSpPr>
            <p:cNvPr id="19519" name="Rectangle 66"/>
            <p:cNvSpPr>
              <a:spLocks noChangeArrowheads="1"/>
            </p:cNvSpPr>
            <p:nvPr/>
          </p:nvSpPr>
          <p:spPr bwMode="auto">
            <a:xfrm>
              <a:off x="4523" y="2350"/>
              <a:ext cx="876" cy="145"/>
            </a:xfrm>
            <a:prstGeom prst="rect">
              <a:avLst/>
            </a:prstGeom>
            <a:noFill/>
            <a:ln w="9525">
              <a:noFill/>
              <a:miter lim="800000"/>
              <a:headEnd/>
              <a:tailEnd/>
            </a:ln>
          </p:spPr>
          <p:txBody>
            <a:bodyPr wrap="none" lIns="92075" tIns="46038" rIns="92075" bIns="46038">
              <a:spAutoFit/>
            </a:bodyPr>
            <a:lstStyle/>
            <a:p>
              <a:pPr eaLnBrk="0" hangingPunct="0"/>
              <a:r>
                <a:rPr lang="en-US" altLang="zh-CN" sz="1000">
                  <a:solidFill>
                    <a:srgbClr val="000000"/>
                  </a:solidFill>
                  <a:latin typeface="Arial" pitchFamily="34" charset="0"/>
                </a:rPr>
                <a:t>The Internet Research</a:t>
              </a:r>
            </a:p>
          </p:txBody>
        </p:sp>
        <p:sp>
          <p:nvSpPr>
            <p:cNvPr id="19520" name="Rectangle 67"/>
            <p:cNvSpPr>
              <a:spLocks noChangeArrowheads="1"/>
            </p:cNvSpPr>
            <p:nvPr/>
          </p:nvSpPr>
          <p:spPr bwMode="auto">
            <a:xfrm>
              <a:off x="4510" y="2543"/>
              <a:ext cx="895" cy="145"/>
            </a:xfrm>
            <a:prstGeom prst="rect">
              <a:avLst/>
            </a:prstGeom>
            <a:noFill/>
            <a:ln w="9525">
              <a:noFill/>
              <a:miter lim="800000"/>
              <a:headEnd/>
              <a:tailEnd/>
            </a:ln>
          </p:spPr>
          <p:txBody>
            <a:bodyPr wrap="none" lIns="92075" tIns="46038" rIns="92075" bIns="46038">
              <a:spAutoFit/>
            </a:bodyPr>
            <a:lstStyle/>
            <a:p>
              <a:pPr eaLnBrk="0" hangingPunct="0"/>
              <a:r>
                <a:rPr lang="en-US" altLang="zh-CN" sz="1000">
                  <a:solidFill>
                    <a:srgbClr val="000000"/>
                  </a:solidFill>
                  <a:latin typeface="Arial" pitchFamily="34" charset="0"/>
                </a:rPr>
                <a:t>Steering Group (IRSG)</a:t>
              </a:r>
            </a:p>
          </p:txBody>
        </p:sp>
        <p:sp>
          <p:nvSpPr>
            <p:cNvPr id="19521" name="Freeform 68"/>
            <p:cNvSpPr>
              <a:spLocks/>
            </p:cNvSpPr>
            <p:nvPr/>
          </p:nvSpPr>
          <p:spPr bwMode="auto">
            <a:xfrm>
              <a:off x="4481" y="2243"/>
              <a:ext cx="907" cy="483"/>
            </a:xfrm>
            <a:custGeom>
              <a:avLst/>
              <a:gdLst>
                <a:gd name="T0" fmla="*/ 0 w 907"/>
                <a:gd name="T1" fmla="*/ 0 h 314"/>
                <a:gd name="T2" fmla="*/ 906 w 907"/>
                <a:gd name="T3" fmla="*/ 0 h 314"/>
                <a:gd name="T4" fmla="*/ 906 w 907"/>
                <a:gd name="T5" fmla="*/ 23182 h 314"/>
                <a:gd name="T6" fmla="*/ 0 w 907"/>
                <a:gd name="T7" fmla="*/ 23182 h 314"/>
                <a:gd name="T8" fmla="*/ 0 w 907"/>
                <a:gd name="T9" fmla="*/ 0 h 314"/>
                <a:gd name="T10" fmla="*/ 0 60000 65536"/>
                <a:gd name="T11" fmla="*/ 0 60000 65536"/>
                <a:gd name="T12" fmla="*/ 0 60000 65536"/>
                <a:gd name="T13" fmla="*/ 0 60000 65536"/>
                <a:gd name="T14" fmla="*/ 0 60000 65536"/>
                <a:gd name="T15" fmla="*/ 0 w 907"/>
                <a:gd name="T16" fmla="*/ 0 h 314"/>
                <a:gd name="T17" fmla="*/ 907 w 907"/>
                <a:gd name="T18" fmla="*/ 314 h 314"/>
              </a:gdLst>
              <a:ahLst/>
              <a:cxnLst>
                <a:cxn ang="T10">
                  <a:pos x="T0" y="T1"/>
                </a:cxn>
                <a:cxn ang="T11">
                  <a:pos x="T2" y="T3"/>
                </a:cxn>
                <a:cxn ang="T12">
                  <a:pos x="T4" y="T5"/>
                </a:cxn>
                <a:cxn ang="T13">
                  <a:pos x="T6" y="T7"/>
                </a:cxn>
                <a:cxn ang="T14">
                  <a:pos x="T8" y="T9"/>
                </a:cxn>
              </a:cxnLst>
              <a:rect l="T15" t="T16" r="T17" b="T18"/>
              <a:pathLst>
                <a:path w="907" h="314">
                  <a:moveTo>
                    <a:pt x="0" y="0"/>
                  </a:moveTo>
                  <a:lnTo>
                    <a:pt x="906" y="0"/>
                  </a:lnTo>
                  <a:lnTo>
                    <a:pt x="906" y="313"/>
                  </a:lnTo>
                  <a:lnTo>
                    <a:pt x="0" y="313"/>
                  </a:lnTo>
                  <a:lnTo>
                    <a:pt x="0" y="0"/>
                  </a:lnTo>
                </a:path>
              </a:pathLst>
            </a:custGeom>
            <a:noFill/>
            <a:ln w="12700" cap="rnd" cmpd="sng">
              <a:solidFill>
                <a:srgbClr val="333333"/>
              </a:solidFill>
              <a:prstDash val="solid"/>
              <a:round/>
              <a:headEnd type="none" w="sm" len="sm"/>
              <a:tailEnd type="none" w="sm" len="sm"/>
            </a:ln>
          </p:spPr>
          <p:txBody>
            <a:bodyPr/>
            <a:lstStyle/>
            <a:p>
              <a:endParaRPr lang="en-US"/>
            </a:p>
          </p:txBody>
        </p:sp>
        <p:sp>
          <p:nvSpPr>
            <p:cNvPr id="19522" name="Freeform 69"/>
            <p:cNvSpPr>
              <a:spLocks/>
            </p:cNvSpPr>
            <p:nvPr/>
          </p:nvSpPr>
          <p:spPr bwMode="auto">
            <a:xfrm>
              <a:off x="2281" y="1505"/>
              <a:ext cx="907" cy="484"/>
            </a:xfrm>
            <a:custGeom>
              <a:avLst/>
              <a:gdLst>
                <a:gd name="T0" fmla="*/ 0 w 907"/>
                <a:gd name="T1" fmla="*/ 0 h 314"/>
                <a:gd name="T2" fmla="*/ 906 w 907"/>
                <a:gd name="T3" fmla="*/ 0 h 314"/>
                <a:gd name="T4" fmla="*/ 906 w 907"/>
                <a:gd name="T5" fmla="*/ 23676 h 314"/>
                <a:gd name="T6" fmla="*/ 0 w 907"/>
                <a:gd name="T7" fmla="*/ 23676 h 314"/>
                <a:gd name="T8" fmla="*/ 0 w 907"/>
                <a:gd name="T9" fmla="*/ 0 h 314"/>
                <a:gd name="T10" fmla="*/ 0 60000 65536"/>
                <a:gd name="T11" fmla="*/ 0 60000 65536"/>
                <a:gd name="T12" fmla="*/ 0 60000 65536"/>
                <a:gd name="T13" fmla="*/ 0 60000 65536"/>
                <a:gd name="T14" fmla="*/ 0 60000 65536"/>
                <a:gd name="T15" fmla="*/ 0 w 907"/>
                <a:gd name="T16" fmla="*/ 0 h 314"/>
                <a:gd name="T17" fmla="*/ 907 w 907"/>
                <a:gd name="T18" fmla="*/ 314 h 314"/>
              </a:gdLst>
              <a:ahLst/>
              <a:cxnLst>
                <a:cxn ang="T10">
                  <a:pos x="T0" y="T1"/>
                </a:cxn>
                <a:cxn ang="T11">
                  <a:pos x="T2" y="T3"/>
                </a:cxn>
                <a:cxn ang="T12">
                  <a:pos x="T4" y="T5"/>
                </a:cxn>
                <a:cxn ang="T13">
                  <a:pos x="T6" y="T7"/>
                </a:cxn>
                <a:cxn ang="T14">
                  <a:pos x="T8" y="T9"/>
                </a:cxn>
              </a:cxnLst>
              <a:rect l="T15" t="T16" r="T17" b="T18"/>
              <a:pathLst>
                <a:path w="907" h="314">
                  <a:moveTo>
                    <a:pt x="0" y="0"/>
                  </a:moveTo>
                  <a:lnTo>
                    <a:pt x="906" y="0"/>
                  </a:lnTo>
                  <a:lnTo>
                    <a:pt x="906" y="313"/>
                  </a:lnTo>
                  <a:lnTo>
                    <a:pt x="0" y="313"/>
                  </a:lnTo>
                  <a:lnTo>
                    <a:pt x="0" y="0"/>
                  </a:lnTo>
                </a:path>
              </a:pathLst>
            </a:custGeom>
            <a:solidFill>
              <a:srgbClr val="EBEBEB"/>
            </a:solidFill>
            <a:ln w="9525" cap="rnd">
              <a:noFill/>
              <a:round/>
              <a:headEnd/>
              <a:tailEnd/>
            </a:ln>
          </p:spPr>
          <p:txBody>
            <a:bodyPr/>
            <a:lstStyle/>
            <a:p>
              <a:endParaRPr lang="en-US"/>
            </a:p>
          </p:txBody>
        </p:sp>
        <p:sp>
          <p:nvSpPr>
            <p:cNvPr id="19523" name="Rectangle 70"/>
            <p:cNvSpPr>
              <a:spLocks noChangeArrowheads="1"/>
            </p:cNvSpPr>
            <p:nvPr/>
          </p:nvSpPr>
          <p:spPr bwMode="auto">
            <a:xfrm>
              <a:off x="2489" y="1613"/>
              <a:ext cx="526" cy="145"/>
            </a:xfrm>
            <a:prstGeom prst="rect">
              <a:avLst/>
            </a:prstGeom>
            <a:noFill/>
            <a:ln w="9525">
              <a:noFill/>
              <a:miter lim="800000"/>
              <a:headEnd/>
              <a:tailEnd/>
            </a:ln>
          </p:spPr>
          <p:txBody>
            <a:bodyPr wrap="none" lIns="92075" tIns="46038" rIns="92075" bIns="46038">
              <a:spAutoFit/>
            </a:bodyPr>
            <a:lstStyle/>
            <a:p>
              <a:pPr eaLnBrk="0" hangingPunct="0"/>
              <a:r>
                <a:rPr lang="en-US" altLang="zh-CN" sz="1000">
                  <a:solidFill>
                    <a:srgbClr val="000000"/>
                  </a:solidFill>
                  <a:latin typeface="Arial" pitchFamily="34" charset="0"/>
                </a:rPr>
                <a:t>The Internet</a:t>
              </a:r>
            </a:p>
          </p:txBody>
        </p:sp>
        <p:sp>
          <p:nvSpPr>
            <p:cNvPr id="19524" name="Rectangle 71"/>
            <p:cNvSpPr>
              <a:spLocks noChangeArrowheads="1"/>
            </p:cNvSpPr>
            <p:nvPr/>
          </p:nvSpPr>
          <p:spPr bwMode="auto">
            <a:xfrm>
              <a:off x="2286" y="1805"/>
              <a:ext cx="945" cy="145"/>
            </a:xfrm>
            <a:prstGeom prst="rect">
              <a:avLst/>
            </a:prstGeom>
            <a:noFill/>
            <a:ln w="9525">
              <a:noFill/>
              <a:miter lim="800000"/>
              <a:headEnd/>
              <a:tailEnd/>
            </a:ln>
          </p:spPr>
          <p:txBody>
            <a:bodyPr wrap="none" lIns="92075" tIns="46038" rIns="92075" bIns="46038">
              <a:spAutoFit/>
            </a:bodyPr>
            <a:lstStyle/>
            <a:p>
              <a:pPr eaLnBrk="0" hangingPunct="0"/>
              <a:r>
                <a:rPr lang="en-US" altLang="zh-CN" sz="1000">
                  <a:solidFill>
                    <a:srgbClr val="000000"/>
                  </a:solidFill>
                  <a:latin typeface="Arial" pitchFamily="34" charset="0"/>
                </a:rPr>
                <a:t>Architecture Board (IAB)</a:t>
              </a:r>
            </a:p>
          </p:txBody>
        </p:sp>
        <p:sp>
          <p:nvSpPr>
            <p:cNvPr id="19525" name="Freeform 72"/>
            <p:cNvSpPr>
              <a:spLocks/>
            </p:cNvSpPr>
            <p:nvPr/>
          </p:nvSpPr>
          <p:spPr bwMode="auto">
            <a:xfrm>
              <a:off x="2281" y="1505"/>
              <a:ext cx="907" cy="484"/>
            </a:xfrm>
            <a:custGeom>
              <a:avLst/>
              <a:gdLst>
                <a:gd name="T0" fmla="*/ 0 w 907"/>
                <a:gd name="T1" fmla="*/ 0 h 314"/>
                <a:gd name="T2" fmla="*/ 906 w 907"/>
                <a:gd name="T3" fmla="*/ 0 h 314"/>
                <a:gd name="T4" fmla="*/ 906 w 907"/>
                <a:gd name="T5" fmla="*/ 23676 h 314"/>
                <a:gd name="T6" fmla="*/ 0 w 907"/>
                <a:gd name="T7" fmla="*/ 23676 h 314"/>
                <a:gd name="T8" fmla="*/ 0 w 907"/>
                <a:gd name="T9" fmla="*/ 0 h 314"/>
                <a:gd name="T10" fmla="*/ 0 60000 65536"/>
                <a:gd name="T11" fmla="*/ 0 60000 65536"/>
                <a:gd name="T12" fmla="*/ 0 60000 65536"/>
                <a:gd name="T13" fmla="*/ 0 60000 65536"/>
                <a:gd name="T14" fmla="*/ 0 60000 65536"/>
                <a:gd name="T15" fmla="*/ 0 w 907"/>
                <a:gd name="T16" fmla="*/ 0 h 314"/>
                <a:gd name="T17" fmla="*/ 907 w 907"/>
                <a:gd name="T18" fmla="*/ 314 h 314"/>
              </a:gdLst>
              <a:ahLst/>
              <a:cxnLst>
                <a:cxn ang="T10">
                  <a:pos x="T0" y="T1"/>
                </a:cxn>
                <a:cxn ang="T11">
                  <a:pos x="T2" y="T3"/>
                </a:cxn>
                <a:cxn ang="T12">
                  <a:pos x="T4" y="T5"/>
                </a:cxn>
                <a:cxn ang="T13">
                  <a:pos x="T6" y="T7"/>
                </a:cxn>
                <a:cxn ang="T14">
                  <a:pos x="T8" y="T9"/>
                </a:cxn>
              </a:cxnLst>
              <a:rect l="T15" t="T16" r="T17" b="T18"/>
              <a:pathLst>
                <a:path w="907" h="314">
                  <a:moveTo>
                    <a:pt x="0" y="0"/>
                  </a:moveTo>
                  <a:lnTo>
                    <a:pt x="906" y="0"/>
                  </a:lnTo>
                  <a:lnTo>
                    <a:pt x="906" y="313"/>
                  </a:lnTo>
                  <a:lnTo>
                    <a:pt x="0" y="313"/>
                  </a:lnTo>
                  <a:lnTo>
                    <a:pt x="0" y="0"/>
                  </a:lnTo>
                </a:path>
              </a:pathLst>
            </a:custGeom>
            <a:noFill/>
            <a:ln w="12700" cap="rnd" cmpd="sng">
              <a:solidFill>
                <a:srgbClr val="333333"/>
              </a:solidFill>
              <a:prstDash val="solid"/>
              <a:round/>
              <a:headEnd type="none" w="sm" len="sm"/>
              <a:tailEnd type="none" w="sm" len="sm"/>
            </a:ln>
          </p:spPr>
          <p:txBody>
            <a:bodyPr/>
            <a:lstStyle/>
            <a:p>
              <a:endParaRPr lang="en-US"/>
            </a:p>
          </p:txBody>
        </p:sp>
        <p:sp>
          <p:nvSpPr>
            <p:cNvPr id="19526" name="Freeform 73"/>
            <p:cNvSpPr>
              <a:spLocks/>
            </p:cNvSpPr>
            <p:nvPr/>
          </p:nvSpPr>
          <p:spPr bwMode="auto">
            <a:xfrm>
              <a:off x="2281" y="960"/>
              <a:ext cx="907" cy="289"/>
            </a:xfrm>
            <a:custGeom>
              <a:avLst/>
              <a:gdLst>
                <a:gd name="T0" fmla="*/ 0 w 907"/>
                <a:gd name="T1" fmla="*/ 0 h 188"/>
                <a:gd name="T2" fmla="*/ 906 w 907"/>
                <a:gd name="T3" fmla="*/ 0 h 188"/>
                <a:gd name="T4" fmla="*/ 906 w 907"/>
                <a:gd name="T5" fmla="*/ 13754 h 188"/>
                <a:gd name="T6" fmla="*/ 0 w 907"/>
                <a:gd name="T7" fmla="*/ 13754 h 188"/>
                <a:gd name="T8" fmla="*/ 0 w 907"/>
                <a:gd name="T9" fmla="*/ 0 h 188"/>
                <a:gd name="T10" fmla="*/ 0 60000 65536"/>
                <a:gd name="T11" fmla="*/ 0 60000 65536"/>
                <a:gd name="T12" fmla="*/ 0 60000 65536"/>
                <a:gd name="T13" fmla="*/ 0 60000 65536"/>
                <a:gd name="T14" fmla="*/ 0 60000 65536"/>
                <a:gd name="T15" fmla="*/ 0 w 907"/>
                <a:gd name="T16" fmla="*/ 0 h 188"/>
                <a:gd name="T17" fmla="*/ 907 w 907"/>
                <a:gd name="T18" fmla="*/ 188 h 188"/>
              </a:gdLst>
              <a:ahLst/>
              <a:cxnLst>
                <a:cxn ang="T10">
                  <a:pos x="T0" y="T1"/>
                </a:cxn>
                <a:cxn ang="T11">
                  <a:pos x="T2" y="T3"/>
                </a:cxn>
                <a:cxn ang="T12">
                  <a:pos x="T4" y="T5"/>
                </a:cxn>
                <a:cxn ang="T13">
                  <a:pos x="T6" y="T7"/>
                </a:cxn>
                <a:cxn ang="T14">
                  <a:pos x="T8" y="T9"/>
                </a:cxn>
              </a:cxnLst>
              <a:rect l="T15" t="T16" r="T17" b="T18"/>
              <a:pathLst>
                <a:path w="907" h="188">
                  <a:moveTo>
                    <a:pt x="0" y="0"/>
                  </a:moveTo>
                  <a:lnTo>
                    <a:pt x="906" y="0"/>
                  </a:lnTo>
                  <a:lnTo>
                    <a:pt x="906" y="187"/>
                  </a:lnTo>
                  <a:lnTo>
                    <a:pt x="0" y="187"/>
                  </a:lnTo>
                  <a:lnTo>
                    <a:pt x="0" y="0"/>
                  </a:lnTo>
                </a:path>
              </a:pathLst>
            </a:custGeom>
            <a:solidFill>
              <a:srgbClr val="EBEBEB"/>
            </a:solidFill>
            <a:ln w="9525" cap="rnd">
              <a:noFill/>
              <a:round/>
              <a:headEnd/>
              <a:tailEnd/>
            </a:ln>
          </p:spPr>
          <p:txBody>
            <a:bodyPr/>
            <a:lstStyle/>
            <a:p>
              <a:endParaRPr lang="en-US"/>
            </a:p>
          </p:txBody>
        </p:sp>
        <p:sp>
          <p:nvSpPr>
            <p:cNvPr id="19527" name="Rectangle 74"/>
            <p:cNvSpPr>
              <a:spLocks noChangeArrowheads="1"/>
            </p:cNvSpPr>
            <p:nvPr/>
          </p:nvSpPr>
          <p:spPr bwMode="auto">
            <a:xfrm>
              <a:off x="2361" y="1068"/>
              <a:ext cx="799" cy="145"/>
            </a:xfrm>
            <a:prstGeom prst="rect">
              <a:avLst/>
            </a:prstGeom>
            <a:noFill/>
            <a:ln w="9525">
              <a:noFill/>
              <a:miter lim="800000"/>
              <a:headEnd/>
              <a:tailEnd/>
            </a:ln>
          </p:spPr>
          <p:txBody>
            <a:bodyPr wrap="none" lIns="92075" tIns="46038" rIns="92075" bIns="46038">
              <a:spAutoFit/>
            </a:bodyPr>
            <a:lstStyle/>
            <a:p>
              <a:pPr eaLnBrk="0" hangingPunct="0"/>
              <a:r>
                <a:rPr lang="en-US" altLang="zh-CN" sz="1000">
                  <a:solidFill>
                    <a:srgbClr val="000000"/>
                  </a:solidFill>
                  <a:latin typeface="Arial" pitchFamily="34" charset="0"/>
                </a:rPr>
                <a:t>The Internet Society</a:t>
              </a:r>
            </a:p>
          </p:txBody>
        </p:sp>
        <p:sp>
          <p:nvSpPr>
            <p:cNvPr id="19528" name="Freeform 75"/>
            <p:cNvSpPr>
              <a:spLocks/>
            </p:cNvSpPr>
            <p:nvPr/>
          </p:nvSpPr>
          <p:spPr bwMode="auto">
            <a:xfrm>
              <a:off x="2281" y="960"/>
              <a:ext cx="907" cy="289"/>
            </a:xfrm>
            <a:custGeom>
              <a:avLst/>
              <a:gdLst>
                <a:gd name="T0" fmla="*/ 0 w 907"/>
                <a:gd name="T1" fmla="*/ 0 h 188"/>
                <a:gd name="T2" fmla="*/ 906 w 907"/>
                <a:gd name="T3" fmla="*/ 0 h 188"/>
                <a:gd name="T4" fmla="*/ 906 w 907"/>
                <a:gd name="T5" fmla="*/ 13754 h 188"/>
                <a:gd name="T6" fmla="*/ 0 w 907"/>
                <a:gd name="T7" fmla="*/ 13754 h 188"/>
                <a:gd name="T8" fmla="*/ 0 w 907"/>
                <a:gd name="T9" fmla="*/ 0 h 188"/>
                <a:gd name="T10" fmla="*/ 0 60000 65536"/>
                <a:gd name="T11" fmla="*/ 0 60000 65536"/>
                <a:gd name="T12" fmla="*/ 0 60000 65536"/>
                <a:gd name="T13" fmla="*/ 0 60000 65536"/>
                <a:gd name="T14" fmla="*/ 0 60000 65536"/>
                <a:gd name="T15" fmla="*/ 0 w 907"/>
                <a:gd name="T16" fmla="*/ 0 h 188"/>
                <a:gd name="T17" fmla="*/ 907 w 907"/>
                <a:gd name="T18" fmla="*/ 188 h 188"/>
              </a:gdLst>
              <a:ahLst/>
              <a:cxnLst>
                <a:cxn ang="T10">
                  <a:pos x="T0" y="T1"/>
                </a:cxn>
                <a:cxn ang="T11">
                  <a:pos x="T2" y="T3"/>
                </a:cxn>
                <a:cxn ang="T12">
                  <a:pos x="T4" y="T5"/>
                </a:cxn>
                <a:cxn ang="T13">
                  <a:pos x="T6" y="T7"/>
                </a:cxn>
                <a:cxn ang="T14">
                  <a:pos x="T8" y="T9"/>
                </a:cxn>
              </a:cxnLst>
              <a:rect l="T15" t="T16" r="T17" b="T18"/>
              <a:pathLst>
                <a:path w="907" h="188">
                  <a:moveTo>
                    <a:pt x="0" y="0"/>
                  </a:moveTo>
                  <a:lnTo>
                    <a:pt x="906" y="0"/>
                  </a:lnTo>
                  <a:lnTo>
                    <a:pt x="906" y="187"/>
                  </a:lnTo>
                  <a:lnTo>
                    <a:pt x="0" y="187"/>
                  </a:lnTo>
                  <a:lnTo>
                    <a:pt x="0" y="0"/>
                  </a:lnTo>
                </a:path>
              </a:pathLst>
            </a:custGeom>
            <a:noFill/>
            <a:ln w="12700" cap="rnd" cmpd="sng">
              <a:solidFill>
                <a:srgbClr val="333333"/>
              </a:solidFill>
              <a:prstDash val="solid"/>
              <a:round/>
              <a:headEnd type="none" w="sm" len="sm"/>
              <a:tailEnd type="none" w="sm" len="sm"/>
            </a:ln>
          </p:spPr>
          <p:txBody>
            <a:bodyPr/>
            <a:lstStyle/>
            <a:p>
              <a:endParaRPr lang="en-US"/>
            </a:p>
          </p:txBody>
        </p:sp>
        <p:sp>
          <p:nvSpPr>
            <p:cNvPr id="19529" name="Rectangle 76"/>
            <p:cNvSpPr>
              <a:spLocks noChangeArrowheads="1"/>
            </p:cNvSpPr>
            <p:nvPr/>
          </p:nvSpPr>
          <p:spPr bwMode="auto">
            <a:xfrm>
              <a:off x="2885" y="3088"/>
              <a:ext cx="399" cy="145"/>
            </a:xfrm>
            <a:prstGeom prst="rect">
              <a:avLst/>
            </a:prstGeom>
            <a:noFill/>
            <a:ln w="9525">
              <a:noFill/>
              <a:miter lim="800000"/>
              <a:headEnd/>
              <a:tailEnd/>
            </a:ln>
          </p:spPr>
          <p:txBody>
            <a:bodyPr wrap="none" lIns="92075" tIns="46038" rIns="92075" bIns="46038">
              <a:spAutoFit/>
            </a:bodyPr>
            <a:lstStyle/>
            <a:p>
              <a:pPr eaLnBrk="0" hangingPunct="0"/>
              <a:r>
                <a:rPr lang="en-US" altLang="zh-CN" sz="1000">
                  <a:solidFill>
                    <a:srgbClr val="000000"/>
                  </a:solidFill>
                  <a:latin typeface="Arial" pitchFamily="34" charset="0"/>
                </a:rPr>
                <a:t>InterNIC</a:t>
              </a:r>
            </a:p>
          </p:txBody>
        </p:sp>
        <p:sp>
          <p:nvSpPr>
            <p:cNvPr id="19530" name="Rectangle 77"/>
            <p:cNvSpPr>
              <a:spLocks noChangeArrowheads="1"/>
            </p:cNvSpPr>
            <p:nvPr/>
          </p:nvSpPr>
          <p:spPr bwMode="auto">
            <a:xfrm>
              <a:off x="2899" y="3271"/>
              <a:ext cx="327" cy="145"/>
            </a:xfrm>
            <a:prstGeom prst="rect">
              <a:avLst/>
            </a:prstGeom>
            <a:noFill/>
            <a:ln w="9525">
              <a:noFill/>
              <a:miter lim="800000"/>
              <a:headEnd/>
              <a:tailEnd/>
            </a:ln>
          </p:spPr>
          <p:txBody>
            <a:bodyPr wrap="none" lIns="92075" tIns="46038" rIns="92075" bIns="46038">
              <a:spAutoFit/>
            </a:bodyPr>
            <a:lstStyle/>
            <a:p>
              <a:pPr eaLnBrk="0" hangingPunct="0"/>
              <a:r>
                <a:rPr lang="en-US" altLang="zh-CN" sz="1000">
                  <a:solidFill>
                    <a:srgbClr val="000000"/>
                  </a:solidFill>
                  <a:latin typeface="Arial" pitchFamily="34" charset="0"/>
                </a:rPr>
                <a:t>(DNS)</a:t>
              </a:r>
            </a:p>
          </p:txBody>
        </p:sp>
        <p:sp>
          <p:nvSpPr>
            <p:cNvPr id="19531" name="Line 78"/>
            <p:cNvSpPr>
              <a:spLocks noChangeShapeType="1"/>
            </p:cNvSpPr>
            <p:nvPr/>
          </p:nvSpPr>
          <p:spPr bwMode="auto">
            <a:xfrm>
              <a:off x="3119" y="2846"/>
              <a:ext cx="0" cy="125"/>
            </a:xfrm>
            <a:prstGeom prst="line">
              <a:avLst/>
            </a:prstGeom>
            <a:noFill/>
            <a:ln w="12700">
              <a:solidFill>
                <a:srgbClr val="000000"/>
              </a:solidFill>
              <a:round/>
              <a:headEnd type="none" w="sm" len="sm"/>
              <a:tailEnd type="none" w="sm" len="sm"/>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xfrm>
            <a:off x="685800" y="304800"/>
            <a:ext cx="7772400" cy="6019800"/>
          </a:xfrm>
        </p:spPr>
        <p:txBody>
          <a:bodyPr/>
          <a:lstStyle/>
          <a:p>
            <a:pPr eaLnBrk="1" hangingPunct="1"/>
            <a:r>
              <a:rPr lang="zh-CN" altLang="en-US" sz="2400" b="1" smtClean="0"/>
              <a:t>下一跳路由的算法：</a:t>
            </a:r>
          </a:p>
          <a:p>
            <a:pPr lvl="1" eaLnBrk="1" hangingPunct="1"/>
            <a:r>
              <a:rPr lang="zh-CN" altLang="en-US" sz="2000" smtClean="0"/>
              <a:t>执行：拆开</a:t>
            </a:r>
            <a:r>
              <a:rPr lang="en-US" altLang="zh-CN" sz="2000" smtClean="0"/>
              <a:t>IP</a:t>
            </a:r>
            <a:r>
              <a:rPr lang="zh-CN" altLang="en-US" sz="2000" smtClean="0"/>
              <a:t>数据报，从中抽取目的</a:t>
            </a:r>
            <a:r>
              <a:rPr lang="en-US" altLang="zh-CN" sz="2000" smtClean="0"/>
              <a:t>IP</a:t>
            </a:r>
            <a:r>
              <a:rPr lang="zh-CN" altLang="en-US" sz="2000" smtClean="0"/>
              <a:t>地址：</a:t>
            </a:r>
            <a:r>
              <a:rPr lang="en-US" altLang="zh-CN" sz="2000" smtClean="0"/>
              <a:t>D</a:t>
            </a:r>
            <a:r>
              <a:rPr lang="zh-CN" altLang="en-US" sz="2000" smtClean="0"/>
              <a:t>，通过“位与”运算求出目的地址的网络</a:t>
            </a:r>
            <a:r>
              <a:rPr lang="en-US" altLang="zh-CN" sz="2000" smtClean="0"/>
              <a:t>ID</a:t>
            </a:r>
            <a:r>
              <a:rPr lang="zh-CN" altLang="en-US" sz="2000" smtClean="0"/>
              <a:t>：</a:t>
            </a:r>
            <a:r>
              <a:rPr lang="en-US" altLang="zh-CN" sz="2000" smtClean="0"/>
              <a:t>N</a:t>
            </a:r>
          </a:p>
          <a:p>
            <a:pPr lvl="1" eaLnBrk="1" hangingPunct="1"/>
            <a:r>
              <a:rPr lang="en-US" altLang="zh-CN" sz="2000" smtClean="0"/>
              <a:t>if N </a:t>
            </a:r>
            <a:r>
              <a:rPr lang="zh-CN" altLang="en-US" sz="2000" smtClean="0"/>
              <a:t>和某个与路由器直接相连的网络匹配，则直接转发到该网络中的相应主机（这需要执行：从</a:t>
            </a:r>
            <a:r>
              <a:rPr lang="en-US" altLang="zh-CN" sz="2000" smtClean="0"/>
              <a:t>IP </a:t>
            </a:r>
            <a:r>
              <a:rPr lang="zh-CN" altLang="en-US" sz="2000" smtClean="0"/>
              <a:t>地址 </a:t>
            </a:r>
            <a:r>
              <a:rPr lang="en-US" altLang="zh-CN" sz="2000" smtClean="0"/>
              <a:t>D </a:t>
            </a:r>
            <a:r>
              <a:rPr lang="zh-CN" altLang="en-US" sz="2000" smtClean="0"/>
              <a:t>解析出目的主机的物理地址，封装</a:t>
            </a:r>
            <a:r>
              <a:rPr lang="en-US" altLang="zh-CN" sz="2000" smtClean="0"/>
              <a:t>IP</a:t>
            </a:r>
            <a:r>
              <a:rPr lang="zh-CN" altLang="en-US" sz="2000" smtClean="0"/>
              <a:t>数据报为帧，帧头包含目的主机的物理地址，发送帧）。</a:t>
            </a:r>
          </a:p>
          <a:p>
            <a:pPr lvl="1" eaLnBrk="1" hangingPunct="1"/>
            <a:r>
              <a:rPr lang="en-US" altLang="zh-CN" sz="2000" smtClean="0"/>
              <a:t>else if </a:t>
            </a:r>
            <a:r>
              <a:rPr lang="zh-CN" altLang="en-US" sz="2000" smtClean="0"/>
              <a:t>路由器的路由表中包含有为该主机</a:t>
            </a:r>
            <a:r>
              <a:rPr lang="en-US" altLang="zh-CN" sz="2000" smtClean="0"/>
              <a:t>D</a:t>
            </a:r>
            <a:r>
              <a:rPr lang="zh-CN" altLang="en-US" sz="2000" smtClean="0"/>
              <a:t>指定的路由，则按路由表中所指定的发送到下一跳（这需要执行：解析所指定的下一跳路由的物理地址，封装</a:t>
            </a:r>
            <a:r>
              <a:rPr lang="en-US" altLang="zh-CN" sz="2000" smtClean="0"/>
              <a:t>IP</a:t>
            </a:r>
            <a:r>
              <a:rPr lang="zh-CN" altLang="en-US" sz="2000" smtClean="0"/>
              <a:t>数据报为帧，帧头包含下一跳路由的物理地址，发送帧）。</a:t>
            </a:r>
          </a:p>
          <a:p>
            <a:pPr lvl="1" eaLnBrk="1" hangingPunct="1"/>
            <a:r>
              <a:rPr lang="en-US" altLang="zh-CN" sz="2000" smtClean="0"/>
              <a:t>else if </a:t>
            </a:r>
            <a:r>
              <a:rPr lang="zh-CN" altLang="en-US" sz="2000" smtClean="0"/>
              <a:t>路由器的路由表中包含有到达该网络</a:t>
            </a:r>
            <a:r>
              <a:rPr lang="en-US" altLang="zh-CN" sz="2000" smtClean="0"/>
              <a:t>N</a:t>
            </a:r>
            <a:r>
              <a:rPr lang="zh-CN" altLang="en-US" sz="2000" smtClean="0"/>
              <a:t>的路由，则按路由表中所指定的发送到下一跳（这需要执行：同上）。</a:t>
            </a:r>
          </a:p>
          <a:p>
            <a:pPr lvl="1" eaLnBrk="1" hangingPunct="1"/>
            <a:r>
              <a:rPr lang="en-US" altLang="zh-CN" sz="2000" smtClean="0"/>
              <a:t>else if </a:t>
            </a:r>
            <a:r>
              <a:rPr lang="zh-CN" altLang="en-US" sz="2000" smtClean="0"/>
              <a:t>路由器的路由表中包含有默认路由，则发送到路由表中所指定的默认路由（这需要执行：解析所指定的默认路由的物理地址，封装</a:t>
            </a:r>
            <a:r>
              <a:rPr lang="en-US" altLang="zh-CN" sz="2000" smtClean="0"/>
              <a:t>IP</a:t>
            </a:r>
            <a:r>
              <a:rPr lang="zh-CN" altLang="en-US" sz="2000" smtClean="0"/>
              <a:t>数据报为帧，帧头包含默认路由的物理地址，发送帧）。</a:t>
            </a:r>
          </a:p>
          <a:p>
            <a:pPr lvl="1" eaLnBrk="1" hangingPunct="1"/>
            <a:r>
              <a:rPr lang="en-US" altLang="zh-CN" sz="2000" smtClean="0"/>
              <a:t>else </a:t>
            </a:r>
            <a:r>
              <a:rPr lang="zh-CN" altLang="en-US" sz="2000" smtClean="0"/>
              <a:t>发回路由出错消息。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eaLnBrk="1" hangingPunct="1"/>
            <a:r>
              <a:rPr lang="en-US" altLang="zh-CN" smtClean="0"/>
              <a:t>IP</a:t>
            </a:r>
            <a:r>
              <a:rPr lang="zh-CN" altLang="en-US" smtClean="0"/>
              <a:t>网络面临的安全威胁</a:t>
            </a:r>
          </a:p>
        </p:txBody>
      </p:sp>
      <p:sp>
        <p:nvSpPr>
          <p:cNvPr id="14339" name="Rectangle 3"/>
          <p:cNvSpPr>
            <a:spLocks noGrp="1" noChangeArrowheads="1"/>
          </p:cNvSpPr>
          <p:nvPr>
            <p:ph type="body" idx="4294967295"/>
          </p:nvPr>
        </p:nvSpPr>
        <p:spPr>
          <a:xfrm>
            <a:off x="381000" y="1143000"/>
            <a:ext cx="7848600" cy="4835525"/>
          </a:xfrm>
        </p:spPr>
        <p:txBody>
          <a:bodyPr>
            <a:normAutofit fontScale="92500" lnSpcReduction="10000"/>
          </a:bodyPr>
          <a:lstStyle/>
          <a:p>
            <a:pPr eaLnBrk="1" hangingPunct="1">
              <a:lnSpc>
                <a:spcPct val="80000"/>
              </a:lnSpc>
            </a:pPr>
            <a:r>
              <a:rPr lang="zh-CN" altLang="en-US" sz="2100" smtClean="0"/>
              <a:t>恶意攻击</a:t>
            </a:r>
          </a:p>
          <a:p>
            <a:pPr lvl="1" eaLnBrk="1" hangingPunct="1">
              <a:lnSpc>
                <a:spcPct val="80000"/>
              </a:lnSpc>
            </a:pPr>
            <a:r>
              <a:rPr lang="zh-CN" altLang="en-US" sz="2000" smtClean="0"/>
              <a:t>网络扫描</a:t>
            </a:r>
          </a:p>
          <a:p>
            <a:pPr lvl="1" eaLnBrk="1" hangingPunct="1">
              <a:lnSpc>
                <a:spcPct val="80000"/>
              </a:lnSpc>
            </a:pPr>
            <a:r>
              <a:rPr lang="en-US" altLang="zh-CN" sz="2000" smtClean="0"/>
              <a:t>DDoS</a:t>
            </a:r>
          </a:p>
          <a:p>
            <a:pPr lvl="1" eaLnBrk="1" hangingPunct="1">
              <a:lnSpc>
                <a:spcPct val="80000"/>
              </a:lnSpc>
            </a:pPr>
            <a:r>
              <a:rPr lang="zh-CN" altLang="en-US" sz="2000" smtClean="0"/>
              <a:t>窃取机密数据（窃听，中间人），流量分析</a:t>
            </a:r>
          </a:p>
          <a:p>
            <a:pPr lvl="1" eaLnBrk="1" hangingPunct="1">
              <a:lnSpc>
                <a:spcPct val="80000"/>
              </a:lnSpc>
            </a:pPr>
            <a:r>
              <a:rPr lang="zh-CN" altLang="en-US" sz="2000" smtClean="0"/>
              <a:t>欺骗和网络钓鱼（</a:t>
            </a:r>
            <a:r>
              <a:rPr lang="en-US" altLang="zh-CN" sz="2000" smtClean="0"/>
              <a:t>Phishing</a:t>
            </a:r>
            <a:r>
              <a:rPr lang="zh-CN" altLang="en-US" sz="2000" smtClean="0"/>
              <a:t>）</a:t>
            </a:r>
            <a:endParaRPr lang="en-US" altLang="zh-CN" sz="2000" smtClean="0"/>
          </a:p>
          <a:p>
            <a:pPr lvl="1" eaLnBrk="1" hangingPunct="1">
              <a:lnSpc>
                <a:spcPct val="80000"/>
              </a:lnSpc>
            </a:pPr>
            <a:r>
              <a:rPr lang="zh-CN" altLang="en-US" sz="2000" smtClean="0"/>
              <a:t>会话劫持</a:t>
            </a:r>
            <a:endParaRPr lang="en-US" altLang="zh-CN" sz="2000" smtClean="0"/>
          </a:p>
          <a:p>
            <a:pPr lvl="1" eaLnBrk="1" hangingPunct="1">
              <a:lnSpc>
                <a:spcPct val="80000"/>
              </a:lnSpc>
            </a:pPr>
            <a:r>
              <a:rPr lang="zh-CN" altLang="en-US" sz="2400" smtClean="0"/>
              <a:t>消息窜改，插入，删除，重发</a:t>
            </a:r>
          </a:p>
          <a:p>
            <a:pPr lvl="1" eaLnBrk="1" hangingPunct="1">
              <a:lnSpc>
                <a:spcPct val="80000"/>
              </a:lnSpc>
            </a:pPr>
            <a:r>
              <a:rPr lang="zh-CN" altLang="en-US" sz="2100" smtClean="0"/>
              <a:t>物理破坏</a:t>
            </a:r>
            <a:endParaRPr lang="en-US" altLang="zh-CN" sz="2100" smtClean="0"/>
          </a:p>
          <a:p>
            <a:pPr eaLnBrk="1" hangingPunct="1">
              <a:lnSpc>
                <a:spcPct val="80000"/>
              </a:lnSpc>
            </a:pPr>
            <a:r>
              <a:rPr lang="zh-CN" altLang="en-US" sz="2100" smtClean="0"/>
              <a:t>误用和滥用（内部和外部）</a:t>
            </a:r>
          </a:p>
          <a:p>
            <a:pPr lvl="1" eaLnBrk="1" hangingPunct="1">
              <a:lnSpc>
                <a:spcPct val="80000"/>
              </a:lnSpc>
            </a:pPr>
            <a:r>
              <a:rPr lang="zh-CN" altLang="en-US" sz="2000" smtClean="0"/>
              <a:t>配置错误、缺省配置</a:t>
            </a:r>
          </a:p>
          <a:p>
            <a:pPr lvl="1" eaLnBrk="1" hangingPunct="1">
              <a:lnSpc>
                <a:spcPct val="80000"/>
              </a:lnSpc>
            </a:pPr>
            <a:r>
              <a:rPr lang="zh-CN" altLang="en-US" sz="2000" smtClean="0"/>
              <a:t>内部窃取：客户资料、充值卡等</a:t>
            </a:r>
          </a:p>
          <a:p>
            <a:pPr lvl="1" eaLnBrk="1" hangingPunct="1">
              <a:lnSpc>
                <a:spcPct val="80000"/>
              </a:lnSpc>
            </a:pPr>
            <a:r>
              <a:rPr lang="zh-CN" altLang="en-US" sz="2000" smtClean="0"/>
              <a:t>内部越权</a:t>
            </a:r>
          </a:p>
          <a:p>
            <a:pPr lvl="1" eaLnBrk="1" hangingPunct="1">
              <a:lnSpc>
                <a:spcPct val="80000"/>
              </a:lnSpc>
            </a:pPr>
            <a:r>
              <a:rPr lang="zh-CN" altLang="en-US" sz="2000" smtClean="0"/>
              <a:t>操作行为抵赖</a:t>
            </a:r>
          </a:p>
          <a:p>
            <a:pPr lvl="1" eaLnBrk="1" hangingPunct="1">
              <a:lnSpc>
                <a:spcPct val="80000"/>
              </a:lnSpc>
            </a:pPr>
            <a:r>
              <a:rPr lang="zh-CN" altLang="en-US" sz="2000" smtClean="0"/>
              <a:t>垃圾流量、邮件、电话和短信</a:t>
            </a:r>
          </a:p>
          <a:p>
            <a:pPr eaLnBrk="1" hangingPunct="1">
              <a:lnSpc>
                <a:spcPct val="80000"/>
              </a:lnSpc>
            </a:pPr>
            <a:r>
              <a:rPr lang="zh-CN" altLang="en-US" sz="2100" smtClean="0"/>
              <a:t>恶意代码：</a:t>
            </a:r>
          </a:p>
          <a:p>
            <a:pPr lvl="1" eaLnBrk="1" hangingPunct="1">
              <a:lnSpc>
                <a:spcPct val="80000"/>
              </a:lnSpc>
            </a:pPr>
            <a:r>
              <a:rPr lang="zh-CN" altLang="en-US" sz="1900" smtClean="0"/>
              <a:t>病毒和蠕虫</a:t>
            </a:r>
            <a:r>
              <a:rPr lang="en-US" altLang="zh-CN" sz="1900" smtClean="0"/>
              <a:t>,</a:t>
            </a:r>
            <a:r>
              <a:rPr lang="zh-CN" altLang="en-US" sz="2100" smtClean="0"/>
              <a:t>木马 </a:t>
            </a:r>
          </a:p>
          <a:p>
            <a:pPr lvl="1" eaLnBrk="1" hangingPunct="1">
              <a:lnSpc>
                <a:spcPct val="80000"/>
              </a:lnSpc>
            </a:pPr>
            <a:r>
              <a:rPr lang="zh-CN" altLang="en-US" sz="2100" smtClean="0"/>
              <a:t>逻辑炸弹</a:t>
            </a:r>
            <a:r>
              <a:rPr lang="en-US" altLang="zh-CN" sz="2100" smtClean="0"/>
              <a:t>,</a:t>
            </a:r>
            <a:r>
              <a:rPr lang="zh-CN" altLang="en-US" sz="2100" smtClean="0"/>
              <a:t>时间炸弹 </a:t>
            </a:r>
          </a:p>
          <a:p>
            <a:pPr lvl="1" eaLnBrk="1" hangingPunct="1">
              <a:lnSpc>
                <a:spcPct val="80000"/>
              </a:lnSpc>
              <a:buFont typeface="Wingdings" pitchFamily="2" charset="2"/>
              <a:buNone/>
            </a:pPr>
            <a:r>
              <a:rPr lang="zh-CN" altLang="en-US" sz="2100" smtClean="0"/>
              <a:t> </a:t>
            </a:r>
            <a:endParaRPr lang="en-US" altLang="zh-CN" sz="2500" smtClean="0"/>
          </a:p>
        </p:txBody>
      </p:sp>
      <p:sp>
        <p:nvSpPr>
          <p:cNvPr id="14340" name="Text Box 8"/>
          <p:cNvSpPr txBox="1">
            <a:spLocks noChangeArrowheads="1"/>
          </p:cNvSpPr>
          <p:nvPr/>
        </p:nvSpPr>
        <p:spPr bwMode="auto">
          <a:xfrm>
            <a:off x="5715000" y="4495800"/>
            <a:ext cx="3200400" cy="1938338"/>
          </a:xfrm>
          <a:prstGeom prst="rect">
            <a:avLst/>
          </a:prstGeom>
          <a:noFill/>
          <a:ln w="9525">
            <a:noFill/>
            <a:miter lim="800000"/>
            <a:headEnd/>
            <a:tailEnd/>
          </a:ln>
        </p:spPr>
        <p:txBody>
          <a:bodyPr>
            <a:spAutoFit/>
          </a:bodyPr>
          <a:lstStyle/>
          <a:p>
            <a:r>
              <a:rPr lang="zh-CN" altLang="en-US" sz="2400" i="1" dirty="0">
                <a:solidFill>
                  <a:srgbClr val="003399"/>
                </a:solidFill>
                <a:latin typeface="华文细黑" pitchFamily="2" charset="-122"/>
                <a:ea typeface="华文细黑" pitchFamily="2" charset="-122"/>
              </a:rPr>
              <a:t>查询</a:t>
            </a:r>
            <a:r>
              <a:rPr lang="en-US" altLang="zh-CN" sz="2400" i="1" dirty="0">
                <a:solidFill>
                  <a:srgbClr val="003399"/>
                </a:solidFill>
                <a:latin typeface="华文细黑" pitchFamily="2" charset="-122"/>
                <a:ea typeface="华文细黑" pitchFamily="2" charset="-122"/>
              </a:rPr>
              <a:t>CERT/CC - CNCERT/CC - SANS</a:t>
            </a:r>
            <a:r>
              <a:rPr lang="zh-CN" altLang="en-US" sz="2400" i="1" dirty="0">
                <a:solidFill>
                  <a:srgbClr val="003399"/>
                </a:solidFill>
                <a:latin typeface="华文细黑" pitchFamily="2" charset="-122"/>
                <a:ea typeface="华文细黑" pitchFamily="2" charset="-122"/>
              </a:rPr>
              <a:t>官方网站可以了解当前最新的漏洞和安全事件统计报告</a:t>
            </a:r>
          </a:p>
        </p:txBody>
      </p:sp>
      <p:sp>
        <p:nvSpPr>
          <p:cNvPr id="14341" name="Text Box 9"/>
          <p:cNvSpPr txBox="1">
            <a:spLocks noChangeArrowheads="1"/>
          </p:cNvSpPr>
          <p:nvPr/>
        </p:nvSpPr>
        <p:spPr bwMode="auto">
          <a:xfrm>
            <a:off x="6124575" y="2438400"/>
            <a:ext cx="2057400" cy="1014413"/>
          </a:xfrm>
          <a:prstGeom prst="rect">
            <a:avLst/>
          </a:prstGeom>
          <a:gradFill rotWithShape="0">
            <a:gsLst>
              <a:gs pos="0">
                <a:srgbClr val="76766B"/>
              </a:gs>
              <a:gs pos="50000">
                <a:srgbClr val="FFFEE7"/>
              </a:gs>
              <a:gs pos="100000">
                <a:srgbClr val="76766B"/>
              </a:gs>
            </a:gsLst>
            <a:lin ang="2700000" scaled="1"/>
          </a:gradFill>
          <a:ln w="9525">
            <a:solidFill>
              <a:schemeClr val="tx1"/>
            </a:solidFill>
            <a:miter lim="800000"/>
            <a:headEnd/>
            <a:tailEnd/>
          </a:ln>
        </p:spPr>
        <p:txBody>
          <a:bodyPr>
            <a:spAutoFit/>
          </a:bodyPr>
          <a:lstStyle/>
          <a:p>
            <a:pPr>
              <a:spcBef>
                <a:spcPct val="50000"/>
              </a:spcBef>
            </a:pPr>
            <a:r>
              <a:rPr lang="en-US" altLang="zh-CN"/>
              <a:t>LLC </a:t>
            </a:r>
          </a:p>
          <a:p>
            <a:pPr>
              <a:spcBef>
                <a:spcPct val="50000"/>
              </a:spcBef>
            </a:pPr>
            <a:r>
              <a:rPr lang="en-US" altLang="zh-CN"/>
              <a:t>MAC</a:t>
            </a:r>
          </a:p>
        </p:txBody>
      </p:sp>
      <p:sp>
        <p:nvSpPr>
          <p:cNvPr id="14342" name="Text Box 10"/>
          <p:cNvSpPr txBox="1">
            <a:spLocks noChangeArrowheads="1"/>
          </p:cNvSpPr>
          <p:nvPr/>
        </p:nvSpPr>
        <p:spPr bwMode="auto">
          <a:xfrm>
            <a:off x="6124575" y="1981200"/>
            <a:ext cx="2057400" cy="369888"/>
          </a:xfrm>
          <a:prstGeom prst="rect">
            <a:avLst/>
          </a:prstGeom>
          <a:gradFill rotWithShape="0">
            <a:gsLst>
              <a:gs pos="0">
                <a:srgbClr val="76766B"/>
              </a:gs>
              <a:gs pos="50000">
                <a:srgbClr val="FFFEE7"/>
              </a:gs>
              <a:gs pos="100000">
                <a:srgbClr val="76766B"/>
              </a:gs>
            </a:gsLst>
            <a:lin ang="2700000" scaled="1"/>
          </a:gradFill>
          <a:ln w="9525">
            <a:solidFill>
              <a:schemeClr val="tx1"/>
            </a:solidFill>
            <a:miter lim="800000"/>
            <a:headEnd/>
            <a:tailEnd/>
          </a:ln>
        </p:spPr>
        <p:txBody>
          <a:bodyPr>
            <a:spAutoFit/>
          </a:bodyPr>
          <a:lstStyle/>
          <a:p>
            <a:pPr>
              <a:spcBef>
                <a:spcPct val="50000"/>
              </a:spcBef>
            </a:pPr>
            <a:r>
              <a:rPr lang="en-US" altLang="zh-CN"/>
              <a:t>IP ICMP…</a:t>
            </a:r>
          </a:p>
        </p:txBody>
      </p:sp>
      <p:sp>
        <p:nvSpPr>
          <p:cNvPr id="14343" name="Text Box 11"/>
          <p:cNvSpPr txBox="1">
            <a:spLocks noChangeArrowheads="1"/>
          </p:cNvSpPr>
          <p:nvPr/>
        </p:nvSpPr>
        <p:spPr bwMode="auto">
          <a:xfrm>
            <a:off x="6124575" y="1524000"/>
            <a:ext cx="2057400" cy="369888"/>
          </a:xfrm>
          <a:prstGeom prst="rect">
            <a:avLst/>
          </a:prstGeom>
          <a:solidFill>
            <a:srgbClr val="E7FFFF"/>
          </a:solidFill>
          <a:ln w="9525">
            <a:solidFill>
              <a:schemeClr val="tx1"/>
            </a:solidFill>
            <a:miter lim="800000"/>
            <a:headEnd/>
            <a:tailEnd/>
          </a:ln>
        </p:spPr>
        <p:txBody>
          <a:bodyPr>
            <a:spAutoFit/>
          </a:bodyPr>
          <a:lstStyle/>
          <a:p>
            <a:pPr>
              <a:spcBef>
                <a:spcPct val="50000"/>
              </a:spcBef>
            </a:pPr>
            <a:r>
              <a:rPr lang="en-US" altLang="zh-CN"/>
              <a:t>UDP  TCP</a:t>
            </a:r>
          </a:p>
        </p:txBody>
      </p:sp>
      <p:sp>
        <p:nvSpPr>
          <p:cNvPr id="14344" name="Text Box 12"/>
          <p:cNvSpPr txBox="1">
            <a:spLocks noChangeArrowheads="1"/>
          </p:cNvSpPr>
          <p:nvPr/>
        </p:nvSpPr>
        <p:spPr bwMode="auto">
          <a:xfrm>
            <a:off x="6124575" y="1066800"/>
            <a:ext cx="2133600" cy="369888"/>
          </a:xfrm>
          <a:prstGeom prst="rect">
            <a:avLst/>
          </a:prstGeom>
          <a:solidFill>
            <a:srgbClr val="66CCFF"/>
          </a:solidFill>
          <a:ln w="9525">
            <a:noFill/>
            <a:miter lim="800000"/>
            <a:headEnd/>
            <a:tailEnd/>
          </a:ln>
        </p:spPr>
        <p:txBody>
          <a:bodyPr>
            <a:spAutoFit/>
          </a:bodyPr>
          <a:lstStyle/>
          <a:p>
            <a:pPr>
              <a:spcBef>
                <a:spcPct val="50000"/>
              </a:spcBef>
            </a:pPr>
            <a:r>
              <a:rPr lang="zh-CN" altLang="en-US"/>
              <a:t>应用层</a:t>
            </a:r>
            <a:endParaRPr lang="en-US" altLang="zh-CN"/>
          </a:p>
        </p:txBody>
      </p:sp>
      <p:sp>
        <p:nvSpPr>
          <p:cNvPr id="14345" name="Text Box 16"/>
          <p:cNvSpPr txBox="1">
            <a:spLocks noChangeArrowheads="1"/>
          </p:cNvSpPr>
          <p:nvPr/>
        </p:nvSpPr>
        <p:spPr bwMode="auto">
          <a:xfrm>
            <a:off x="6124575" y="3429000"/>
            <a:ext cx="2057400" cy="466725"/>
          </a:xfrm>
          <a:prstGeom prst="rect">
            <a:avLst/>
          </a:prstGeom>
          <a:solidFill>
            <a:srgbClr val="E7FFFF"/>
          </a:solidFill>
          <a:ln w="9525">
            <a:solidFill>
              <a:schemeClr val="tx1"/>
            </a:solidFill>
            <a:miter lim="800000"/>
            <a:headEnd/>
            <a:tailEnd/>
          </a:ln>
        </p:spPr>
        <p:txBody>
          <a:bodyPr>
            <a:spAutoFit/>
          </a:bodyPr>
          <a:lstStyle/>
          <a:p>
            <a:pPr>
              <a:spcBef>
                <a:spcPct val="50000"/>
              </a:spcBef>
            </a:pPr>
            <a:r>
              <a:rPr lang="zh-CN" altLang="en-US"/>
              <a:t>物理层</a:t>
            </a:r>
          </a:p>
        </p:txBody>
      </p:sp>
      <p:sp>
        <p:nvSpPr>
          <p:cNvPr id="17" name="矩形 25"/>
          <p:cNvSpPr/>
          <p:nvPr/>
        </p:nvSpPr>
        <p:spPr>
          <a:xfrm>
            <a:off x="5972175" y="3962400"/>
            <a:ext cx="3171825" cy="400050"/>
          </a:xfrm>
          <a:prstGeom prst="rect">
            <a:avLst/>
          </a:prstGeom>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spcBef>
                <a:spcPct val="50000"/>
              </a:spcBef>
              <a:defRPr/>
            </a:pPr>
            <a:r>
              <a:rPr lang="en-US" altLang="zh-CN" sz="2000" b="1" kern="0" dirty="0">
                <a:solidFill>
                  <a:srgbClr val="330066"/>
                </a:solidFill>
                <a:latin typeface="华文细黑"/>
                <a:ea typeface="华文细黑"/>
                <a:cs typeface="+mj-cs"/>
              </a:rPr>
              <a:t>IP</a:t>
            </a:r>
            <a:r>
              <a:rPr lang="zh-CN" altLang="en-US" sz="2000" b="1" kern="0" dirty="0">
                <a:solidFill>
                  <a:srgbClr val="330066"/>
                </a:solidFill>
                <a:latin typeface="华文细黑"/>
                <a:ea typeface="华文细黑"/>
                <a:cs typeface="+mj-cs"/>
              </a:rPr>
              <a:t>网络各层的主要威胁</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58"/>
          <p:cNvSpPr>
            <a:spLocks noChangeArrowheads="1"/>
          </p:cNvSpPr>
          <p:nvPr/>
        </p:nvSpPr>
        <p:spPr bwMode="auto">
          <a:xfrm>
            <a:off x="533400" y="2209800"/>
            <a:ext cx="5064369" cy="1600200"/>
          </a:xfrm>
          <a:prstGeom prst="rect">
            <a:avLst/>
          </a:prstGeom>
          <a:solidFill>
            <a:srgbClr val="66FFFF"/>
          </a:solidFill>
          <a:ln w="9525">
            <a:solidFill>
              <a:schemeClr val="tx1"/>
            </a:solidFill>
            <a:prstDash val="sysDot"/>
            <a:miter lim="800000"/>
            <a:headEnd/>
            <a:tailEnd/>
          </a:ln>
        </p:spPr>
        <p:txBody>
          <a:bodyPr wrap="none" lIns="0" tIns="0" rIns="0" bIns="0" anchor="ctr"/>
          <a:lstStyle/>
          <a:p>
            <a:endParaRPr lang="en-US"/>
          </a:p>
        </p:txBody>
      </p:sp>
      <p:sp>
        <p:nvSpPr>
          <p:cNvPr id="22531" name="Rectangle 1026"/>
          <p:cNvSpPr>
            <a:spLocks noGrp="1" noChangeArrowheads="1"/>
          </p:cNvSpPr>
          <p:nvPr>
            <p:ph type="title"/>
          </p:nvPr>
        </p:nvSpPr>
        <p:spPr/>
        <p:txBody>
          <a:bodyPr>
            <a:normAutofit/>
          </a:bodyPr>
          <a:lstStyle/>
          <a:p>
            <a:r>
              <a:rPr lang="zh-CN" altLang="en-US" dirty="0" smtClean="0"/>
              <a:t>网络技</a:t>
            </a:r>
            <a:r>
              <a:rPr lang="zh-CN" altLang="en-US" dirty="0" smtClean="0"/>
              <a:t>术的发</a:t>
            </a:r>
            <a:r>
              <a:rPr lang="zh-CN" altLang="en-US" dirty="0" smtClean="0"/>
              <a:t>展</a:t>
            </a:r>
            <a:endParaRPr lang="zh-CN" altLang="en-US" dirty="0" smtClean="0"/>
          </a:p>
        </p:txBody>
      </p:sp>
      <p:sp>
        <p:nvSpPr>
          <p:cNvPr id="22532" name="Rectangle 1027"/>
          <p:cNvSpPr>
            <a:spLocks noGrp="1" noChangeArrowheads="1"/>
          </p:cNvSpPr>
          <p:nvPr>
            <p:ph type="body" idx="1"/>
          </p:nvPr>
        </p:nvSpPr>
        <p:spPr>
          <a:xfrm>
            <a:off x="457200" y="1447801"/>
            <a:ext cx="8229600" cy="990600"/>
          </a:xfrm>
        </p:spPr>
        <p:txBody>
          <a:bodyPr/>
          <a:lstStyle/>
          <a:p>
            <a:pPr eaLnBrk="1" hangingPunct="1"/>
            <a:r>
              <a:rPr lang="zh-CN" altLang="en-US" dirty="0" smtClean="0"/>
              <a:t>承载：</a:t>
            </a:r>
            <a:endParaRPr lang="zh-CN" altLang="en-US" dirty="0" smtClean="0"/>
          </a:p>
        </p:txBody>
      </p:sp>
      <p:sp>
        <p:nvSpPr>
          <p:cNvPr id="22533" name="Text Box 1040"/>
          <p:cNvSpPr txBox="1">
            <a:spLocks noChangeArrowheads="1"/>
          </p:cNvSpPr>
          <p:nvPr/>
        </p:nvSpPr>
        <p:spPr bwMode="auto">
          <a:xfrm>
            <a:off x="603739" y="2514600"/>
            <a:ext cx="1447800" cy="336550"/>
          </a:xfrm>
          <a:prstGeom prst="rect">
            <a:avLst/>
          </a:prstGeom>
          <a:noFill/>
          <a:ln w="9525">
            <a:noFill/>
            <a:miter lim="800000"/>
            <a:headEnd/>
            <a:tailEnd/>
          </a:ln>
        </p:spPr>
        <p:txBody>
          <a:bodyPr>
            <a:spAutoFit/>
          </a:bodyPr>
          <a:lstStyle/>
          <a:p>
            <a:pPr algn="l">
              <a:spcBef>
                <a:spcPct val="50000"/>
              </a:spcBef>
            </a:pPr>
            <a:r>
              <a:rPr lang="zh-CN" altLang="en-US" sz="1600">
                <a:latin typeface="Times New Roman" pitchFamily="18" charset="0"/>
              </a:rPr>
              <a:t>话音业务</a:t>
            </a:r>
          </a:p>
        </p:txBody>
      </p:sp>
      <p:sp>
        <p:nvSpPr>
          <p:cNvPr id="22534" name="Text Box 1041"/>
          <p:cNvSpPr txBox="1">
            <a:spLocks noChangeArrowheads="1"/>
          </p:cNvSpPr>
          <p:nvPr/>
        </p:nvSpPr>
        <p:spPr bwMode="auto">
          <a:xfrm>
            <a:off x="756139" y="3352800"/>
            <a:ext cx="1447800" cy="336550"/>
          </a:xfrm>
          <a:prstGeom prst="rect">
            <a:avLst/>
          </a:prstGeom>
          <a:noFill/>
          <a:ln w="9525">
            <a:noFill/>
            <a:miter lim="800000"/>
            <a:headEnd/>
            <a:tailEnd/>
          </a:ln>
        </p:spPr>
        <p:txBody>
          <a:bodyPr>
            <a:spAutoFit/>
          </a:bodyPr>
          <a:lstStyle/>
          <a:p>
            <a:pPr algn="l">
              <a:spcBef>
                <a:spcPct val="50000"/>
              </a:spcBef>
            </a:pPr>
            <a:r>
              <a:rPr lang="zh-CN" altLang="en-US" sz="1600">
                <a:latin typeface="Times New Roman" pitchFamily="18" charset="0"/>
              </a:rPr>
              <a:t>传统数据</a:t>
            </a:r>
          </a:p>
        </p:txBody>
      </p:sp>
      <p:sp>
        <p:nvSpPr>
          <p:cNvPr id="22535" name="Text Box 1042"/>
          <p:cNvSpPr txBox="1">
            <a:spLocks noChangeArrowheads="1"/>
          </p:cNvSpPr>
          <p:nvPr/>
        </p:nvSpPr>
        <p:spPr bwMode="auto">
          <a:xfrm>
            <a:off x="679939" y="4419600"/>
            <a:ext cx="1600200" cy="336550"/>
          </a:xfrm>
          <a:prstGeom prst="rect">
            <a:avLst/>
          </a:prstGeom>
          <a:noFill/>
          <a:ln w="9525">
            <a:noFill/>
            <a:miter lim="800000"/>
            <a:headEnd/>
            <a:tailEnd/>
          </a:ln>
        </p:spPr>
        <p:txBody>
          <a:bodyPr>
            <a:spAutoFit/>
          </a:bodyPr>
          <a:lstStyle/>
          <a:p>
            <a:pPr algn="l">
              <a:spcBef>
                <a:spcPct val="50000"/>
              </a:spcBef>
            </a:pPr>
            <a:r>
              <a:rPr lang="en-US" altLang="zh-CN" sz="1600" dirty="0">
                <a:latin typeface="Times New Roman" pitchFamily="18" charset="0"/>
              </a:rPr>
              <a:t>IP</a:t>
            </a:r>
            <a:r>
              <a:rPr lang="zh-CN" altLang="en-US" sz="1600" dirty="0">
                <a:latin typeface="Times New Roman" pitchFamily="18" charset="0"/>
              </a:rPr>
              <a:t>业务</a:t>
            </a:r>
          </a:p>
        </p:txBody>
      </p:sp>
      <p:sp>
        <p:nvSpPr>
          <p:cNvPr id="22536" name="Text Box 1043"/>
          <p:cNvSpPr txBox="1">
            <a:spLocks noChangeArrowheads="1"/>
          </p:cNvSpPr>
          <p:nvPr/>
        </p:nvSpPr>
        <p:spPr bwMode="auto">
          <a:xfrm>
            <a:off x="2280139" y="2514600"/>
            <a:ext cx="2514600" cy="336550"/>
          </a:xfrm>
          <a:prstGeom prst="rect">
            <a:avLst/>
          </a:prstGeom>
          <a:noFill/>
          <a:ln w="9525">
            <a:noFill/>
            <a:miter lim="800000"/>
            <a:headEnd/>
            <a:tailEnd/>
          </a:ln>
        </p:spPr>
        <p:txBody>
          <a:bodyPr>
            <a:spAutoFit/>
          </a:bodyPr>
          <a:lstStyle/>
          <a:p>
            <a:pPr algn="l">
              <a:spcBef>
                <a:spcPct val="50000"/>
              </a:spcBef>
            </a:pPr>
            <a:r>
              <a:rPr lang="zh-CN" altLang="en-US" sz="1600">
                <a:latin typeface="Times New Roman" pitchFamily="18" charset="0"/>
              </a:rPr>
              <a:t>电路交换（</a:t>
            </a:r>
            <a:r>
              <a:rPr lang="en-US" altLang="zh-CN" sz="1600">
                <a:latin typeface="Times New Roman" pitchFamily="18" charset="0"/>
              </a:rPr>
              <a:t>PSTN</a:t>
            </a:r>
            <a:r>
              <a:rPr lang="zh-CN" altLang="en-US" sz="1600">
                <a:latin typeface="Times New Roman" pitchFamily="18" charset="0"/>
              </a:rPr>
              <a:t>）</a:t>
            </a:r>
          </a:p>
        </p:txBody>
      </p:sp>
      <p:sp>
        <p:nvSpPr>
          <p:cNvPr id="22537" name="Text Box 1044"/>
          <p:cNvSpPr txBox="1">
            <a:spLocks noChangeArrowheads="1"/>
          </p:cNvSpPr>
          <p:nvPr/>
        </p:nvSpPr>
        <p:spPr bwMode="auto">
          <a:xfrm>
            <a:off x="2432539" y="3048001"/>
            <a:ext cx="2514600" cy="581025"/>
          </a:xfrm>
          <a:prstGeom prst="rect">
            <a:avLst/>
          </a:prstGeom>
          <a:noFill/>
          <a:ln w="9525">
            <a:noFill/>
            <a:miter lim="800000"/>
            <a:headEnd/>
            <a:tailEnd/>
          </a:ln>
        </p:spPr>
        <p:txBody>
          <a:bodyPr>
            <a:spAutoFit/>
          </a:bodyPr>
          <a:lstStyle/>
          <a:p>
            <a:pPr algn="l">
              <a:spcBef>
                <a:spcPct val="50000"/>
              </a:spcBef>
            </a:pPr>
            <a:r>
              <a:rPr lang="zh-CN" altLang="en-US" sz="1600">
                <a:latin typeface="Times New Roman" pitchFamily="18" charset="0"/>
              </a:rPr>
              <a:t>分组交换（</a:t>
            </a:r>
            <a:r>
              <a:rPr lang="en-US" altLang="zh-CN" sz="1600">
                <a:latin typeface="Times New Roman" pitchFamily="18" charset="0"/>
              </a:rPr>
              <a:t>X.25)                                      (</a:t>
            </a:r>
            <a:r>
              <a:rPr lang="zh-CN" altLang="en-US" sz="1600">
                <a:latin typeface="Times New Roman" pitchFamily="18" charset="0"/>
              </a:rPr>
              <a:t>帧中继）</a:t>
            </a:r>
          </a:p>
        </p:txBody>
      </p:sp>
      <p:sp>
        <p:nvSpPr>
          <p:cNvPr id="22538" name="Text Box 1045"/>
          <p:cNvSpPr txBox="1">
            <a:spLocks noChangeArrowheads="1"/>
          </p:cNvSpPr>
          <p:nvPr/>
        </p:nvSpPr>
        <p:spPr bwMode="auto">
          <a:xfrm>
            <a:off x="1975339" y="4419600"/>
            <a:ext cx="2667000" cy="336550"/>
          </a:xfrm>
          <a:prstGeom prst="rect">
            <a:avLst/>
          </a:prstGeom>
          <a:noFill/>
          <a:ln w="9525">
            <a:noFill/>
            <a:miter lim="800000"/>
            <a:headEnd/>
            <a:tailEnd/>
          </a:ln>
        </p:spPr>
        <p:txBody>
          <a:bodyPr>
            <a:spAutoFit/>
          </a:bodyPr>
          <a:lstStyle/>
          <a:p>
            <a:pPr algn="l">
              <a:spcBef>
                <a:spcPct val="50000"/>
              </a:spcBef>
            </a:pPr>
            <a:r>
              <a:rPr lang="zh-CN" altLang="en-US" sz="1600" dirty="0">
                <a:latin typeface="Times New Roman" pitchFamily="18" charset="0"/>
              </a:rPr>
              <a:t>三层路由（</a:t>
            </a:r>
            <a:r>
              <a:rPr lang="en-US" altLang="zh-CN" sz="1600" dirty="0">
                <a:latin typeface="Times New Roman" pitchFamily="18" charset="0"/>
              </a:rPr>
              <a:t>IP</a:t>
            </a:r>
            <a:r>
              <a:rPr lang="zh-CN" altLang="en-US" sz="1600" dirty="0">
                <a:latin typeface="Times New Roman" pitchFamily="18" charset="0"/>
              </a:rPr>
              <a:t>网络）</a:t>
            </a:r>
          </a:p>
        </p:txBody>
      </p:sp>
      <p:sp>
        <p:nvSpPr>
          <p:cNvPr id="22539" name="Text Box 1046"/>
          <p:cNvSpPr txBox="1">
            <a:spLocks noChangeArrowheads="1"/>
          </p:cNvSpPr>
          <p:nvPr/>
        </p:nvSpPr>
        <p:spPr bwMode="auto">
          <a:xfrm>
            <a:off x="4566139" y="2743201"/>
            <a:ext cx="1447800" cy="581025"/>
          </a:xfrm>
          <a:prstGeom prst="rect">
            <a:avLst/>
          </a:prstGeom>
          <a:noFill/>
          <a:ln w="9525">
            <a:noFill/>
            <a:miter lim="800000"/>
            <a:headEnd/>
            <a:tailEnd/>
          </a:ln>
        </p:spPr>
        <p:txBody>
          <a:bodyPr>
            <a:spAutoFit/>
          </a:bodyPr>
          <a:lstStyle/>
          <a:p>
            <a:pPr algn="l">
              <a:spcBef>
                <a:spcPct val="50000"/>
              </a:spcBef>
            </a:pPr>
            <a:r>
              <a:rPr lang="zh-CN" altLang="en-US" sz="1600">
                <a:latin typeface="Times New Roman" pitchFamily="18" charset="0"/>
              </a:rPr>
              <a:t>信元交换（</a:t>
            </a:r>
            <a:r>
              <a:rPr lang="en-US" altLang="zh-CN" sz="1600">
                <a:latin typeface="Times New Roman" pitchFamily="18" charset="0"/>
              </a:rPr>
              <a:t>ATM</a:t>
            </a:r>
            <a:r>
              <a:rPr lang="zh-CN" altLang="en-US" sz="1600">
                <a:latin typeface="Times New Roman" pitchFamily="18" charset="0"/>
              </a:rPr>
              <a:t>）</a:t>
            </a:r>
          </a:p>
        </p:txBody>
      </p:sp>
      <p:sp>
        <p:nvSpPr>
          <p:cNvPr id="22540" name="Text Box 1047"/>
          <p:cNvSpPr txBox="1">
            <a:spLocks noChangeArrowheads="1"/>
          </p:cNvSpPr>
          <p:nvPr/>
        </p:nvSpPr>
        <p:spPr bwMode="auto">
          <a:xfrm>
            <a:off x="6137031" y="3048000"/>
            <a:ext cx="1676400" cy="954107"/>
          </a:xfrm>
          <a:prstGeom prst="rect">
            <a:avLst/>
          </a:prstGeom>
          <a:noFill/>
          <a:ln w="9525">
            <a:noFill/>
            <a:miter lim="800000"/>
            <a:headEnd/>
            <a:tailEnd/>
          </a:ln>
        </p:spPr>
        <p:txBody>
          <a:bodyPr>
            <a:spAutoFit/>
          </a:bodyPr>
          <a:lstStyle/>
          <a:p>
            <a:pPr algn="l">
              <a:spcBef>
                <a:spcPct val="50000"/>
              </a:spcBef>
            </a:pPr>
            <a:r>
              <a:rPr lang="en-US" altLang="zh-CN" sz="1600" dirty="0" smtClean="0">
                <a:latin typeface="Times New Roman" pitchFamily="18" charset="0"/>
              </a:rPr>
              <a:t>MPLS </a:t>
            </a:r>
          </a:p>
          <a:p>
            <a:pPr algn="l">
              <a:spcBef>
                <a:spcPct val="50000"/>
              </a:spcBef>
            </a:pPr>
            <a:r>
              <a:rPr lang="en-US" altLang="zh-CN" sz="1600" dirty="0" smtClean="0">
                <a:latin typeface="Times New Roman" pitchFamily="18" charset="0"/>
              </a:rPr>
              <a:t>( </a:t>
            </a:r>
            <a:r>
              <a:rPr lang="en-US" altLang="zh-CN" sz="1600" dirty="0" err="1" smtClean="0">
                <a:latin typeface="Times New Roman" pitchFamily="18" charset="0"/>
              </a:rPr>
              <a:t>Mult</a:t>
            </a:r>
            <a:r>
              <a:rPr lang="en-US" altLang="zh-CN" sz="1600" dirty="0" smtClean="0">
                <a:latin typeface="Times New Roman" pitchFamily="18" charset="0"/>
              </a:rPr>
              <a:t>-protocol Label switch  )</a:t>
            </a:r>
            <a:endParaRPr lang="zh-CN" altLang="en-US" sz="1600" dirty="0">
              <a:latin typeface="Times New Roman" pitchFamily="18" charset="0"/>
            </a:endParaRPr>
          </a:p>
        </p:txBody>
      </p:sp>
      <p:sp>
        <p:nvSpPr>
          <p:cNvPr id="22541" name="AutoShape 1048"/>
          <p:cNvSpPr>
            <a:spLocks/>
          </p:cNvSpPr>
          <p:nvPr/>
        </p:nvSpPr>
        <p:spPr bwMode="auto">
          <a:xfrm>
            <a:off x="4337539" y="2667000"/>
            <a:ext cx="152400" cy="838200"/>
          </a:xfrm>
          <a:prstGeom prst="rightBrace">
            <a:avLst>
              <a:gd name="adj1" fmla="val 42308"/>
              <a:gd name="adj2" fmla="val 50000"/>
            </a:avLst>
          </a:prstGeom>
          <a:noFill/>
          <a:ln w="9525">
            <a:solidFill>
              <a:schemeClr val="tx1"/>
            </a:solidFill>
            <a:round/>
            <a:headEnd/>
            <a:tailEnd/>
          </a:ln>
        </p:spPr>
        <p:txBody>
          <a:bodyPr wrap="none" anchor="ctr"/>
          <a:lstStyle/>
          <a:p>
            <a:endParaRPr lang="en-US"/>
          </a:p>
        </p:txBody>
      </p:sp>
      <p:sp>
        <p:nvSpPr>
          <p:cNvPr id="22542" name="AutoShape 1049"/>
          <p:cNvSpPr>
            <a:spLocks/>
          </p:cNvSpPr>
          <p:nvPr/>
        </p:nvSpPr>
        <p:spPr bwMode="auto">
          <a:xfrm>
            <a:off x="5709139" y="2971800"/>
            <a:ext cx="228600" cy="1524000"/>
          </a:xfrm>
          <a:prstGeom prst="rightBrace">
            <a:avLst>
              <a:gd name="adj1" fmla="val 51282"/>
              <a:gd name="adj2" fmla="val 50000"/>
            </a:avLst>
          </a:prstGeom>
          <a:noFill/>
          <a:ln w="9525">
            <a:solidFill>
              <a:schemeClr val="tx1"/>
            </a:solidFill>
            <a:round/>
            <a:headEnd/>
            <a:tailEnd/>
          </a:ln>
        </p:spPr>
        <p:txBody>
          <a:bodyPr wrap="none" anchor="ctr"/>
          <a:lstStyle/>
          <a:p>
            <a:endParaRPr lang="en-US"/>
          </a:p>
        </p:txBody>
      </p:sp>
      <p:sp>
        <p:nvSpPr>
          <p:cNvPr id="22543" name="Line 1050"/>
          <p:cNvSpPr>
            <a:spLocks noChangeShapeType="1"/>
          </p:cNvSpPr>
          <p:nvPr/>
        </p:nvSpPr>
        <p:spPr bwMode="auto">
          <a:xfrm>
            <a:off x="1594339" y="2667000"/>
            <a:ext cx="533400" cy="0"/>
          </a:xfrm>
          <a:prstGeom prst="line">
            <a:avLst/>
          </a:prstGeom>
          <a:noFill/>
          <a:ln w="9525">
            <a:solidFill>
              <a:schemeClr val="tx1"/>
            </a:solidFill>
            <a:round/>
            <a:headEnd/>
            <a:tailEnd type="triangle" w="med" len="med"/>
          </a:ln>
        </p:spPr>
        <p:txBody>
          <a:bodyPr/>
          <a:lstStyle/>
          <a:p>
            <a:endParaRPr lang="en-US"/>
          </a:p>
        </p:txBody>
      </p:sp>
      <p:sp>
        <p:nvSpPr>
          <p:cNvPr id="22544" name="Line 1051"/>
          <p:cNvSpPr>
            <a:spLocks noChangeShapeType="1"/>
          </p:cNvSpPr>
          <p:nvPr/>
        </p:nvSpPr>
        <p:spPr bwMode="auto">
          <a:xfrm>
            <a:off x="1746739" y="3505200"/>
            <a:ext cx="304800" cy="0"/>
          </a:xfrm>
          <a:prstGeom prst="line">
            <a:avLst/>
          </a:prstGeom>
          <a:noFill/>
          <a:ln w="9525">
            <a:solidFill>
              <a:schemeClr val="tx1"/>
            </a:solidFill>
            <a:round/>
            <a:headEnd/>
            <a:tailEnd type="triangle" w="med" len="med"/>
          </a:ln>
        </p:spPr>
        <p:txBody>
          <a:bodyPr/>
          <a:lstStyle/>
          <a:p>
            <a:endParaRPr lang="en-US"/>
          </a:p>
        </p:txBody>
      </p:sp>
      <p:sp>
        <p:nvSpPr>
          <p:cNvPr id="22545" name="Line 1052"/>
          <p:cNvSpPr>
            <a:spLocks noChangeShapeType="1"/>
          </p:cNvSpPr>
          <p:nvPr/>
        </p:nvSpPr>
        <p:spPr bwMode="auto">
          <a:xfrm>
            <a:off x="1441939" y="4572000"/>
            <a:ext cx="533400" cy="0"/>
          </a:xfrm>
          <a:prstGeom prst="line">
            <a:avLst/>
          </a:prstGeom>
          <a:noFill/>
          <a:ln w="9525">
            <a:solidFill>
              <a:schemeClr val="tx1"/>
            </a:solidFill>
            <a:round/>
            <a:headEnd/>
            <a:tailEnd type="triangle" w="med" len="med"/>
          </a:ln>
        </p:spPr>
        <p:txBody>
          <a:bodyPr/>
          <a:lstStyle/>
          <a:p>
            <a:endParaRPr lang="en-US"/>
          </a:p>
        </p:txBody>
      </p:sp>
      <p:sp>
        <p:nvSpPr>
          <p:cNvPr id="22548" name="Line 1055"/>
          <p:cNvSpPr>
            <a:spLocks noChangeShapeType="1"/>
          </p:cNvSpPr>
          <p:nvPr/>
        </p:nvSpPr>
        <p:spPr bwMode="auto">
          <a:xfrm>
            <a:off x="7965831" y="3581400"/>
            <a:ext cx="4572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727075" y="134938"/>
            <a:ext cx="7807325" cy="1144587"/>
          </a:xfrm>
          <a:noFill/>
        </p:spPr>
        <p:txBody>
          <a:bodyPr lIns="93668" tIns="41989" rIns="93668" bIns="41989"/>
          <a:lstStyle/>
          <a:p>
            <a:pPr defTabSz="822325" eaLnBrk="1" hangingPunct="1"/>
            <a:r>
              <a:rPr lang="en-US" altLang="zh-CN" smtClean="0"/>
              <a:t>MPLS</a:t>
            </a:r>
            <a:r>
              <a:rPr lang="zh-CN" altLang="en-US" smtClean="0"/>
              <a:t>转发</a:t>
            </a:r>
          </a:p>
        </p:txBody>
      </p:sp>
      <p:grpSp>
        <p:nvGrpSpPr>
          <p:cNvPr id="2" name="Group 3"/>
          <p:cNvGrpSpPr>
            <a:grpSpLocks/>
          </p:cNvGrpSpPr>
          <p:nvPr/>
        </p:nvGrpSpPr>
        <p:grpSpPr bwMode="auto">
          <a:xfrm>
            <a:off x="1122363" y="2541588"/>
            <a:ext cx="6746875" cy="2840037"/>
            <a:chOff x="708" y="1537"/>
            <a:chExt cx="4249" cy="1718"/>
          </a:xfrm>
        </p:grpSpPr>
        <p:sp>
          <p:nvSpPr>
            <p:cNvPr id="20529" name="Line 4"/>
            <p:cNvSpPr>
              <a:spLocks noChangeShapeType="1"/>
            </p:cNvSpPr>
            <p:nvPr/>
          </p:nvSpPr>
          <p:spPr bwMode="auto">
            <a:xfrm flipH="1">
              <a:off x="941" y="2074"/>
              <a:ext cx="520"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0530" name="Line 5"/>
            <p:cNvSpPr>
              <a:spLocks noChangeShapeType="1"/>
            </p:cNvSpPr>
            <p:nvPr/>
          </p:nvSpPr>
          <p:spPr bwMode="auto">
            <a:xfrm>
              <a:off x="4299" y="2381"/>
              <a:ext cx="425" cy="0"/>
            </a:xfrm>
            <a:prstGeom prst="line">
              <a:avLst/>
            </a:prstGeom>
            <a:noFill/>
            <a:ln w="25400">
              <a:solidFill>
                <a:schemeClr val="tx2"/>
              </a:solidFill>
              <a:round/>
              <a:headEnd type="none" w="sm" len="sm"/>
              <a:tailEnd type="none" w="sm" len="sm"/>
            </a:ln>
          </p:spPr>
          <p:txBody>
            <a:bodyPr wrap="none" anchor="ctr"/>
            <a:lstStyle/>
            <a:p>
              <a:endParaRPr lang="en-US"/>
            </a:p>
          </p:txBody>
        </p:sp>
        <p:pic>
          <p:nvPicPr>
            <p:cNvPr id="20531" name="Picture 6"/>
            <p:cNvPicPr>
              <a:picLocks noChangeArrowheads="1"/>
            </p:cNvPicPr>
            <p:nvPr/>
          </p:nvPicPr>
          <p:blipFill>
            <a:blip r:embed="rId3" cstate="print"/>
            <a:srcRect/>
            <a:stretch>
              <a:fillRect/>
            </a:stretch>
          </p:blipFill>
          <p:spPr bwMode="auto">
            <a:xfrm>
              <a:off x="1548" y="1537"/>
              <a:ext cx="2630" cy="1718"/>
            </a:xfrm>
            <a:prstGeom prst="rect">
              <a:avLst/>
            </a:prstGeom>
            <a:noFill/>
            <a:ln w="9525">
              <a:noFill/>
              <a:miter lim="800000"/>
              <a:headEnd/>
              <a:tailEnd/>
            </a:ln>
          </p:spPr>
        </p:pic>
        <p:sp>
          <p:nvSpPr>
            <p:cNvPr id="11271" name="Line 7"/>
            <p:cNvSpPr>
              <a:spLocks noChangeShapeType="1"/>
            </p:cNvSpPr>
            <p:nvPr/>
          </p:nvSpPr>
          <p:spPr bwMode="auto">
            <a:xfrm>
              <a:off x="2430" y="2185"/>
              <a:ext cx="719" cy="422"/>
            </a:xfrm>
            <a:prstGeom prst="line">
              <a:avLst/>
            </a:prstGeom>
            <a:noFill/>
            <a:ln w="254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11272" name="Line 8"/>
            <p:cNvSpPr>
              <a:spLocks noChangeShapeType="1"/>
            </p:cNvSpPr>
            <p:nvPr/>
          </p:nvSpPr>
          <p:spPr bwMode="auto">
            <a:xfrm flipV="1">
              <a:off x="2522" y="2139"/>
              <a:ext cx="647" cy="508"/>
            </a:xfrm>
            <a:prstGeom prst="line">
              <a:avLst/>
            </a:prstGeom>
            <a:noFill/>
            <a:ln w="254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11273" name="Line 9"/>
            <p:cNvSpPr>
              <a:spLocks noChangeShapeType="1"/>
            </p:cNvSpPr>
            <p:nvPr/>
          </p:nvSpPr>
          <p:spPr bwMode="auto">
            <a:xfrm flipV="1">
              <a:off x="2430" y="2139"/>
              <a:ext cx="719" cy="46"/>
            </a:xfrm>
            <a:prstGeom prst="line">
              <a:avLst/>
            </a:prstGeom>
            <a:noFill/>
            <a:ln w="254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11274" name="Line 10"/>
            <p:cNvSpPr>
              <a:spLocks noChangeShapeType="1"/>
            </p:cNvSpPr>
            <p:nvPr/>
          </p:nvSpPr>
          <p:spPr bwMode="auto">
            <a:xfrm>
              <a:off x="1717" y="2076"/>
              <a:ext cx="682" cy="109"/>
            </a:xfrm>
            <a:prstGeom prst="line">
              <a:avLst/>
            </a:prstGeom>
            <a:noFill/>
            <a:ln w="127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11275" name="Line 11"/>
            <p:cNvSpPr>
              <a:spLocks noChangeShapeType="1"/>
            </p:cNvSpPr>
            <p:nvPr/>
          </p:nvSpPr>
          <p:spPr bwMode="auto">
            <a:xfrm>
              <a:off x="2430" y="2254"/>
              <a:ext cx="65" cy="352"/>
            </a:xfrm>
            <a:prstGeom prst="line">
              <a:avLst/>
            </a:prstGeom>
            <a:noFill/>
            <a:ln w="254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11276" name="Line 12"/>
            <p:cNvSpPr>
              <a:spLocks noChangeShapeType="1"/>
            </p:cNvSpPr>
            <p:nvPr/>
          </p:nvSpPr>
          <p:spPr bwMode="auto">
            <a:xfrm flipV="1">
              <a:off x="3211" y="2114"/>
              <a:ext cx="0" cy="533"/>
            </a:xfrm>
            <a:prstGeom prst="line">
              <a:avLst/>
            </a:prstGeom>
            <a:noFill/>
            <a:ln w="254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11277" name="Line 13"/>
            <p:cNvSpPr>
              <a:spLocks noChangeShapeType="1"/>
            </p:cNvSpPr>
            <p:nvPr/>
          </p:nvSpPr>
          <p:spPr bwMode="auto">
            <a:xfrm>
              <a:off x="3211" y="2076"/>
              <a:ext cx="830" cy="286"/>
            </a:xfrm>
            <a:prstGeom prst="line">
              <a:avLst/>
            </a:prstGeom>
            <a:noFill/>
            <a:ln w="127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11278" name="Line 14"/>
            <p:cNvSpPr>
              <a:spLocks noChangeShapeType="1"/>
            </p:cNvSpPr>
            <p:nvPr/>
          </p:nvSpPr>
          <p:spPr bwMode="auto">
            <a:xfrm flipH="1">
              <a:off x="2965" y="2647"/>
              <a:ext cx="277" cy="539"/>
            </a:xfrm>
            <a:prstGeom prst="line">
              <a:avLst/>
            </a:prstGeom>
            <a:noFill/>
            <a:ln w="127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11279" name="Line 15"/>
            <p:cNvSpPr>
              <a:spLocks noChangeShapeType="1"/>
            </p:cNvSpPr>
            <p:nvPr/>
          </p:nvSpPr>
          <p:spPr bwMode="auto">
            <a:xfrm>
              <a:off x="1586" y="2567"/>
              <a:ext cx="844" cy="39"/>
            </a:xfrm>
            <a:prstGeom prst="line">
              <a:avLst/>
            </a:prstGeom>
            <a:noFill/>
            <a:ln w="127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11280" name="Line 16"/>
            <p:cNvSpPr>
              <a:spLocks noChangeShapeType="1"/>
            </p:cNvSpPr>
            <p:nvPr/>
          </p:nvSpPr>
          <p:spPr bwMode="auto">
            <a:xfrm>
              <a:off x="3218" y="2581"/>
              <a:ext cx="597" cy="412"/>
            </a:xfrm>
            <a:prstGeom prst="line">
              <a:avLst/>
            </a:prstGeom>
            <a:noFill/>
            <a:ln w="127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11281" name="Line 17"/>
            <p:cNvSpPr>
              <a:spLocks noChangeShapeType="1"/>
            </p:cNvSpPr>
            <p:nvPr/>
          </p:nvSpPr>
          <p:spPr bwMode="auto">
            <a:xfrm flipH="1">
              <a:off x="2257" y="2676"/>
              <a:ext cx="238" cy="321"/>
            </a:xfrm>
            <a:prstGeom prst="line">
              <a:avLst/>
            </a:prstGeom>
            <a:noFill/>
            <a:ln w="127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11282" name="Line 18"/>
            <p:cNvSpPr>
              <a:spLocks noChangeShapeType="1"/>
            </p:cNvSpPr>
            <p:nvPr/>
          </p:nvSpPr>
          <p:spPr bwMode="auto">
            <a:xfrm flipV="1">
              <a:off x="2495" y="2647"/>
              <a:ext cx="717" cy="29"/>
            </a:xfrm>
            <a:prstGeom prst="line">
              <a:avLst/>
            </a:prstGeom>
            <a:noFill/>
            <a:ln w="254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sp>
          <p:nvSpPr>
            <p:cNvPr id="11283" name="Line 19"/>
            <p:cNvSpPr>
              <a:spLocks noChangeShapeType="1"/>
            </p:cNvSpPr>
            <p:nvPr/>
          </p:nvSpPr>
          <p:spPr bwMode="auto">
            <a:xfrm>
              <a:off x="3000" y="1575"/>
              <a:ext cx="176" cy="407"/>
            </a:xfrm>
            <a:prstGeom prst="line">
              <a:avLst/>
            </a:prstGeom>
            <a:noFill/>
            <a:ln w="12700">
              <a:solidFill>
                <a:schemeClr val="accent2"/>
              </a:solidFill>
              <a:round/>
              <a:headEnd type="none" w="sm" len="sm"/>
              <a:tailEnd type="none" w="sm" len="sm"/>
            </a:ln>
            <a:effectLst>
              <a:outerShdw dist="17961" dir="2700000" algn="ctr" rotWithShape="0">
                <a:schemeClr val="tx1"/>
              </a:outerShdw>
            </a:effectLst>
          </p:spPr>
          <p:txBody>
            <a:bodyPr wrap="none" anchor="ctr"/>
            <a:lstStyle/>
            <a:p>
              <a:pPr>
                <a:defRPr/>
              </a:pPr>
              <a:endParaRPr lang="en-US"/>
            </a:p>
          </p:txBody>
        </p:sp>
        <p:pic>
          <p:nvPicPr>
            <p:cNvPr id="20545" name="Picture 20"/>
            <p:cNvPicPr>
              <a:picLocks noChangeArrowheads="1"/>
            </p:cNvPicPr>
            <p:nvPr/>
          </p:nvPicPr>
          <p:blipFill>
            <a:blip r:embed="rId4" cstate="print"/>
            <a:srcRect/>
            <a:stretch>
              <a:fillRect/>
            </a:stretch>
          </p:blipFill>
          <p:spPr bwMode="auto">
            <a:xfrm>
              <a:off x="2048" y="2917"/>
              <a:ext cx="417" cy="231"/>
            </a:xfrm>
            <a:prstGeom prst="rect">
              <a:avLst/>
            </a:prstGeom>
            <a:noFill/>
            <a:ln w="9525">
              <a:noFill/>
              <a:miter lim="800000"/>
              <a:headEnd/>
              <a:tailEnd/>
            </a:ln>
          </p:spPr>
        </p:pic>
        <p:pic>
          <p:nvPicPr>
            <p:cNvPr id="20546" name="Picture 21"/>
            <p:cNvPicPr>
              <a:picLocks noChangeArrowheads="1"/>
            </p:cNvPicPr>
            <p:nvPr/>
          </p:nvPicPr>
          <p:blipFill>
            <a:blip r:embed="rId4" cstate="print"/>
            <a:srcRect/>
            <a:stretch>
              <a:fillRect/>
            </a:stretch>
          </p:blipFill>
          <p:spPr bwMode="auto">
            <a:xfrm>
              <a:off x="1469" y="1949"/>
              <a:ext cx="416" cy="233"/>
            </a:xfrm>
            <a:prstGeom prst="rect">
              <a:avLst/>
            </a:prstGeom>
            <a:noFill/>
            <a:ln w="9525">
              <a:noFill/>
              <a:miter lim="800000"/>
              <a:headEnd/>
              <a:tailEnd/>
            </a:ln>
          </p:spPr>
        </p:pic>
        <p:pic>
          <p:nvPicPr>
            <p:cNvPr id="20547" name="Picture 22"/>
            <p:cNvPicPr>
              <a:picLocks noChangeArrowheads="1"/>
            </p:cNvPicPr>
            <p:nvPr/>
          </p:nvPicPr>
          <p:blipFill>
            <a:blip r:embed="rId4" cstate="print"/>
            <a:srcRect/>
            <a:stretch>
              <a:fillRect/>
            </a:stretch>
          </p:blipFill>
          <p:spPr bwMode="auto">
            <a:xfrm>
              <a:off x="3639" y="2922"/>
              <a:ext cx="414" cy="229"/>
            </a:xfrm>
            <a:prstGeom prst="rect">
              <a:avLst/>
            </a:prstGeom>
            <a:noFill/>
            <a:ln w="9525">
              <a:noFill/>
              <a:miter lim="800000"/>
              <a:headEnd/>
              <a:tailEnd/>
            </a:ln>
          </p:spPr>
        </p:pic>
        <p:sp>
          <p:nvSpPr>
            <p:cNvPr id="20548" name="Line 23"/>
            <p:cNvSpPr>
              <a:spLocks noChangeShapeType="1"/>
            </p:cNvSpPr>
            <p:nvPr/>
          </p:nvSpPr>
          <p:spPr bwMode="auto">
            <a:xfrm>
              <a:off x="4724" y="1971"/>
              <a:ext cx="0" cy="717"/>
            </a:xfrm>
            <a:prstGeom prst="line">
              <a:avLst/>
            </a:prstGeom>
            <a:noFill/>
            <a:ln w="25400">
              <a:solidFill>
                <a:schemeClr val="tx2"/>
              </a:solidFill>
              <a:round/>
              <a:headEnd type="none" w="sm" len="sm"/>
              <a:tailEnd type="none" w="sm" len="sm"/>
            </a:ln>
          </p:spPr>
          <p:txBody>
            <a:bodyPr wrap="none" anchor="ctr"/>
            <a:lstStyle/>
            <a:p>
              <a:endParaRPr lang="en-US"/>
            </a:p>
          </p:txBody>
        </p:sp>
        <p:sp>
          <p:nvSpPr>
            <p:cNvPr id="20549" name="Line 24"/>
            <p:cNvSpPr>
              <a:spLocks noChangeShapeType="1"/>
            </p:cNvSpPr>
            <p:nvPr/>
          </p:nvSpPr>
          <p:spPr bwMode="auto">
            <a:xfrm>
              <a:off x="4724" y="2586"/>
              <a:ext cx="142" cy="0"/>
            </a:xfrm>
            <a:prstGeom prst="line">
              <a:avLst/>
            </a:prstGeom>
            <a:noFill/>
            <a:ln w="25400">
              <a:solidFill>
                <a:schemeClr val="tx2"/>
              </a:solidFill>
              <a:round/>
              <a:headEnd type="none" w="sm" len="sm"/>
              <a:tailEnd type="none" w="sm" len="sm"/>
            </a:ln>
          </p:spPr>
          <p:txBody>
            <a:bodyPr wrap="none" anchor="ctr"/>
            <a:lstStyle/>
            <a:p>
              <a:endParaRPr lang="en-US"/>
            </a:p>
          </p:txBody>
        </p:sp>
        <p:sp>
          <p:nvSpPr>
            <p:cNvPr id="11289" name="Rectangle 25"/>
            <p:cNvSpPr>
              <a:spLocks noChangeArrowheads="1"/>
            </p:cNvSpPr>
            <p:nvPr/>
          </p:nvSpPr>
          <p:spPr bwMode="auto">
            <a:xfrm>
              <a:off x="4870" y="2538"/>
              <a:ext cx="87" cy="94"/>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a:defRPr/>
              </a:pPr>
              <a:endParaRPr lang="en-US"/>
            </a:p>
          </p:txBody>
        </p:sp>
        <p:sp>
          <p:nvSpPr>
            <p:cNvPr id="20551" name="Line 26"/>
            <p:cNvSpPr>
              <a:spLocks noChangeShapeType="1"/>
            </p:cNvSpPr>
            <p:nvPr/>
          </p:nvSpPr>
          <p:spPr bwMode="auto">
            <a:xfrm>
              <a:off x="4724" y="2330"/>
              <a:ext cx="142" cy="0"/>
            </a:xfrm>
            <a:prstGeom prst="line">
              <a:avLst/>
            </a:prstGeom>
            <a:noFill/>
            <a:ln w="25400">
              <a:solidFill>
                <a:schemeClr val="tx2"/>
              </a:solidFill>
              <a:round/>
              <a:headEnd type="none" w="sm" len="sm"/>
              <a:tailEnd type="none" w="sm" len="sm"/>
            </a:ln>
          </p:spPr>
          <p:txBody>
            <a:bodyPr wrap="none" anchor="ctr"/>
            <a:lstStyle/>
            <a:p>
              <a:endParaRPr lang="en-US"/>
            </a:p>
          </p:txBody>
        </p:sp>
        <p:sp>
          <p:nvSpPr>
            <p:cNvPr id="11291" name="Rectangle 27"/>
            <p:cNvSpPr>
              <a:spLocks noChangeArrowheads="1"/>
            </p:cNvSpPr>
            <p:nvPr/>
          </p:nvSpPr>
          <p:spPr bwMode="auto">
            <a:xfrm>
              <a:off x="4870" y="2282"/>
              <a:ext cx="87" cy="95"/>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a:defRPr/>
              </a:pPr>
              <a:endParaRPr lang="en-US"/>
            </a:p>
          </p:txBody>
        </p:sp>
        <p:sp>
          <p:nvSpPr>
            <p:cNvPr id="20553" name="Line 28"/>
            <p:cNvSpPr>
              <a:spLocks noChangeShapeType="1"/>
            </p:cNvSpPr>
            <p:nvPr/>
          </p:nvSpPr>
          <p:spPr bwMode="auto">
            <a:xfrm>
              <a:off x="4724" y="2074"/>
              <a:ext cx="142" cy="0"/>
            </a:xfrm>
            <a:prstGeom prst="line">
              <a:avLst/>
            </a:prstGeom>
            <a:noFill/>
            <a:ln w="25400">
              <a:solidFill>
                <a:schemeClr val="tx2"/>
              </a:solidFill>
              <a:round/>
              <a:headEnd type="none" w="sm" len="sm"/>
              <a:tailEnd type="none" w="sm" len="sm"/>
            </a:ln>
          </p:spPr>
          <p:txBody>
            <a:bodyPr wrap="none" anchor="ctr"/>
            <a:lstStyle/>
            <a:p>
              <a:endParaRPr lang="en-US"/>
            </a:p>
          </p:txBody>
        </p:sp>
        <p:sp>
          <p:nvSpPr>
            <p:cNvPr id="11293" name="Rectangle 29"/>
            <p:cNvSpPr>
              <a:spLocks noChangeArrowheads="1"/>
            </p:cNvSpPr>
            <p:nvPr/>
          </p:nvSpPr>
          <p:spPr bwMode="auto">
            <a:xfrm>
              <a:off x="4870" y="2027"/>
              <a:ext cx="87" cy="93"/>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a:defRPr/>
              </a:pPr>
              <a:endParaRPr lang="en-US"/>
            </a:p>
          </p:txBody>
        </p:sp>
        <p:sp>
          <p:nvSpPr>
            <p:cNvPr id="20555" name="Line 30"/>
            <p:cNvSpPr>
              <a:spLocks noChangeShapeType="1"/>
            </p:cNvSpPr>
            <p:nvPr/>
          </p:nvSpPr>
          <p:spPr bwMode="auto">
            <a:xfrm>
              <a:off x="941" y="1664"/>
              <a:ext cx="0" cy="717"/>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0556" name="Line 31"/>
            <p:cNvSpPr>
              <a:spLocks noChangeShapeType="1"/>
            </p:cNvSpPr>
            <p:nvPr/>
          </p:nvSpPr>
          <p:spPr bwMode="auto">
            <a:xfrm flipH="1">
              <a:off x="799" y="2278"/>
              <a:ext cx="142"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11296" name="Rectangle 32"/>
            <p:cNvSpPr>
              <a:spLocks noChangeArrowheads="1"/>
            </p:cNvSpPr>
            <p:nvPr/>
          </p:nvSpPr>
          <p:spPr bwMode="auto">
            <a:xfrm>
              <a:off x="708" y="2231"/>
              <a:ext cx="87" cy="95"/>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a:defRPr/>
              </a:pPr>
              <a:endParaRPr lang="en-US"/>
            </a:p>
          </p:txBody>
        </p:sp>
        <p:sp>
          <p:nvSpPr>
            <p:cNvPr id="20558" name="Line 33"/>
            <p:cNvSpPr>
              <a:spLocks noChangeShapeType="1"/>
            </p:cNvSpPr>
            <p:nvPr/>
          </p:nvSpPr>
          <p:spPr bwMode="auto">
            <a:xfrm flipH="1">
              <a:off x="799" y="2023"/>
              <a:ext cx="142"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11298" name="Rectangle 34"/>
            <p:cNvSpPr>
              <a:spLocks noChangeArrowheads="1"/>
            </p:cNvSpPr>
            <p:nvPr/>
          </p:nvSpPr>
          <p:spPr bwMode="auto">
            <a:xfrm>
              <a:off x="708" y="1975"/>
              <a:ext cx="87" cy="94"/>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a:defRPr/>
              </a:pPr>
              <a:endParaRPr lang="en-US"/>
            </a:p>
          </p:txBody>
        </p:sp>
        <p:sp>
          <p:nvSpPr>
            <p:cNvPr id="20560" name="Line 35"/>
            <p:cNvSpPr>
              <a:spLocks noChangeShapeType="1"/>
            </p:cNvSpPr>
            <p:nvPr/>
          </p:nvSpPr>
          <p:spPr bwMode="auto">
            <a:xfrm flipH="1">
              <a:off x="799" y="1766"/>
              <a:ext cx="142"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11300" name="Rectangle 36"/>
            <p:cNvSpPr>
              <a:spLocks noChangeArrowheads="1"/>
            </p:cNvSpPr>
            <p:nvPr/>
          </p:nvSpPr>
          <p:spPr bwMode="auto">
            <a:xfrm>
              <a:off x="708" y="1720"/>
              <a:ext cx="87" cy="92"/>
            </a:xfrm>
            <a:prstGeom prst="rect">
              <a:avLst/>
            </a:prstGeom>
            <a:solidFill>
              <a:schemeClr val="folHlink"/>
            </a:solidFill>
            <a:ln w="12700">
              <a:solidFill>
                <a:schemeClr val="tx1"/>
              </a:solidFill>
              <a:miter lim="800000"/>
              <a:headEnd/>
              <a:tailEnd/>
            </a:ln>
            <a:effectLst>
              <a:outerShdw dist="35921" dir="2700000" algn="ctr" rotWithShape="0">
                <a:schemeClr val="tx1"/>
              </a:outerShdw>
            </a:effectLst>
          </p:spPr>
          <p:txBody>
            <a:bodyPr wrap="none" anchor="ctr"/>
            <a:lstStyle/>
            <a:p>
              <a:pPr>
                <a:defRPr/>
              </a:pPr>
              <a:endParaRPr lang="en-US"/>
            </a:p>
          </p:txBody>
        </p:sp>
      </p:grpSp>
      <p:pic>
        <p:nvPicPr>
          <p:cNvPr id="20485" name="Picture 37"/>
          <p:cNvPicPr>
            <a:picLocks noChangeAspect="1" noChangeArrowheads="1"/>
          </p:cNvPicPr>
          <p:nvPr/>
        </p:nvPicPr>
        <p:blipFill>
          <a:blip r:embed="rId5" cstate="print"/>
          <a:srcRect/>
          <a:stretch>
            <a:fillRect/>
          </a:stretch>
        </p:blipFill>
        <p:spPr bwMode="auto">
          <a:xfrm>
            <a:off x="4884738" y="3214688"/>
            <a:ext cx="533400" cy="596900"/>
          </a:xfrm>
          <a:prstGeom prst="rect">
            <a:avLst/>
          </a:prstGeom>
          <a:noFill/>
          <a:ln w="9525">
            <a:noFill/>
            <a:miter lim="800000"/>
            <a:headEnd/>
            <a:tailEnd/>
          </a:ln>
        </p:spPr>
      </p:pic>
      <p:pic>
        <p:nvPicPr>
          <p:cNvPr id="20486" name="Picture 38"/>
          <p:cNvPicPr>
            <a:picLocks noChangeAspect="1" noChangeArrowheads="1"/>
          </p:cNvPicPr>
          <p:nvPr/>
        </p:nvPicPr>
        <p:blipFill>
          <a:blip r:embed="rId5" cstate="print"/>
          <a:srcRect/>
          <a:stretch>
            <a:fillRect/>
          </a:stretch>
        </p:blipFill>
        <p:spPr bwMode="auto">
          <a:xfrm>
            <a:off x="6402388" y="3638550"/>
            <a:ext cx="533400" cy="596900"/>
          </a:xfrm>
          <a:prstGeom prst="rect">
            <a:avLst/>
          </a:prstGeom>
          <a:noFill/>
          <a:ln w="9525">
            <a:noFill/>
            <a:miter lim="800000"/>
            <a:headEnd/>
            <a:tailEnd/>
          </a:ln>
        </p:spPr>
      </p:pic>
      <p:pic>
        <p:nvPicPr>
          <p:cNvPr id="20487" name="Picture 39"/>
          <p:cNvPicPr>
            <a:picLocks noChangeAspect="1" noChangeArrowheads="1"/>
          </p:cNvPicPr>
          <p:nvPr/>
        </p:nvPicPr>
        <p:blipFill>
          <a:blip r:embed="rId5" cstate="print"/>
          <a:srcRect/>
          <a:stretch>
            <a:fillRect/>
          </a:stretch>
        </p:blipFill>
        <p:spPr bwMode="auto">
          <a:xfrm>
            <a:off x="4489450" y="2209800"/>
            <a:ext cx="534988" cy="596900"/>
          </a:xfrm>
          <a:prstGeom prst="rect">
            <a:avLst/>
          </a:prstGeom>
          <a:noFill/>
          <a:ln w="9525">
            <a:noFill/>
            <a:miter lim="800000"/>
            <a:headEnd/>
            <a:tailEnd/>
          </a:ln>
        </p:spPr>
      </p:pic>
      <p:pic>
        <p:nvPicPr>
          <p:cNvPr id="20488" name="Picture 40"/>
          <p:cNvPicPr>
            <a:picLocks noChangeAspect="1" noChangeArrowheads="1"/>
          </p:cNvPicPr>
          <p:nvPr/>
        </p:nvPicPr>
        <p:blipFill>
          <a:blip r:embed="rId5" cstate="print"/>
          <a:srcRect/>
          <a:stretch>
            <a:fillRect/>
          </a:stretch>
        </p:blipFill>
        <p:spPr bwMode="auto">
          <a:xfrm>
            <a:off x="3752850" y="4021138"/>
            <a:ext cx="533400" cy="596900"/>
          </a:xfrm>
          <a:prstGeom prst="rect">
            <a:avLst/>
          </a:prstGeom>
          <a:noFill/>
          <a:ln w="9525">
            <a:noFill/>
            <a:miter lim="800000"/>
            <a:headEnd/>
            <a:tailEnd/>
          </a:ln>
        </p:spPr>
      </p:pic>
      <p:pic>
        <p:nvPicPr>
          <p:cNvPr id="20489" name="Picture 41"/>
          <p:cNvPicPr>
            <a:picLocks noChangeAspect="1" noChangeArrowheads="1"/>
          </p:cNvPicPr>
          <p:nvPr/>
        </p:nvPicPr>
        <p:blipFill>
          <a:blip r:embed="rId5" cstate="print"/>
          <a:srcRect/>
          <a:stretch>
            <a:fillRect/>
          </a:stretch>
        </p:blipFill>
        <p:spPr bwMode="auto">
          <a:xfrm>
            <a:off x="4827588" y="4048125"/>
            <a:ext cx="533400" cy="596900"/>
          </a:xfrm>
          <a:prstGeom prst="rect">
            <a:avLst/>
          </a:prstGeom>
          <a:noFill/>
          <a:ln w="9525">
            <a:noFill/>
            <a:miter lim="800000"/>
            <a:headEnd/>
            <a:tailEnd/>
          </a:ln>
        </p:spPr>
      </p:pic>
      <p:pic>
        <p:nvPicPr>
          <p:cNvPr id="20490" name="Picture 42"/>
          <p:cNvPicPr>
            <a:picLocks noChangeAspect="1" noChangeArrowheads="1"/>
          </p:cNvPicPr>
          <p:nvPr/>
        </p:nvPicPr>
        <p:blipFill>
          <a:blip r:embed="rId5" cstate="print"/>
          <a:srcRect/>
          <a:stretch>
            <a:fillRect/>
          </a:stretch>
        </p:blipFill>
        <p:spPr bwMode="auto">
          <a:xfrm>
            <a:off x="3613150" y="3116263"/>
            <a:ext cx="533400" cy="596900"/>
          </a:xfrm>
          <a:prstGeom prst="rect">
            <a:avLst/>
          </a:prstGeom>
          <a:noFill/>
          <a:ln w="9525">
            <a:noFill/>
            <a:miter lim="800000"/>
            <a:headEnd/>
            <a:tailEnd/>
          </a:ln>
        </p:spPr>
      </p:pic>
      <p:pic>
        <p:nvPicPr>
          <p:cNvPr id="20491" name="Picture 43"/>
          <p:cNvPicPr>
            <a:picLocks noChangeAspect="1" noChangeArrowheads="1"/>
          </p:cNvPicPr>
          <p:nvPr/>
        </p:nvPicPr>
        <p:blipFill>
          <a:blip r:embed="rId5" cstate="print"/>
          <a:srcRect/>
          <a:stretch>
            <a:fillRect/>
          </a:stretch>
        </p:blipFill>
        <p:spPr bwMode="auto">
          <a:xfrm>
            <a:off x="2330450" y="3895725"/>
            <a:ext cx="533400" cy="596900"/>
          </a:xfrm>
          <a:prstGeom prst="rect">
            <a:avLst/>
          </a:prstGeom>
          <a:noFill/>
          <a:ln w="9525">
            <a:noFill/>
            <a:miter lim="800000"/>
            <a:headEnd/>
            <a:tailEnd/>
          </a:ln>
        </p:spPr>
      </p:pic>
      <p:pic>
        <p:nvPicPr>
          <p:cNvPr id="20492" name="Picture 44"/>
          <p:cNvPicPr>
            <a:picLocks noChangeAspect="1" noChangeArrowheads="1"/>
          </p:cNvPicPr>
          <p:nvPr/>
        </p:nvPicPr>
        <p:blipFill>
          <a:blip r:embed="rId5" cstate="print"/>
          <a:srcRect/>
          <a:stretch>
            <a:fillRect/>
          </a:stretch>
        </p:blipFill>
        <p:spPr bwMode="auto">
          <a:xfrm>
            <a:off x="4516438" y="5046663"/>
            <a:ext cx="533400" cy="596900"/>
          </a:xfrm>
          <a:prstGeom prst="rect">
            <a:avLst/>
          </a:prstGeom>
          <a:noFill/>
          <a:ln w="9525">
            <a:noFill/>
            <a:miter lim="800000"/>
            <a:headEnd/>
            <a:tailEnd/>
          </a:ln>
        </p:spPr>
      </p:pic>
      <p:grpSp>
        <p:nvGrpSpPr>
          <p:cNvPr id="3" name="Group 45"/>
          <p:cNvGrpSpPr>
            <a:grpSpLocks/>
          </p:cNvGrpSpPr>
          <p:nvPr/>
        </p:nvGrpSpPr>
        <p:grpSpPr bwMode="auto">
          <a:xfrm>
            <a:off x="6705600" y="3773488"/>
            <a:ext cx="2097088" cy="1322387"/>
            <a:chOff x="4224" y="2282"/>
            <a:chExt cx="1321" cy="800"/>
          </a:xfrm>
        </p:grpSpPr>
        <p:sp>
          <p:nvSpPr>
            <p:cNvPr id="20526" name="Rectangle 46"/>
            <p:cNvSpPr>
              <a:spLocks noChangeArrowheads="1"/>
            </p:cNvSpPr>
            <p:nvPr/>
          </p:nvSpPr>
          <p:spPr bwMode="auto">
            <a:xfrm>
              <a:off x="4445" y="2282"/>
              <a:ext cx="181" cy="44"/>
            </a:xfrm>
            <a:prstGeom prst="rect">
              <a:avLst/>
            </a:prstGeom>
            <a:solidFill>
              <a:schemeClr val="tx2"/>
            </a:solidFill>
            <a:ln w="12700">
              <a:solidFill>
                <a:schemeClr val="tx1"/>
              </a:solidFill>
              <a:miter lim="800000"/>
              <a:headEnd/>
              <a:tailEnd/>
            </a:ln>
          </p:spPr>
          <p:txBody>
            <a:bodyPr lIns="93668" tIns="46835" rIns="93668" bIns="46835">
              <a:spAutoFit/>
            </a:bodyPr>
            <a:lstStyle/>
            <a:p>
              <a:endParaRPr lang="en-US"/>
            </a:p>
          </p:txBody>
        </p:sp>
        <p:sp>
          <p:nvSpPr>
            <p:cNvPr id="20527" name="Rectangle 47"/>
            <p:cNvSpPr>
              <a:spLocks noChangeArrowheads="1"/>
            </p:cNvSpPr>
            <p:nvPr/>
          </p:nvSpPr>
          <p:spPr bwMode="auto">
            <a:xfrm>
              <a:off x="4273" y="2748"/>
              <a:ext cx="1272" cy="334"/>
            </a:xfrm>
            <a:prstGeom prst="rect">
              <a:avLst/>
            </a:prstGeom>
            <a:noFill/>
            <a:ln w="9525">
              <a:noFill/>
              <a:miter lim="800000"/>
              <a:headEnd/>
              <a:tailEnd/>
            </a:ln>
          </p:spPr>
          <p:txBody>
            <a:bodyPr lIns="93668" tIns="46835" rIns="93668" bIns="46835">
              <a:spAutoFit/>
            </a:bodyPr>
            <a:lstStyle/>
            <a:p>
              <a:pPr marL="180975" indent="-180975" defTabSz="930275" eaLnBrk="0" hangingPunct="0">
                <a:spcBef>
                  <a:spcPct val="50000"/>
                </a:spcBef>
              </a:pPr>
              <a:r>
                <a:rPr kumimoji="0" lang="en-US" altLang="zh-CN" sz="1500" b="1">
                  <a:latin typeface="Arial" pitchFamily="34" charset="0"/>
                </a:rPr>
                <a:t>6.	</a:t>
              </a:r>
              <a:r>
                <a:rPr kumimoji="0" lang="zh-CN" altLang="en-US" sz="1500" b="1">
                  <a:latin typeface="Arial" pitchFamily="34" charset="0"/>
                </a:rPr>
                <a:t>出口</a:t>
              </a:r>
              <a:r>
                <a:rPr kumimoji="0" lang="en-US" altLang="zh-CN" sz="1500" b="1">
                  <a:latin typeface="Arial" pitchFamily="34" charset="0"/>
                </a:rPr>
                <a:t>LER</a:t>
              </a:r>
              <a:r>
                <a:rPr kumimoji="0" lang="zh-CN" altLang="en-US" sz="1500" b="1">
                  <a:latin typeface="Arial" pitchFamily="34" charset="0"/>
                </a:rPr>
                <a:t>将标签剥去</a:t>
              </a:r>
            </a:p>
          </p:txBody>
        </p:sp>
        <p:sp>
          <p:nvSpPr>
            <p:cNvPr id="20528" name="Line 48"/>
            <p:cNvSpPr>
              <a:spLocks noChangeShapeType="1"/>
            </p:cNvSpPr>
            <p:nvPr/>
          </p:nvSpPr>
          <p:spPr bwMode="auto">
            <a:xfrm flipH="1" flipV="1">
              <a:off x="4224" y="2505"/>
              <a:ext cx="336" cy="192"/>
            </a:xfrm>
            <a:prstGeom prst="line">
              <a:avLst/>
            </a:prstGeom>
            <a:noFill/>
            <a:ln w="25400">
              <a:solidFill>
                <a:schemeClr val="tx1"/>
              </a:solidFill>
              <a:round/>
              <a:headEnd type="none" w="sm" len="sm"/>
              <a:tailEnd type="stealth" w="med" len="lg"/>
            </a:ln>
          </p:spPr>
          <p:txBody>
            <a:bodyPr lIns="93668" tIns="46835" rIns="93668" bIns="46835">
              <a:spAutoFit/>
            </a:bodyPr>
            <a:lstStyle/>
            <a:p>
              <a:endParaRPr lang="en-US"/>
            </a:p>
          </p:txBody>
        </p:sp>
      </p:grpSp>
      <p:sp>
        <p:nvSpPr>
          <p:cNvPr id="11313" name="Line 49"/>
          <p:cNvSpPr>
            <a:spLocks noChangeShapeType="1"/>
          </p:cNvSpPr>
          <p:nvPr/>
        </p:nvSpPr>
        <p:spPr bwMode="auto">
          <a:xfrm>
            <a:off x="2867025" y="3257550"/>
            <a:ext cx="739775" cy="128588"/>
          </a:xfrm>
          <a:prstGeom prst="line">
            <a:avLst/>
          </a:prstGeom>
          <a:noFill/>
          <a:ln w="25400">
            <a:solidFill>
              <a:schemeClr val="accent2"/>
            </a:solidFill>
            <a:prstDash val="dash"/>
            <a:round/>
            <a:headEnd type="stealth" w="med" len="lg"/>
            <a:tailEnd type="stealth" w="med" len="lg"/>
          </a:ln>
          <a:effectLst>
            <a:outerShdw dist="35921" dir="2700000" algn="ctr" rotWithShape="0">
              <a:schemeClr val="tx1"/>
            </a:outerShdw>
          </a:effectLst>
        </p:spPr>
        <p:txBody>
          <a:bodyPr lIns="93668" tIns="46835" rIns="93668" bIns="46835">
            <a:spAutoFit/>
          </a:bodyPr>
          <a:lstStyle/>
          <a:p>
            <a:pPr>
              <a:defRPr/>
            </a:pPr>
            <a:endParaRPr lang="en-US"/>
          </a:p>
        </p:txBody>
      </p:sp>
      <p:sp>
        <p:nvSpPr>
          <p:cNvPr id="11314" name="Line 50"/>
          <p:cNvSpPr>
            <a:spLocks noChangeShapeType="1"/>
          </p:cNvSpPr>
          <p:nvPr/>
        </p:nvSpPr>
        <p:spPr bwMode="auto">
          <a:xfrm flipV="1">
            <a:off x="4117975" y="3322638"/>
            <a:ext cx="739775" cy="63500"/>
          </a:xfrm>
          <a:prstGeom prst="line">
            <a:avLst/>
          </a:prstGeom>
          <a:noFill/>
          <a:ln w="25400">
            <a:solidFill>
              <a:schemeClr val="accent2"/>
            </a:solidFill>
            <a:prstDash val="dash"/>
            <a:round/>
            <a:headEnd type="stealth" w="med" len="lg"/>
            <a:tailEnd type="stealth" w="med" len="lg"/>
          </a:ln>
          <a:effectLst>
            <a:outerShdw dist="35921" dir="2700000" algn="ctr" rotWithShape="0">
              <a:schemeClr val="tx1"/>
            </a:outerShdw>
          </a:effectLst>
        </p:spPr>
        <p:txBody>
          <a:bodyPr lIns="93668" tIns="46835" rIns="93668" bIns="46835">
            <a:spAutoFit/>
          </a:bodyPr>
          <a:lstStyle/>
          <a:p>
            <a:pPr>
              <a:defRPr/>
            </a:pPr>
            <a:endParaRPr lang="en-US"/>
          </a:p>
        </p:txBody>
      </p:sp>
      <p:sp>
        <p:nvSpPr>
          <p:cNvPr id="11315" name="Line 51"/>
          <p:cNvSpPr>
            <a:spLocks noChangeShapeType="1"/>
          </p:cNvSpPr>
          <p:nvPr/>
        </p:nvSpPr>
        <p:spPr bwMode="auto">
          <a:xfrm>
            <a:off x="5486400" y="3429000"/>
            <a:ext cx="825500" cy="423863"/>
          </a:xfrm>
          <a:prstGeom prst="line">
            <a:avLst/>
          </a:prstGeom>
          <a:noFill/>
          <a:ln w="25400">
            <a:solidFill>
              <a:schemeClr val="accent2"/>
            </a:solidFill>
            <a:prstDash val="dash"/>
            <a:round/>
            <a:headEnd type="stealth" w="med" len="lg"/>
            <a:tailEnd type="stealth" w="med" len="lg"/>
          </a:ln>
          <a:effectLst>
            <a:outerShdw dist="35921" dir="2700000" algn="ctr" rotWithShape="0">
              <a:schemeClr val="tx1"/>
            </a:outerShdw>
          </a:effectLst>
        </p:spPr>
        <p:txBody>
          <a:bodyPr lIns="93668" tIns="46835" rIns="93668" bIns="46835">
            <a:spAutoFit/>
          </a:bodyPr>
          <a:lstStyle/>
          <a:p>
            <a:pPr>
              <a:defRPr/>
            </a:pPr>
            <a:endParaRPr lang="en-US"/>
          </a:p>
        </p:txBody>
      </p:sp>
      <p:sp>
        <p:nvSpPr>
          <p:cNvPr id="20497" name="Line 52"/>
          <p:cNvSpPr>
            <a:spLocks noChangeShapeType="1"/>
          </p:cNvSpPr>
          <p:nvPr/>
        </p:nvSpPr>
        <p:spPr bwMode="auto">
          <a:xfrm>
            <a:off x="2319338" y="2498725"/>
            <a:ext cx="576262" cy="701675"/>
          </a:xfrm>
          <a:prstGeom prst="line">
            <a:avLst/>
          </a:prstGeom>
          <a:noFill/>
          <a:ln w="25400">
            <a:solidFill>
              <a:schemeClr val="tx1"/>
            </a:solidFill>
            <a:round/>
            <a:headEnd type="none" w="sm" len="sm"/>
            <a:tailEnd type="stealth" w="med" len="lg"/>
          </a:ln>
        </p:spPr>
        <p:txBody>
          <a:bodyPr lIns="93668" tIns="46835" rIns="93668" bIns="46835">
            <a:spAutoFit/>
          </a:bodyPr>
          <a:lstStyle/>
          <a:p>
            <a:endParaRPr lang="en-US"/>
          </a:p>
        </p:txBody>
      </p:sp>
      <p:sp>
        <p:nvSpPr>
          <p:cNvPr id="20498" name="Rectangle 53"/>
          <p:cNvSpPr>
            <a:spLocks noChangeArrowheads="1"/>
          </p:cNvSpPr>
          <p:nvPr/>
        </p:nvSpPr>
        <p:spPr bwMode="auto">
          <a:xfrm>
            <a:off x="223838" y="1892300"/>
            <a:ext cx="3702050" cy="552450"/>
          </a:xfrm>
          <a:prstGeom prst="rect">
            <a:avLst/>
          </a:prstGeom>
          <a:noFill/>
          <a:ln w="9525">
            <a:noFill/>
            <a:miter lim="800000"/>
            <a:headEnd/>
            <a:tailEnd/>
          </a:ln>
        </p:spPr>
        <p:txBody>
          <a:bodyPr lIns="93668" tIns="46835" rIns="93668" bIns="46835">
            <a:spAutoFit/>
          </a:bodyPr>
          <a:lstStyle/>
          <a:p>
            <a:pPr marL="347663" indent="-347663" defTabSz="930275" eaLnBrk="0" hangingPunct="0"/>
            <a:r>
              <a:rPr kumimoji="0" lang="en-US" altLang="zh-CN" sz="1500" b="1">
                <a:latin typeface="Arial" pitchFamily="34" charset="0"/>
              </a:rPr>
              <a:t>2 . LDP</a:t>
            </a:r>
            <a:r>
              <a:rPr kumimoji="0" lang="zh-CN" altLang="en-US" sz="1500" b="1">
                <a:latin typeface="Arial" pitchFamily="34" charset="0"/>
              </a:rPr>
              <a:t>建立标签与路由的映射</a:t>
            </a:r>
          </a:p>
          <a:p>
            <a:pPr marL="347663" indent="-347663" defTabSz="930275" eaLnBrk="0" hangingPunct="0"/>
            <a:endParaRPr kumimoji="0" lang="zh-CN" altLang="en-US" sz="1500" b="1">
              <a:latin typeface="Arial" pitchFamily="34" charset="0"/>
            </a:endParaRPr>
          </a:p>
        </p:txBody>
      </p:sp>
      <p:grpSp>
        <p:nvGrpSpPr>
          <p:cNvPr id="4" name="Group 54"/>
          <p:cNvGrpSpPr>
            <a:grpSpLocks/>
          </p:cNvGrpSpPr>
          <p:nvPr/>
        </p:nvGrpSpPr>
        <p:grpSpPr bwMode="auto">
          <a:xfrm>
            <a:off x="4278313" y="3600450"/>
            <a:ext cx="3008312" cy="3051175"/>
            <a:chOff x="2695" y="2177"/>
            <a:chExt cx="1895" cy="1846"/>
          </a:xfrm>
        </p:grpSpPr>
        <p:sp>
          <p:nvSpPr>
            <p:cNvPr id="20517" name="Rectangle 55"/>
            <p:cNvSpPr>
              <a:spLocks noChangeArrowheads="1"/>
            </p:cNvSpPr>
            <p:nvPr/>
          </p:nvSpPr>
          <p:spPr bwMode="auto">
            <a:xfrm>
              <a:off x="3124" y="3481"/>
              <a:ext cx="1466" cy="542"/>
            </a:xfrm>
            <a:prstGeom prst="rect">
              <a:avLst/>
            </a:prstGeom>
            <a:noFill/>
            <a:ln w="9525">
              <a:noFill/>
              <a:miter lim="800000"/>
              <a:headEnd/>
              <a:tailEnd/>
            </a:ln>
          </p:spPr>
          <p:txBody>
            <a:bodyPr lIns="93668" tIns="46835" rIns="93668" bIns="46835">
              <a:spAutoFit/>
            </a:bodyPr>
            <a:lstStyle/>
            <a:p>
              <a:pPr marL="180975" indent="-180975" defTabSz="930275" eaLnBrk="0" hangingPunct="0">
                <a:spcBef>
                  <a:spcPct val="50000"/>
                </a:spcBef>
              </a:pPr>
              <a:r>
                <a:rPr kumimoji="0" lang="en-US" altLang="zh-CN" sz="1500" b="1">
                  <a:latin typeface="Arial" pitchFamily="34" charset="0"/>
                </a:rPr>
                <a:t>5.	LSR</a:t>
              </a:r>
              <a:r>
                <a:rPr kumimoji="0" lang="zh-CN" altLang="en-US" sz="1500" b="1">
                  <a:latin typeface="Arial" pitchFamily="34" charset="0"/>
                </a:rPr>
                <a:t>用标签交换转发加了标签的包</a:t>
              </a:r>
            </a:p>
            <a:p>
              <a:pPr marL="180975" indent="-180975" defTabSz="930275" eaLnBrk="0" hangingPunct="0">
                <a:spcBef>
                  <a:spcPct val="50000"/>
                </a:spcBef>
              </a:pPr>
              <a:endParaRPr kumimoji="0" lang="zh-CN" altLang="en-US" sz="1500" b="1">
                <a:latin typeface="Arial" pitchFamily="34" charset="0"/>
              </a:endParaRPr>
            </a:p>
          </p:txBody>
        </p:sp>
        <p:grpSp>
          <p:nvGrpSpPr>
            <p:cNvPr id="5" name="Group 56"/>
            <p:cNvGrpSpPr>
              <a:grpSpLocks/>
            </p:cNvGrpSpPr>
            <p:nvPr/>
          </p:nvGrpSpPr>
          <p:grpSpPr bwMode="auto">
            <a:xfrm>
              <a:off x="2695" y="2177"/>
              <a:ext cx="1131" cy="1278"/>
              <a:chOff x="2695" y="2177"/>
              <a:chExt cx="1131" cy="1278"/>
            </a:xfrm>
          </p:grpSpPr>
          <p:grpSp>
            <p:nvGrpSpPr>
              <p:cNvPr id="6" name="Group 57"/>
              <p:cNvGrpSpPr>
                <a:grpSpLocks/>
              </p:cNvGrpSpPr>
              <p:nvPr/>
            </p:nvGrpSpPr>
            <p:grpSpPr bwMode="auto">
              <a:xfrm>
                <a:off x="3548" y="2272"/>
                <a:ext cx="221" cy="92"/>
                <a:chOff x="3548" y="2241"/>
                <a:chExt cx="221" cy="91"/>
              </a:xfrm>
            </p:grpSpPr>
            <p:sp>
              <p:nvSpPr>
                <p:cNvPr id="20524" name="Rectangle 58"/>
                <p:cNvSpPr>
                  <a:spLocks noChangeArrowheads="1"/>
                </p:cNvSpPr>
                <p:nvPr/>
              </p:nvSpPr>
              <p:spPr bwMode="auto">
                <a:xfrm rot="1320000">
                  <a:off x="3548" y="2241"/>
                  <a:ext cx="181" cy="43"/>
                </a:xfrm>
                <a:prstGeom prst="rect">
                  <a:avLst/>
                </a:prstGeom>
                <a:solidFill>
                  <a:schemeClr val="tx2"/>
                </a:solidFill>
                <a:ln w="12700">
                  <a:solidFill>
                    <a:schemeClr val="tx1"/>
                  </a:solidFill>
                  <a:miter lim="800000"/>
                  <a:headEnd/>
                  <a:tailEnd/>
                </a:ln>
              </p:spPr>
              <p:txBody>
                <a:bodyPr lIns="93668" tIns="46835" rIns="93668" bIns="46835">
                  <a:spAutoFit/>
                </a:bodyPr>
                <a:lstStyle/>
                <a:p>
                  <a:endParaRPr lang="en-US"/>
                </a:p>
              </p:txBody>
            </p:sp>
            <p:sp>
              <p:nvSpPr>
                <p:cNvPr id="20525" name="Rectangle 59"/>
                <p:cNvSpPr>
                  <a:spLocks noChangeArrowheads="1"/>
                </p:cNvSpPr>
                <p:nvPr/>
              </p:nvSpPr>
              <p:spPr bwMode="auto">
                <a:xfrm rot="1320000">
                  <a:off x="3729" y="2289"/>
                  <a:ext cx="40" cy="43"/>
                </a:xfrm>
                <a:prstGeom prst="rect">
                  <a:avLst/>
                </a:prstGeom>
                <a:solidFill>
                  <a:schemeClr val="bg1"/>
                </a:solidFill>
                <a:ln w="12700">
                  <a:solidFill>
                    <a:schemeClr val="tx1"/>
                  </a:solidFill>
                  <a:miter lim="800000"/>
                  <a:headEnd/>
                  <a:tailEnd/>
                </a:ln>
              </p:spPr>
              <p:txBody>
                <a:bodyPr lIns="93668" tIns="46835" rIns="93668" bIns="46835">
                  <a:spAutoFit/>
                </a:bodyPr>
                <a:lstStyle/>
                <a:p>
                  <a:endParaRPr lang="en-US"/>
                </a:p>
              </p:txBody>
            </p:sp>
          </p:grpSp>
          <p:grpSp>
            <p:nvGrpSpPr>
              <p:cNvPr id="7" name="Group 60"/>
              <p:cNvGrpSpPr>
                <a:grpSpLocks/>
              </p:cNvGrpSpPr>
              <p:nvPr/>
            </p:nvGrpSpPr>
            <p:grpSpPr bwMode="auto">
              <a:xfrm>
                <a:off x="2695" y="2177"/>
                <a:ext cx="243" cy="60"/>
                <a:chOff x="2695" y="2147"/>
                <a:chExt cx="243" cy="59"/>
              </a:xfrm>
            </p:grpSpPr>
            <p:sp>
              <p:nvSpPr>
                <p:cNvPr id="20522" name="Rectangle 61"/>
                <p:cNvSpPr>
                  <a:spLocks noChangeArrowheads="1"/>
                </p:cNvSpPr>
                <p:nvPr/>
              </p:nvSpPr>
              <p:spPr bwMode="auto">
                <a:xfrm rot="-120000">
                  <a:off x="2695" y="2152"/>
                  <a:ext cx="193" cy="54"/>
                </a:xfrm>
                <a:prstGeom prst="rect">
                  <a:avLst/>
                </a:prstGeom>
                <a:solidFill>
                  <a:schemeClr val="tx2"/>
                </a:solidFill>
                <a:ln w="12700">
                  <a:solidFill>
                    <a:schemeClr val="tx1"/>
                  </a:solidFill>
                  <a:miter lim="800000"/>
                  <a:headEnd/>
                  <a:tailEnd/>
                </a:ln>
              </p:spPr>
              <p:txBody>
                <a:bodyPr lIns="93668" tIns="46835" rIns="93668" bIns="46835">
                  <a:spAutoFit/>
                </a:bodyPr>
                <a:lstStyle/>
                <a:p>
                  <a:endParaRPr lang="en-US"/>
                </a:p>
              </p:txBody>
            </p:sp>
            <p:sp>
              <p:nvSpPr>
                <p:cNvPr id="20523" name="Rectangle 62"/>
                <p:cNvSpPr>
                  <a:spLocks noChangeArrowheads="1"/>
                </p:cNvSpPr>
                <p:nvPr/>
              </p:nvSpPr>
              <p:spPr bwMode="auto">
                <a:xfrm rot="-120000">
                  <a:off x="2896" y="2147"/>
                  <a:ext cx="42" cy="54"/>
                </a:xfrm>
                <a:prstGeom prst="rect">
                  <a:avLst/>
                </a:prstGeom>
                <a:solidFill>
                  <a:schemeClr val="bg1"/>
                </a:solidFill>
                <a:ln w="12700">
                  <a:solidFill>
                    <a:schemeClr val="tx1"/>
                  </a:solidFill>
                  <a:miter lim="800000"/>
                  <a:headEnd/>
                  <a:tailEnd/>
                </a:ln>
              </p:spPr>
              <p:txBody>
                <a:bodyPr lIns="93668" tIns="46835" rIns="93668" bIns="46835">
                  <a:spAutoFit/>
                </a:bodyPr>
                <a:lstStyle/>
                <a:p>
                  <a:endParaRPr lang="en-US"/>
                </a:p>
              </p:txBody>
            </p:sp>
          </p:grpSp>
          <p:sp>
            <p:nvSpPr>
              <p:cNvPr id="20521" name="Line 63"/>
              <p:cNvSpPr>
                <a:spLocks noChangeShapeType="1"/>
              </p:cNvSpPr>
              <p:nvPr/>
            </p:nvSpPr>
            <p:spPr bwMode="auto">
              <a:xfrm flipH="1" flipV="1">
                <a:off x="3400" y="2330"/>
                <a:ext cx="426" cy="1125"/>
              </a:xfrm>
              <a:prstGeom prst="line">
                <a:avLst/>
              </a:prstGeom>
              <a:noFill/>
              <a:ln w="25400">
                <a:solidFill>
                  <a:schemeClr val="tx1"/>
                </a:solidFill>
                <a:round/>
                <a:headEnd type="none" w="sm" len="sm"/>
                <a:tailEnd type="stealth" w="med" len="lg"/>
              </a:ln>
            </p:spPr>
            <p:txBody>
              <a:bodyPr lIns="93668" tIns="46835" rIns="93668" bIns="46835">
                <a:spAutoFit/>
              </a:bodyPr>
              <a:lstStyle/>
              <a:p>
                <a:endParaRPr lang="en-US"/>
              </a:p>
            </p:txBody>
          </p:sp>
        </p:grpSp>
      </p:grpSp>
      <p:grpSp>
        <p:nvGrpSpPr>
          <p:cNvPr id="8" name="Group 64"/>
          <p:cNvGrpSpPr>
            <a:grpSpLocks/>
          </p:cNvGrpSpPr>
          <p:nvPr/>
        </p:nvGrpSpPr>
        <p:grpSpPr bwMode="auto">
          <a:xfrm>
            <a:off x="238125" y="3267075"/>
            <a:ext cx="3433763" cy="2546350"/>
            <a:chOff x="150" y="1975"/>
            <a:chExt cx="2163" cy="1540"/>
          </a:xfrm>
        </p:grpSpPr>
        <p:sp>
          <p:nvSpPr>
            <p:cNvPr id="20509" name="Rectangle 65"/>
            <p:cNvSpPr>
              <a:spLocks noChangeArrowheads="1"/>
            </p:cNvSpPr>
            <p:nvPr/>
          </p:nvSpPr>
          <p:spPr bwMode="auto">
            <a:xfrm>
              <a:off x="150" y="3319"/>
              <a:ext cx="2163" cy="196"/>
            </a:xfrm>
            <a:prstGeom prst="rect">
              <a:avLst/>
            </a:prstGeom>
            <a:noFill/>
            <a:ln w="9525">
              <a:noFill/>
              <a:miter lim="800000"/>
              <a:headEnd/>
              <a:tailEnd/>
            </a:ln>
          </p:spPr>
          <p:txBody>
            <a:bodyPr lIns="93668" tIns="46835" rIns="93668" bIns="46835">
              <a:spAutoFit/>
            </a:bodyPr>
            <a:lstStyle/>
            <a:p>
              <a:pPr marL="180975" indent="-180975" defTabSz="930275" eaLnBrk="0" hangingPunct="0"/>
              <a:r>
                <a:rPr kumimoji="0" lang="en-US" altLang="zh-CN" sz="1500" b="1">
                  <a:latin typeface="Arial" pitchFamily="34" charset="0"/>
                </a:rPr>
                <a:t>4.	</a:t>
              </a:r>
              <a:r>
                <a:rPr kumimoji="0" lang="zh-CN" altLang="en-US" sz="1500" b="1">
                  <a:latin typeface="Arial" pitchFamily="34" charset="0"/>
                </a:rPr>
                <a:t>入口</a:t>
              </a:r>
              <a:r>
                <a:rPr kumimoji="0" lang="en-US" altLang="zh-CN" sz="1500" b="1">
                  <a:latin typeface="Arial" pitchFamily="34" charset="0"/>
                </a:rPr>
                <a:t>LER</a:t>
              </a:r>
              <a:r>
                <a:rPr kumimoji="0" lang="zh-CN" altLang="en-US" sz="1500" b="1">
                  <a:latin typeface="Arial" pitchFamily="34" charset="0"/>
                </a:rPr>
                <a:t>接收包，加上标签</a:t>
              </a:r>
            </a:p>
          </p:txBody>
        </p:sp>
        <p:grpSp>
          <p:nvGrpSpPr>
            <p:cNvPr id="9" name="Group 66"/>
            <p:cNvGrpSpPr>
              <a:grpSpLocks/>
            </p:cNvGrpSpPr>
            <p:nvPr/>
          </p:nvGrpSpPr>
          <p:grpSpPr bwMode="auto">
            <a:xfrm>
              <a:off x="1040" y="1975"/>
              <a:ext cx="1031" cy="1277"/>
              <a:chOff x="1040" y="1975"/>
              <a:chExt cx="1031" cy="1277"/>
            </a:xfrm>
          </p:grpSpPr>
          <p:sp>
            <p:nvSpPr>
              <p:cNvPr id="20511" name="Rectangle 67"/>
              <p:cNvSpPr>
                <a:spLocks noChangeArrowheads="1"/>
              </p:cNvSpPr>
              <p:nvPr/>
            </p:nvSpPr>
            <p:spPr bwMode="auto">
              <a:xfrm>
                <a:off x="1040" y="1975"/>
                <a:ext cx="181" cy="44"/>
              </a:xfrm>
              <a:prstGeom prst="rect">
                <a:avLst/>
              </a:prstGeom>
              <a:solidFill>
                <a:schemeClr val="tx2"/>
              </a:solidFill>
              <a:ln w="12700">
                <a:solidFill>
                  <a:schemeClr val="tx1"/>
                </a:solidFill>
                <a:miter lim="800000"/>
                <a:headEnd/>
                <a:tailEnd/>
              </a:ln>
            </p:spPr>
            <p:txBody>
              <a:bodyPr lIns="93668" tIns="46835" rIns="93668" bIns="46835">
                <a:spAutoFit/>
              </a:bodyPr>
              <a:lstStyle/>
              <a:p>
                <a:endParaRPr lang="en-US"/>
              </a:p>
            </p:txBody>
          </p:sp>
          <p:grpSp>
            <p:nvGrpSpPr>
              <p:cNvPr id="10" name="Group 68"/>
              <p:cNvGrpSpPr>
                <a:grpSpLocks/>
              </p:cNvGrpSpPr>
              <p:nvPr/>
            </p:nvGrpSpPr>
            <p:grpSpPr bwMode="auto">
              <a:xfrm>
                <a:off x="1844" y="2176"/>
                <a:ext cx="227" cy="66"/>
                <a:chOff x="1844" y="2146"/>
                <a:chExt cx="227" cy="65"/>
              </a:xfrm>
            </p:grpSpPr>
            <p:sp>
              <p:nvSpPr>
                <p:cNvPr id="20515" name="Rectangle 69"/>
                <p:cNvSpPr>
                  <a:spLocks noChangeArrowheads="1"/>
                </p:cNvSpPr>
                <p:nvPr/>
              </p:nvSpPr>
              <p:spPr bwMode="auto">
                <a:xfrm rot="660000">
                  <a:off x="1844" y="2146"/>
                  <a:ext cx="181" cy="43"/>
                </a:xfrm>
                <a:prstGeom prst="rect">
                  <a:avLst/>
                </a:prstGeom>
                <a:solidFill>
                  <a:schemeClr val="tx2"/>
                </a:solidFill>
                <a:ln w="12700">
                  <a:solidFill>
                    <a:schemeClr val="tx1"/>
                  </a:solidFill>
                  <a:miter lim="800000"/>
                  <a:headEnd/>
                  <a:tailEnd/>
                </a:ln>
              </p:spPr>
              <p:txBody>
                <a:bodyPr lIns="93668" tIns="46835" rIns="93668" bIns="46835">
                  <a:spAutoFit/>
                </a:bodyPr>
                <a:lstStyle/>
                <a:p>
                  <a:endParaRPr lang="en-US"/>
                </a:p>
              </p:txBody>
            </p:sp>
            <p:sp>
              <p:nvSpPr>
                <p:cNvPr id="20516" name="Rectangle 70"/>
                <p:cNvSpPr>
                  <a:spLocks noChangeArrowheads="1"/>
                </p:cNvSpPr>
                <p:nvPr/>
              </p:nvSpPr>
              <p:spPr bwMode="auto">
                <a:xfrm rot="660000">
                  <a:off x="2032" y="2169"/>
                  <a:ext cx="39" cy="42"/>
                </a:xfrm>
                <a:prstGeom prst="rect">
                  <a:avLst/>
                </a:prstGeom>
                <a:solidFill>
                  <a:schemeClr val="bg1"/>
                </a:solidFill>
                <a:ln w="12700">
                  <a:solidFill>
                    <a:schemeClr val="tx1"/>
                  </a:solidFill>
                  <a:miter lim="800000"/>
                  <a:headEnd/>
                  <a:tailEnd/>
                </a:ln>
              </p:spPr>
              <p:txBody>
                <a:bodyPr lIns="93668" tIns="46835" rIns="93668" bIns="46835">
                  <a:spAutoFit/>
                </a:bodyPr>
                <a:lstStyle/>
                <a:p>
                  <a:endParaRPr lang="en-US"/>
                </a:p>
              </p:txBody>
            </p:sp>
          </p:grpSp>
          <p:sp>
            <p:nvSpPr>
              <p:cNvPr id="20513" name="Line 71"/>
              <p:cNvSpPr>
                <a:spLocks noChangeShapeType="1"/>
              </p:cNvSpPr>
              <p:nvPr/>
            </p:nvSpPr>
            <p:spPr bwMode="auto">
              <a:xfrm>
                <a:off x="1130" y="2176"/>
                <a:ext cx="0" cy="1076"/>
              </a:xfrm>
              <a:prstGeom prst="line">
                <a:avLst/>
              </a:prstGeom>
              <a:noFill/>
              <a:ln w="25400">
                <a:solidFill>
                  <a:schemeClr val="tx1"/>
                </a:solidFill>
                <a:round/>
                <a:headEnd type="stealth" w="med" len="lg"/>
                <a:tailEnd type="none" w="sm" len="sm"/>
              </a:ln>
            </p:spPr>
            <p:txBody>
              <a:bodyPr lIns="93668" tIns="46835" rIns="93668" bIns="46835">
                <a:spAutoFit/>
              </a:bodyPr>
              <a:lstStyle/>
              <a:p>
                <a:endParaRPr lang="en-US"/>
              </a:p>
            </p:txBody>
          </p:sp>
          <p:sp>
            <p:nvSpPr>
              <p:cNvPr id="20514" name="Line 72"/>
              <p:cNvSpPr>
                <a:spLocks noChangeShapeType="1"/>
              </p:cNvSpPr>
              <p:nvPr/>
            </p:nvSpPr>
            <p:spPr bwMode="auto">
              <a:xfrm flipH="1">
                <a:off x="1130" y="2381"/>
                <a:ext cx="757" cy="871"/>
              </a:xfrm>
              <a:prstGeom prst="line">
                <a:avLst/>
              </a:prstGeom>
              <a:noFill/>
              <a:ln w="25400">
                <a:solidFill>
                  <a:schemeClr val="tx1"/>
                </a:solidFill>
                <a:round/>
                <a:headEnd type="stealth" w="med" len="lg"/>
                <a:tailEnd type="none" w="sm" len="sm"/>
              </a:ln>
            </p:spPr>
            <p:txBody>
              <a:bodyPr lIns="93668" tIns="46835" rIns="93668" bIns="46835">
                <a:spAutoFit/>
              </a:bodyPr>
              <a:lstStyle/>
              <a:p>
                <a:endParaRPr lang="en-US"/>
              </a:p>
            </p:txBody>
          </p:sp>
        </p:grpSp>
      </p:grpSp>
      <p:grpSp>
        <p:nvGrpSpPr>
          <p:cNvPr id="11" name="Group 73"/>
          <p:cNvGrpSpPr>
            <a:grpSpLocks/>
          </p:cNvGrpSpPr>
          <p:nvPr/>
        </p:nvGrpSpPr>
        <p:grpSpPr bwMode="auto">
          <a:xfrm>
            <a:off x="5257800" y="1627188"/>
            <a:ext cx="3886200" cy="1574800"/>
            <a:chOff x="3312" y="875"/>
            <a:chExt cx="2304" cy="958"/>
          </a:xfrm>
        </p:grpSpPr>
        <p:sp>
          <p:nvSpPr>
            <p:cNvPr id="20507" name="Line 74"/>
            <p:cNvSpPr>
              <a:spLocks noChangeShapeType="1"/>
            </p:cNvSpPr>
            <p:nvPr/>
          </p:nvSpPr>
          <p:spPr bwMode="auto">
            <a:xfrm flipH="1">
              <a:off x="3312" y="1257"/>
              <a:ext cx="672" cy="576"/>
            </a:xfrm>
            <a:prstGeom prst="line">
              <a:avLst/>
            </a:prstGeom>
            <a:noFill/>
            <a:ln w="25400">
              <a:solidFill>
                <a:schemeClr val="tx1"/>
              </a:solidFill>
              <a:round/>
              <a:headEnd type="none" w="sm" len="sm"/>
              <a:tailEnd type="stealth" w="med" len="lg"/>
            </a:ln>
          </p:spPr>
          <p:txBody>
            <a:bodyPr lIns="93668" tIns="46835" rIns="93668" bIns="46835">
              <a:spAutoFit/>
            </a:bodyPr>
            <a:lstStyle/>
            <a:p>
              <a:endParaRPr lang="en-US"/>
            </a:p>
          </p:txBody>
        </p:sp>
        <p:sp>
          <p:nvSpPr>
            <p:cNvPr id="20508" name="Rectangle 75"/>
            <p:cNvSpPr>
              <a:spLocks noChangeArrowheads="1"/>
            </p:cNvSpPr>
            <p:nvPr/>
          </p:nvSpPr>
          <p:spPr bwMode="auto">
            <a:xfrm>
              <a:off x="4033" y="875"/>
              <a:ext cx="1583" cy="197"/>
            </a:xfrm>
            <a:prstGeom prst="rect">
              <a:avLst/>
            </a:prstGeom>
            <a:noFill/>
            <a:ln w="9525">
              <a:noFill/>
              <a:miter lim="800000"/>
              <a:headEnd/>
              <a:tailEnd/>
            </a:ln>
          </p:spPr>
          <p:txBody>
            <a:bodyPr lIns="93668" tIns="46835" rIns="93668" bIns="46835">
              <a:spAutoFit/>
            </a:bodyPr>
            <a:lstStyle/>
            <a:p>
              <a:pPr marL="180975" indent="-180975" defTabSz="930275" eaLnBrk="0" hangingPunct="0">
                <a:spcBef>
                  <a:spcPct val="50000"/>
                </a:spcBef>
              </a:pPr>
              <a:r>
                <a:rPr kumimoji="0" lang="en-US" altLang="zh-CN" sz="1500" b="1">
                  <a:latin typeface="Arial" pitchFamily="34" charset="0"/>
                </a:rPr>
                <a:t>3. LDP</a:t>
              </a:r>
              <a:r>
                <a:rPr kumimoji="0" lang="zh-CN" altLang="en-US" sz="1500" b="1">
                  <a:latin typeface="Arial" pitchFamily="34" charset="0"/>
                </a:rPr>
                <a:t>在</a:t>
              </a:r>
              <a:r>
                <a:rPr kumimoji="0" lang="en-US" altLang="zh-CN" sz="1500" b="1">
                  <a:latin typeface="Arial" pitchFamily="34" charset="0"/>
                </a:rPr>
                <a:t>LSR</a:t>
              </a:r>
              <a:r>
                <a:rPr kumimoji="0" lang="zh-CN" altLang="en-US" sz="1500" b="1">
                  <a:latin typeface="Arial" pitchFamily="34" charset="0"/>
                </a:rPr>
                <a:t>上建立</a:t>
              </a:r>
              <a:r>
                <a:rPr kumimoji="0" lang="en-US" altLang="zh-CN" sz="1500" b="1">
                  <a:latin typeface="Arial" pitchFamily="34" charset="0"/>
                </a:rPr>
                <a:t>LFIB</a:t>
              </a:r>
            </a:p>
          </p:txBody>
        </p:sp>
      </p:grpSp>
      <p:sp>
        <p:nvSpPr>
          <p:cNvPr id="11340" name="Line 76"/>
          <p:cNvSpPr>
            <a:spLocks noChangeShapeType="1"/>
          </p:cNvSpPr>
          <p:nvPr/>
        </p:nvSpPr>
        <p:spPr bwMode="auto">
          <a:xfrm>
            <a:off x="2971800" y="3048000"/>
            <a:ext cx="739775" cy="127000"/>
          </a:xfrm>
          <a:prstGeom prst="line">
            <a:avLst/>
          </a:prstGeom>
          <a:noFill/>
          <a:ln w="12700">
            <a:solidFill>
              <a:srgbClr val="45B02E"/>
            </a:solidFill>
            <a:round/>
            <a:headEnd type="stealth" w="med" len="lg"/>
            <a:tailEnd type="stealth" w="med" len="lg"/>
          </a:ln>
          <a:effectLst>
            <a:outerShdw dist="35921" dir="2700000" algn="ctr" rotWithShape="0">
              <a:schemeClr val="tx1"/>
            </a:outerShdw>
          </a:effectLst>
        </p:spPr>
        <p:txBody>
          <a:bodyPr lIns="93668" tIns="46835" rIns="93668" bIns="46835">
            <a:spAutoFit/>
          </a:bodyPr>
          <a:lstStyle/>
          <a:p>
            <a:pPr>
              <a:defRPr/>
            </a:pPr>
            <a:endParaRPr lang="en-US"/>
          </a:p>
        </p:txBody>
      </p:sp>
      <p:sp>
        <p:nvSpPr>
          <p:cNvPr id="11341" name="Line 77"/>
          <p:cNvSpPr>
            <a:spLocks noChangeShapeType="1"/>
          </p:cNvSpPr>
          <p:nvPr/>
        </p:nvSpPr>
        <p:spPr bwMode="auto">
          <a:xfrm flipV="1">
            <a:off x="4114800" y="3124200"/>
            <a:ext cx="739775" cy="63500"/>
          </a:xfrm>
          <a:prstGeom prst="line">
            <a:avLst/>
          </a:prstGeom>
          <a:noFill/>
          <a:ln w="12700">
            <a:solidFill>
              <a:srgbClr val="45B02E"/>
            </a:solidFill>
            <a:round/>
            <a:headEnd type="stealth" w="med" len="lg"/>
            <a:tailEnd type="stealth" w="med" len="lg"/>
          </a:ln>
          <a:effectLst>
            <a:outerShdw dist="35921" dir="2700000" algn="ctr" rotWithShape="0">
              <a:schemeClr val="tx1"/>
            </a:outerShdw>
          </a:effectLst>
        </p:spPr>
        <p:txBody>
          <a:bodyPr lIns="93668" tIns="46835" rIns="93668" bIns="46835">
            <a:spAutoFit/>
          </a:bodyPr>
          <a:lstStyle/>
          <a:p>
            <a:pPr>
              <a:defRPr/>
            </a:pPr>
            <a:endParaRPr lang="en-US"/>
          </a:p>
        </p:txBody>
      </p:sp>
      <p:sp>
        <p:nvSpPr>
          <p:cNvPr id="11342" name="Line 78"/>
          <p:cNvSpPr>
            <a:spLocks noChangeShapeType="1"/>
          </p:cNvSpPr>
          <p:nvPr/>
        </p:nvSpPr>
        <p:spPr bwMode="auto">
          <a:xfrm>
            <a:off x="5486400" y="3200400"/>
            <a:ext cx="827088" cy="422275"/>
          </a:xfrm>
          <a:prstGeom prst="line">
            <a:avLst/>
          </a:prstGeom>
          <a:noFill/>
          <a:ln w="12700">
            <a:solidFill>
              <a:srgbClr val="45B02E"/>
            </a:solidFill>
            <a:round/>
            <a:headEnd type="stealth" w="med" len="lg"/>
            <a:tailEnd type="stealth" w="med" len="lg"/>
          </a:ln>
          <a:effectLst>
            <a:outerShdw dist="35921" dir="2700000" algn="ctr" rotWithShape="0">
              <a:schemeClr val="tx1"/>
            </a:outerShdw>
          </a:effectLst>
        </p:spPr>
        <p:txBody>
          <a:bodyPr lIns="93668" tIns="46835" rIns="93668" bIns="46835">
            <a:spAutoFit/>
          </a:bodyPr>
          <a:lstStyle/>
          <a:p>
            <a:pPr>
              <a:defRPr/>
            </a:pPr>
            <a:endParaRPr lang="en-US"/>
          </a:p>
        </p:txBody>
      </p:sp>
      <p:sp>
        <p:nvSpPr>
          <p:cNvPr id="20505" name="Rectangle 79"/>
          <p:cNvSpPr>
            <a:spLocks noChangeArrowheads="1"/>
          </p:cNvSpPr>
          <p:nvPr/>
        </p:nvSpPr>
        <p:spPr bwMode="auto">
          <a:xfrm>
            <a:off x="0" y="1371600"/>
            <a:ext cx="5848350" cy="323850"/>
          </a:xfrm>
          <a:prstGeom prst="rect">
            <a:avLst/>
          </a:prstGeom>
          <a:noFill/>
          <a:ln w="9525">
            <a:noFill/>
            <a:miter lim="800000"/>
            <a:headEnd/>
            <a:tailEnd/>
          </a:ln>
        </p:spPr>
        <p:txBody>
          <a:bodyPr lIns="93668" tIns="46835" rIns="93668" bIns="46835">
            <a:spAutoFit/>
          </a:bodyPr>
          <a:lstStyle/>
          <a:p>
            <a:pPr marL="347663" indent="-347663" defTabSz="930275" eaLnBrk="0" hangingPunct="0"/>
            <a:r>
              <a:rPr kumimoji="0" lang="en-US" altLang="zh-CN" sz="1500" b="1" dirty="0">
                <a:latin typeface="Arial" pitchFamily="34" charset="0"/>
              </a:rPr>
              <a:t>1.	</a:t>
            </a:r>
            <a:r>
              <a:rPr kumimoji="0" lang="zh-CN" altLang="en-US" sz="1500" b="1" dirty="0">
                <a:latin typeface="Arial" pitchFamily="34" charset="0"/>
              </a:rPr>
              <a:t>利用现有的路由协议建立路由</a:t>
            </a:r>
          </a:p>
        </p:txBody>
      </p:sp>
      <p:sp>
        <p:nvSpPr>
          <p:cNvPr id="20506" name="Line 80"/>
          <p:cNvSpPr>
            <a:spLocks noChangeShapeType="1"/>
          </p:cNvSpPr>
          <p:nvPr/>
        </p:nvSpPr>
        <p:spPr bwMode="auto">
          <a:xfrm>
            <a:off x="2971800" y="1676400"/>
            <a:ext cx="1182688" cy="1535113"/>
          </a:xfrm>
          <a:prstGeom prst="line">
            <a:avLst/>
          </a:prstGeom>
          <a:noFill/>
          <a:ln w="25400">
            <a:solidFill>
              <a:schemeClr val="tx1"/>
            </a:solidFill>
            <a:round/>
            <a:headEnd type="none" w="sm" len="sm"/>
            <a:tailEnd type="stealth" w="med" len="lg"/>
          </a:ln>
        </p:spPr>
        <p:txBody>
          <a:bodyPr lIns="93668" tIns="46835" rIns="93668" bIns="46835">
            <a:spAutoFit/>
          </a:bodyPr>
          <a:lstStyle/>
          <a:p>
            <a:endParaRPr 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p:txBody>
          <a:bodyPr/>
          <a:lstStyle/>
          <a:p>
            <a:pPr eaLnBrk="1" hangingPunct="1"/>
            <a:r>
              <a:rPr lang="en-US" altLang="zh-CN" dirty="0" smtClean="0"/>
              <a:t>MPLS</a:t>
            </a:r>
            <a:r>
              <a:rPr lang="zh-CN" altLang="en-US" dirty="0" smtClean="0"/>
              <a:t>应用</a:t>
            </a:r>
          </a:p>
        </p:txBody>
      </p:sp>
      <p:sp>
        <p:nvSpPr>
          <p:cNvPr id="99332" name="Rectangle 3"/>
          <p:cNvSpPr>
            <a:spLocks noGrp="1" noChangeArrowheads="1"/>
          </p:cNvSpPr>
          <p:nvPr>
            <p:ph type="body" idx="1"/>
          </p:nvPr>
        </p:nvSpPr>
        <p:spPr/>
        <p:txBody>
          <a:bodyPr/>
          <a:lstStyle/>
          <a:p>
            <a:pPr eaLnBrk="1" hangingPunct="1"/>
            <a:r>
              <a:rPr lang="en-US" altLang="zh-CN" dirty="0" smtClean="0"/>
              <a:t>MPLS Routing</a:t>
            </a:r>
          </a:p>
          <a:p>
            <a:pPr eaLnBrk="1" hangingPunct="1"/>
            <a:r>
              <a:rPr lang="en-US" altLang="zh-CN" dirty="0" smtClean="0"/>
              <a:t>L3VPN</a:t>
            </a:r>
          </a:p>
          <a:p>
            <a:pPr eaLnBrk="1" hangingPunct="1"/>
            <a:r>
              <a:rPr lang="en-US" altLang="zh-CN" dirty="0" smtClean="0"/>
              <a:t>L2VPN</a:t>
            </a:r>
          </a:p>
          <a:p>
            <a:pPr eaLnBrk="1" hangingPunct="1"/>
            <a:r>
              <a:rPr lang="en-US" altLang="zh-CN" dirty="0" smtClean="0"/>
              <a:t>MPLS Multi-cast</a:t>
            </a:r>
          </a:p>
          <a:p>
            <a:pPr eaLnBrk="1" hangingPunct="1"/>
            <a:r>
              <a:rPr lang="en-US" altLang="zh-CN" dirty="0" smtClean="0"/>
              <a:t>MPLS </a:t>
            </a:r>
            <a:r>
              <a:rPr lang="en-US" altLang="zh-CN" dirty="0" err="1" smtClean="0"/>
              <a:t>QoS</a:t>
            </a:r>
            <a:r>
              <a:rPr lang="en-US" altLang="zh-CN" dirty="0" smtClean="0"/>
              <a:t> </a:t>
            </a:r>
            <a:endParaRPr lang="en-US" altLang="zh-CN" dirty="0" smtClean="0"/>
          </a:p>
          <a:p>
            <a:pPr eaLnBrk="1" hangingPunct="1"/>
            <a:r>
              <a:rPr lang="en-US" altLang="zh-CN" dirty="0" smtClean="0"/>
              <a:t>MPLS</a:t>
            </a:r>
            <a:r>
              <a:rPr lang="zh-CN" altLang="en-US" dirty="0" smtClean="0"/>
              <a:t>流量工程</a:t>
            </a:r>
            <a:endParaRPr lang="en-US" altLang="zh-CN"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网络结构发展</a:t>
            </a:r>
            <a:endParaRPr lang="en-US" dirty="0"/>
          </a:p>
        </p:txBody>
      </p:sp>
      <p:sp>
        <p:nvSpPr>
          <p:cNvPr id="6" name="TextBox 5"/>
          <p:cNvSpPr txBox="1"/>
          <p:nvPr/>
        </p:nvSpPr>
        <p:spPr>
          <a:xfrm>
            <a:off x="609600" y="1828800"/>
            <a:ext cx="7848600" cy="3600986"/>
          </a:xfrm>
          <a:prstGeom prst="rect">
            <a:avLst/>
          </a:prstGeom>
          <a:noFill/>
        </p:spPr>
        <p:txBody>
          <a:bodyPr wrap="square" rtlCol="0">
            <a:spAutoFit/>
          </a:bodyPr>
          <a:lstStyle/>
          <a:p>
            <a:r>
              <a:rPr lang="zh-CN" altLang="en-US" sz="3200" dirty="0" smtClean="0"/>
              <a:t>一些基本特性：</a:t>
            </a:r>
            <a:endParaRPr lang="en-US" altLang="zh-CN" sz="3200" dirty="0" smtClean="0"/>
          </a:p>
          <a:p>
            <a:pPr>
              <a:buFont typeface="Arial" pitchFamily="34" charset="0"/>
              <a:buChar char="•"/>
            </a:pPr>
            <a:r>
              <a:rPr lang="zh-CN" altLang="en-US" sz="3200" dirty="0" smtClean="0"/>
              <a:t>功</a:t>
            </a:r>
            <a:r>
              <a:rPr lang="zh-CN" altLang="en-US" sz="3200" dirty="0" smtClean="0"/>
              <a:t>能分离：业务、承载、控制的分</a:t>
            </a:r>
            <a:r>
              <a:rPr lang="zh-CN" altLang="en-US" sz="3200" dirty="0" smtClean="0"/>
              <a:t>离</a:t>
            </a:r>
            <a:endParaRPr lang="en-US" altLang="zh-CN" sz="3200" dirty="0" smtClean="0"/>
          </a:p>
          <a:p>
            <a:pPr>
              <a:buFont typeface="Arial" pitchFamily="34" charset="0"/>
              <a:buChar char="•"/>
            </a:pPr>
            <a:r>
              <a:rPr lang="zh-CN" altLang="en-US" sz="3200" dirty="0" smtClean="0"/>
              <a:t>扁</a:t>
            </a:r>
            <a:r>
              <a:rPr lang="zh-CN" altLang="en-US" sz="3200" dirty="0" smtClean="0"/>
              <a:t>平：协议栈</a:t>
            </a:r>
            <a:endParaRPr lang="en-US" altLang="zh-CN" sz="3200" dirty="0" smtClean="0"/>
          </a:p>
          <a:p>
            <a:pPr>
              <a:buFont typeface="Arial" pitchFamily="34" charset="0"/>
              <a:buChar char="•"/>
            </a:pPr>
            <a:r>
              <a:rPr lang="zh-CN" altLang="en-US" sz="3200" dirty="0" smtClean="0"/>
              <a:t>开放：开放接口，开放资源</a:t>
            </a:r>
            <a:endParaRPr lang="en-US" altLang="zh-CN" sz="3200" dirty="0" smtClean="0"/>
          </a:p>
          <a:p>
            <a:pPr>
              <a:buFont typeface="Arial" pitchFamily="34" charset="0"/>
              <a:buChar char="•"/>
            </a:pPr>
            <a:r>
              <a:rPr lang="zh-CN" altLang="en-US" sz="3200" dirty="0" smtClean="0"/>
              <a:t>智能：软件定义</a:t>
            </a:r>
            <a:endParaRPr lang="en-US" altLang="zh-CN" sz="3200" dirty="0" smtClean="0"/>
          </a:p>
          <a:p>
            <a:pPr>
              <a:buFont typeface="Arial" pitchFamily="34" charset="0"/>
              <a:buChar char="•"/>
            </a:pPr>
            <a:r>
              <a:rPr lang="zh-CN" altLang="en-US" sz="3200" dirty="0" smtClean="0"/>
              <a:t>可管控：集中控制功能</a:t>
            </a:r>
            <a:endParaRPr lang="en-US" altLang="zh-CN" sz="3200" dirty="0" smtClean="0"/>
          </a:p>
          <a:p>
            <a:endParaRPr lang="en-US" sz="36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例：软交换网络</a:t>
            </a:r>
            <a:endParaRPr lang="en-US" dirty="0"/>
          </a:p>
        </p:txBody>
      </p:sp>
      <p:pic>
        <p:nvPicPr>
          <p:cNvPr id="3" name="Picture 9" descr="0104"/>
          <p:cNvPicPr>
            <a:picLocks noChangeAspect="1" noChangeArrowheads="1"/>
          </p:cNvPicPr>
          <p:nvPr/>
        </p:nvPicPr>
        <p:blipFill>
          <a:blip r:embed="rId2" cstate="print"/>
          <a:srcRect/>
          <a:stretch>
            <a:fillRect/>
          </a:stretch>
        </p:blipFill>
        <p:spPr bwMode="auto">
          <a:xfrm>
            <a:off x="2057400" y="1095154"/>
            <a:ext cx="5950300" cy="5327611"/>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4"/>
          <p:cNvSpPr>
            <a:spLocks noGrp="1" noChangeArrowheads="1"/>
          </p:cNvSpPr>
          <p:nvPr>
            <p:ph type="title"/>
          </p:nvPr>
        </p:nvSpPr>
        <p:spPr>
          <a:xfrm>
            <a:off x="250825" y="274638"/>
            <a:ext cx="8642350" cy="633412"/>
          </a:xfrm>
        </p:spPr>
        <p:txBody>
          <a:bodyPr>
            <a:normAutofit fontScale="90000"/>
          </a:bodyPr>
          <a:lstStyle/>
          <a:p>
            <a:r>
              <a:rPr lang="zh-CN" altLang="en-US" dirty="0" smtClean="0"/>
              <a:t>例</a:t>
            </a:r>
            <a:r>
              <a:rPr lang="en-US" altLang="zh-CN" dirty="0" smtClean="0"/>
              <a:t>:  IMS</a:t>
            </a:r>
            <a:r>
              <a:rPr lang="zh-CN" altLang="en-US" dirty="0" smtClean="0"/>
              <a:t>核</a:t>
            </a:r>
            <a:r>
              <a:rPr lang="zh-CN" altLang="en-US" dirty="0"/>
              <a:t>心网的结构 </a:t>
            </a:r>
          </a:p>
        </p:txBody>
      </p:sp>
      <p:pic>
        <p:nvPicPr>
          <p:cNvPr id="65542" name="Picture 6" descr="0112"/>
          <p:cNvPicPr>
            <a:picLocks noChangeAspect="1" noChangeArrowheads="1"/>
          </p:cNvPicPr>
          <p:nvPr/>
        </p:nvPicPr>
        <p:blipFill>
          <a:blip r:embed="rId2" cstate="print"/>
          <a:srcRect/>
          <a:stretch>
            <a:fillRect/>
          </a:stretch>
        </p:blipFill>
        <p:spPr bwMode="auto">
          <a:xfrm>
            <a:off x="1143000" y="1219200"/>
            <a:ext cx="6913563" cy="5253037"/>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847" y="-17060"/>
            <a:ext cx="8229600" cy="931460"/>
          </a:xfrm>
        </p:spPr>
        <p:txBody>
          <a:bodyPr>
            <a:normAutofit fontScale="90000"/>
          </a:bodyPr>
          <a:lstStyle/>
          <a:p>
            <a:r>
              <a:rPr lang="zh-CN" altLang="en-US" dirty="0" smtClean="0"/>
              <a:t>例：</a:t>
            </a:r>
            <a:r>
              <a:rPr lang="en-US" altLang="zh-CN" dirty="0" smtClean="0"/>
              <a:t>SDN </a:t>
            </a:r>
            <a:r>
              <a:rPr lang="zh-CN" altLang="en-US" dirty="0" smtClean="0"/>
              <a:t>（</a:t>
            </a:r>
            <a:r>
              <a:rPr lang="en-US" altLang="zh-CN" dirty="0" smtClean="0"/>
              <a:t>software defined network)</a:t>
            </a:r>
            <a:endParaRPr lang="en-US" dirty="0"/>
          </a:p>
        </p:txBody>
      </p:sp>
      <p:pic>
        <p:nvPicPr>
          <p:cNvPr id="1026" name="Picture 2"/>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r="14096"/>
          <a:stretch/>
        </p:blipFill>
        <p:spPr bwMode="auto">
          <a:xfrm>
            <a:off x="635758" y="990600"/>
            <a:ext cx="7568679" cy="54483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 name="Picture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76464" y="3352800"/>
            <a:ext cx="3056280" cy="3226073"/>
          </a:xfrm>
          <a:prstGeom prst="rect">
            <a:avLst/>
          </a:prstGeom>
        </p:spPr>
      </p:pic>
      <p:sp>
        <p:nvSpPr>
          <p:cNvPr id="4" name="TextBox 3"/>
          <p:cNvSpPr txBox="1"/>
          <p:nvPr/>
        </p:nvSpPr>
        <p:spPr>
          <a:xfrm>
            <a:off x="8001000" y="3588603"/>
            <a:ext cx="1181798" cy="830997"/>
          </a:xfrm>
          <a:prstGeom prst="rect">
            <a:avLst/>
          </a:prstGeom>
          <a:noFill/>
        </p:spPr>
        <p:txBody>
          <a:bodyPr wrap="none" rtlCol="0">
            <a:spAutoFit/>
          </a:bodyPr>
          <a:lstStyle/>
          <a:p>
            <a:r>
              <a:rPr lang="en-US" altLang="zh-CN" sz="1600" b="1" dirty="0" smtClean="0"/>
              <a:t>Software</a:t>
            </a:r>
          </a:p>
          <a:p>
            <a:r>
              <a:rPr lang="en-US" altLang="zh-CN" sz="1600" b="1" dirty="0" smtClean="0"/>
              <a:t>Defined</a:t>
            </a:r>
          </a:p>
          <a:p>
            <a:r>
              <a:rPr lang="en-US" altLang="zh-CN" sz="1600" b="1" dirty="0" smtClean="0"/>
              <a:t>Networking</a:t>
            </a:r>
          </a:p>
        </p:txBody>
      </p:sp>
    </p:spTree>
    <p:extLst>
      <p:ext uri="{BB962C8B-B14F-4D97-AF65-F5344CB8AC3E}">
        <p14:creationId xmlns="" xmlns:p14="http://schemas.microsoft.com/office/powerpoint/2010/main" val="6473933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例：</a:t>
            </a:r>
            <a:r>
              <a:rPr lang="en-US" altLang="zh-CN" dirty="0" smtClean="0"/>
              <a:t>SDN </a:t>
            </a:r>
            <a:r>
              <a:rPr lang="zh-CN" altLang="en-US" dirty="0" smtClean="0"/>
              <a:t>（</a:t>
            </a:r>
            <a:r>
              <a:rPr lang="en-US" altLang="zh-CN" dirty="0" smtClean="0"/>
              <a:t>software defined network)</a:t>
            </a:r>
            <a:endParaRPr lang="en-US" dirty="0"/>
          </a:p>
        </p:txBody>
      </p:sp>
      <p:sp>
        <p:nvSpPr>
          <p:cNvPr id="3" name="Content Placeholder 2"/>
          <p:cNvSpPr>
            <a:spLocks noGrp="1"/>
          </p:cNvSpPr>
          <p:nvPr>
            <p:ph idx="1"/>
          </p:nvPr>
        </p:nvSpPr>
        <p:spPr>
          <a:xfrm>
            <a:off x="457200" y="1600200"/>
            <a:ext cx="3429000" cy="4525963"/>
          </a:xfrm>
        </p:spPr>
        <p:txBody>
          <a:bodyPr/>
          <a:lstStyle/>
          <a:p>
            <a:endParaRPr lang="en-US" dirty="0"/>
          </a:p>
        </p:txBody>
      </p:sp>
      <p:sp>
        <p:nvSpPr>
          <p:cNvPr id="92161" name="Rectangle 1"/>
          <p:cNvSpPr>
            <a:spLocks noChangeArrowheads="1"/>
          </p:cNvSpPr>
          <p:nvPr/>
        </p:nvSpPr>
        <p:spPr bwMode="auto">
          <a:xfrm>
            <a:off x="4343400" y="5033548"/>
            <a:ext cx="48006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22222"/>
                </a:solidFill>
                <a:effectLst/>
                <a:latin typeface="Times New Roman" pitchFamily="18" charset="0"/>
                <a:ea typeface="宋体" pitchFamily="2" charset="-122"/>
                <a:cs typeface="Times New Roman" pitchFamily="18" charset="0"/>
              </a:rPr>
              <a:t>Jain S, Kumar A, </a:t>
            </a:r>
            <a:r>
              <a:rPr kumimoji="0" lang="en-US" b="0" i="0" u="none" strike="noStrike" cap="none" normalizeH="0" baseline="0" dirty="0" err="1" smtClean="0">
                <a:ln>
                  <a:noFill/>
                </a:ln>
                <a:solidFill>
                  <a:srgbClr val="222222"/>
                </a:solidFill>
                <a:effectLst/>
                <a:latin typeface="Times New Roman" pitchFamily="18" charset="0"/>
                <a:ea typeface="宋体" pitchFamily="2" charset="-122"/>
                <a:cs typeface="Times New Roman" pitchFamily="18" charset="0"/>
              </a:rPr>
              <a:t>Mandal</a:t>
            </a:r>
            <a:r>
              <a:rPr kumimoji="0" lang="en-US" b="0" i="0" u="none" strike="noStrike" cap="none" normalizeH="0" baseline="0" dirty="0" smtClean="0">
                <a:ln>
                  <a:noFill/>
                </a:ln>
                <a:solidFill>
                  <a:srgbClr val="222222"/>
                </a:solidFill>
                <a:effectLst/>
                <a:latin typeface="Times New Roman" pitchFamily="18" charset="0"/>
                <a:ea typeface="宋体" pitchFamily="2" charset="-122"/>
                <a:cs typeface="Times New Roman" pitchFamily="18" charset="0"/>
              </a:rPr>
              <a:t> S, et al. B4: </a:t>
            </a:r>
            <a:r>
              <a:rPr kumimoji="0" lang="en-US" sz="2400" b="0" i="0" u="none" strike="noStrike" cap="none" normalizeH="0" baseline="0" dirty="0" smtClean="0">
                <a:ln>
                  <a:noFill/>
                </a:ln>
                <a:solidFill>
                  <a:srgbClr val="222222"/>
                </a:solidFill>
                <a:effectLst/>
                <a:latin typeface="Times New Roman" pitchFamily="18" charset="0"/>
                <a:ea typeface="宋体" pitchFamily="2" charset="-122"/>
                <a:cs typeface="Times New Roman" pitchFamily="18" charset="0"/>
              </a:rPr>
              <a:t>Experience</a:t>
            </a:r>
            <a:r>
              <a:rPr kumimoji="0" lang="en-US" b="0" i="0" u="none" strike="noStrike" cap="none" normalizeH="0" baseline="0" dirty="0" smtClean="0">
                <a:ln>
                  <a:noFill/>
                </a:ln>
                <a:solidFill>
                  <a:srgbClr val="222222"/>
                </a:solidFill>
                <a:effectLst/>
                <a:latin typeface="Times New Roman" pitchFamily="18" charset="0"/>
                <a:ea typeface="宋体" pitchFamily="2" charset="-122"/>
                <a:cs typeface="Times New Roman" pitchFamily="18" charset="0"/>
              </a:rPr>
              <a:t> with a globally-deployed software defined WAN, Proceedings of the ACM SIGCOMM 2013 conference on SIGCOMM. ACM, 2013: 3-14.</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2163" name="Picture 3"/>
          <p:cNvPicPr>
            <a:picLocks noChangeAspect="1" noChangeArrowheads="1"/>
          </p:cNvPicPr>
          <p:nvPr/>
        </p:nvPicPr>
        <p:blipFill>
          <a:blip r:embed="rId2" cstate="print"/>
          <a:srcRect/>
          <a:stretch>
            <a:fillRect/>
          </a:stretch>
        </p:blipFill>
        <p:spPr bwMode="auto">
          <a:xfrm>
            <a:off x="0" y="4565650"/>
            <a:ext cx="4343400" cy="2292350"/>
          </a:xfrm>
          <a:prstGeom prst="rect">
            <a:avLst/>
          </a:prstGeom>
          <a:noFill/>
          <a:ln w="9525">
            <a:noFill/>
            <a:miter lim="800000"/>
            <a:headEnd/>
            <a:tailEnd/>
          </a:ln>
        </p:spPr>
      </p:pic>
      <p:pic>
        <p:nvPicPr>
          <p:cNvPr id="92164" name="Picture 4"/>
          <p:cNvPicPr>
            <a:picLocks noChangeAspect="1" noChangeArrowheads="1"/>
          </p:cNvPicPr>
          <p:nvPr/>
        </p:nvPicPr>
        <p:blipFill>
          <a:blip r:embed="rId3" cstate="print"/>
          <a:srcRect/>
          <a:stretch>
            <a:fillRect/>
          </a:stretch>
        </p:blipFill>
        <p:spPr bwMode="auto">
          <a:xfrm>
            <a:off x="1143000" y="1143000"/>
            <a:ext cx="7010400" cy="3815154"/>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altLang="zh-CN" smtClean="0"/>
              <a:t>IP</a:t>
            </a:r>
            <a:r>
              <a:rPr lang="zh-CN" altLang="en-US" smtClean="0"/>
              <a:t>网络地址体系</a:t>
            </a:r>
          </a:p>
        </p:txBody>
      </p:sp>
      <p:sp>
        <p:nvSpPr>
          <p:cNvPr id="20483" name="Rectangle 3"/>
          <p:cNvSpPr>
            <a:spLocks noGrp="1" noChangeArrowheads="1"/>
          </p:cNvSpPr>
          <p:nvPr>
            <p:ph type="body" idx="1"/>
          </p:nvPr>
        </p:nvSpPr>
        <p:spPr/>
        <p:txBody>
          <a:bodyPr/>
          <a:lstStyle/>
          <a:p>
            <a:pPr eaLnBrk="1" hangingPunct="1"/>
            <a:r>
              <a:rPr lang="zh-CN" altLang="en-US" smtClean="0"/>
              <a:t>各种地址形式</a:t>
            </a:r>
            <a:r>
              <a:rPr lang="en-US" altLang="zh-CN" smtClean="0"/>
              <a:t>:</a:t>
            </a:r>
          </a:p>
        </p:txBody>
      </p:sp>
      <p:sp>
        <p:nvSpPr>
          <p:cNvPr id="20484" name="Text Box 4"/>
          <p:cNvSpPr txBox="1">
            <a:spLocks noChangeArrowheads="1"/>
          </p:cNvSpPr>
          <p:nvPr/>
        </p:nvSpPr>
        <p:spPr bwMode="auto">
          <a:xfrm>
            <a:off x="1066800" y="2362200"/>
            <a:ext cx="2057400" cy="730250"/>
          </a:xfrm>
          <a:prstGeom prst="rect">
            <a:avLst/>
          </a:prstGeom>
          <a:solidFill>
            <a:schemeClr val="accent1">
              <a:lumMod val="60000"/>
              <a:lumOff val="40000"/>
            </a:schemeClr>
          </a:solidFill>
          <a:ln w="9525">
            <a:noFill/>
            <a:miter lim="800000"/>
            <a:headEnd/>
            <a:tailEnd/>
          </a:ln>
        </p:spPr>
        <p:txBody>
          <a:bodyPr>
            <a:spAutoFit/>
          </a:bodyPr>
          <a:lstStyle/>
          <a:p>
            <a:r>
              <a:rPr lang="zh-CN" altLang="en-US" sz="1400" dirty="0"/>
              <a:t>北京邮电大学 林**</a:t>
            </a:r>
          </a:p>
          <a:p>
            <a:r>
              <a:rPr lang="en-US" altLang="zh-CN" sz="1400" dirty="0"/>
              <a:t>100876</a:t>
            </a:r>
          </a:p>
          <a:p>
            <a:r>
              <a:rPr lang="zh-CN" altLang="en-US" sz="1400" dirty="0"/>
              <a:t>西土城路</a:t>
            </a:r>
            <a:r>
              <a:rPr lang="en-US" altLang="zh-CN" sz="1400" dirty="0"/>
              <a:t>10</a:t>
            </a:r>
            <a:r>
              <a:rPr lang="zh-CN" altLang="en-US" sz="1400" dirty="0"/>
              <a:t>号 </a:t>
            </a:r>
            <a:r>
              <a:rPr lang="en-US" altLang="zh-CN" sz="1400" dirty="0"/>
              <a:t>156</a:t>
            </a:r>
            <a:r>
              <a:rPr lang="zh-CN" altLang="en-US" sz="1400" dirty="0"/>
              <a:t>信箱</a:t>
            </a:r>
            <a:endParaRPr lang="zh-CN" altLang="en-US" dirty="0"/>
          </a:p>
        </p:txBody>
      </p:sp>
      <p:sp>
        <p:nvSpPr>
          <p:cNvPr id="20485" name="Rectangle 5"/>
          <p:cNvSpPr>
            <a:spLocks noChangeArrowheads="1"/>
          </p:cNvSpPr>
          <p:nvPr/>
        </p:nvSpPr>
        <p:spPr bwMode="auto">
          <a:xfrm>
            <a:off x="838200" y="3505200"/>
            <a:ext cx="8077200" cy="3632406"/>
          </a:xfrm>
          <a:prstGeom prst="rect">
            <a:avLst/>
          </a:prstGeom>
          <a:noFill/>
          <a:ln w="9525">
            <a:noFill/>
            <a:miter lim="800000"/>
            <a:headEnd/>
            <a:tailEnd/>
          </a:ln>
        </p:spPr>
        <p:txBody>
          <a:bodyPr wrap="square" lIns="92075" tIns="46038" rIns="92075" bIns="46038">
            <a:spAutoFit/>
          </a:bodyPr>
          <a:lstStyle/>
          <a:p>
            <a:pPr eaLnBrk="0" hangingPunct="0"/>
            <a:r>
              <a:rPr lang="zh-CN" altLang="en-US" sz="1800" dirty="0" smtClean="0">
                <a:latin typeface="宋体" pitchFamily="2" charset="-122"/>
              </a:rPr>
              <a:t>标识</a:t>
            </a:r>
            <a:r>
              <a:rPr lang="en-US" altLang="zh-CN" sz="1800" dirty="0" smtClean="0">
                <a:latin typeface="宋体" pitchFamily="2" charset="-122"/>
              </a:rPr>
              <a:t>: </a:t>
            </a:r>
            <a:r>
              <a:rPr lang="zh-CN" altLang="en-US" sz="1800" dirty="0" smtClean="0">
                <a:latin typeface="宋体" pitchFamily="2" charset="-122"/>
              </a:rPr>
              <a:t>网</a:t>
            </a:r>
            <a:r>
              <a:rPr lang="zh-CN" altLang="en-US" sz="1800" dirty="0">
                <a:latin typeface="宋体" pitchFamily="2" charset="-122"/>
              </a:rPr>
              <a:t>络中资源的标记方</a:t>
            </a:r>
            <a:r>
              <a:rPr lang="zh-CN" altLang="en-US" sz="1800" dirty="0" smtClean="0">
                <a:latin typeface="宋体" pitchFamily="2" charset="-122"/>
              </a:rPr>
              <a:t>式</a:t>
            </a:r>
            <a:r>
              <a:rPr lang="en-US" altLang="zh-CN" dirty="0" smtClean="0">
                <a:latin typeface="宋体" pitchFamily="2" charset="-122"/>
              </a:rPr>
              <a:t>, </a:t>
            </a:r>
            <a:r>
              <a:rPr lang="zh-CN" altLang="en-US" dirty="0" smtClean="0">
                <a:latin typeface="宋体" pitchFamily="2" charset="-122"/>
              </a:rPr>
              <a:t>资源的位置（地址）</a:t>
            </a:r>
            <a:endParaRPr lang="en-US" altLang="zh-CN" dirty="0" smtClean="0">
              <a:latin typeface="宋体" pitchFamily="2" charset="-122"/>
            </a:endParaRPr>
          </a:p>
          <a:p>
            <a:pPr eaLnBrk="0" hangingPunct="0"/>
            <a:endParaRPr lang="zh-CN" altLang="en-US" sz="1800" dirty="0">
              <a:latin typeface="宋体" pitchFamily="2" charset="-122"/>
            </a:endParaRPr>
          </a:p>
          <a:p>
            <a:pPr lvl="1" eaLnBrk="0" hangingPunct="0">
              <a:buFontTx/>
              <a:buChar char="•"/>
            </a:pPr>
            <a:r>
              <a:rPr lang="zh-CN" altLang="en-US" sz="1800" dirty="0">
                <a:latin typeface="宋体" pitchFamily="2" charset="-122"/>
              </a:rPr>
              <a:t>协议分层与各层地址</a:t>
            </a:r>
          </a:p>
          <a:p>
            <a:pPr lvl="1" eaLnBrk="0" hangingPunct="0">
              <a:buFontTx/>
              <a:buChar char="•"/>
            </a:pPr>
            <a:r>
              <a:rPr lang="zh-CN" altLang="en-US" sz="1800" dirty="0">
                <a:latin typeface="宋体" pitchFamily="2" charset="-122"/>
              </a:rPr>
              <a:t>地址映射</a:t>
            </a:r>
          </a:p>
          <a:p>
            <a:pPr lvl="1" eaLnBrk="0" hangingPunct="0">
              <a:buFontTx/>
              <a:buChar char="•"/>
            </a:pPr>
            <a:r>
              <a:rPr lang="zh-CN" altLang="en-US" sz="1800" dirty="0">
                <a:latin typeface="宋体" pitchFamily="2" charset="-122"/>
              </a:rPr>
              <a:t>寻址与交换和路由</a:t>
            </a:r>
          </a:p>
          <a:p>
            <a:pPr lvl="1" eaLnBrk="0" hangingPunct="0">
              <a:buFontTx/>
              <a:buChar char="•"/>
            </a:pPr>
            <a:r>
              <a:rPr lang="zh-CN" altLang="en-US" sz="1800" dirty="0">
                <a:latin typeface="宋体" pitchFamily="2" charset="-122"/>
              </a:rPr>
              <a:t>网络性能与地址分配</a:t>
            </a:r>
            <a:r>
              <a:rPr lang="en-US" altLang="zh-CN" sz="1800" dirty="0">
                <a:latin typeface="宋体" pitchFamily="2" charset="-122"/>
              </a:rPr>
              <a:t>:</a:t>
            </a:r>
          </a:p>
          <a:p>
            <a:pPr lvl="2" eaLnBrk="0" hangingPunct="0">
              <a:buFontTx/>
              <a:buChar char="•"/>
            </a:pPr>
            <a:r>
              <a:rPr lang="zh-CN" altLang="en-US" sz="1800" dirty="0">
                <a:latin typeface="宋体" pitchFamily="2" charset="-122"/>
              </a:rPr>
              <a:t>交换与路由的效率</a:t>
            </a:r>
          </a:p>
          <a:p>
            <a:pPr lvl="2" eaLnBrk="0" hangingPunct="0">
              <a:buFontTx/>
              <a:buChar char="•"/>
            </a:pPr>
            <a:r>
              <a:rPr lang="zh-CN" altLang="en-US" sz="1800" dirty="0">
                <a:latin typeface="宋体" pitchFamily="2" charset="-122"/>
              </a:rPr>
              <a:t>网络可扩展性</a:t>
            </a:r>
          </a:p>
          <a:p>
            <a:pPr lvl="2" eaLnBrk="0" hangingPunct="0">
              <a:buFontTx/>
              <a:buChar char="•"/>
            </a:pPr>
            <a:r>
              <a:rPr lang="zh-CN" altLang="en-US" sz="1800" dirty="0">
                <a:latin typeface="宋体" pitchFamily="2" charset="-122"/>
              </a:rPr>
              <a:t>分层结构</a:t>
            </a:r>
            <a:r>
              <a:rPr lang="en-US" altLang="zh-CN" sz="1800" dirty="0">
                <a:latin typeface="宋体" pitchFamily="2" charset="-122"/>
              </a:rPr>
              <a:t>(</a:t>
            </a:r>
            <a:r>
              <a:rPr lang="zh-CN" altLang="en-US" sz="1800" dirty="0">
                <a:latin typeface="宋体" pitchFamily="2" charset="-122"/>
              </a:rPr>
              <a:t>地址聚合</a:t>
            </a:r>
            <a:r>
              <a:rPr lang="en-US" altLang="zh-CN" sz="1800" dirty="0">
                <a:latin typeface="宋体" pitchFamily="2" charset="-122"/>
              </a:rPr>
              <a:t>): </a:t>
            </a:r>
            <a:r>
              <a:rPr lang="zh-CN" altLang="en-US" sz="1800" dirty="0">
                <a:latin typeface="宋体" pitchFamily="2" charset="-122"/>
              </a:rPr>
              <a:t>网络号</a:t>
            </a:r>
            <a:r>
              <a:rPr lang="en-US" altLang="zh-CN" sz="1800" dirty="0">
                <a:latin typeface="宋体" pitchFamily="2" charset="-122"/>
              </a:rPr>
              <a:t>+</a:t>
            </a:r>
            <a:r>
              <a:rPr lang="zh-CN" altLang="en-US" sz="1800" dirty="0">
                <a:latin typeface="宋体" pitchFamily="2" charset="-122"/>
              </a:rPr>
              <a:t>主机号</a:t>
            </a:r>
            <a:r>
              <a:rPr lang="en-US" altLang="zh-CN" sz="1800" dirty="0">
                <a:latin typeface="宋体" pitchFamily="2" charset="-122"/>
              </a:rPr>
              <a:t>,</a:t>
            </a:r>
            <a:r>
              <a:rPr lang="zh-CN" altLang="en-US" sz="1800" dirty="0">
                <a:latin typeface="宋体" pitchFamily="2" charset="-122"/>
              </a:rPr>
              <a:t>国家号</a:t>
            </a:r>
            <a:r>
              <a:rPr lang="en-US" altLang="zh-CN" sz="1800" dirty="0">
                <a:latin typeface="宋体" pitchFamily="2" charset="-122"/>
              </a:rPr>
              <a:t>+</a:t>
            </a:r>
            <a:r>
              <a:rPr lang="zh-CN" altLang="en-US" sz="1800" dirty="0">
                <a:latin typeface="宋体" pitchFamily="2" charset="-122"/>
              </a:rPr>
              <a:t>区号</a:t>
            </a:r>
            <a:r>
              <a:rPr lang="en-US" altLang="zh-CN" sz="1800" dirty="0">
                <a:latin typeface="宋体" pitchFamily="2" charset="-122"/>
              </a:rPr>
              <a:t>+</a:t>
            </a:r>
            <a:r>
              <a:rPr lang="zh-CN" altLang="en-US" sz="1800" dirty="0">
                <a:latin typeface="宋体" pitchFamily="2" charset="-122"/>
              </a:rPr>
              <a:t>本地号码</a:t>
            </a:r>
          </a:p>
          <a:p>
            <a:pPr lvl="2" eaLnBrk="0" hangingPunct="0">
              <a:buFontTx/>
              <a:buChar char="•"/>
            </a:pPr>
            <a:endParaRPr lang="zh-CN" altLang="en-US" sz="1800" dirty="0">
              <a:latin typeface="宋体" pitchFamily="2" charset="-122"/>
            </a:endParaRPr>
          </a:p>
          <a:p>
            <a:pPr lvl="1" eaLnBrk="0" hangingPunct="0">
              <a:buFontTx/>
              <a:buChar char="•"/>
            </a:pPr>
            <a:endParaRPr lang="zh-CN" altLang="en-US" sz="1800" dirty="0">
              <a:latin typeface="宋体" pitchFamily="2" charset="-122"/>
            </a:endParaRPr>
          </a:p>
          <a:p>
            <a:pPr lvl="1" eaLnBrk="0" hangingPunct="0">
              <a:buFontTx/>
              <a:buChar char="•"/>
            </a:pPr>
            <a:endParaRPr lang="zh-CN" altLang="en-US" sz="1600" b="1" dirty="0">
              <a:latin typeface="宋体" pitchFamily="2" charset="-122"/>
            </a:endParaRPr>
          </a:p>
          <a:p>
            <a:pPr eaLnBrk="0" hangingPunct="0"/>
            <a:endParaRPr lang="zh-CN" altLang="en-US" sz="1600" b="1" dirty="0"/>
          </a:p>
        </p:txBody>
      </p:sp>
      <p:sp>
        <p:nvSpPr>
          <p:cNvPr id="20486" name="Rectangle 6"/>
          <p:cNvSpPr>
            <a:spLocks noChangeArrowheads="1"/>
          </p:cNvSpPr>
          <p:nvPr/>
        </p:nvSpPr>
        <p:spPr bwMode="auto">
          <a:xfrm>
            <a:off x="6477000" y="2362200"/>
            <a:ext cx="1524000" cy="1155700"/>
          </a:xfrm>
          <a:prstGeom prst="rect">
            <a:avLst/>
          </a:prstGeom>
          <a:solidFill>
            <a:schemeClr val="accent1">
              <a:lumMod val="60000"/>
              <a:lumOff val="40000"/>
            </a:schemeClr>
          </a:solidFill>
          <a:ln w="9525">
            <a:noFill/>
            <a:miter lim="800000"/>
            <a:headEnd/>
            <a:tailEnd/>
          </a:ln>
        </p:spPr>
        <p:txBody>
          <a:bodyPr>
            <a:spAutoFit/>
          </a:bodyPr>
          <a:lstStyle/>
          <a:p>
            <a:pPr>
              <a:spcBef>
                <a:spcPct val="50000"/>
              </a:spcBef>
            </a:pPr>
            <a:r>
              <a:rPr lang="zh-CN" altLang="en-US" sz="1400" dirty="0"/>
              <a:t>主机名</a:t>
            </a:r>
            <a:r>
              <a:rPr lang="en-US" altLang="zh-CN" sz="1400" dirty="0"/>
              <a:t>: </a:t>
            </a:r>
            <a:r>
              <a:rPr lang="zh-CN" altLang="en-US" sz="1400" dirty="0"/>
              <a:t>北邮</a:t>
            </a:r>
            <a:r>
              <a:rPr lang="en-US" altLang="zh-CN" sz="1400" dirty="0"/>
              <a:t>_</a:t>
            </a:r>
            <a:r>
              <a:rPr lang="zh-CN" altLang="en-US" sz="1400" dirty="0"/>
              <a:t>林</a:t>
            </a:r>
          </a:p>
          <a:p>
            <a:pPr>
              <a:spcBef>
                <a:spcPct val="50000"/>
              </a:spcBef>
            </a:pPr>
            <a:r>
              <a:rPr lang="zh-CN" altLang="en-US" sz="1400" dirty="0"/>
              <a:t>域名</a:t>
            </a:r>
            <a:r>
              <a:rPr lang="en-US" altLang="zh-CN" sz="1400" dirty="0"/>
              <a:t>: </a:t>
            </a:r>
          </a:p>
          <a:p>
            <a:pPr>
              <a:spcBef>
                <a:spcPct val="50000"/>
              </a:spcBef>
            </a:pPr>
            <a:r>
              <a:rPr lang="en-US" altLang="zh-CN" sz="1400" dirty="0"/>
              <a:t>202.112.109.47 e028a03df68a</a:t>
            </a:r>
          </a:p>
        </p:txBody>
      </p:sp>
      <p:sp>
        <p:nvSpPr>
          <p:cNvPr id="20487" name="Text Box 7"/>
          <p:cNvSpPr txBox="1">
            <a:spLocks noChangeArrowheads="1"/>
          </p:cNvSpPr>
          <p:nvPr/>
        </p:nvSpPr>
        <p:spPr bwMode="auto">
          <a:xfrm>
            <a:off x="3581400" y="2362200"/>
            <a:ext cx="2286000" cy="623888"/>
          </a:xfrm>
          <a:prstGeom prst="rect">
            <a:avLst/>
          </a:prstGeom>
          <a:solidFill>
            <a:schemeClr val="accent1">
              <a:lumMod val="60000"/>
              <a:lumOff val="40000"/>
            </a:schemeClr>
          </a:solidFill>
          <a:ln w="9525">
            <a:noFill/>
            <a:miter lim="800000"/>
            <a:headEnd/>
            <a:tailEnd/>
          </a:ln>
        </p:spPr>
        <p:txBody>
          <a:bodyPr>
            <a:spAutoFit/>
          </a:bodyPr>
          <a:lstStyle/>
          <a:p>
            <a:pPr>
              <a:spcBef>
                <a:spcPct val="50000"/>
              </a:spcBef>
            </a:pPr>
            <a:r>
              <a:rPr lang="zh-CN" altLang="en-US" sz="1400" dirty="0"/>
              <a:t>用户</a:t>
            </a:r>
            <a:r>
              <a:rPr lang="en-US" altLang="zh-CN" sz="1400" dirty="0"/>
              <a:t>: </a:t>
            </a:r>
            <a:r>
              <a:rPr lang="zh-CN" altLang="en-US" sz="1400" dirty="0"/>
              <a:t>北京邮电大学 林**</a:t>
            </a:r>
          </a:p>
          <a:p>
            <a:pPr>
              <a:spcBef>
                <a:spcPct val="50000"/>
              </a:spcBef>
            </a:pPr>
            <a:r>
              <a:rPr lang="en-US" altLang="zh-CN" sz="1400" dirty="0"/>
              <a:t>0086-010-6228****</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bwMode="auto">
          <a:xfrm>
            <a:off x="13" y="6045200"/>
            <a:ext cx="8983663" cy="518584"/>
          </a:xfrm>
          <a:prstGeom prst="rect">
            <a:avLst/>
          </a:prstGeom>
          <a:solidFill>
            <a:schemeClr val="bg1"/>
          </a:solidFill>
          <a:ln w="12700">
            <a:solidFill>
              <a:schemeClr val="bg1">
                <a:alpha val="60000"/>
              </a:schemeClr>
            </a:solidFill>
            <a:round/>
            <a:headEnd/>
            <a:tailEnd/>
          </a:ln>
          <a:effectLst/>
        </p:spPr>
        <p:txBody>
          <a:bodyPr wrap="none" lIns="68589" tIns="34295" rIns="68589" bIns="34295" anchor="ctr"/>
          <a:lstStyle/>
          <a:p>
            <a:pPr algn="ctr" defTabSz="685891">
              <a:lnSpc>
                <a:spcPct val="90000"/>
              </a:lnSpc>
              <a:defRPr/>
            </a:pPr>
            <a:endParaRPr lang="en-US" sz="1400" dirty="0">
              <a:solidFill>
                <a:srgbClr val="FFFFFF"/>
              </a:solidFill>
              <a:effectLst>
                <a:outerShdw blurRad="38100" dist="38100" dir="2700000" algn="tl">
                  <a:srgbClr val="000000">
                    <a:alpha val="43137"/>
                  </a:srgbClr>
                </a:outerShdw>
              </a:effectLst>
              <a:latin typeface="Arial"/>
            </a:endParaRPr>
          </a:p>
        </p:txBody>
      </p:sp>
      <p:sp>
        <p:nvSpPr>
          <p:cNvPr id="2" name="Title 1"/>
          <p:cNvSpPr>
            <a:spLocks noGrp="1"/>
          </p:cNvSpPr>
          <p:nvPr>
            <p:ph type="title"/>
          </p:nvPr>
        </p:nvSpPr>
        <p:spPr>
          <a:xfrm>
            <a:off x="299794" y="20320"/>
            <a:ext cx="8588861" cy="838200"/>
          </a:xfrm>
        </p:spPr>
        <p:txBody>
          <a:bodyPr>
            <a:noAutofit/>
          </a:bodyPr>
          <a:lstStyle/>
          <a:p>
            <a:pPr defTabSz="685891" eaLnBrk="1" fontAlgn="auto" hangingPunct="1">
              <a:spcAft>
                <a:spcPts val="0"/>
              </a:spcAft>
              <a:defRPr/>
            </a:pPr>
            <a:r>
              <a:rPr sz="3200" dirty="0" smtClean="0"/>
              <a:t>Basic Definitions </a:t>
            </a:r>
            <a:r>
              <a:rPr lang="en-US" sz="3200" dirty="0" smtClean="0"/>
              <a:t>–</a:t>
            </a:r>
            <a:r>
              <a:rPr sz="3200" dirty="0" smtClean="0"/>
              <a:t> </a:t>
            </a:r>
            <a:r>
              <a:rPr sz="3200" dirty="0" err="1" smtClean="0"/>
              <a:t>SDN</a:t>
            </a:r>
            <a:r>
              <a:rPr sz="3200" dirty="0" smtClean="0"/>
              <a:t> can be very confusing</a:t>
            </a:r>
            <a:r>
              <a:rPr lang="en-US" sz="3200" dirty="0" smtClean="0"/>
              <a:t>…</a:t>
            </a:r>
            <a:endParaRPr sz="3200" dirty="0"/>
          </a:p>
        </p:txBody>
      </p:sp>
      <p:grpSp>
        <p:nvGrpSpPr>
          <p:cNvPr id="3" name="Group 2"/>
          <p:cNvGrpSpPr>
            <a:grpSpLocks/>
          </p:cNvGrpSpPr>
          <p:nvPr/>
        </p:nvGrpSpPr>
        <p:grpSpPr bwMode="auto">
          <a:xfrm>
            <a:off x="541338" y="1394887"/>
            <a:ext cx="4068762" cy="2857500"/>
            <a:chOff x="6348847" y="1780332"/>
            <a:chExt cx="5424055" cy="2856938"/>
          </a:xfrm>
        </p:grpSpPr>
        <p:sp>
          <p:nvSpPr>
            <p:cNvPr id="33" name="Rectangle 32"/>
            <p:cNvSpPr/>
            <p:nvPr/>
          </p:nvSpPr>
          <p:spPr bwMode="auto">
            <a:xfrm>
              <a:off x="6524499" y="4402366"/>
              <a:ext cx="5134124" cy="234904"/>
            </a:xfrm>
            <a:prstGeom prst="rect">
              <a:avLst/>
            </a:prstGeom>
            <a:gradFill flip="none" rotWithShape="1">
              <a:gsLst>
                <a:gs pos="0">
                  <a:srgbClr val="7F7F7F"/>
                </a:gs>
                <a:gs pos="100000">
                  <a:schemeClr val="accent4">
                    <a:alpha val="0"/>
                    <a:lumMod val="50000"/>
                    <a:lumOff val="50000"/>
                  </a:schemeClr>
                </a:gs>
              </a:gsLst>
              <a:path path="shape">
                <a:fillToRect l="50000" t="50000" r="50000" b="50000"/>
              </a:path>
              <a:tileRect/>
            </a:gradFill>
            <a:ln w="12700">
              <a:noFill/>
              <a:round/>
              <a:headEnd/>
              <a:tailEnd/>
            </a:ln>
            <a:effectLst>
              <a:outerShdw blurRad="63500" sx="102000" sy="102000" algn="ctr" rotWithShape="0">
                <a:prstClr val="black">
                  <a:alpha val="40000"/>
                </a:prstClr>
              </a:outerShdw>
            </a:effectLst>
          </p:spPr>
          <p:txBody>
            <a:bodyPr wrap="none" anchor="ctr"/>
            <a:lstStyle/>
            <a:p>
              <a:pPr algn="ctr" defTabSz="685891">
                <a:lnSpc>
                  <a:spcPct val="90000"/>
                </a:lnSpc>
                <a:defRPr/>
              </a:pPr>
              <a:endParaRPr lang="en-US" sz="1400" dirty="0">
                <a:solidFill>
                  <a:srgbClr val="FFFFFF"/>
                </a:solidFill>
                <a:effectLst>
                  <a:outerShdw blurRad="38100" dist="38100" dir="2700000" algn="tl">
                    <a:srgbClr val="000000">
                      <a:alpha val="43137"/>
                    </a:srgbClr>
                  </a:outerShdw>
                </a:effectLst>
                <a:latin typeface="Arial"/>
              </a:endParaRPr>
            </a:p>
          </p:txBody>
        </p:sp>
        <p:sp>
          <p:nvSpPr>
            <p:cNvPr id="26" name="Rectangle 25"/>
            <p:cNvSpPr/>
            <p:nvPr/>
          </p:nvSpPr>
          <p:spPr>
            <a:xfrm>
              <a:off x="6348847" y="2008887"/>
              <a:ext cx="5424055" cy="2543733"/>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91" fontAlgn="auto">
                <a:spcBef>
                  <a:spcPts val="0"/>
                </a:spcBef>
                <a:spcAft>
                  <a:spcPts val="0"/>
                </a:spcAft>
                <a:defRPr/>
              </a:pPr>
              <a:endParaRPr lang="en-US" sz="1400" dirty="0">
                <a:solidFill>
                  <a:srgbClr val="FFFFFF"/>
                </a:solidFill>
              </a:endParaRPr>
            </a:p>
          </p:txBody>
        </p:sp>
        <p:sp>
          <p:nvSpPr>
            <p:cNvPr id="27" name="Round Same Side Corner Rectangle 26"/>
            <p:cNvSpPr/>
            <p:nvPr/>
          </p:nvSpPr>
          <p:spPr>
            <a:xfrm>
              <a:off x="6348847" y="1780332"/>
              <a:ext cx="5424055" cy="588318"/>
            </a:xfrm>
            <a:prstGeom prst="round2SameRect">
              <a:avLst>
                <a:gd name="adj1" fmla="val 14152"/>
                <a:gd name="adj2" fmla="val 0"/>
              </a:avLst>
            </a:prstGeom>
            <a:gradFill>
              <a:gsLst>
                <a:gs pos="0">
                  <a:schemeClr val="tx1"/>
                </a:gs>
                <a:gs pos="100000">
                  <a:schemeClr val="accent2"/>
                </a:gs>
              </a:gsLst>
              <a:lin ang="4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91" fontAlgn="auto">
                <a:spcBef>
                  <a:spcPts val="0"/>
                </a:spcBef>
                <a:spcAft>
                  <a:spcPts val="0"/>
                </a:spcAft>
                <a:defRPr/>
              </a:pPr>
              <a:endParaRPr lang="en-US" sz="1400" dirty="0">
                <a:solidFill>
                  <a:srgbClr val="FFFFFF"/>
                </a:solidFill>
              </a:endParaRPr>
            </a:p>
          </p:txBody>
        </p:sp>
        <p:sp>
          <p:nvSpPr>
            <p:cNvPr id="28" name="Rectangle 27"/>
            <p:cNvSpPr/>
            <p:nvPr/>
          </p:nvSpPr>
          <p:spPr>
            <a:xfrm>
              <a:off x="6372126" y="1848052"/>
              <a:ext cx="5326707" cy="476156"/>
            </a:xfrm>
            <a:prstGeom prst="rect">
              <a:avLst/>
            </a:prstGeom>
          </p:spPr>
          <p:txBody>
            <a:bodyPr anchor="ctr"/>
            <a:lstStyle/>
            <a:p>
              <a:pPr algn="ctr" defTabSz="685891" fontAlgn="auto">
                <a:spcBef>
                  <a:spcPts val="0"/>
                </a:spcBef>
                <a:spcAft>
                  <a:spcPts val="0"/>
                </a:spcAft>
                <a:defRPr/>
              </a:pPr>
              <a:r>
                <a:rPr lang="en-US" sz="1400" dirty="0">
                  <a:solidFill>
                    <a:srgbClr val="FFFFFF"/>
                  </a:solidFill>
                  <a:effectLst>
                    <a:outerShdw blurRad="50800" dist="38100" dir="2700000" algn="tl" rotWithShape="0">
                      <a:prstClr val="black">
                        <a:alpha val="40000"/>
                      </a:prstClr>
                    </a:outerShdw>
                  </a:effectLst>
                  <a:latin typeface="Arial"/>
                </a:rPr>
                <a:t>What Is Software Defined Network (SDN)?</a:t>
              </a:r>
            </a:p>
          </p:txBody>
        </p:sp>
        <p:sp>
          <p:nvSpPr>
            <p:cNvPr id="29" name="Rectangle 28"/>
            <p:cNvSpPr/>
            <p:nvPr/>
          </p:nvSpPr>
          <p:spPr>
            <a:xfrm rot="10800000">
              <a:off x="6371504" y="2489298"/>
              <a:ext cx="5401398" cy="1987451"/>
            </a:xfrm>
            <a:prstGeom prst="rect">
              <a:avLst/>
            </a:prstGeom>
            <a:gradFill flip="none" rotWithShape="1">
              <a:gsLst>
                <a:gs pos="93800">
                  <a:schemeClr val="bg1"/>
                </a:gs>
                <a:gs pos="0">
                  <a:schemeClr val="accent1">
                    <a:alpha val="0"/>
                  </a:schemeClr>
                </a:gs>
                <a:gs pos="100000">
                  <a:schemeClr val="accent2">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91" fontAlgn="auto">
                <a:spcBef>
                  <a:spcPts val="0"/>
                </a:spcBef>
                <a:spcAft>
                  <a:spcPts val="0"/>
                </a:spcAft>
                <a:defRPr/>
              </a:pPr>
              <a:endParaRPr lang="en-US" sz="1400" dirty="0">
                <a:solidFill>
                  <a:srgbClr val="FFFFFF"/>
                </a:solidFill>
              </a:endParaRPr>
            </a:p>
          </p:txBody>
        </p:sp>
        <p:sp>
          <p:nvSpPr>
            <p:cNvPr id="41003" name="Rectangle 29"/>
            <p:cNvSpPr>
              <a:spLocks noChangeArrowheads="1"/>
            </p:cNvSpPr>
            <p:nvPr/>
          </p:nvSpPr>
          <p:spPr bwMode="auto">
            <a:xfrm>
              <a:off x="6563910" y="2566205"/>
              <a:ext cx="5085164" cy="101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defTabSz="685800"/>
              <a:r>
                <a:rPr lang="en-US" sz="1200">
                  <a:solidFill>
                    <a:srgbClr val="333333"/>
                  </a:solidFill>
                </a:rPr>
                <a:t>“…In the SDN architecture, the </a:t>
              </a:r>
              <a:r>
                <a:rPr lang="en-US" sz="1200" b="1">
                  <a:solidFill>
                    <a:srgbClr val="333333"/>
                  </a:solidFill>
                </a:rPr>
                <a:t>control and data planes are decoupled, </a:t>
              </a:r>
              <a:r>
                <a:rPr lang="en-US" sz="1200">
                  <a:solidFill>
                    <a:srgbClr val="333333"/>
                  </a:solidFill>
                </a:rPr>
                <a:t>network intelligence and state are logically centralized, and the underlying network infrastructure is abstracted from the applications…”</a:t>
              </a:r>
            </a:p>
          </p:txBody>
        </p:sp>
        <p:sp>
          <p:nvSpPr>
            <p:cNvPr id="41004" name="Text Placeholder 7"/>
            <p:cNvSpPr txBox="1">
              <a:spLocks/>
            </p:cNvSpPr>
            <p:nvPr/>
          </p:nvSpPr>
          <p:spPr bwMode="auto">
            <a:xfrm>
              <a:off x="7493000" y="4105275"/>
              <a:ext cx="3305175"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defRPr>
              </a:lvl1pPr>
              <a:lvl2pPr marL="742950" indent="-285750" eaLnBrk="0" hangingPunct="0">
                <a:defRPr sz="1400">
                  <a:solidFill>
                    <a:schemeClr val="tx1"/>
                  </a:solidFill>
                  <a:latin typeface="Arial" pitchFamily="34" charset="0"/>
                </a:defRPr>
              </a:lvl2pPr>
              <a:lvl3pPr marL="1143000" indent="-228600" eaLnBrk="0" hangingPunct="0">
                <a:defRPr sz="1400">
                  <a:solidFill>
                    <a:schemeClr val="tx1"/>
                  </a:solidFill>
                  <a:latin typeface="Arial" pitchFamily="34" charset="0"/>
                </a:defRPr>
              </a:lvl3pPr>
              <a:lvl4pPr marL="1600200" indent="-228600" eaLnBrk="0" hangingPunct="0">
                <a:defRPr sz="1400">
                  <a:solidFill>
                    <a:schemeClr val="tx1"/>
                  </a:solidFill>
                  <a:latin typeface="Arial" pitchFamily="34" charset="0"/>
                </a:defRPr>
              </a:lvl4pPr>
              <a:lvl5pPr marL="2057400" indent="-228600" eaLnBrk="0" hangingPunct="0">
                <a:defRPr sz="1400">
                  <a:solidFill>
                    <a:schemeClr val="tx1"/>
                  </a:solidFill>
                  <a:latin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defRPr>
              </a:lvl9pPr>
            </a:lstStyle>
            <a:p>
              <a:pPr algn="r" eaLnBrk="1" hangingPunct="1">
                <a:lnSpc>
                  <a:spcPct val="95000"/>
                </a:lnSpc>
                <a:spcBef>
                  <a:spcPts val="1438"/>
                </a:spcBef>
                <a:buClr>
                  <a:srgbClr val="6DB344"/>
                </a:buClr>
                <a:buSzPct val="90000"/>
                <a:buFont typeface="Arial" pitchFamily="34" charset="0"/>
                <a:buNone/>
              </a:pPr>
              <a:r>
                <a:rPr lang="en-US" sz="1100">
                  <a:solidFill>
                    <a:srgbClr val="0096D6"/>
                  </a:solidFill>
                </a:rPr>
                <a:t>Source: www.opennetworking.org</a:t>
              </a:r>
            </a:p>
          </p:txBody>
        </p:sp>
      </p:grpSp>
      <p:grpSp>
        <p:nvGrpSpPr>
          <p:cNvPr id="4" name="Group 4"/>
          <p:cNvGrpSpPr>
            <a:grpSpLocks/>
          </p:cNvGrpSpPr>
          <p:nvPr/>
        </p:nvGrpSpPr>
        <p:grpSpPr bwMode="auto">
          <a:xfrm>
            <a:off x="525463" y="4273551"/>
            <a:ext cx="4068762" cy="2351616"/>
            <a:chOff x="700522" y="3771057"/>
            <a:chExt cx="5424055" cy="2352113"/>
          </a:xfrm>
        </p:grpSpPr>
        <p:sp>
          <p:nvSpPr>
            <p:cNvPr id="54" name="Rectangle 53"/>
            <p:cNvSpPr/>
            <p:nvPr/>
          </p:nvSpPr>
          <p:spPr bwMode="auto">
            <a:xfrm>
              <a:off x="876174" y="5888171"/>
              <a:ext cx="5134124" cy="234999"/>
            </a:xfrm>
            <a:prstGeom prst="rect">
              <a:avLst/>
            </a:prstGeom>
            <a:gradFill flip="none" rotWithShape="1">
              <a:gsLst>
                <a:gs pos="0">
                  <a:srgbClr val="7F7F7F"/>
                </a:gs>
                <a:gs pos="100000">
                  <a:schemeClr val="accent4">
                    <a:alpha val="0"/>
                    <a:lumMod val="50000"/>
                    <a:lumOff val="50000"/>
                  </a:schemeClr>
                </a:gs>
              </a:gsLst>
              <a:path path="shape">
                <a:fillToRect l="50000" t="50000" r="50000" b="50000"/>
              </a:path>
              <a:tileRect/>
            </a:gradFill>
            <a:ln w="12700">
              <a:noFill/>
              <a:round/>
              <a:headEnd/>
              <a:tailEnd/>
            </a:ln>
            <a:effectLst>
              <a:outerShdw blurRad="63500" sx="102000" sy="102000" algn="ctr" rotWithShape="0">
                <a:prstClr val="black">
                  <a:alpha val="40000"/>
                </a:prstClr>
              </a:outerShdw>
            </a:effectLst>
          </p:spPr>
          <p:txBody>
            <a:bodyPr wrap="none" anchor="ctr"/>
            <a:lstStyle/>
            <a:p>
              <a:pPr algn="ctr" defTabSz="685891">
                <a:lnSpc>
                  <a:spcPct val="90000"/>
                </a:lnSpc>
                <a:defRPr/>
              </a:pPr>
              <a:endParaRPr lang="en-US" sz="1400" dirty="0">
                <a:solidFill>
                  <a:srgbClr val="FFFFFF"/>
                </a:solidFill>
                <a:effectLst>
                  <a:outerShdw blurRad="38100" dist="38100" dir="2700000" algn="tl">
                    <a:srgbClr val="000000">
                      <a:alpha val="43137"/>
                    </a:srgbClr>
                  </a:outerShdw>
                </a:effectLst>
                <a:latin typeface="Arial"/>
              </a:endParaRPr>
            </a:p>
          </p:txBody>
        </p:sp>
        <p:sp>
          <p:nvSpPr>
            <p:cNvPr id="55" name="Rectangle 54"/>
            <p:cNvSpPr/>
            <p:nvPr/>
          </p:nvSpPr>
          <p:spPr>
            <a:xfrm>
              <a:off x="700522" y="3999705"/>
              <a:ext cx="5424055" cy="2038780"/>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91" fontAlgn="auto">
                <a:spcBef>
                  <a:spcPts val="0"/>
                </a:spcBef>
                <a:spcAft>
                  <a:spcPts val="0"/>
                </a:spcAft>
                <a:defRPr/>
              </a:pPr>
              <a:endParaRPr lang="en-US" sz="1400" dirty="0">
                <a:solidFill>
                  <a:srgbClr val="FFFFFF"/>
                </a:solidFill>
              </a:endParaRPr>
            </a:p>
          </p:txBody>
        </p:sp>
        <p:sp>
          <p:nvSpPr>
            <p:cNvPr id="56" name="Round Same Side Corner Rectangle 55"/>
            <p:cNvSpPr/>
            <p:nvPr/>
          </p:nvSpPr>
          <p:spPr>
            <a:xfrm>
              <a:off x="700522" y="3771057"/>
              <a:ext cx="5424055" cy="588558"/>
            </a:xfrm>
            <a:prstGeom prst="round2SameRect">
              <a:avLst>
                <a:gd name="adj1" fmla="val 14152"/>
                <a:gd name="adj2" fmla="val 0"/>
              </a:avLst>
            </a:prstGeom>
            <a:gradFill>
              <a:gsLst>
                <a:gs pos="0">
                  <a:schemeClr val="tx1"/>
                </a:gs>
                <a:gs pos="100000">
                  <a:schemeClr val="accent2"/>
                </a:gs>
              </a:gsLst>
              <a:lin ang="4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91" fontAlgn="auto">
                <a:spcBef>
                  <a:spcPts val="0"/>
                </a:spcBef>
                <a:spcAft>
                  <a:spcPts val="0"/>
                </a:spcAft>
                <a:defRPr/>
              </a:pPr>
              <a:endParaRPr lang="en-US" sz="1400" dirty="0">
                <a:solidFill>
                  <a:srgbClr val="FFFFFF"/>
                </a:solidFill>
              </a:endParaRPr>
            </a:p>
          </p:txBody>
        </p:sp>
        <p:sp>
          <p:nvSpPr>
            <p:cNvPr id="57" name="Rectangle 56"/>
            <p:cNvSpPr/>
            <p:nvPr/>
          </p:nvSpPr>
          <p:spPr>
            <a:xfrm>
              <a:off x="723801" y="3838805"/>
              <a:ext cx="5326707" cy="476350"/>
            </a:xfrm>
            <a:prstGeom prst="rect">
              <a:avLst/>
            </a:prstGeom>
          </p:spPr>
          <p:txBody>
            <a:bodyPr anchor="ctr"/>
            <a:lstStyle/>
            <a:p>
              <a:pPr algn="ctr" defTabSz="685891" fontAlgn="auto">
                <a:spcBef>
                  <a:spcPts val="0"/>
                </a:spcBef>
                <a:spcAft>
                  <a:spcPts val="0"/>
                </a:spcAft>
                <a:defRPr/>
              </a:pPr>
              <a:r>
                <a:rPr lang="en-US" sz="1400" dirty="0">
                  <a:solidFill>
                    <a:srgbClr val="FFFFFF"/>
                  </a:solidFill>
                  <a:effectLst>
                    <a:outerShdw blurRad="50800" dist="38100" dir="2700000" algn="tl" rotWithShape="0">
                      <a:prstClr val="black">
                        <a:alpha val="40000"/>
                      </a:prstClr>
                    </a:outerShdw>
                  </a:effectLst>
                  <a:latin typeface="Arial"/>
                </a:rPr>
                <a:t>What is </a:t>
              </a:r>
              <a:r>
                <a:rPr lang="en-US" sz="1400" dirty="0" err="1">
                  <a:solidFill>
                    <a:srgbClr val="FFFFFF"/>
                  </a:solidFill>
                  <a:effectLst>
                    <a:outerShdw blurRad="50800" dist="38100" dir="2700000" algn="tl" rotWithShape="0">
                      <a:prstClr val="black">
                        <a:alpha val="40000"/>
                      </a:prstClr>
                    </a:outerShdw>
                  </a:effectLst>
                  <a:latin typeface="Arial"/>
                </a:rPr>
                <a:t>OpenStack</a:t>
              </a:r>
              <a:r>
                <a:rPr lang="en-US" sz="1400" dirty="0">
                  <a:solidFill>
                    <a:srgbClr val="FFFFFF"/>
                  </a:solidFill>
                  <a:effectLst>
                    <a:outerShdw blurRad="50800" dist="38100" dir="2700000" algn="tl" rotWithShape="0">
                      <a:prstClr val="black">
                        <a:alpha val="40000"/>
                      </a:prstClr>
                    </a:outerShdw>
                  </a:effectLst>
                  <a:latin typeface="Arial"/>
                </a:rPr>
                <a:t>?</a:t>
              </a:r>
            </a:p>
          </p:txBody>
        </p:sp>
        <p:sp>
          <p:nvSpPr>
            <p:cNvPr id="58" name="Rectangle 57"/>
            <p:cNvSpPr/>
            <p:nvPr/>
          </p:nvSpPr>
          <p:spPr>
            <a:xfrm rot="10800000">
              <a:off x="723179" y="4480023"/>
              <a:ext cx="5401398" cy="1463577"/>
            </a:xfrm>
            <a:prstGeom prst="rect">
              <a:avLst/>
            </a:prstGeom>
            <a:gradFill flip="none" rotWithShape="1">
              <a:gsLst>
                <a:gs pos="93800">
                  <a:schemeClr val="bg1"/>
                </a:gs>
                <a:gs pos="0">
                  <a:schemeClr val="accent1">
                    <a:alpha val="0"/>
                  </a:schemeClr>
                </a:gs>
                <a:gs pos="100000">
                  <a:schemeClr val="accent2">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91" fontAlgn="auto">
                <a:spcBef>
                  <a:spcPts val="0"/>
                </a:spcBef>
                <a:spcAft>
                  <a:spcPts val="0"/>
                </a:spcAft>
                <a:defRPr/>
              </a:pPr>
              <a:endParaRPr lang="en-US" sz="1400" dirty="0">
                <a:solidFill>
                  <a:srgbClr val="FFFFFF"/>
                </a:solidFill>
              </a:endParaRPr>
            </a:p>
          </p:txBody>
        </p:sp>
        <p:sp>
          <p:nvSpPr>
            <p:cNvPr id="40993" name="Rectangle 58"/>
            <p:cNvSpPr>
              <a:spLocks noChangeArrowheads="1"/>
            </p:cNvSpPr>
            <p:nvPr/>
          </p:nvSpPr>
          <p:spPr bwMode="auto">
            <a:xfrm>
              <a:off x="915587" y="4556930"/>
              <a:ext cx="4782318" cy="831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defTabSz="685800"/>
              <a:r>
                <a:rPr lang="en-US" sz="1200" b="1">
                  <a:solidFill>
                    <a:srgbClr val="333333"/>
                  </a:solidFill>
                </a:rPr>
                <a:t>Opensource software </a:t>
              </a:r>
              <a:r>
                <a:rPr lang="en-US" sz="1200">
                  <a:solidFill>
                    <a:srgbClr val="333333"/>
                  </a:solidFill>
                </a:rPr>
                <a:t>for building public </a:t>
              </a:r>
              <a:br>
                <a:rPr lang="en-US" sz="1200">
                  <a:solidFill>
                    <a:srgbClr val="333333"/>
                  </a:solidFill>
                </a:rPr>
              </a:br>
              <a:r>
                <a:rPr lang="en-US" sz="1200">
                  <a:solidFill>
                    <a:srgbClr val="333333"/>
                  </a:solidFill>
                </a:rPr>
                <a:t>and private Clouds; includes Compute (Nova), Networking (Quantum) and Storage (Swift) services.</a:t>
              </a:r>
            </a:p>
          </p:txBody>
        </p:sp>
        <p:sp>
          <p:nvSpPr>
            <p:cNvPr id="40994" name="Text Placeholder 7"/>
            <p:cNvSpPr txBox="1">
              <a:spLocks/>
            </p:cNvSpPr>
            <p:nvPr/>
          </p:nvSpPr>
          <p:spPr bwMode="auto">
            <a:xfrm>
              <a:off x="1747230" y="5599215"/>
              <a:ext cx="3305175"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defRPr>
              </a:lvl1pPr>
              <a:lvl2pPr marL="742950" indent="-285750" eaLnBrk="0" hangingPunct="0">
                <a:defRPr sz="1400">
                  <a:solidFill>
                    <a:schemeClr val="tx1"/>
                  </a:solidFill>
                  <a:latin typeface="Arial" pitchFamily="34" charset="0"/>
                </a:defRPr>
              </a:lvl2pPr>
              <a:lvl3pPr marL="1143000" indent="-228600" eaLnBrk="0" hangingPunct="0">
                <a:defRPr sz="1400">
                  <a:solidFill>
                    <a:schemeClr val="tx1"/>
                  </a:solidFill>
                  <a:latin typeface="Arial" pitchFamily="34" charset="0"/>
                </a:defRPr>
              </a:lvl3pPr>
              <a:lvl4pPr marL="1600200" indent="-228600" eaLnBrk="0" hangingPunct="0">
                <a:defRPr sz="1400">
                  <a:solidFill>
                    <a:schemeClr val="tx1"/>
                  </a:solidFill>
                  <a:latin typeface="Arial" pitchFamily="34" charset="0"/>
                </a:defRPr>
              </a:lvl4pPr>
              <a:lvl5pPr marL="2057400" indent="-228600" eaLnBrk="0" hangingPunct="0">
                <a:defRPr sz="1400">
                  <a:solidFill>
                    <a:schemeClr val="tx1"/>
                  </a:solidFill>
                  <a:latin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defRPr>
              </a:lvl9pPr>
            </a:lstStyle>
            <a:p>
              <a:pPr algn="r" eaLnBrk="1" hangingPunct="1">
                <a:lnSpc>
                  <a:spcPct val="95000"/>
                </a:lnSpc>
                <a:spcBef>
                  <a:spcPts val="1438"/>
                </a:spcBef>
                <a:buClr>
                  <a:srgbClr val="6DB344"/>
                </a:buClr>
                <a:buSzPct val="90000"/>
                <a:buFont typeface="Arial" pitchFamily="34" charset="0"/>
                <a:buNone/>
              </a:pPr>
              <a:r>
                <a:rPr lang="en-US" sz="1100">
                  <a:solidFill>
                    <a:srgbClr val="0096D6"/>
                  </a:solidFill>
                </a:rPr>
                <a:t>Source: www.openstack.org</a:t>
              </a:r>
            </a:p>
          </p:txBody>
        </p:sp>
        <p:pic>
          <p:nvPicPr>
            <p:cNvPr id="40995" name="Picture 61"/>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343296" y="5292231"/>
              <a:ext cx="709217" cy="7092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 name="Group 3"/>
          <p:cNvGrpSpPr>
            <a:grpSpLocks/>
          </p:cNvGrpSpPr>
          <p:nvPr/>
        </p:nvGrpSpPr>
        <p:grpSpPr bwMode="auto">
          <a:xfrm>
            <a:off x="4762502" y="4273551"/>
            <a:ext cx="4068763" cy="2351616"/>
            <a:chOff x="6348847" y="3771057"/>
            <a:chExt cx="5424055" cy="2352113"/>
          </a:xfrm>
        </p:grpSpPr>
        <p:sp>
          <p:nvSpPr>
            <p:cNvPr id="45" name="Rectangle 44"/>
            <p:cNvSpPr/>
            <p:nvPr/>
          </p:nvSpPr>
          <p:spPr bwMode="auto">
            <a:xfrm>
              <a:off x="6524500" y="5888171"/>
              <a:ext cx="5134122" cy="234999"/>
            </a:xfrm>
            <a:prstGeom prst="rect">
              <a:avLst/>
            </a:prstGeom>
            <a:gradFill flip="none" rotWithShape="1">
              <a:gsLst>
                <a:gs pos="0">
                  <a:srgbClr val="7F7F7F"/>
                </a:gs>
                <a:gs pos="100000">
                  <a:schemeClr val="accent4">
                    <a:alpha val="0"/>
                    <a:lumMod val="50000"/>
                    <a:lumOff val="50000"/>
                  </a:schemeClr>
                </a:gs>
              </a:gsLst>
              <a:path path="shape">
                <a:fillToRect l="50000" t="50000" r="50000" b="50000"/>
              </a:path>
              <a:tileRect/>
            </a:gradFill>
            <a:ln w="12700">
              <a:noFill/>
              <a:round/>
              <a:headEnd/>
              <a:tailEnd/>
            </a:ln>
            <a:effectLst>
              <a:outerShdw blurRad="63500" sx="102000" sy="102000" algn="ctr" rotWithShape="0">
                <a:prstClr val="black">
                  <a:alpha val="40000"/>
                </a:prstClr>
              </a:outerShdw>
            </a:effectLst>
          </p:spPr>
          <p:txBody>
            <a:bodyPr wrap="none" anchor="ctr"/>
            <a:lstStyle/>
            <a:p>
              <a:pPr algn="ctr" defTabSz="685891">
                <a:lnSpc>
                  <a:spcPct val="90000"/>
                </a:lnSpc>
                <a:defRPr/>
              </a:pPr>
              <a:endParaRPr lang="en-US" sz="1400" dirty="0">
                <a:solidFill>
                  <a:srgbClr val="FFFFFF"/>
                </a:solidFill>
                <a:effectLst>
                  <a:outerShdw blurRad="38100" dist="38100" dir="2700000" algn="tl">
                    <a:srgbClr val="000000">
                      <a:alpha val="43137"/>
                    </a:srgbClr>
                  </a:outerShdw>
                </a:effectLst>
                <a:latin typeface="Arial"/>
              </a:endParaRPr>
            </a:p>
          </p:txBody>
        </p:sp>
        <p:sp>
          <p:nvSpPr>
            <p:cNvPr id="46" name="Rectangle 45"/>
            <p:cNvSpPr/>
            <p:nvPr/>
          </p:nvSpPr>
          <p:spPr>
            <a:xfrm>
              <a:off x="6348847" y="3999705"/>
              <a:ext cx="5424055" cy="2038780"/>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91" fontAlgn="auto">
                <a:spcBef>
                  <a:spcPts val="0"/>
                </a:spcBef>
                <a:spcAft>
                  <a:spcPts val="0"/>
                </a:spcAft>
                <a:defRPr/>
              </a:pPr>
              <a:endParaRPr lang="en-US" sz="1400" dirty="0">
                <a:solidFill>
                  <a:srgbClr val="FFFFFF"/>
                </a:solidFill>
              </a:endParaRPr>
            </a:p>
          </p:txBody>
        </p:sp>
        <p:sp>
          <p:nvSpPr>
            <p:cNvPr id="47" name="Round Same Side Corner Rectangle 46"/>
            <p:cNvSpPr/>
            <p:nvPr/>
          </p:nvSpPr>
          <p:spPr>
            <a:xfrm>
              <a:off x="6348847" y="3771057"/>
              <a:ext cx="5424055" cy="588558"/>
            </a:xfrm>
            <a:prstGeom prst="round2SameRect">
              <a:avLst>
                <a:gd name="adj1" fmla="val 14152"/>
                <a:gd name="adj2" fmla="val 0"/>
              </a:avLst>
            </a:prstGeom>
            <a:gradFill>
              <a:gsLst>
                <a:gs pos="0">
                  <a:schemeClr val="tx1"/>
                </a:gs>
                <a:gs pos="100000">
                  <a:schemeClr val="accent2"/>
                </a:gs>
              </a:gsLst>
              <a:lin ang="4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91" fontAlgn="auto">
                <a:spcBef>
                  <a:spcPts val="0"/>
                </a:spcBef>
                <a:spcAft>
                  <a:spcPts val="0"/>
                </a:spcAft>
                <a:defRPr/>
              </a:pPr>
              <a:endParaRPr lang="en-US" sz="1400" dirty="0">
                <a:solidFill>
                  <a:srgbClr val="FFFFFF"/>
                </a:solidFill>
              </a:endParaRPr>
            </a:p>
          </p:txBody>
        </p:sp>
        <p:sp>
          <p:nvSpPr>
            <p:cNvPr id="48" name="Rectangle 47"/>
            <p:cNvSpPr/>
            <p:nvPr/>
          </p:nvSpPr>
          <p:spPr>
            <a:xfrm>
              <a:off x="6372127" y="3838805"/>
              <a:ext cx="5326704" cy="476350"/>
            </a:xfrm>
            <a:prstGeom prst="rect">
              <a:avLst/>
            </a:prstGeom>
          </p:spPr>
          <p:txBody>
            <a:bodyPr anchor="ctr"/>
            <a:lstStyle/>
            <a:p>
              <a:pPr algn="ctr" defTabSz="685891" fontAlgn="auto">
                <a:spcBef>
                  <a:spcPts val="0"/>
                </a:spcBef>
                <a:spcAft>
                  <a:spcPts val="0"/>
                </a:spcAft>
                <a:defRPr/>
              </a:pPr>
              <a:r>
                <a:rPr lang="en-US" sz="1400" dirty="0">
                  <a:solidFill>
                    <a:srgbClr val="FFFFFF"/>
                  </a:solidFill>
                  <a:effectLst>
                    <a:outerShdw blurRad="50800" dist="38100" dir="2700000" algn="tl" rotWithShape="0">
                      <a:prstClr val="black">
                        <a:alpha val="40000"/>
                      </a:prstClr>
                    </a:outerShdw>
                  </a:effectLst>
                  <a:latin typeface="Arial"/>
                </a:rPr>
                <a:t>What is Overlay Network?</a:t>
              </a:r>
            </a:p>
          </p:txBody>
        </p:sp>
        <p:sp>
          <p:nvSpPr>
            <p:cNvPr id="49" name="Rectangle 48"/>
            <p:cNvSpPr/>
            <p:nvPr/>
          </p:nvSpPr>
          <p:spPr>
            <a:xfrm rot="10800000">
              <a:off x="6371504" y="4480023"/>
              <a:ext cx="5401398" cy="1463577"/>
            </a:xfrm>
            <a:prstGeom prst="rect">
              <a:avLst/>
            </a:prstGeom>
            <a:gradFill flip="none" rotWithShape="1">
              <a:gsLst>
                <a:gs pos="93800">
                  <a:schemeClr val="bg1"/>
                </a:gs>
                <a:gs pos="0">
                  <a:schemeClr val="accent1">
                    <a:alpha val="0"/>
                  </a:schemeClr>
                </a:gs>
                <a:gs pos="100000">
                  <a:schemeClr val="accent2">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91" fontAlgn="auto">
                <a:spcBef>
                  <a:spcPts val="0"/>
                </a:spcBef>
                <a:spcAft>
                  <a:spcPts val="0"/>
                </a:spcAft>
                <a:defRPr/>
              </a:pPr>
              <a:endParaRPr lang="en-US" sz="1400" dirty="0">
                <a:solidFill>
                  <a:srgbClr val="FFFFFF"/>
                </a:solidFill>
              </a:endParaRPr>
            </a:p>
          </p:txBody>
        </p:sp>
        <p:sp>
          <p:nvSpPr>
            <p:cNvPr id="40985" name="Rectangle 49"/>
            <p:cNvSpPr>
              <a:spLocks noChangeArrowheads="1"/>
            </p:cNvSpPr>
            <p:nvPr/>
          </p:nvSpPr>
          <p:spPr bwMode="auto">
            <a:xfrm>
              <a:off x="6563910" y="4556930"/>
              <a:ext cx="5142316" cy="831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defTabSz="685800"/>
              <a:r>
                <a:rPr lang="en-US" sz="1200">
                  <a:solidFill>
                    <a:srgbClr val="333333"/>
                  </a:solidFill>
                </a:rPr>
                <a:t>Overlay network is created on existing network infrastructure (physical and/or virtual) using a network protocol.  Examples of overlay network protocol are: MPLS, LISP, OTV and VXLAN</a:t>
              </a:r>
            </a:p>
          </p:txBody>
        </p:sp>
      </p:grpSp>
      <p:grpSp>
        <p:nvGrpSpPr>
          <p:cNvPr id="6" name="Group 34"/>
          <p:cNvGrpSpPr>
            <a:grpSpLocks/>
          </p:cNvGrpSpPr>
          <p:nvPr/>
        </p:nvGrpSpPr>
        <p:grpSpPr bwMode="auto">
          <a:xfrm>
            <a:off x="4772033" y="1363135"/>
            <a:ext cx="4068763" cy="2857500"/>
            <a:chOff x="6348847" y="1780332"/>
            <a:chExt cx="5424055" cy="2856938"/>
          </a:xfrm>
        </p:grpSpPr>
        <p:sp>
          <p:nvSpPr>
            <p:cNvPr id="70" name="Rectangle 69"/>
            <p:cNvSpPr/>
            <p:nvPr/>
          </p:nvSpPr>
          <p:spPr bwMode="auto">
            <a:xfrm>
              <a:off x="6524500" y="4402367"/>
              <a:ext cx="5134122" cy="234903"/>
            </a:xfrm>
            <a:prstGeom prst="rect">
              <a:avLst/>
            </a:prstGeom>
            <a:gradFill flip="none" rotWithShape="1">
              <a:gsLst>
                <a:gs pos="0">
                  <a:srgbClr val="7F7F7F"/>
                </a:gs>
                <a:gs pos="100000">
                  <a:schemeClr val="accent4">
                    <a:alpha val="0"/>
                    <a:lumMod val="50000"/>
                    <a:lumOff val="50000"/>
                  </a:schemeClr>
                </a:gs>
              </a:gsLst>
              <a:path path="shape">
                <a:fillToRect l="50000" t="50000" r="50000" b="50000"/>
              </a:path>
              <a:tileRect/>
            </a:gradFill>
            <a:ln w="12700">
              <a:noFill/>
              <a:round/>
              <a:headEnd/>
              <a:tailEnd/>
            </a:ln>
            <a:effectLst>
              <a:outerShdw blurRad="63500" sx="102000" sy="102000" algn="ctr" rotWithShape="0">
                <a:prstClr val="black">
                  <a:alpha val="40000"/>
                </a:prstClr>
              </a:outerShdw>
            </a:effectLst>
          </p:spPr>
          <p:txBody>
            <a:bodyPr wrap="none" anchor="ctr"/>
            <a:lstStyle/>
            <a:p>
              <a:pPr algn="ctr" defTabSz="685891">
                <a:lnSpc>
                  <a:spcPct val="90000"/>
                </a:lnSpc>
                <a:defRPr/>
              </a:pPr>
              <a:endParaRPr lang="en-US" sz="1400" dirty="0">
                <a:solidFill>
                  <a:srgbClr val="FFFFFF"/>
                </a:solidFill>
                <a:effectLst>
                  <a:outerShdw blurRad="38100" dist="38100" dir="2700000" algn="tl">
                    <a:srgbClr val="000000">
                      <a:alpha val="43137"/>
                    </a:srgbClr>
                  </a:outerShdw>
                </a:effectLst>
                <a:latin typeface="Arial"/>
              </a:endParaRPr>
            </a:p>
          </p:txBody>
        </p:sp>
        <p:sp>
          <p:nvSpPr>
            <p:cNvPr id="71" name="Rectangle 70"/>
            <p:cNvSpPr/>
            <p:nvPr/>
          </p:nvSpPr>
          <p:spPr>
            <a:xfrm>
              <a:off x="6348847" y="2008887"/>
              <a:ext cx="5424055" cy="2543733"/>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91" fontAlgn="auto">
                <a:spcBef>
                  <a:spcPts val="0"/>
                </a:spcBef>
                <a:spcAft>
                  <a:spcPts val="0"/>
                </a:spcAft>
                <a:defRPr/>
              </a:pPr>
              <a:endParaRPr lang="en-US" sz="1400" dirty="0">
                <a:solidFill>
                  <a:srgbClr val="FFFFFF"/>
                </a:solidFill>
              </a:endParaRPr>
            </a:p>
          </p:txBody>
        </p:sp>
        <p:sp>
          <p:nvSpPr>
            <p:cNvPr id="72" name="Round Same Side Corner Rectangle 71"/>
            <p:cNvSpPr/>
            <p:nvPr/>
          </p:nvSpPr>
          <p:spPr>
            <a:xfrm>
              <a:off x="6348847" y="1780332"/>
              <a:ext cx="5424055" cy="588318"/>
            </a:xfrm>
            <a:prstGeom prst="round2SameRect">
              <a:avLst>
                <a:gd name="adj1" fmla="val 14152"/>
                <a:gd name="adj2" fmla="val 0"/>
              </a:avLst>
            </a:prstGeom>
            <a:gradFill>
              <a:gsLst>
                <a:gs pos="0">
                  <a:schemeClr val="tx1"/>
                </a:gs>
                <a:gs pos="100000">
                  <a:schemeClr val="accent2"/>
                </a:gs>
              </a:gsLst>
              <a:lin ang="4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91" fontAlgn="auto">
                <a:spcBef>
                  <a:spcPts val="0"/>
                </a:spcBef>
                <a:spcAft>
                  <a:spcPts val="0"/>
                </a:spcAft>
                <a:defRPr/>
              </a:pPr>
              <a:endParaRPr lang="en-US" sz="1400" dirty="0">
                <a:solidFill>
                  <a:srgbClr val="FFFFFF"/>
                </a:solidFill>
              </a:endParaRPr>
            </a:p>
          </p:txBody>
        </p:sp>
        <p:sp>
          <p:nvSpPr>
            <p:cNvPr id="73" name="Rectangle 72"/>
            <p:cNvSpPr/>
            <p:nvPr/>
          </p:nvSpPr>
          <p:spPr>
            <a:xfrm>
              <a:off x="6372127" y="1848052"/>
              <a:ext cx="5326704" cy="476157"/>
            </a:xfrm>
            <a:prstGeom prst="rect">
              <a:avLst/>
            </a:prstGeom>
          </p:spPr>
          <p:txBody>
            <a:bodyPr anchor="ctr"/>
            <a:lstStyle/>
            <a:p>
              <a:pPr algn="ctr" defTabSz="685891" fontAlgn="auto">
                <a:spcBef>
                  <a:spcPts val="0"/>
                </a:spcBef>
                <a:spcAft>
                  <a:spcPts val="0"/>
                </a:spcAft>
                <a:defRPr/>
              </a:pPr>
              <a:r>
                <a:rPr lang="en-US" sz="1400" dirty="0">
                  <a:solidFill>
                    <a:srgbClr val="FFFFFF"/>
                  </a:solidFill>
                  <a:effectLst>
                    <a:outerShdw blurRad="50800" dist="38100" dir="2700000" algn="tl" rotWithShape="0">
                      <a:prstClr val="black">
                        <a:alpha val="40000"/>
                      </a:prstClr>
                    </a:outerShdw>
                  </a:effectLst>
                  <a:latin typeface="Arial"/>
                </a:rPr>
                <a:t>What Is </a:t>
              </a:r>
              <a:r>
                <a:rPr lang="en-US" sz="1400" dirty="0" err="1">
                  <a:solidFill>
                    <a:srgbClr val="FFFFFF"/>
                  </a:solidFill>
                  <a:effectLst>
                    <a:outerShdw blurRad="50800" dist="38100" dir="2700000" algn="tl" rotWithShape="0">
                      <a:prstClr val="black">
                        <a:alpha val="40000"/>
                      </a:prstClr>
                    </a:outerShdw>
                  </a:effectLst>
                  <a:latin typeface="Arial"/>
                </a:rPr>
                <a:t>OpenFlow</a:t>
              </a:r>
              <a:r>
                <a:rPr lang="en-US" sz="1400" dirty="0">
                  <a:solidFill>
                    <a:srgbClr val="FFFFFF"/>
                  </a:solidFill>
                  <a:effectLst>
                    <a:outerShdw blurRad="50800" dist="38100" dir="2700000" algn="tl" rotWithShape="0">
                      <a:prstClr val="black">
                        <a:alpha val="40000"/>
                      </a:prstClr>
                    </a:outerShdw>
                  </a:effectLst>
                  <a:latin typeface="Arial"/>
                </a:rPr>
                <a:t>?</a:t>
              </a:r>
            </a:p>
          </p:txBody>
        </p:sp>
        <p:sp>
          <p:nvSpPr>
            <p:cNvPr id="74" name="Rectangle 73"/>
            <p:cNvSpPr/>
            <p:nvPr/>
          </p:nvSpPr>
          <p:spPr>
            <a:xfrm rot="10800000">
              <a:off x="6371504" y="2489298"/>
              <a:ext cx="5401398" cy="1987451"/>
            </a:xfrm>
            <a:prstGeom prst="rect">
              <a:avLst/>
            </a:prstGeom>
            <a:gradFill flip="none" rotWithShape="1">
              <a:gsLst>
                <a:gs pos="93800">
                  <a:schemeClr val="bg1"/>
                </a:gs>
                <a:gs pos="0">
                  <a:schemeClr val="accent1">
                    <a:alpha val="0"/>
                  </a:schemeClr>
                </a:gs>
                <a:gs pos="100000">
                  <a:schemeClr val="accent2">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91" fontAlgn="auto">
                <a:spcBef>
                  <a:spcPts val="0"/>
                </a:spcBef>
                <a:spcAft>
                  <a:spcPts val="0"/>
                </a:spcAft>
                <a:defRPr/>
              </a:pPr>
              <a:endParaRPr lang="en-US" sz="1400" dirty="0">
                <a:solidFill>
                  <a:srgbClr val="FFFFFF"/>
                </a:solidFill>
              </a:endParaRPr>
            </a:p>
          </p:txBody>
        </p:sp>
        <p:sp>
          <p:nvSpPr>
            <p:cNvPr id="40975" name="Rectangle 74"/>
            <p:cNvSpPr>
              <a:spLocks noChangeArrowheads="1"/>
            </p:cNvSpPr>
            <p:nvPr/>
          </p:nvSpPr>
          <p:spPr bwMode="auto">
            <a:xfrm>
              <a:off x="6563910" y="2566205"/>
              <a:ext cx="5085164" cy="1015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defTabSz="685800"/>
              <a:r>
                <a:rPr lang="en-US" sz="1200">
                  <a:solidFill>
                    <a:srgbClr val="333333"/>
                  </a:solidFill>
                </a:rPr>
                <a:t>“…open standard that enables researchers </a:t>
              </a:r>
            </a:p>
            <a:p>
              <a:pPr defTabSz="685800"/>
              <a:r>
                <a:rPr lang="en-US" sz="1200">
                  <a:solidFill>
                    <a:srgbClr val="333333"/>
                  </a:solidFill>
                </a:rPr>
                <a:t>to run </a:t>
              </a:r>
              <a:r>
                <a:rPr lang="en-US" sz="1200" b="1">
                  <a:solidFill>
                    <a:srgbClr val="333333"/>
                  </a:solidFill>
                </a:rPr>
                <a:t>experimental protocols </a:t>
              </a:r>
              <a:r>
                <a:rPr lang="en-US" sz="1200">
                  <a:solidFill>
                    <a:srgbClr val="333333"/>
                  </a:solidFill>
                </a:rPr>
                <a:t>in campus networks. Provides standard hook for researchers to run experiments, without exposing internal working of vendor devices…”</a:t>
              </a:r>
            </a:p>
          </p:txBody>
        </p:sp>
        <p:pic>
          <p:nvPicPr>
            <p:cNvPr id="40976" name="Picture 75"/>
            <p:cNvPicPr>
              <a:picLocks noChangeAspect="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853878" y="3746890"/>
              <a:ext cx="709472" cy="684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977" name="Text Placeholder 7"/>
            <p:cNvSpPr txBox="1">
              <a:spLocks/>
            </p:cNvSpPr>
            <p:nvPr/>
          </p:nvSpPr>
          <p:spPr bwMode="auto">
            <a:xfrm>
              <a:off x="7493000" y="4105275"/>
              <a:ext cx="3305175"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Arial" pitchFamily="34" charset="0"/>
                </a:defRPr>
              </a:lvl1pPr>
              <a:lvl2pPr marL="742950" indent="-285750" eaLnBrk="0" hangingPunct="0">
                <a:defRPr sz="1400">
                  <a:solidFill>
                    <a:schemeClr val="tx1"/>
                  </a:solidFill>
                  <a:latin typeface="Arial" pitchFamily="34" charset="0"/>
                </a:defRPr>
              </a:lvl2pPr>
              <a:lvl3pPr marL="1143000" indent="-228600" eaLnBrk="0" hangingPunct="0">
                <a:defRPr sz="1400">
                  <a:solidFill>
                    <a:schemeClr val="tx1"/>
                  </a:solidFill>
                  <a:latin typeface="Arial" pitchFamily="34" charset="0"/>
                </a:defRPr>
              </a:lvl3pPr>
              <a:lvl4pPr marL="1600200" indent="-228600" eaLnBrk="0" hangingPunct="0">
                <a:defRPr sz="1400">
                  <a:solidFill>
                    <a:schemeClr val="tx1"/>
                  </a:solidFill>
                  <a:latin typeface="Arial" pitchFamily="34" charset="0"/>
                </a:defRPr>
              </a:lvl4pPr>
              <a:lvl5pPr marL="2057400" indent="-228600" eaLnBrk="0" hangingPunct="0">
                <a:defRPr sz="1400">
                  <a:solidFill>
                    <a:schemeClr val="tx1"/>
                  </a:solidFill>
                  <a:latin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defRPr>
              </a:lvl9pPr>
            </a:lstStyle>
            <a:p>
              <a:pPr algn="r" eaLnBrk="1" hangingPunct="1">
                <a:lnSpc>
                  <a:spcPct val="95000"/>
                </a:lnSpc>
                <a:spcBef>
                  <a:spcPts val="1438"/>
                </a:spcBef>
                <a:buClr>
                  <a:srgbClr val="6DB344"/>
                </a:buClr>
                <a:buSzPct val="90000"/>
                <a:buFont typeface="Arial" pitchFamily="34" charset="0"/>
                <a:buNone/>
              </a:pPr>
              <a:r>
                <a:rPr lang="en-US" sz="1100">
                  <a:solidFill>
                    <a:srgbClr val="0096D6"/>
                  </a:solidFill>
                </a:rPr>
                <a:t>Source: www.opennetworking.org</a:t>
              </a:r>
            </a:p>
          </p:txBody>
        </p:sp>
      </p:grpSp>
    </p:spTree>
    <p:extLst>
      <p:ext uri="{BB962C8B-B14F-4D97-AF65-F5344CB8AC3E}">
        <p14:creationId xmlns="" xmlns:p14="http://schemas.microsoft.com/office/powerpoint/2010/main" val="22331872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例：</a:t>
            </a:r>
            <a:r>
              <a:rPr lang="en-US" dirty="0" smtClean="0"/>
              <a:t>NFV</a:t>
            </a:r>
            <a:r>
              <a:rPr lang="zh-CN" altLang="en-US" dirty="0" smtClean="0"/>
              <a:t>的资源抽象</a:t>
            </a:r>
            <a:endParaRPr lang="en-US" dirty="0"/>
          </a:p>
        </p:txBody>
      </p:sp>
      <p:sp>
        <p:nvSpPr>
          <p:cNvPr id="3" name="Content Placeholder 2"/>
          <p:cNvSpPr>
            <a:spLocks noGrp="1"/>
          </p:cNvSpPr>
          <p:nvPr>
            <p:ph idx="1"/>
          </p:nvPr>
        </p:nvSpPr>
        <p:spPr>
          <a:xfrm>
            <a:off x="179512" y="1988840"/>
            <a:ext cx="2674640" cy="4335760"/>
          </a:xfrm>
        </p:spPr>
        <p:txBody>
          <a:bodyPr>
            <a:normAutofit fontScale="62500" lnSpcReduction="20000"/>
          </a:bodyPr>
          <a:lstStyle/>
          <a:p>
            <a:r>
              <a:rPr lang="en-US" dirty="0" smtClean="0"/>
              <a:t>NFV</a:t>
            </a:r>
            <a:r>
              <a:rPr lang="zh-CN" altLang="en-US" dirty="0" smtClean="0"/>
              <a:t>虽没有定义</a:t>
            </a:r>
            <a:r>
              <a:rPr lang="en-US" altLang="zh-CN" dirty="0" smtClean="0"/>
              <a:t>web</a:t>
            </a:r>
            <a:r>
              <a:rPr lang="zh-CN" altLang="en-US" dirty="0" smtClean="0"/>
              <a:t>接口，其核心也是资源抽象和开放。</a:t>
            </a:r>
            <a:endParaRPr lang="en-US" altLang="zh-CN" dirty="0" smtClean="0"/>
          </a:p>
          <a:p>
            <a:r>
              <a:rPr lang="zh-CN" altLang="en-US" dirty="0" smtClean="0"/>
              <a:t>在硬件资源之上定义虚拟化层，通过虚拟化层解耦底层的计算、存储和网络硬件资源</a:t>
            </a:r>
            <a:endParaRPr lang="en-US" altLang="zh-CN" dirty="0" smtClean="0"/>
          </a:p>
          <a:p>
            <a:r>
              <a:rPr lang="zh-CN" altLang="en-US" dirty="0" smtClean="0"/>
              <a:t>虚拟基础设施管理器（</a:t>
            </a:r>
            <a:r>
              <a:rPr lang="en-US" dirty="0" err="1" smtClean="0"/>
              <a:t>virtualised</a:t>
            </a:r>
            <a:r>
              <a:rPr lang="en-US" dirty="0" smtClean="0"/>
              <a:t> infrastructure manager</a:t>
            </a:r>
            <a:r>
              <a:rPr lang="zh-CN" altLang="en-US" dirty="0" smtClean="0"/>
              <a:t>）完成资源管理，包括维护网络中的硬件资源列表呈现给虚拟网络功能管理器，</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976396" y="1772816"/>
            <a:ext cx="6167604" cy="48691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09600" y="381000"/>
            <a:ext cx="3117850" cy="457200"/>
          </a:xfrm>
          <a:prstGeom prst="rect">
            <a:avLst/>
          </a:prstGeom>
          <a:noFill/>
          <a:ln w="9525">
            <a:noFill/>
            <a:miter lim="800000"/>
            <a:headEnd/>
            <a:tailEnd/>
          </a:ln>
        </p:spPr>
        <p:txBody>
          <a:bodyPr wrap="none" lIns="92075" tIns="46038" rIns="92075" bIns="46038">
            <a:spAutoFit/>
          </a:bodyPr>
          <a:lstStyle/>
          <a:p>
            <a:pPr eaLnBrk="0" hangingPunct="0"/>
            <a:r>
              <a:rPr lang="zh-CN" altLang="en-US" b="1"/>
              <a:t>例</a:t>
            </a:r>
            <a:r>
              <a:rPr lang="en-US" altLang="zh-CN" b="1"/>
              <a:t>: </a:t>
            </a:r>
            <a:r>
              <a:rPr lang="zh-CN" altLang="en-US" b="1"/>
              <a:t>电话网与</a:t>
            </a:r>
            <a:r>
              <a:rPr lang="en-US" altLang="zh-CN" b="1"/>
              <a:t>IP</a:t>
            </a:r>
            <a:r>
              <a:rPr lang="zh-CN" altLang="en-US" b="1"/>
              <a:t>网地址</a:t>
            </a:r>
          </a:p>
        </p:txBody>
      </p:sp>
      <p:sp>
        <p:nvSpPr>
          <p:cNvPr id="21507" name="Rectangle 3"/>
          <p:cNvSpPr>
            <a:spLocks noChangeArrowheads="1"/>
          </p:cNvSpPr>
          <p:nvPr/>
        </p:nvSpPr>
        <p:spPr bwMode="auto">
          <a:xfrm>
            <a:off x="423863" y="1143000"/>
            <a:ext cx="1911350" cy="396875"/>
          </a:xfrm>
          <a:prstGeom prst="rect">
            <a:avLst/>
          </a:prstGeom>
          <a:noFill/>
          <a:ln w="9525">
            <a:noFill/>
            <a:miter lim="800000"/>
            <a:headEnd/>
            <a:tailEnd/>
          </a:ln>
        </p:spPr>
        <p:txBody>
          <a:bodyPr wrap="none" lIns="92075" tIns="46038" rIns="92075" bIns="46038">
            <a:spAutoFit/>
          </a:bodyPr>
          <a:lstStyle/>
          <a:p>
            <a:pPr lvl="1" eaLnBrk="0" hangingPunct="0"/>
            <a:r>
              <a:rPr lang="zh-CN" altLang="en-US" sz="2000">
                <a:latin typeface="宋体" pitchFamily="2" charset="-122"/>
              </a:rPr>
              <a:t>公用电话网</a:t>
            </a:r>
          </a:p>
        </p:txBody>
      </p:sp>
      <p:sp>
        <p:nvSpPr>
          <p:cNvPr id="21508" name="Rectangle 4"/>
          <p:cNvSpPr>
            <a:spLocks noChangeArrowheads="1"/>
          </p:cNvSpPr>
          <p:nvPr/>
        </p:nvSpPr>
        <p:spPr bwMode="auto">
          <a:xfrm>
            <a:off x="5605463" y="1143000"/>
            <a:ext cx="2216150" cy="396875"/>
          </a:xfrm>
          <a:prstGeom prst="rect">
            <a:avLst/>
          </a:prstGeom>
          <a:noFill/>
          <a:ln w="9525">
            <a:noFill/>
            <a:miter lim="800000"/>
            <a:headEnd/>
            <a:tailEnd/>
          </a:ln>
        </p:spPr>
        <p:txBody>
          <a:bodyPr wrap="none" lIns="92075" tIns="46038" rIns="92075" bIns="46038">
            <a:spAutoFit/>
          </a:bodyPr>
          <a:lstStyle/>
          <a:p>
            <a:pPr eaLnBrk="0" hangingPunct="0"/>
            <a:r>
              <a:rPr lang="zh-CN" altLang="en-US" sz="2000">
                <a:latin typeface="宋体" pitchFamily="2" charset="-122"/>
              </a:rPr>
              <a:t>计算机</a:t>
            </a:r>
            <a:r>
              <a:rPr lang="en-US" altLang="zh-CN" sz="2000">
                <a:latin typeface="宋体" pitchFamily="2" charset="-122"/>
              </a:rPr>
              <a:t>TCP/IP</a:t>
            </a:r>
            <a:r>
              <a:rPr lang="zh-CN" altLang="en-US" sz="2000">
                <a:latin typeface="宋体" pitchFamily="2" charset="-122"/>
              </a:rPr>
              <a:t>网络</a:t>
            </a:r>
          </a:p>
        </p:txBody>
      </p:sp>
      <p:sp>
        <p:nvSpPr>
          <p:cNvPr id="21509" name="Rectangle 5"/>
          <p:cNvSpPr>
            <a:spLocks noChangeArrowheads="1"/>
          </p:cNvSpPr>
          <p:nvPr/>
        </p:nvSpPr>
        <p:spPr bwMode="auto">
          <a:xfrm>
            <a:off x="5605463" y="1981200"/>
            <a:ext cx="1962150" cy="396875"/>
          </a:xfrm>
          <a:prstGeom prst="rect">
            <a:avLst/>
          </a:prstGeom>
          <a:noFill/>
          <a:ln w="9525">
            <a:noFill/>
            <a:miter lim="800000"/>
            <a:headEnd/>
            <a:tailEnd/>
          </a:ln>
        </p:spPr>
        <p:txBody>
          <a:bodyPr wrap="none" lIns="92075" tIns="46038" rIns="92075" bIns="46038">
            <a:spAutoFit/>
          </a:bodyPr>
          <a:lstStyle/>
          <a:p>
            <a:pPr eaLnBrk="0" hangingPunct="0"/>
            <a:r>
              <a:rPr lang="zh-CN" altLang="en-US" sz="2000">
                <a:latin typeface="宋体" pitchFamily="2" charset="-122"/>
              </a:rPr>
              <a:t>物理地址</a:t>
            </a:r>
            <a:r>
              <a:rPr lang="en-US" altLang="zh-CN" sz="2000">
                <a:latin typeface="宋体" pitchFamily="2" charset="-122"/>
              </a:rPr>
              <a:t>(</a:t>
            </a:r>
            <a:r>
              <a:rPr lang="zh-CN" altLang="en-US" sz="2000">
                <a:latin typeface="宋体" pitchFamily="2" charset="-122"/>
              </a:rPr>
              <a:t>网卡</a:t>
            </a:r>
            <a:r>
              <a:rPr lang="en-US" altLang="zh-CN" sz="2000">
                <a:latin typeface="宋体" pitchFamily="2" charset="-122"/>
              </a:rPr>
              <a:t>)</a:t>
            </a:r>
          </a:p>
        </p:txBody>
      </p:sp>
      <p:sp>
        <p:nvSpPr>
          <p:cNvPr id="21510" name="Rectangle 6"/>
          <p:cNvSpPr>
            <a:spLocks noChangeArrowheads="1"/>
          </p:cNvSpPr>
          <p:nvPr/>
        </p:nvSpPr>
        <p:spPr bwMode="auto">
          <a:xfrm>
            <a:off x="6215063" y="3048000"/>
            <a:ext cx="946150" cy="396875"/>
          </a:xfrm>
          <a:prstGeom prst="rect">
            <a:avLst/>
          </a:prstGeom>
          <a:noFill/>
          <a:ln w="9525">
            <a:noFill/>
            <a:miter lim="800000"/>
            <a:headEnd/>
            <a:tailEnd/>
          </a:ln>
        </p:spPr>
        <p:txBody>
          <a:bodyPr wrap="none" lIns="92075" tIns="46038" rIns="92075" bIns="46038">
            <a:spAutoFit/>
          </a:bodyPr>
          <a:lstStyle/>
          <a:p>
            <a:pPr eaLnBrk="0" hangingPunct="0"/>
            <a:r>
              <a:rPr lang="en-US" altLang="zh-CN" sz="2000">
                <a:latin typeface="宋体" pitchFamily="2" charset="-122"/>
              </a:rPr>
              <a:t>IP</a:t>
            </a:r>
            <a:r>
              <a:rPr lang="zh-CN" altLang="en-US" sz="2000">
                <a:latin typeface="宋体" pitchFamily="2" charset="-122"/>
              </a:rPr>
              <a:t>地址</a:t>
            </a:r>
          </a:p>
        </p:txBody>
      </p:sp>
      <p:sp>
        <p:nvSpPr>
          <p:cNvPr id="21511" name="Rectangle 7"/>
          <p:cNvSpPr>
            <a:spLocks noChangeArrowheads="1"/>
          </p:cNvSpPr>
          <p:nvPr/>
        </p:nvSpPr>
        <p:spPr bwMode="auto">
          <a:xfrm>
            <a:off x="5910263" y="4114800"/>
            <a:ext cx="946150" cy="396875"/>
          </a:xfrm>
          <a:prstGeom prst="rect">
            <a:avLst/>
          </a:prstGeom>
          <a:noFill/>
          <a:ln w="9525">
            <a:noFill/>
            <a:miter lim="800000"/>
            <a:headEnd/>
            <a:tailEnd/>
          </a:ln>
        </p:spPr>
        <p:txBody>
          <a:bodyPr wrap="none" lIns="92075" tIns="46038" rIns="92075" bIns="46038">
            <a:spAutoFit/>
          </a:bodyPr>
          <a:lstStyle/>
          <a:p>
            <a:pPr eaLnBrk="0" hangingPunct="0"/>
            <a:r>
              <a:rPr lang="zh-CN" altLang="en-US" sz="2000">
                <a:latin typeface="宋体" pitchFamily="2" charset="-122"/>
              </a:rPr>
              <a:t>主机名</a:t>
            </a:r>
          </a:p>
        </p:txBody>
      </p:sp>
      <p:sp>
        <p:nvSpPr>
          <p:cNvPr id="21512" name="Rectangle 8"/>
          <p:cNvSpPr>
            <a:spLocks noChangeArrowheads="1"/>
          </p:cNvSpPr>
          <p:nvPr/>
        </p:nvSpPr>
        <p:spPr bwMode="auto">
          <a:xfrm>
            <a:off x="728663" y="1905000"/>
            <a:ext cx="1454150" cy="396875"/>
          </a:xfrm>
          <a:prstGeom prst="rect">
            <a:avLst/>
          </a:prstGeom>
          <a:noFill/>
          <a:ln w="9525">
            <a:noFill/>
            <a:miter lim="800000"/>
            <a:headEnd/>
            <a:tailEnd/>
          </a:ln>
        </p:spPr>
        <p:txBody>
          <a:bodyPr wrap="none" lIns="92075" tIns="46038" rIns="92075" bIns="46038">
            <a:spAutoFit/>
          </a:bodyPr>
          <a:lstStyle/>
          <a:p>
            <a:pPr eaLnBrk="0" hangingPunct="0"/>
            <a:r>
              <a:rPr lang="zh-CN" altLang="en-US" sz="2000">
                <a:latin typeface="宋体" pitchFamily="2" charset="-122"/>
              </a:rPr>
              <a:t>用户线位置</a:t>
            </a:r>
          </a:p>
        </p:txBody>
      </p:sp>
      <p:sp>
        <p:nvSpPr>
          <p:cNvPr id="21513" name="Rectangle 9"/>
          <p:cNvSpPr>
            <a:spLocks noChangeArrowheads="1"/>
          </p:cNvSpPr>
          <p:nvPr/>
        </p:nvSpPr>
        <p:spPr bwMode="auto">
          <a:xfrm>
            <a:off x="804863" y="2971800"/>
            <a:ext cx="1200150" cy="396875"/>
          </a:xfrm>
          <a:prstGeom prst="rect">
            <a:avLst/>
          </a:prstGeom>
          <a:noFill/>
          <a:ln w="9525">
            <a:noFill/>
            <a:miter lim="800000"/>
            <a:headEnd/>
            <a:tailEnd/>
          </a:ln>
        </p:spPr>
        <p:txBody>
          <a:bodyPr wrap="none" lIns="92075" tIns="46038" rIns="92075" bIns="46038">
            <a:spAutoFit/>
          </a:bodyPr>
          <a:lstStyle/>
          <a:p>
            <a:pPr eaLnBrk="0" hangingPunct="0"/>
            <a:r>
              <a:rPr lang="zh-CN" altLang="en-US" sz="2000">
                <a:latin typeface="宋体" pitchFamily="2" charset="-122"/>
              </a:rPr>
              <a:t>电话号码</a:t>
            </a:r>
          </a:p>
        </p:txBody>
      </p:sp>
      <p:sp>
        <p:nvSpPr>
          <p:cNvPr id="21514" name="Rectangle 10"/>
          <p:cNvSpPr>
            <a:spLocks noChangeArrowheads="1"/>
          </p:cNvSpPr>
          <p:nvPr/>
        </p:nvSpPr>
        <p:spPr bwMode="auto">
          <a:xfrm>
            <a:off x="271463" y="4114800"/>
            <a:ext cx="1200150" cy="396875"/>
          </a:xfrm>
          <a:prstGeom prst="rect">
            <a:avLst/>
          </a:prstGeom>
          <a:noFill/>
          <a:ln w="9525">
            <a:noFill/>
            <a:miter lim="800000"/>
            <a:headEnd/>
            <a:tailEnd/>
          </a:ln>
        </p:spPr>
        <p:txBody>
          <a:bodyPr wrap="none" lIns="92075" tIns="46038" rIns="92075" bIns="46038">
            <a:spAutoFit/>
          </a:bodyPr>
          <a:lstStyle/>
          <a:p>
            <a:pPr eaLnBrk="0" hangingPunct="0"/>
            <a:r>
              <a:rPr lang="zh-CN" altLang="en-US" sz="2000">
                <a:latin typeface="宋体" pitchFamily="2" charset="-122"/>
              </a:rPr>
              <a:t>用户姓名</a:t>
            </a:r>
          </a:p>
        </p:txBody>
      </p:sp>
      <p:sp>
        <p:nvSpPr>
          <p:cNvPr id="21515" name="Line 11"/>
          <p:cNvSpPr>
            <a:spLocks noChangeShapeType="1"/>
          </p:cNvSpPr>
          <p:nvPr/>
        </p:nvSpPr>
        <p:spPr bwMode="auto">
          <a:xfrm>
            <a:off x="1506538" y="2303463"/>
            <a:ext cx="0" cy="608012"/>
          </a:xfrm>
          <a:prstGeom prst="line">
            <a:avLst/>
          </a:prstGeom>
          <a:noFill/>
          <a:ln w="12700">
            <a:solidFill>
              <a:schemeClr val="tx1"/>
            </a:solidFill>
            <a:round/>
            <a:headEnd type="stealth" w="med" len="med"/>
            <a:tailEnd type="none" w="sm" len="sm"/>
          </a:ln>
        </p:spPr>
        <p:txBody>
          <a:bodyPr wrap="none" anchor="ctr"/>
          <a:lstStyle/>
          <a:p>
            <a:endParaRPr lang="en-US"/>
          </a:p>
        </p:txBody>
      </p:sp>
      <p:sp>
        <p:nvSpPr>
          <p:cNvPr id="21516" name="Line 12"/>
          <p:cNvSpPr>
            <a:spLocks noChangeShapeType="1"/>
          </p:cNvSpPr>
          <p:nvPr/>
        </p:nvSpPr>
        <p:spPr bwMode="auto">
          <a:xfrm>
            <a:off x="820738" y="3446463"/>
            <a:ext cx="0" cy="608012"/>
          </a:xfrm>
          <a:prstGeom prst="line">
            <a:avLst/>
          </a:prstGeom>
          <a:noFill/>
          <a:ln w="12700">
            <a:solidFill>
              <a:schemeClr val="tx1"/>
            </a:solidFill>
            <a:round/>
            <a:headEnd type="stealth" w="med" len="med"/>
            <a:tailEnd type="none" w="sm" len="sm"/>
          </a:ln>
        </p:spPr>
        <p:txBody>
          <a:bodyPr wrap="none" anchor="ctr"/>
          <a:lstStyle/>
          <a:p>
            <a:endParaRPr lang="en-US"/>
          </a:p>
        </p:txBody>
      </p:sp>
      <p:sp>
        <p:nvSpPr>
          <p:cNvPr id="21517" name="Line 13"/>
          <p:cNvSpPr>
            <a:spLocks noChangeShapeType="1"/>
          </p:cNvSpPr>
          <p:nvPr/>
        </p:nvSpPr>
        <p:spPr bwMode="auto">
          <a:xfrm>
            <a:off x="6688138" y="2455863"/>
            <a:ext cx="0" cy="531812"/>
          </a:xfrm>
          <a:prstGeom prst="line">
            <a:avLst/>
          </a:prstGeom>
          <a:noFill/>
          <a:ln w="12700">
            <a:solidFill>
              <a:schemeClr val="tx1"/>
            </a:solidFill>
            <a:round/>
            <a:headEnd type="stealth" w="med" len="med"/>
            <a:tailEnd type="none" w="sm" len="sm"/>
          </a:ln>
        </p:spPr>
        <p:txBody>
          <a:bodyPr wrap="none" anchor="ctr"/>
          <a:lstStyle/>
          <a:p>
            <a:endParaRPr lang="en-US"/>
          </a:p>
        </p:txBody>
      </p:sp>
      <p:sp>
        <p:nvSpPr>
          <p:cNvPr id="21518" name="Line 14"/>
          <p:cNvSpPr>
            <a:spLocks noChangeShapeType="1"/>
          </p:cNvSpPr>
          <p:nvPr/>
        </p:nvSpPr>
        <p:spPr bwMode="auto">
          <a:xfrm>
            <a:off x="6230938" y="3446463"/>
            <a:ext cx="0" cy="684212"/>
          </a:xfrm>
          <a:prstGeom prst="line">
            <a:avLst/>
          </a:prstGeom>
          <a:noFill/>
          <a:ln w="12700">
            <a:solidFill>
              <a:schemeClr val="tx1"/>
            </a:solidFill>
            <a:round/>
            <a:headEnd type="stealth" w="med" len="med"/>
            <a:tailEnd type="none" w="sm" len="sm"/>
          </a:ln>
        </p:spPr>
        <p:txBody>
          <a:bodyPr wrap="none" anchor="ctr"/>
          <a:lstStyle/>
          <a:p>
            <a:endParaRPr lang="en-US"/>
          </a:p>
        </p:txBody>
      </p:sp>
      <p:sp>
        <p:nvSpPr>
          <p:cNvPr id="21519" name="Line 15"/>
          <p:cNvSpPr>
            <a:spLocks noChangeShapeType="1"/>
          </p:cNvSpPr>
          <p:nvPr/>
        </p:nvSpPr>
        <p:spPr bwMode="auto">
          <a:xfrm>
            <a:off x="60325" y="1692275"/>
            <a:ext cx="8609013" cy="0"/>
          </a:xfrm>
          <a:prstGeom prst="line">
            <a:avLst/>
          </a:prstGeom>
          <a:noFill/>
          <a:ln w="50800">
            <a:solidFill>
              <a:schemeClr val="tx1"/>
            </a:solidFill>
            <a:round/>
            <a:headEnd type="none" w="sm" len="sm"/>
            <a:tailEnd type="none" w="sm" len="sm"/>
          </a:ln>
        </p:spPr>
        <p:txBody>
          <a:bodyPr wrap="none" anchor="ctr"/>
          <a:lstStyle/>
          <a:p>
            <a:endParaRPr lang="en-US"/>
          </a:p>
        </p:txBody>
      </p:sp>
      <p:sp>
        <p:nvSpPr>
          <p:cNvPr id="21520" name="Rectangle 16"/>
          <p:cNvSpPr>
            <a:spLocks noChangeArrowheads="1"/>
          </p:cNvSpPr>
          <p:nvPr/>
        </p:nvSpPr>
        <p:spPr bwMode="auto">
          <a:xfrm>
            <a:off x="804863" y="3619500"/>
            <a:ext cx="946150" cy="274638"/>
          </a:xfrm>
          <a:prstGeom prst="rect">
            <a:avLst/>
          </a:prstGeom>
          <a:noFill/>
          <a:ln w="9525">
            <a:noFill/>
            <a:miter lim="800000"/>
            <a:headEnd/>
            <a:tailEnd/>
          </a:ln>
        </p:spPr>
        <p:txBody>
          <a:bodyPr wrap="none" lIns="92075" tIns="46038" rIns="92075" bIns="46038">
            <a:spAutoFit/>
          </a:bodyPr>
          <a:lstStyle/>
          <a:p>
            <a:pPr eaLnBrk="0" hangingPunct="0"/>
            <a:r>
              <a:rPr lang="zh-CN" altLang="en-US" sz="1200">
                <a:latin typeface="宋体" pitchFamily="2" charset="-122"/>
              </a:rPr>
              <a:t>电话号码簿</a:t>
            </a:r>
          </a:p>
        </p:txBody>
      </p:sp>
      <p:sp>
        <p:nvSpPr>
          <p:cNvPr id="21521" name="Rectangle 17"/>
          <p:cNvSpPr>
            <a:spLocks noChangeArrowheads="1"/>
          </p:cNvSpPr>
          <p:nvPr/>
        </p:nvSpPr>
        <p:spPr bwMode="auto">
          <a:xfrm>
            <a:off x="6215063" y="3695700"/>
            <a:ext cx="869950" cy="274638"/>
          </a:xfrm>
          <a:prstGeom prst="rect">
            <a:avLst/>
          </a:prstGeom>
          <a:noFill/>
          <a:ln w="9525">
            <a:noFill/>
            <a:miter lim="800000"/>
            <a:headEnd/>
            <a:tailEnd/>
          </a:ln>
        </p:spPr>
        <p:txBody>
          <a:bodyPr wrap="none" lIns="92075" tIns="46038" rIns="92075" bIns="46038">
            <a:spAutoFit/>
          </a:bodyPr>
          <a:lstStyle/>
          <a:p>
            <a:pPr eaLnBrk="0" hangingPunct="0"/>
            <a:r>
              <a:rPr lang="en-US" altLang="zh-CN" sz="1200">
                <a:latin typeface="宋体" pitchFamily="2" charset="-122"/>
              </a:rPr>
              <a:t>hosts</a:t>
            </a:r>
            <a:r>
              <a:rPr lang="zh-CN" altLang="en-US" sz="1200">
                <a:latin typeface="宋体" pitchFamily="2" charset="-122"/>
              </a:rPr>
              <a:t>文件</a:t>
            </a:r>
          </a:p>
        </p:txBody>
      </p:sp>
      <p:sp>
        <p:nvSpPr>
          <p:cNvPr id="21522" name="Rectangle 18"/>
          <p:cNvSpPr>
            <a:spLocks noChangeArrowheads="1"/>
          </p:cNvSpPr>
          <p:nvPr/>
        </p:nvSpPr>
        <p:spPr bwMode="auto">
          <a:xfrm>
            <a:off x="7053263" y="2628900"/>
            <a:ext cx="717550" cy="274638"/>
          </a:xfrm>
          <a:prstGeom prst="rect">
            <a:avLst/>
          </a:prstGeom>
          <a:noFill/>
          <a:ln w="9525">
            <a:noFill/>
            <a:miter lim="800000"/>
            <a:headEnd/>
            <a:tailEnd/>
          </a:ln>
        </p:spPr>
        <p:txBody>
          <a:bodyPr wrap="none" lIns="92075" tIns="46038" rIns="92075" bIns="46038">
            <a:spAutoFit/>
          </a:bodyPr>
          <a:lstStyle/>
          <a:p>
            <a:pPr eaLnBrk="0" hangingPunct="0"/>
            <a:r>
              <a:rPr lang="en-US" altLang="zh-CN" sz="1200">
                <a:latin typeface="宋体" pitchFamily="2" charset="-122"/>
              </a:rPr>
              <a:t>ARP</a:t>
            </a:r>
            <a:r>
              <a:rPr lang="zh-CN" altLang="en-US" sz="1200">
                <a:latin typeface="宋体" pitchFamily="2" charset="-122"/>
              </a:rPr>
              <a:t>协议</a:t>
            </a:r>
          </a:p>
        </p:txBody>
      </p:sp>
      <p:sp>
        <p:nvSpPr>
          <p:cNvPr id="21523" name="Rectangle 19"/>
          <p:cNvSpPr>
            <a:spLocks noChangeArrowheads="1"/>
          </p:cNvSpPr>
          <p:nvPr/>
        </p:nvSpPr>
        <p:spPr bwMode="auto">
          <a:xfrm>
            <a:off x="1643063" y="2476500"/>
            <a:ext cx="793750" cy="274638"/>
          </a:xfrm>
          <a:prstGeom prst="rect">
            <a:avLst/>
          </a:prstGeom>
          <a:noFill/>
          <a:ln w="9525">
            <a:noFill/>
            <a:miter lim="800000"/>
            <a:headEnd/>
            <a:tailEnd/>
          </a:ln>
        </p:spPr>
        <p:txBody>
          <a:bodyPr wrap="none" lIns="92075" tIns="46038" rIns="92075" bIns="46038">
            <a:spAutoFit/>
          </a:bodyPr>
          <a:lstStyle/>
          <a:p>
            <a:pPr eaLnBrk="0" hangingPunct="0"/>
            <a:r>
              <a:rPr lang="zh-CN" altLang="en-US" sz="1200">
                <a:latin typeface="宋体" pitchFamily="2" charset="-122"/>
              </a:rPr>
              <a:t>信令路由</a:t>
            </a:r>
          </a:p>
        </p:txBody>
      </p:sp>
      <p:sp>
        <p:nvSpPr>
          <p:cNvPr id="21524" name="Rectangle 20"/>
          <p:cNvSpPr>
            <a:spLocks noChangeArrowheads="1"/>
          </p:cNvSpPr>
          <p:nvPr/>
        </p:nvSpPr>
        <p:spPr bwMode="auto">
          <a:xfrm>
            <a:off x="4387850" y="5257800"/>
            <a:ext cx="3994150" cy="396875"/>
          </a:xfrm>
          <a:prstGeom prst="rect">
            <a:avLst/>
          </a:prstGeom>
          <a:noFill/>
          <a:ln w="9525">
            <a:noFill/>
            <a:miter lim="800000"/>
            <a:headEnd/>
            <a:tailEnd/>
          </a:ln>
        </p:spPr>
        <p:txBody>
          <a:bodyPr wrap="none" lIns="92075" tIns="46038" rIns="92075" bIns="46038">
            <a:spAutoFit/>
          </a:bodyPr>
          <a:lstStyle/>
          <a:p>
            <a:pPr eaLnBrk="0" hangingPunct="0"/>
            <a:r>
              <a:rPr lang="zh-CN" altLang="en-US" sz="2000">
                <a:latin typeface="宋体" pitchFamily="2" charset="-122"/>
              </a:rPr>
              <a:t>主机域名</a:t>
            </a:r>
            <a:r>
              <a:rPr lang="en-US" altLang="zh-CN" sz="2000">
                <a:latin typeface="宋体" pitchFamily="2" charset="-122"/>
              </a:rPr>
              <a:t>(</a:t>
            </a:r>
            <a:r>
              <a:rPr lang="zh-CN" altLang="en-US" sz="2000">
                <a:latin typeface="宋体" pitchFamily="2" charset="-122"/>
              </a:rPr>
              <a:t>具有层次结构的主机名</a:t>
            </a:r>
            <a:r>
              <a:rPr lang="en-US" altLang="zh-CN" sz="2000">
                <a:latin typeface="宋体" pitchFamily="2" charset="-122"/>
              </a:rPr>
              <a:t>)</a:t>
            </a:r>
          </a:p>
        </p:txBody>
      </p:sp>
      <p:sp>
        <p:nvSpPr>
          <p:cNvPr id="21525" name="Rectangle 21"/>
          <p:cNvSpPr>
            <a:spLocks noChangeArrowheads="1"/>
          </p:cNvSpPr>
          <p:nvPr/>
        </p:nvSpPr>
        <p:spPr bwMode="auto">
          <a:xfrm>
            <a:off x="347663" y="5257800"/>
            <a:ext cx="2216150" cy="396875"/>
          </a:xfrm>
          <a:prstGeom prst="rect">
            <a:avLst/>
          </a:prstGeom>
          <a:noFill/>
          <a:ln w="9525">
            <a:noFill/>
            <a:miter lim="800000"/>
            <a:headEnd/>
            <a:tailEnd/>
          </a:ln>
        </p:spPr>
        <p:txBody>
          <a:bodyPr wrap="none" lIns="92075" tIns="46038" rIns="92075" bIns="46038">
            <a:spAutoFit/>
          </a:bodyPr>
          <a:lstStyle/>
          <a:p>
            <a:pPr eaLnBrk="0" hangingPunct="0"/>
            <a:r>
              <a:rPr lang="zh-CN" altLang="en-US" sz="2000">
                <a:latin typeface="宋体" pitchFamily="2" charset="-122"/>
              </a:rPr>
              <a:t>国名</a:t>
            </a:r>
            <a:r>
              <a:rPr lang="en-US" altLang="zh-CN" sz="2000">
                <a:latin typeface="宋体" pitchFamily="2" charset="-122"/>
              </a:rPr>
              <a:t>.</a:t>
            </a:r>
            <a:r>
              <a:rPr lang="zh-CN" altLang="en-US" sz="2000">
                <a:latin typeface="宋体" pitchFamily="2" charset="-122"/>
              </a:rPr>
              <a:t>单位名</a:t>
            </a:r>
            <a:r>
              <a:rPr lang="en-US" altLang="zh-CN" sz="2000">
                <a:latin typeface="宋体" pitchFamily="2" charset="-122"/>
              </a:rPr>
              <a:t>.</a:t>
            </a:r>
            <a:r>
              <a:rPr lang="zh-CN" altLang="en-US" sz="2000">
                <a:latin typeface="宋体" pitchFamily="2" charset="-122"/>
              </a:rPr>
              <a:t>姓名</a:t>
            </a:r>
          </a:p>
        </p:txBody>
      </p:sp>
      <p:sp>
        <p:nvSpPr>
          <p:cNvPr id="21526" name="Line 22"/>
          <p:cNvSpPr>
            <a:spLocks noChangeShapeType="1"/>
          </p:cNvSpPr>
          <p:nvPr/>
        </p:nvSpPr>
        <p:spPr bwMode="auto">
          <a:xfrm flipV="1">
            <a:off x="7373938" y="3522663"/>
            <a:ext cx="0" cy="1674812"/>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21527" name="Rectangle 23"/>
          <p:cNvSpPr>
            <a:spLocks noChangeArrowheads="1"/>
          </p:cNvSpPr>
          <p:nvPr/>
        </p:nvSpPr>
        <p:spPr bwMode="auto">
          <a:xfrm>
            <a:off x="7358063" y="3962400"/>
            <a:ext cx="1200150" cy="396875"/>
          </a:xfrm>
          <a:prstGeom prst="rect">
            <a:avLst/>
          </a:prstGeom>
          <a:noFill/>
          <a:ln w="9525">
            <a:noFill/>
            <a:miter lim="800000"/>
            <a:headEnd/>
            <a:tailEnd/>
          </a:ln>
        </p:spPr>
        <p:txBody>
          <a:bodyPr wrap="none" lIns="92075" tIns="46038" rIns="92075" bIns="46038">
            <a:spAutoFit/>
          </a:bodyPr>
          <a:lstStyle/>
          <a:p>
            <a:pPr eaLnBrk="0" hangingPunct="0"/>
            <a:r>
              <a:rPr lang="zh-CN" altLang="en-US" sz="2000">
                <a:latin typeface="宋体" pitchFamily="2" charset="-122"/>
              </a:rPr>
              <a:t>域名解析</a:t>
            </a:r>
          </a:p>
        </p:txBody>
      </p:sp>
      <p:sp>
        <p:nvSpPr>
          <p:cNvPr id="21528" name="Line 24"/>
          <p:cNvSpPr>
            <a:spLocks noChangeShapeType="1"/>
          </p:cNvSpPr>
          <p:nvPr/>
        </p:nvSpPr>
        <p:spPr bwMode="auto">
          <a:xfrm flipV="1">
            <a:off x="1963738" y="3446463"/>
            <a:ext cx="0" cy="1751012"/>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21529" name="Rectangle 25"/>
          <p:cNvSpPr>
            <a:spLocks noChangeArrowheads="1"/>
          </p:cNvSpPr>
          <p:nvPr/>
        </p:nvSpPr>
        <p:spPr bwMode="auto">
          <a:xfrm>
            <a:off x="1947863" y="3962400"/>
            <a:ext cx="1327150" cy="396875"/>
          </a:xfrm>
          <a:prstGeom prst="rect">
            <a:avLst/>
          </a:prstGeom>
          <a:noFill/>
          <a:ln w="9525">
            <a:noFill/>
            <a:miter lim="800000"/>
            <a:headEnd/>
            <a:tailEnd/>
          </a:ln>
        </p:spPr>
        <p:txBody>
          <a:bodyPr wrap="none" lIns="92075" tIns="46038" rIns="92075" bIns="46038">
            <a:spAutoFit/>
          </a:bodyPr>
          <a:lstStyle/>
          <a:p>
            <a:pPr eaLnBrk="0" hangingPunct="0"/>
            <a:r>
              <a:rPr lang="en-US" altLang="zh-CN" sz="2000">
                <a:latin typeface="宋体" pitchFamily="2" charset="-122"/>
              </a:rPr>
              <a:t>114</a:t>
            </a:r>
            <a:r>
              <a:rPr lang="zh-CN" altLang="en-US" sz="2000">
                <a:latin typeface="宋体" pitchFamily="2" charset="-122"/>
              </a:rPr>
              <a:t>查号台</a:t>
            </a:r>
          </a:p>
        </p:txBody>
      </p:sp>
      <p:sp>
        <p:nvSpPr>
          <p:cNvPr id="21530" name="Line 26"/>
          <p:cNvSpPr>
            <a:spLocks noChangeShapeType="1"/>
          </p:cNvSpPr>
          <p:nvPr/>
        </p:nvSpPr>
        <p:spPr bwMode="auto">
          <a:xfrm>
            <a:off x="3657600" y="1143000"/>
            <a:ext cx="0" cy="4495800"/>
          </a:xfrm>
          <a:prstGeom prst="line">
            <a:avLst/>
          </a:prstGeom>
          <a:noFill/>
          <a:ln w="38100">
            <a:solidFill>
              <a:schemeClr val="tx1"/>
            </a:solidFill>
            <a:round/>
            <a:headEnd/>
            <a:tailEnd/>
          </a:ln>
        </p:spPr>
        <p:txBody>
          <a:bodyPr/>
          <a:lstStyle/>
          <a:p>
            <a:endParaRPr lang="en-US"/>
          </a:p>
        </p:txBody>
      </p:sp>
      <p:sp>
        <p:nvSpPr>
          <p:cNvPr id="21531" name="Text Box 27"/>
          <p:cNvSpPr txBox="1">
            <a:spLocks noChangeArrowheads="1"/>
          </p:cNvSpPr>
          <p:nvPr/>
        </p:nvSpPr>
        <p:spPr bwMode="auto">
          <a:xfrm>
            <a:off x="304800" y="5888038"/>
            <a:ext cx="8539163" cy="581025"/>
          </a:xfrm>
          <a:prstGeom prst="rect">
            <a:avLst/>
          </a:prstGeom>
          <a:noFill/>
          <a:ln w="9525">
            <a:noFill/>
            <a:miter lim="800000"/>
            <a:headEnd/>
            <a:tailEnd/>
          </a:ln>
        </p:spPr>
        <p:txBody>
          <a:bodyPr wrap="none">
            <a:spAutoFit/>
          </a:bodyPr>
          <a:lstStyle/>
          <a:p>
            <a:pPr>
              <a:spcBef>
                <a:spcPct val="30000"/>
              </a:spcBef>
            </a:pPr>
            <a:r>
              <a:rPr lang="zh-CN" altLang="en-US" sz="1600">
                <a:solidFill>
                  <a:srgbClr val="FF3300"/>
                </a:solidFill>
              </a:rPr>
              <a:t>思考</a:t>
            </a:r>
            <a:r>
              <a:rPr lang="en-US" altLang="zh-CN" sz="1600">
                <a:solidFill>
                  <a:srgbClr val="FF3300"/>
                </a:solidFill>
              </a:rPr>
              <a:t>: </a:t>
            </a:r>
            <a:r>
              <a:rPr lang="zh-CN" altLang="en-US" sz="1600">
                <a:solidFill>
                  <a:srgbClr val="FF3300"/>
                </a:solidFill>
              </a:rPr>
              <a:t>为什么有与电话网不同的地址体系</a:t>
            </a:r>
            <a:r>
              <a:rPr lang="en-US" altLang="zh-CN" sz="1600">
                <a:solidFill>
                  <a:srgbClr val="FF3300"/>
                </a:solidFill>
              </a:rPr>
              <a:t>,</a:t>
            </a:r>
            <a:r>
              <a:rPr lang="zh-CN" altLang="en-US" sz="1600">
                <a:solidFill>
                  <a:srgbClr val="FF3300"/>
                </a:solidFill>
              </a:rPr>
              <a:t>已有物理地址作为最底层通信地址，为何还要</a:t>
            </a:r>
            <a:r>
              <a:rPr lang="en-US" altLang="zh-CN" sz="1600">
                <a:solidFill>
                  <a:srgbClr val="FF3300"/>
                </a:solidFill>
              </a:rPr>
              <a:t>IP</a:t>
            </a:r>
            <a:r>
              <a:rPr lang="zh-CN" altLang="en-US" sz="1600">
                <a:solidFill>
                  <a:srgbClr val="FF3300"/>
                </a:solidFill>
              </a:rPr>
              <a:t>地址</a:t>
            </a:r>
            <a:r>
              <a:rPr lang="en-US" altLang="zh-CN" sz="1600">
                <a:solidFill>
                  <a:srgbClr val="FF3300"/>
                </a:solidFill>
              </a:rPr>
              <a:t>?</a:t>
            </a:r>
          </a:p>
          <a:p>
            <a:endParaRPr lang="en-US" altLang="zh-CN" sz="1600">
              <a:solidFill>
                <a:srgbClr val="FF33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z="2400" smtClean="0"/>
              <a:t>IP </a:t>
            </a:r>
            <a:r>
              <a:rPr lang="zh-CN" altLang="en-US" sz="2400" smtClean="0"/>
              <a:t>分配的几点准则</a:t>
            </a:r>
            <a:endParaRPr lang="zh-CN" altLang="en-US" smtClean="0"/>
          </a:p>
        </p:txBody>
      </p:sp>
      <p:sp>
        <p:nvSpPr>
          <p:cNvPr id="26627" name="Rectangle 3"/>
          <p:cNvSpPr>
            <a:spLocks noGrp="1" noChangeArrowheads="1"/>
          </p:cNvSpPr>
          <p:nvPr>
            <p:ph type="body" idx="1"/>
          </p:nvPr>
        </p:nvSpPr>
        <p:spPr>
          <a:xfrm>
            <a:off x="762000" y="1219200"/>
            <a:ext cx="7772400" cy="2362200"/>
          </a:xfrm>
          <a:solidFill>
            <a:schemeClr val="accent1">
              <a:lumMod val="60000"/>
              <a:lumOff val="40000"/>
            </a:schemeClr>
          </a:solidFill>
        </p:spPr>
        <p:txBody>
          <a:bodyPr/>
          <a:lstStyle/>
          <a:p>
            <a:pPr eaLnBrk="1" hangingPunct="1">
              <a:lnSpc>
                <a:spcPct val="90000"/>
              </a:lnSpc>
            </a:pPr>
            <a:r>
              <a:rPr lang="zh-CN" altLang="en-US" sz="2000" dirty="0" smtClean="0"/>
              <a:t>网络</a:t>
            </a:r>
            <a:r>
              <a:rPr lang="en-US" altLang="zh-CN" sz="2000" dirty="0" smtClean="0"/>
              <a:t>ID</a:t>
            </a:r>
            <a:r>
              <a:rPr lang="zh-CN" altLang="en-US" sz="2000" dirty="0" smtClean="0"/>
              <a:t>唯一，不能全为</a:t>
            </a:r>
            <a:r>
              <a:rPr lang="en-US" altLang="zh-CN" sz="2000" dirty="0" smtClean="0"/>
              <a:t>1</a:t>
            </a:r>
            <a:r>
              <a:rPr lang="zh-CN" altLang="en-US" sz="2000" dirty="0" smtClean="0"/>
              <a:t>（全为</a:t>
            </a:r>
            <a:r>
              <a:rPr lang="en-US" altLang="zh-CN" sz="2000" dirty="0" smtClean="0"/>
              <a:t>1</a:t>
            </a:r>
            <a:r>
              <a:rPr lang="zh-CN" altLang="en-US" sz="2000" dirty="0" smtClean="0"/>
              <a:t>为广播地址），不能全为</a:t>
            </a:r>
            <a:r>
              <a:rPr lang="en-US" altLang="zh-CN" sz="2000" dirty="0" smtClean="0"/>
              <a:t>0</a:t>
            </a:r>
            <a:r>
              <a:rPr lang="zh-CN" altLang="en-US" sz="2000" dirty="0" smtClean="0"/>
              <a:t>（全为</a:t>
            </a:r>
            <a:r>
              <a:rPr lang="en-US" altLang="zh-CN" sz="2000" dirty="0" smtClean="0"/>
              <a:t>0</a:t>
            </a:r>
            <a:r>
              <a:rPr lang="zh-CN" altLang="en-US" sz="2000" dirty="0" smtClean="0"/>
              <a:t>表示本地网）</a:t>
            </a:r>
          </a:p>
          <a:p>
            <a:pPr eaLnBrk="1" hangingPunct="1">
              <a:lnSpc>
                <a:spcPct val="90000"/>
              </a:lnSpc>
            </a:pPr>
            <a:r>
              <a:rPr lang="zh-CN" altLang="en-US" sz="2000" dirty="0" smtClean="0"/>
              <a:t>网络</a:t>
            </a:r>
            <a:r>
              <a:rPr lang="en-US" altLang="zh-CN" sz="2000" dirty="0" smtClean="0"/>
              <a:t>ID</a:t>
            </a:r>
            <a:r>
              <a:rPr lang="zh-CN" altLang="en-US" sz="2000" dirty="0" smtClean="0"/>
              <a:t>不能以</a:t>
            </a:r>
            <a:r>
              <a:rPr lang="en-US" altLang="zh-CN" sz="2000" dirty="0" smtClean="0"/>
              <a:t>127</a:t>
            </a:r>
            <a:r>
              <a:rPr lang="zh-CN" altLang="en-US" sz="2000" dirty="0" smtClean="0"/>
              <a:t>开头（</a:t>
            </a:r>
            <a:r>
              <a:rPr lang="en-US" altLang="zh-CN" sz="2000" dirty="0" smtClean="0"/>
              <a:t>127</a:t>
            </a:r>
            <a:r>
              <a:rPr lang="zh-CN" altLang="en-US" sz="2000" dirty="0" smtClean="0"/>
              <a:t>是为回送测试而预留的）</a:t>
            </a:r>
          </a:p>
          <a:p>
            <a:pPr eaLnBrk="1" hangingPunct="1">
              <a:lnSpc>
                <a:spcPct val="90000"/>
              </a:lnSpc>
            </a:pPr>
            <a:r>
              <a:rPr lang="zh-CN" altLang="en-US" sz="2000" dirty="0" smtClean="0"/>
              <a:t>同一网络上的每台主机必须有相同的网络</a:t>
            </a:r>
            <a:r>
              <a:rPr lang="en-US" altLang="zh-CN" sz="2000" dirty="0" smtClean="0"/>
              <a:t>ID</a:t>
            </a:r>
            <a:r>
              <a:rPr lang="zh-CN" altLang="en-US" sz="2000" dirty="0" smtClean="0"/>
              <a:t>，且有唯一的主机</a:t>
            </a:r>
            <a:r>
              <a:rPr lang="en-US" altLang="zh-CN" sz="2000" dirty="0" smtClean="0"/>
              <a:t>ID</a:t>
            </a:r>
          </a:p>
          <a:p>
            <a:pPr eaLnBrk="1" hangingPunct="1">
              <a:lnSpc>
                <a:spcPct val="90000"/>
              </a:lnSpc>
            </a:pPr>
            <a:r>
              <a:rPr lang="zh-CN" altLang="en-US" sz="2000" dirty="0" smtClean="0"/>
              <a:t>两个路由器之间的连接（即使没有主机）也是一个网络，也需要一个唯一的网络</a:t>
            </a:r>
            <a:r>
              <a:rPr lang="en-US" altLang="zh-CN" sz="2000" dirty="0" smtClean="0"/>
              <a:t>ID</a:t>
            </a:r>
          </a:p>
          <a:p>
            <a:pPr eaLnBrk="1" hangingPunct="1">
              <a:lnSpc>
                <a:spcPct val="90000"/>
              </a:lnSpc>
            </a:pPr>
            <a:r>
              <a:rPr lang="zh-CN" altLang="en-US" sz="2000" dirty="0" smtClean="0"/>
              <a:t>例：特殊</a:t>
            </a:r>
            <a:r>
              <a:rPr lang="en-US" altLang="zh-CN" sz="2000" dirty="0" smtClean="0"/>
              <a:t>IP</a:t>
            </a:r>
            <a:r>
              <a:rPr lang="zh-CN" altLang="en-US" sz="2000" dirty="0" smtClean="0"/>
              <a:t>地址</a:t>
            </a:r>
            <a:endParaRPr lang="zh-CN" altLang="en-US" sz="1400" dirty="0" smtClean="0"/>
          </a:p>
          <a:p>
            <a:pPr eaLnBrk="1" hangingPunct="1">
              <a:lnSpc>
                <a:spcPct val="90000"/>
              </a:lnSpc>
            </a:pPr>
            <a:endParaRPr lang="zh-CN" altLang="en-US" sz="2000" dirty="0" smtClean="0"/>
          </a:p>
        </p:txBody>
      </p:sp>
      <p:grpSp>
        <p:nvGrpSpPr>
          <p:cNvPr id="2" name="Group 4"/>
          <p:cNvGrpSpPr>
            <a:grpSpLocks/>
          </p:cNvGrpSpPr>
          <p:nvPr/>
        </p:nvGrpSpPr>
        <p:grpSpPr bwMode="auto">
          <a:xfrm>
            <a:off x="990600" y="3810000"/>
            <a:ext cx="2895600" cy="466725"/>
            <a:chOff x="528" y="1536"/>
            <a:chExt cx="1824" cy="294"/>
          </a:xfrm>
        </p:grpSpPr>
        <p:sp>
          <p:nvSpPr>
            <p:cNvPr id="26637" name="Text Box 5"/>
            <p:cNvSpPr txBox="1">
              <a:spLocks noChangeArrowheads="1"/>
            </p:cNvSpPr>
            <p:nvPr/>
          </p:nvSpPr>
          <p:spPr bwMode="auto">
            <a:xfrm>
              <a:off x="528" y="1536"/>
              <a:ext cx="864" cy="294"/>
            </a:xfrm>
            <a:prstGeom prst="rect">
              <a:avLst/>
            </a:prstGeom>
            <a:noFill/>
            <a:ln w="9525">
              <a:solidFill>
                <a:schemeClr val="tx1"/>
              </a:solidFill>
              <a:miter lim="800000"/>
              <a:headEnd/>
              <a:tailEnd/>
            </a:ln>
          </p:spPr>
          <p:txBody>
            <a:bodyPr>
              <a:spAutoFit/>
            </a:bodyPr>
            <a:lstStyle/>
            <a:p>
              <a:pPr>
                <a:spcBef>
                  <a:spcPct val="50000"/>
                </a:spcBef>
              </a:pPr>
              <a:r>
                <a:rPr lang="en-US" altLang="zh-CN"/>
                <a:t>000…00</a:t>
              </a:r>
            </a:p>
          </p:txBody>
        </p:sp>
        <p:sp>
          <p:nvSpPr>
            <p:cNvPr id="26638" name="Text Box 6"/>
            <p:cNvSpPr txBox="1">
              <a:spLocks noChangeArrowheads="1"/>
            </p:cNvSpPr>
            <p:nvPr/>
          </p:nvSpPr>
          <p:spPr bwMode="auto">
            <a:xfrm>
              <a:off x="1392" y="1536"/>
              <a:ext cx="960" cy="294"/>
            </a:xfrm>
            <a:prstGeom prst="rect">
              <a:avLst/>
            </a:prstGeom>
            <a:noFill/>
            <a:ln w="9525">
              <a:solidFill>
                <a:schemeClr val="tx1"/>
              </a:solidFill>
              <a:miter lim="800000"/>
              <a:headEnd/>
              <a:tailEnd/>
            </a:ln>
          </p:spPr>
          <p:txBody>
            <a:bodyPr>
              <a:spAutoFit/>
            </a:bodyPr>
            <a:lstStyle/>
            <a:p>
              <a:pPr algn="ctr">
                <a:spcBef>
                  <a:spcPct val="50000"/>
                </a:spcBef>
              </a:pPr>
              <a:r>
                <a:rPr lang="en-US" altLang="zh-CN"/>
                <a:t>H</a:t>
              </a:r>
            </a:p>
          </p:txBody>
        </p:sp>
      </p:grpSp>
      <p:grpSp>
        <p:nvGrpSpPr>
          <p:cNvPr id="3" name="Group 7"/>
          <p:cNvGrpSpPr>
            <a:grpSpLocks/>
          </p:cNvGrpSpPr>
          <p:nvPr/>
        </p:nvGrpSpPr>
        <p:grpSpPr bwMode="auto">
          <a:xfrm>
            <a:off x="4572000" y="3733800"/>
            <a:ext cx="3352800" cy="466725"/>
            <a:chOff x="528" y="2064"/>
            <a:chExt cx="2112" cy="294"/>
          </a:xfrm>
        </p:grpSpPr>
        <p:sp>
          <p:nvSpPr>
            <p:cNvPr id="26635" name="Text Box 8"/>
            <p:cNvSpPr txBox="1">
              <a:spLocks noChangeArrowheads="1"/>
            </p:cNvSpPr>
            <p:nvPr/>
          </p:nvSpPr>
          <p:spPr bwMode="auto">
            <a:xfrm>
              <a:off x="528" y="2064"/>
              <a:ext cx="816" cy="294"/>
            </a:xfrm>
            <a:prstGeom prst="rect">
              <a:avLst/>
            </a:prstGeom>
            <a:noFill/>
            <a:ln w="9525">
              <a:solidFill>
                <a:schemeClr val="tx1"/>
              </a:solidFill>
              <a:miter lim="800000"/>
              <a:headEnd/>
              <a:tailEnd/>
            </a:ln>
          </p:spPr>
          <p:txBody>
            <a:bodyPr>
              <a:spAutoFit/>
            </a:bodyPr>
            <a:lstStyle/>
            <a:p>
              <a:pPr algn="ctr">
                <a:spcBef>
                  <a:spcPct val="50000"/>
                </a:spcBef>
              </a:pPr>
              <a:r>
                <a:rPr lang="en-US" altLang="zh-CN"/>
                <a:t>N</a:t>
              </a:r>
            </a:p>
          </p:txBody>
        </p:sp>
        <p:sp>
          <p:nvSpPr>
            <p:cNvPr id="26636" name="Text Box 9"/>
            <p:cNvSpPr txBox="1">
              <a:spLocks noChangeArrowheads="1"/>
            </p:cNvSpPr>
            <p:nvPr/>
          </p:nvSpPr>
          <p:spPr bwMode="auto">
            <a:xfrm>
              <a:off x="1344" y="2064"/>
              <a:ext cx="1296" cy="294"/>
            </a:xfrm>
            <a:prstGeom prst="rect">
              <a:avLst/>
            </a:prstGeom>
            <a:noFill/>
            <a:ln w="9525">
              <a:solidFill>
                <a:schemeClr val="tx1"/>
              </a:solidFill>
              <a:miter lim="800000"/>
              <a:headEnd/>
              <a:tailEnd/>
            </a:ln>
          </p:spPr>
          <p:txBody>
            <a:bodyPr>
              <a:spAutoFit/>
            </a:bodyPr>
            <a:lstStyle/>
            <a:p>
              <a:pPr>
                <a:spcBef>
                  <a:spcPct val="50000"/>
                </a:spcBef>
              </a:pPr>
              <a:r>
                <a:rPr lang="en-US" altLang="zh-CN"/>
                <a:t>111……111  </a:t>
              </a:r>
            </a:p>
          </p:txBody>
        </p:sp>
      </p:grpSp>
      <p:sp>
        <p:nvSpPr>
          <p:cNvPr id="26630" name="Text Box 10"/>
          <p:cNvSpPr txBox="1">
            <a:spLocks noChangeArrowheads="1"/>
          </p:cNvSpPr>
          <p:nvPr/>
        </p:nvSpPr>
        <p:spPr bwMode="auto">
          <a:xfrm>
            <a:off x="990600" y="4419600"/>
            <a:ext cx="5943600" cy="457200"/>
          </a:xfrm>
          <a:prstGeom prst="rect">
            <a:avLst/>
          </a:prstGeom>
          <a:noFill/>
          <a:ln w="9525">
            <a:noFill/>
            <a:miter lim="800000"/>
            <a:headEnd/>
            <a:tailEnd/>
          </a:ln>
        </p:spPr>
        <p:txBody>
          <a:bodyPr>
            <a:spAutoFit/>
          </a:bodyPr>
          <a:lstStyle/>
          <a:p>
            <a:pPr>
              <a:spcBef>
                <a:spcPct val="50000"/>
              </a:spcBef>
            </a:pPr>
            <a:r>
              <a:rPr lang="en-US" altLang="zh-CN"/>
              <a:t>0.0.0.0      127.0.0.1     255.255.255.255</a:t>
            </a:r>
          </a:p>
        </p:txBody>
      </p:sp>
      <p:sp>
        <p:nvSpPr>
          <p:cNvPr id="26631" name="Text Box 11"/>
          <p:cNvSpPr txBox="1">
            <a:spLocks noChangeArrowheads="1"/>
          </p:cNvSpPr>
          <p:nvPr/>
        </p:nvSpPr>
        <p:spPr bwMode="auto">
          <a:xfrm>
            <a:off x="838200" y="4876800"/>
            <a:ext cx="7543800" cy="1311275"/>
          </a:xfrm>
          <a:prstGeom prst="rect">
            <a:avLst/>
          </a:prstGeom>
          <a:solidFill>
            <a:schemeClr val="accent1">
              <a:lumMod val="60000"/>
              <a:lumOff val="40000"/>
            </a:schemeClr>
          </a:solidFill>
          <a:ln w="9525">
            <a:noFill/>
            <a:miter lim="800000"/>
            <a:headEnd/>
            <a:tailEnd/>
          </a:ln>
        </p:spPr>
        <p:txBody>
          <a:bodyPr>
            <a:spAutoFit/>
          </a:bodyPr>
          <a:lstStyle/>
          <a:p>
            <a:pPr>
              <a:spcBef>
                <a:spcPct val="50000"/>
              </a:spcBef>
              <a:buFontTx/>
              <a:buChar char="•"/>
            </a:pPr>
            <a:r>
              <a:rPr lang="zh-CN" altLang="en-US" sz="2000" dirty="0"/>
              <a:t>节点如何得到</a:t>
            </a:r>
            <a:r>
              <a:rPr lang="en-US" altLang="zh-CN" sz="2000" dirty="0"/>
              <a:t>IP</a:t>
            </a:r>
            <a:r>
              <a:rPr lang="zh-CN" altLang="en-US" sz="2000" dirty="0"/>
              <a:t>地址（地址分配方法）</a:t>
            </a:r>
          </a:p>
          <a:p>
            <a:pPr lvl="1">
              <a:spcBef>
                <a:spcPct val="50000"/>
              </a:spcBef>
              <a:buFontTx/>
              <a:buChar char="•"/>
            </a:pPr>
            <a:r>
              <a:rPr lang="zh-CN" altLang="en-US" sz="2000" dirty="0"/>
              <a:t>静态配置</a:t>
            </a:r>
          </a:p>
          <a:p>
            <a:pPr lvl="1">
              <a:spcBef>
                <a:spcPct val="50000"/>
              </a:spcBef>
              <a:buFontTx/>
              <a:buChar char="•"/>
            </a:pPr>
            <a:r>
              <a:rPr lang="zh-CN" altLang="en-US" sz="2000" dirty="0"/>
              <a:t>自动配置：</a:t>
            </a:r>
            <a:r>
              <a:rPr lang="en-US" altLang="zh-CN" sz="2000" dirty="0"/>
              <a:t>DHCP </a:t>
            </a:r>
            <a:r>
              <a:rPr lang="zh-CN" altLang="en-US" sz="2000" dirty="0"/>
              <a:t>（自动主机配置协议）</a:t>
            </a:r>
          </a:p>
        </p:txBody>
      </p:sp>
      <p:grpSp>
        <p:nvGrpSpPr>
          <p:cNvPr id="4" name="Group 12"/>
          <p:cNvGrpSpPr>
            <a:grpSpLocks/>
          </p:cNvGrpSpPr>
          <p:nvPr/>
        </p:nvGrpSpPr>
        <p:grpSpPr bwMode="auto">
          <a:xfrm>
            <a:off x="8001000" y="609600"/>
            <a:ext cx="1143000" cy="838200"/>
            <a:chOff x="4896" y="1392"/>
            <a:chExt cx="720" cy="528"/>
          </a:xfrm>
        </p:grpSpPr>
        <p:sp>
          <p:nvSpPr>
            <p:cNvPr id="26633" name="AutoShape 13"/>
            <p:cNvSpPr>
              <a:spLocks noChangeArrowheads="1"/>
            </p:cNvSpPr>
            <p:nvPr/>
          </p:nvSpPr>
          <p:spPr bwMode="auto">
            <a:xfrm>
              <a:off x="4896" y="1392"/>
              <a:ext cx="720" cy="528"/>
            </a:xfrm>
            <a:prstGeom prst="irregularSeal1">
              <a:avLst/>
            </a:prstGeom>
            <a:solidFill>
              <a:schemeClr val="accent1"/>
            </a:solidFill>
            <a:ln w="9525">
              <a:solidFill>
                <a:schemeClr val="tx1"/>
              </a:solidFill>
              <a:miter lim="800000"/>
              <a:headEnd/>
              <a:tailEnd/>
            </a:ln>
          </p:spPr>
          <p:txBody>
            <a:bodyPr wrap="none" anchor="ctr"/>
            <a:lstStyle/>
            <a:p>
              <a:endParaRPr lang="en-US"/>
            </a:p>
          </p:txBody>
        </p:sp>
        <p:sp>
          <p:nvSpPr>
            <p:cNvPr id="26634" name="Text Box 14"/>
            <p:cNvSpPr txBox="1">
              <a:spLocks noChangeArrowheads="1"/>
            </p:cNvSpPr>
            <p:nvPr/>
          </p:nvSpPr>
          <p:spPr bwMode="auto">
            <a:xfrm>
              <a:off x="5088" y="1536"/>
              <a:ext cx="384" cy="212"/>
            </a:xfrm>
            <a:prstGeom prst="rect">
              <a:avLst/>
            </a:prstGeom>
            <a:noFill/>
            <a:ln w="9525">
              <a:noFill/>
              <a:miter lim="800000"/>
              <a:headEnd/>
              <a:tailEnd/>
            </a:ln>
          </p:spPr>
          <p:txBody>
            <a:bodyPr>
              <a:spAutoFit/>
            </a:bodyPr>
            <a:lstStyle/>
            <a:p>
              <a:pPr>
                <a:spcBef>
                  <a:spcPct val="50000"/>
                </a:spcBef>
              </a:pPr>
              <a:r>
                <a:rPr lang="zh-CN" altLang="en-US" sz="1600"/>
                <a:t>自学</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mtClean="0"/>
              <a:t>IPv4</a:t>
            </a:r>
            <a:r>
              <a:rPr lang="zh-CN" altLang="zh-CN" smtClean="0"/>
              <a:t>地址的问题</a:t>
            </a:r>
            <a:endParaRPr lang="zh-CN" altLang="en-US" smtClean="0"/>
          </a:p>
        </p:txBody>
      </p:sp>
      <p:sp>
        <p:nvSpPr>
          <p:cNvPr id="30723" name="Rectangle 3"/>
          <p:cNvSpPr>
            <a:spLocks noGrp="1" noChangeArrowheads="1"/>
          </p:cNvSpPr>
          <p:nvPr>
            <p:ph type="body" idx="1"/>
          </p:nvPr>
        </p:nvSpPr>
        <p:spPr/>
        <p:txBody>
          <a:bodyPr>
            <a:normAutofit lnSpcReduction="10000"/>
          </a:bodyPr>
          <a:lstStyle/>
          <a:p>
            <a:pPr eaLnBrk="1" hangingPunct="1"/>
            <a:r>
              <a:rPr lang="zh-CN" altLang="en-US" dirty="0" smtClean="0"/>
              <a:t>地址空间紧张</a:t>
            </a:r>
          </a:p>
          <a:p>
            <a:pPr marL="819150" lvl="1" eaLnBrk="1" hangingPunct="1"/>
            <a:r>
              <a:rPr lang="zh-CN" altLang="en-US" dirty="0" smtClean="0">
                <a:solidFill>
                  <a:srgbClr val="000000"/>
                </a:solidFill>
              </a:rPr>
              <a:t>私有地址</a:t>
            </a:r>
            <a:r>
              <a:rPr lang="zh-CN" altLang="en-US" dirty="0" smtClean="0"/>
              <a:t>（</a:t>
            </a:r>
            <a:r>
              <a:rPr lang="en-US" altLang="zh-CN" dirty="0" smtClean="0"/>
              <a:t>RFC1918</a:t>
            </a:r>
            <a:r>
              <a:rPr lang="zh-CN" altLang="en-US" dirty="0" smtClean="0"/>
              <a:t>）</a:t>
            </a:r>
          </a:p>
          <a:p>
            <a:pPr lvl="2" eaLnBrk="1" hangingPunct="1"/>
            <a:r>
              <a:rPr lang="en-US" altLang="zh-CN" dirty="0" smtClean="0"/>
              <a:t>1</a:t>
            </a:r>
            <a:r>
              <a:rPr lang="zh-CN" altLang="en-US" dirty="0" smtClean="0"/>
              <a:t>个</a:t>
            </a:r>
            <a:r>
              <a:rPr lang="en-US" altLang="zh-CN" dirty="0" smtClean="0"/>
              <a:t>A</a:t>
            </a:r>
            <a:r>
              <a:rPr lang="zh-CN" altLang="en-US" dirty="0" smtClean="0"/>
              <a:t>：          </a:t>
            </a:r>
            <a:r>
              <a:rPr lang="en-US" altLang="zh-CN" dirty="0" smtClean="0"/>
              <a:t>10.0.00~10.255.255.255</a:t>
            </a:r>
          </a:p>
          <a:p>
            <a:pPr lvl="2" eaLnBrk="1" hangingPunct="1"/>
            <a:r>
              <a:rPr lang="en-US" altLang="zh-CN" dirty="0" smtClean="0"/>
              <a:t>16</a:t>
            </a:r>
            <a:r>
              <a:rPr lang="zh-CN" altLang="en-US" dirty="0" smtClean="0"/>
              <a:t>个</a:t>
            </a:r>
            <a:r>
              <a:rPr lang="en-US" altLang="zh-CN" dirty="0" smtClean="0"/>
              <a:t>B</a:t>
            </a:r>
            <a:r>
              <a:rPr lang="zh-CN" altLang="en-US" dirty="0" smtClean="0"/>
              <a:t>：   </a:t>
            </a:r>
            <a:r>
              <a:rPr lang="en-US" altLang="zh-CN" dirty="0" smtClean="0"/>
              <a:t>172.16.0.0 ~ 172.31.255.255</a:t>
            </a:r>
          </a:p>
          <a:p>
            <a:pPr lvl="2" eaLnBrk="1" hangingPunct="1"/>
            <a:r>
              <a:rPr lang="en-US" altLang="zh-CN" dirty="0" smtClean="0"/>
              <a:t>255</a:t>
            </a:r>
            <a:r>
              <a:rPr lang="zh-CN" altLang="en-US" dirty="0" smtClean="0"/>
              <a:t>个</a:t>
            </a:r>
            <a:r>
              <a:rPr lang="en-US" altLang="zh-CN" dirty="0" smtClean="0"/>
              <a:t>C</a:t>
            </a:r>
            <a:r>
              <a:rPr lang="zh-CN" altLang="en-US" dirty="0" smtClean="0"/>
              <a:t>：</a:t>
            </a:r>
            <a:r>
              <a:rPr lang="en-US" altLang="zh-CN" dirty="0" smtClean="0"/>
              <a:t>192.168.0.0 ~ 192.168.255.255</a:t>
            </a:r>
          </a:p>
          <a:p>
            <a:pPr marL="819150" lvl="1" eaLnBrk="1" hangingPunct="1"/>
            <a:r>
              <a:rPr lang="en-US" altLang="zh-CN" dirty="0" smtClean="0"/>
              <a:t> </a:t>
            </a:r>
            <a:r>
              <a:rPr lang="zh-CN" altLang="en-US" dirty="0" smtClean="0"/>
              <a:t>地址翻译 </a:t>
            </a:r>
            <a:r>
              <a:rPr lang="en-US" altLang="zh-CN" dirty="0" smtClean="0"/>
              <a:t>NAT</a:t>
            </a:r>
          </a:p>
          <a:p>
            <a:pPr lvl="2" eaLnBrk="1" hangingPunct="1"/>
            <a:r>
              <a:rPr lang="en-US" altLang="zh-CN" dirty="0" smtClean="0"/>
              <a:t>NAT (Network Address Translation)</a:t>
            </a:r>
          </a:p>
          <a:p>
            <a:pPr lvl="2" eaLnBrk="1" hangingPunct="1"/>
            <a:r>
              <a:rPr lang="en-US" altLang="zh-CN" dirty="0" smtClean="0"/>
              <a:t>NAPT (Network Address Port Translation)</a:t>
            </a:r>
          </a:p>
          <a:p>
            <a:pPr lvl="3" eaLnBrk="1" hangingPunct="1">
              <a:buFontTx/>
              <a:buNone/>
            </a:pPr>
            <a:r>
              <a:rPr lang="zh-CN" altLang="en-US" dirty="0" smtClean="0"/>
              <a:t>加入传输层标识如 </a:t>
            </a:r>
            <a:r>
              <a:rPr lang="en-US" altLang="zh-CN" dirty="0" smtClean="0"/>
              <a:t>TCP,UDP</a:t>
            </a:r>
            <a:r>
              <a:rPr lang="zh-CN" altLang="en-US" dirty="0" smtClean="0"/>
              <a:t>端口号</a:t>
            </a:r>
            <a:r>
              <a:rPr lang="en-US" altLang="zh-CN" dirty="0" smtClean="0"/>
              <a:t>, ICMP query identifier)</a:t>
            </a:r>
          </a:p>
          <a:p>
            <a:pPr lvl="3" eaLnBrk="1" hangingPunct="1">
              <a:buFontTx/>
              <a:buNone/>
            </a:pPr>
            <a:r>
              <a:rPr lang="zh-CN" altLang="en-US" dirty="0" smtClean="0"/>
              <a:t>多对多的地址转换</a:t>
            </a:r>
          </a:p>
          <a:p>
            <a:pPr marL="819150" lvl="1" eaLnBrk="1" hangingPunct="1">
              <a:buFontTx/>
              <a:buNone/>
            </a:pPr>
            <a:endParaRPr lang="zh-CN" altLang="en-US" dirty="0" smtClean="0"/>
          </a:p>
          <a:p>
            <a:pPr marL="819150" lvl="1" eaLnBrk="1" hangingPunct="1">
              <a:buFontTx/>
              <a:buNone/>
            </a:pPr>
            <a:endParaRPr lang="zh-CN" alt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2055"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2056" name="Rectangle 4"/>
          <p:cNvSpPr>
            <a:spLocks noGrp="1" noChangeArrowheads="1"/>
          </p:cNvSpPr>
          <p:nvPr>
            <p:ph type="title"/>
          </p:nvPr>
        </p:nvSpPr>
        <p:spPr/>
        <p:txBody>
          <a:bodyPr lIns="90488" tIns="44450" rIns="90488" bIns="44450"/>
          <a:lstStyle/>
          <a:p>
            <a:pPr eaLnBrk="1" hangingPunct="1"/>
            <a:r>
              <a:rPr lang="en-US" altLang="zh-CN" smtClean="0"/>
              <a:t>Network Address Translation</a:t>
            </a:r>
          </a:p>
        </p:txBody>
      </p:sp>
      <p:graphicFrame>
        <p:nvGraphicFramePr>
          <p:cNvPr id="2050" name="Object 5">
            <a:hlinkClick r:id="" action="ppaction://ole?verb=0"/>
          </p:cNvPr>
          <p:cNvGraphicFramePr>
            <a:graphicFrameLocks/>
          </p:cNvGraphicFramePr>
          <p:nvPr/>
        </p:nvGraphicFramePr>
        <p:xfrm>
          <a:off x="7391400" y="1728788"/>
          <a:ext cx="1379538" cy="1585912"/>
        </p:xfrm>
        <a:graphic>
          <a:graphicData uri="http://schemas.openxmlformats.org/presentationml/2006/ole">
            <p:oleObj spid="_x0000_s2050" name="Clip" r:id="rId4" imgW="1377720" imgH="1584000" progId="">
              <p:embed/>
            </p:oleObj>
          </a:graphicData>
        </a:graphic>
      </p:graphicFrame>
      <p:graphicFrame>
        <p:nvGraphicFramePr>
          <p:cNvPr id="2051" name="Object 6">
            <a:hlinkClick r:id="" action="ppaction://ole?verb=0"/>
          </p:cNvPr>
          <p:cNvGraphicFramePr>
            <a:graphicFrameLocks/>
          </p:cNvGraphicFramePr>
          <p:nvPr/>
        </p:nvGraphicFramePr>
        <p:xfrm>
          <a:off x="304800" y="1143000"/>
          <a:ext cx="1330325" cy="1384300"/>
        </p:xfrm>
        <a:graphic>
          <a:graphicData uri="http://schemas.openxmlformats.org/presentationml/2006/ole">
            <p:oleObj spid="_x0000_s2051" name="Clip" r:id="rId5" imgW="1328400" imgH="1382400" progId="">
              <p:embed/>
            </p:oleObj>
          </a:graphicData>
        </a:graphic>
      </p:graphicFrame>
      <p:graphicFrame>
        <p:nvGraphicFramePr>
          <p:cNvPr id="2052" name="Object 7">
            <a:hlinkClick r:id="" action="ppaction://ole?verb=0"/>
          </p:cNvPr>
          <p:cNvGraphicFramePr>
            <a:graphicFrameLocks/>
          </p:cNvGraphicFramePr>
          <p:nvPr/>
        </p:nvGraphicFramePr>
        <p:xfrm>
          <a:off x="4191000" y="1676400"/>
          <a:ext cx="676275" cy="1689100"/>
        </p:xfrm>
        <a:graphic>
          <a:graphicData uri="http://schemas.openxmlformats.org/presentationml/2006/ole">
            <p:oleObj spid="_x0000_s2052" name="Clip" r:id="rId6" imgW="674640" imgH="1687320" progId="">
              <p:embed/>
            </p:oleObj>
          </a:graphicData>
        </a:graphic>
      </p:graphicFrame>
      <p:sp>
        <p:nvSpPr>
          <p:cNvPr id="2057" name="Rectangle 8"/>
          <p:cNvSpPr>
            <a:spLocks noChangeArrowheads="1"/>
          </p:cNvSpPr>
          <p:nvPr/>
        </p:nvSpPr>
        <p:spPr bwMode="auto">
          <a:xfrm>
            <a:off x="4192588" y="3328988"/>
            <a:ext cx="704850" cy="698500"/>
          </a:xfrm>
          <a:prstGeom prst="rect">
            <a:avLst/>
          </a:prstGeom>
          <a:noFill/>
          <a:ln w="12700">
            <a:noFill/>
            <a:miter lim="800000"/>
            <a:headEnd/>
            <a:tailEnd/>
          </a:ln>
        </p:spPr>
        <p:txBody>
          <a:bodyPr wrap="none" lIns="90488" tIns="44450" rIns="90488" bIns="44450">
            <a:spAutoFit/>
          </a:bodyPr>
          <a:lstStyle/>
          <a:p>
            <a:pPr algn="ctr" eaLnBrk="0" hangingPunct="0"/>
            <a:r>
              <a:rPr lang="en-US" altLang="zh-CN" sz="2000" b="1">
                <a:latin typeface="Arial" pitchFamily="34" charset="0"/>
              </a:rPr>
              <a:t>NAT</a:t>
            </a:r>
            <a:br>
              <a:rPr lang="en-US" altLang="zh-CN" sz="2000" b="1">
                <a:latin typeface="Arial" pitchFamily="34" charset="0"/>
              </a:rPr>
            </a:br>
            <a:endParaRPr lang="en-US" altLang="zh-CN" sz="2000" b="1">
              <a:latin typeface="Arial" pitchFamily="34" charset="0"/>
            </a:endParaRPr>
          </a:p>
        </p:txBody>
      </p:sp>
      <p:sp>
        <p:nvSpPr>
          <p:cNvPr id="2058" name="Rectangle 9"/>
          <p:cNvSpPr>
            <a:spLocks noChangeArrowheads="1"/>
          </p:cNvSpPr>
          <p:nvPr/>
        </p:nvSpPr>
        <p:spPr bwMode="auto">
          <a:xfrm>
            <a:off x="7237413" y="3484563"/>
            <a:ext cx="1803400" cy="1003300"/>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latin typeface="Arial" pitchFamily="34" charset="0"/>
              </a:rPr>
              <a:t>Web Server</a:t>
            </a:r>
            <a:r>
              <a:rPr lang="en-US" altLang="zh-CN" sz="2000">
                <a:latin typeface="Arial" pitchFamily="34" charset="0"/>
              </a:rPr>
              <a:t/>
            </a:r>
            <a:br>
              <a:rPr lang="en-US" altLang="zh-CN" sz="2000">
                <a:latin typeface="Arial" pitchFamily="34" charset="0"/>
              </a:rPr>
            </a:br>
            <a:r>
              <a:rPr lang="en-US" altLang="zh-CN" sz="2000">
                <a:solidFill>
                  <a:srgbClr val="FF3300"/>
                </a:solidFill>
                <a:latin typeface="Arial" pitchFamily="34" charset="0"/>
              </a:rPr>
              <a:t>193.34.122.58</a:t>
            </a:r>
            <a:br>
              <a:rPr lang="en-US" altLang="zh-CN" sz="2000">
                <a:solidFill>
                  <a:srgbClr val="FF3300"/>
                </a:solidFill>
                <a:latin typeface="Arial" pitchFamily="34" charset="0"/>
              </a:rPr>
            </a:br>
            <a:endParaRPr lang="en-US" altLang="zh-CN" sz="2000">
              <a:solidFill>
                <a:srgbClr val="FF3300"/>
              </a:solidFill>
              <a:latin typeface="Arial" pitchFamily="34" charset="0"/>
            </a:endParaRPr>
          </a:p>
        </p:txBody>
      </p:sp>
      <p:sp>
        <p:nvSpPr>
          <p:cNvPr id="2059" name="Rectangle 10"/>
          <p:cNvSpPr>
            <a:spLocks noChangeArrowheads="1"/>
          </p:cNvSpPr>
          <p:nvPr/>
        </p:nvSpPr>
        <p:spPr bwMode="auto">
          <a:xfrm>
            <a:off x="5005388" y="4167188"/>
            <a:ext cx="1895475" cy="638175"/>
          </a:xfrm>
          <a:prstGeom prst="rect">
            <a:avLst/>
          </a:prstGeom>
          <a:noFill/>
          <a:ln w="12700">
            <a:noFill/>
            <a:miter lim="800000"/>
            <a:headEnd/>
            <a:tailEnd/>
          </a:ln>
        </p:spPr>
        <p:txBody>
          <a:bodyPr wrap="none" lIns="90488" tIns="44450" rIns="90488" bIns="44450">
            <a:spAutoFit/>
          </a:bodyPr>
          <a:lstStyle/>
          <a:p>
            <a:pPr eaLnBrk="0" hangingPunct="0"/>
            <a:r>
              <a:rPr lang="en-US" altLang="zh-CN" sz="1800">
                <a:solidFill>
                  <a:srgbClr val="FF3300"/>
                </a:solidFill>
                <a:latin typeface="Arial" pitchFamily="34" charset="0"/>
              </a:rPr>
              <a:t>158.230.100.101</a:t>
            </a:r>
            <a:r>
              <a:rPr lang="en-US" altLang="zh-CN" sz="1800">
                <a:latin typeface="Arial" pitchFamily="34" charset="0"/>
              </a:rPr>
              <a:t/>
            </a:r>
            <a:br>
              <a:rPr lang="en-US" altLang="zh-CN" sz="1800">
                <a:latin typeface="Arial" pitchFamily="34" charset="0"/>
              </a:rPr>
            </a:br>
            <a:endParaRPr lang="en-US" altLang="zh-CN" sz="1800">
              <a:latin typeface="Arial" pitchFamily="34" charset="0"/>
            </a:endParaRPr>
          </a:p>
        </p:txBody>
      </p:sp>
      <p:sp>
        <p:nvSpPr>
          <p:cNvPr id="2060" name="Line 11"/>
          <p:cNvSpPr>
            <a:spLocks noChangeShapeType="1"/>
          </p:cNvSpPr>
          <p:nvPr/>
        </p:nvSpPr>
        <p:spPr bwMode="auto">
          <a:xfrm>
            <a:off x="4572000" y="4202113"/>
            <a:ext cx="0" cy="1665287"/>
          </a:xfrm>
          <a:prstGeom prst="line">
            <a:avLst/>
          </a:prstGeom>
          <a:noFill/>
          <a:ln w="25400">
            <a:solidFill>
              <a:schemeClr val="tx1"/>
            </a:solidFill>
            <a:round/>
            <a:headEnd/>
            <a:tailEnd/>
          </a:ln>
        </p:spPr>
        <p:txBody>
          <a:bodyPr/>
          <a:lstStyle/>
          <a:p>
            <a:endParaRPr lang="en-US"/>
          </a:p>
        </p:txBody>
      </p:sp>
      <p:sp>
        <p:nvSpPr>
          <p:cNvPr id="2061" name="Line 12"/>
          <p:cNvSpPr>
            <a:spLocks noChangeShapeType="1"/>
          </p:cNvSpPr>
          <p:nvPr/>
        </p:nvSpPr>
        <p:spPr bwMode="auto">
          <a:xfrm>
            <a:off x="1524000" y="5334000"/>
            <a:ext cx="3036888" cy="0"/>
          </a:xfrm>
          <a:prstGeom prst="line">
            <a:avLst/>
          </a:prstGeom>
          <a:noFill/>
          <a:ln w="25400">
            <a:solidFill>
              <a:schemeClr val="tx1"/>
            </a:solidFill>
            <a:prstDash val="dash"/>
            <a:round/>
            <a:headEnd type="triangle" w="med" len="med"/>
            <a:tailEnd type="triangle" w="med" len="med"/>
          </a:ln>
        </p:spPr>
        <p:txBody>
          <a:bodyPr/>
          <a:lstStyle/>
          <a:p>
            <a:endParaRPr lang="en-US"/>
          </a:p>
        </p:txBody>
      </p:sp>
      <p:sp>
        <p:nvSpPr>
          <p:cNvPr id="2062" name="Line 13"/>
          <p:cNvSpPr>
            <a:spLocks noChangeShapeType="1"/>
          </p:cNvSpPr>
          <p:nvPr/>
        </p:nvSpPr>
        <p:spPr bwMode="auto">
          <a:xfrm>
            <a:off x="4648200" y="5257800"/>
            <a:ext cx="3036888" cy="0"/>
          </a:xfrm>
          <a:prstGeom prst="line">
            <a:avLst/>
          </a:prstGeom>
          <a:noFill/>
          <a:ln w="25400">
            <a:solidFill>
              <a:schemeClr val="tx1"/>
            </a:solidFill>
            <a:prstDash val="dash"/>
            <a:round/>
            <a:headEnd type="triangle" w="med" len="med"/>
            <a:tailEnd type="triangle" w="med" len="med"/>
          </a:ln>
        </p:spPr>
        <p:txBody>
          <a:bodyPr/>
          <a:lstStyle/>
          <a:p>
            <a:endParaRPr lang="en-US"/>
          </a:p>
        </p:txBody>
      </p:sp>
      <p:sp>
        <p:nvSpPr>
          <p:cNvPr id="2063" name="Rectangle 14"/>
          <p:cNvSpPr>
            <a:spLocks noChangeArrowheads="1"/>
          </p:cNvSpPr>
          <p:nvPr/>
        </p:nvSpPr>
        <p:spPr bwMode="auto">
          <a:xfrm>
            <a:off x="2819400" y="4800600"/>
            <a:ext cx="638175" cy="363538"/>
          </a:xfrm>
          <a:prstGeom prst="rect">
            <a:avLst/>
          </a:prstGeom>
          <a:noFill/>
          <a:ln w="12700">
            <a:noFill/>
            <a:miter lim="800000"/>
            <a:headEnd/>
            <a:tailEnd/>
          </a:ln>
        </p:spPr>
        <p:txBody>
          <a:bodyPr wrap="none" lIns="90488" tIns="44450" rIns="90488" bIns="44450">
            <a:spAutoFit/>
          </a:bodyPr>
          <a:lstStyle/>
          <a:p>
            <a:pPr eaLnBrk="0" hangingPunct="0"/>
            <a:r>
              <a:rPr lang="zh-CN" altLang="en-US" sz="1800">
                <a:latin typeface="Arial" pitchFamily="34" charset="0"/>
              </a:rPr>
              <a:t>私网</a:t>
            </a:r>
          </a:p>
        </p:txBody>
      </p:sp>
      <p:sp>
        <p:nvSpPr>
          <p:cNvPr id="2064" name="Rectangle 15"/>
          <p:cNvSpPr>
            <a:spLocks noChangeArrowheads="1"/>
          </p:cNvSpPr>
          <p:nvPr/>
        </p:nvSpPr>
        <p:spPr bwMode="auto">
          <a:xfrm>
            <a:off x="5181600" y="4724400"/>
            <a:ext cx="638175" cy="363538"/>
          </a:xfrm>
          <a:prstGeom prst="rect">
            <a:avLst/>
          </a:prstGeom>
          <a:noFill/>
          <a:ln w="12700">
            <a:noFill/>
            <a:miter lim="800000"/>
            <a:headEnd/>
            <a:tailEnd/>
          </a:ln>
        </p:spPr>
        <p:txBody>
          <a:bodyPr wrap="none" lIns="90488" tIns="44450" rIns="90488" bIns="44450">
            <a:spAutoFit/>
          </a:bodyPr>
          <a:lstStyle/>
          <a:p>
            <a:pPr eaLnBrk="0" hangingPunct="0"/>
            <a:r>
              <a:rPr lang="zh-CN" altLang="en-US" sz="1800">
                <a:latin typeface="Arial" pitchFamily="34" charset="0"/>
              </a:rPr>
              <a:t>公网</a:t>
            </a:r>
          </a:p>
        </p:txBody>
      </p:sp>
      <p:sp>
        <p:nvSpPr>
          <p:cNvPr id="2065" name="Rectangle 16"/>
          <p:cNvSpPr>
            <a:spLocks noChangeArrowheads="1"/>
          </p:cNvSpPr>
          <p:nvPr/>
        </p:nvSpPr>
        <p:spPr bwMode="auto">
          <a:xfrm>
            <a:off x="2262188" y="4167188"/>
            <a:ext cx="1731962" cy="698500"/>
          </a:xfrm>
          <a:prstGeom prst="rect">
            <a:avLst/>
          </a:prstGeom>
          <a:noFill/>
          <a:ln w="12700">
            <a:noFill/>
            <a:miter lim="800000"/>
            <a:headEnd/>
            <a:tailEnd/>
          </a:ln>
        </p:spPr>
        <p:txBody>
          <a:bodyPr wrap="none" lIns="90488" tIns="44450" rIns="90488" bIns="44450">
            <a:spAutoFit/>
          </a:bodyPr>
          <a:lstStyle/>
          <a:p>
            <a:pPr eaLnBrk="0" hangingPunct="0"/>
            <a:r>
              <a:rPr lang="en-US" altLang="zh-CN" sz="2000">
                <a:solidFill>
                  <a:schemeClr val="accent2"/>
                </a:solidFill>
                <a:latin typeface="Arial" pitchFamily="34" charset="0"/>
              </a:rPr>
              <a:t>10.4.202.0/24</a:t>
            </a:r>
            <a:r>
              <a:rPr lang="en-US" altLang="zh-CN" sz="2000">
                <a:latin typeface="Arial" pitchFamily="34" charset="0"/>
              </a:rPr>
              <a:t/>
            </a:r>
            <a:br>
              <a:rPr lang="en-US" altLang="zh-CN" sz="2000">
                <a:latin typeface="Arial" pitchFamily="34" charset="0"/>
              </a:rPr>
            </a:br>
            <a:endParaRPr lang="en-US" altLang="zh-CN" sz="2000">
              <a:latin typeface="Arial" pitchFamily="34" charset="0"/>
            </a:endParaRPr>
          </a:p>
        </p:txBody>
      </p:sp>
      <p:grpSp>
        <p:nvGrpSpPr>
          <p:cNvPr id="2" name="Group 17"/>
          <p:cNvGrpSpPr>
            <a:grpSpLocks/>
          </p:cNvGrpSpPr>
          <p:nvPr/>
        </p:nvGrpSpPr>
        <p:grpSpPr bwMode="auto">
          <a:xfrm>
            <a:off x="1660525" y="1651000"/>
            <a:ext cx="2446338" cy="896938"/>
            <a:chOff x="1046" y="1280"/>
            <a:chExt cx="1541" cy="565"/>
          </a:xfrm>
        </p:grpSpPr>
        <p:sp>
          <p:nvSpPr>
            <p:cNvPr id="2084" name="Rectangle 18"/>
            <p:cNvSpPr>
              <a:spLocks noChangeArrowheads="1"/>
            </p:cNvSpPr>
            <p:nvPr/>
          </p:nvSpPr>
          <p:spPr bwMode="auto">
            <a:xfrm>
              <a:off x="1181" y="1481"/>
              <a:ext cx="1232" cy="364"/>
            </a:xfrm>
            <a:prstGeom prst="rect">
              <a:avLst/>
            </a:prstGeom>
            <a:noFill/>
            <a:ln w="12700">
              <a:noFill/>
              <a:miter lim="800000"/>
              <a:headEnd/>
              <a:tailEnd/>
            </a:ln>
          </p:spPr>
          <p:txBody>
            <a:bodyPr wrap="none" lIns="90488" tIns="44450" rIns="90488" bIns="44450">
              <a:spAutoFit/>
            </a:bodyPr>
            <a:lstStyle/>
            <a:p>
              <a:pPr eaLnBrk="0" hangingPunct="0"/>
              <a:r>
                <a:rPr lang="en-US" altLang="zh-CN" sz="1600">
                  <a:latin typeface="Arial" pitchFamily="34" charset="0"/>
                </a:rPr>
                <a:t>From: 10.4.202.136</a:t>
              </a:r>
              <a:br>
                <a:rPr lang="en-US" altLang="zh-CN" sz="1600">
                  <a:latin typeface="Arial" pitchFamily="34" charset="0"/>
                </a:rPr>
              </a:br>
              <a:r>
                <a:rPr lang="en-US" altLang="zh-CN" sz="1600">
                  <a:latin typeface="Arial" pitchFamily="34" charset="0"/>
                </a:rPr>
                <a:t>To: 193.34.122.58</a:t>
              </a:r>
            </a:p>
          </p:txBody>
        </p:sp>
        <p:sp>
          <p:nvSpPr>
            <p:cNvPr id="2085" name="Line 19"/>
            <p:cNvSpPr>
              <a:spLocks noChangeShapeType="1"/>
            </p:cNvSpPr>
            <p:nvPr/>
          </p:nvSpPr>
          <p:spPr bwMode="auto">
            <a:xfrm>
              <a:off x="1046" y="1505"/>
              <a:ext cx="1541" cy="0"/>
            </a:xfrm>
            <a:prstGeom prst="line">
              <a:avLst/>
            </a:prstGeom>
            <a:noFill/>
            <a:ln w="25400">
              <a:solidFill>
                <a:schemeClr val="tx1"/>
              </a:solidFill>
              <a:round/>
              <a:headEnd/>
              <a:tailEnd type="triangle" w="med" len="med"/>
            </a:ln>
          </p:spPr>
          <p:txBody>
            <a:bodyPr/>
            <a:lstStyle/>
            <a:p>
              <a:endParaRPr lang="en-US"/>
            </a:p>
          </p:txBody>
        </p:sp>
        <p:sp>
          <p:nvSpPr>
            <p:cNvPr id="2086" name="Rectangle 20"/>
            <p:cNvSpPr>
              <a:spLocks noChangeArrowheads="1"/>
            </p:cNvSpPr>
            <p:nvPr/>
          </p:nvSpPr>
          <p:spPr bwMode="auto">
            <a:xfrm>
              <a:off x="1377" y="1280"/>
              <a:ext cx="840"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a:latin typeface="Arial" pitchFamily="34" charset="0"/>
                </a:rPr>
                <a:t>Web request</a:t>
              </a:r>
            </a:p>
          </p:txBody>
        </p:sp>
      </p:grpSp>
      <p:grpSp>
        <p:nvGrpSpPr>
          <p:cNvPr id="3" name="Group 21"/>
          <p:cNvGrpSpPr>
            <a:grpSpLocks/>
          </p:cNvGrpSpPr>
          <p:nvPr/>
        </p:nvGrpSpPr>
        <p:grpSpPr bwMode="auto">
          <a:xfrm>
            <a:off x="1508125" y="2655888"/>
            <a:ext cx="2751138" cy="868362"/>
            <a:chOff x="950" y="1913"/>
            <a:chExt cx="1733" cy="547"/>
          </a:xfrm>
        </p:grpSpPr>
        <p:sp>
          <p:nvSpPr>
            <p:cNvPr id="2081" name="Rectangle 22"/>
            <p:cNvSpPr>
              <a:spLocks noChangeArrowheads="1"/>
            </p:cNvSpPr>
            <p:nvPr/>
          </p:nvSpPr>
          <p:spPr bwMode="auto">
            <a:xfrm>
              <a:off x="1145" y="2096"/>
              <a:ext cx="1303" cy="364"/>
            </a:xfrm>
            <a:prstGeom prst="rect">
              <a:avLst/>
            </a:prstGeom>
            <a:noFill/>
            <a:ln w="12700">
              <a:noFill/>
              <a:miter lim="800000"/>
              <a:headEnd/>
              <a:tailEnd/>
            </a:ln>
          </p:spPr>
          <p:txBody>
            <a:bodyPr wrap="none" lIns="90488" tIns="44450" rIns="90488" bIns="44450">
              <a:spAutoFit/>
            </a:bodyPr>
            <a:lstStyle/>
            <a:p>
              <a:pPr eaLnBrk="0" hangingPunct="0"/>
              <a:r>
                <a:rPr lang="en-US" altLang="zh-CN" sz="1600">
                  <a:latin typeface="Arial" pitchFamily="34" charset="0"/>
                </a:rPr>
                <a:t>From: 193.34.122.58</a:t>
              </a:r>
              <a:br>
                <a:rPr lang="en-US" altLang="zh-CN" sz="1600">
                  <a:latin typeface="Arial" pitchFamily="34" charset="0"/>
                </a:rPr>
              </a:br>
              <a:r>
                <a:rPr lang="en-US" altLang="zh-CN" sz="1600">
                  <a:latin typeface="Arial" pitchFamily="34" charset="0"/>
                </a:rPr>
                <a:t>To: 10.4.202.136</a:t>
              </a:r>
            </a:p>
          </p:txBody>
        </p:sp>
        <p:sp>
          <p:nvSpPr>
            <p:cNvPr id="2082" name="Line 23"/>
            <p:cNvSpPr>
              <a:spLocks noChangeShapeType="1"/>
            </p:cNvSpPr>
            <p:nvPr/>
          </p:nvSpPr>
          <p:spPr bwMode="auto">
            <a:xfrm flipH="1">
              <a:off x="950" y="2138"/>
              <a:ext cx="1733" cy="0"/>
            </a:xfrm>
            <a:prstGeom prst="line">
              <a:avLst/>
            </a:prstGeom>
            <a:noFill/>
            <a:ln w="25400">
              <a:solidFill>
                <a:schemeClr val="tx1"/>
              </a:solidFill>
              <a:round/>
              <a:headEnd/>
              <a:tailEnd type="triangle" w="med" len="med"/>
            </a:ln>
          </p:spPr>
          <p:txBody>
            <a:bodyPr/>
            <a:lstStyle/>
            <a:p>
              <a:endParaRPr lang="en-US"/>
            </a:p>
          </p:txBody>
        </p:sp>
        <p:sp>
          <p:nvSpPr>
            <p:cNvPr id="2083" name="Rectangle 24"/>
            <p:cNvSpPr>
              <a:spLocks noChangeArrowheads="1"/>
            </p:cNvSpPr>
            <p:nvPr/>
          </p:nvSpPr>
          <p:spPr bwMode="auto">
            <a:xfrm>
              <a:off x="1327" y="1913"/>
              <a:ext cx="939"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a:latin typeface="Arial" pitchFamily="34" charset="0"/>
                </a:rPr>
                <a:t>Web response</a:t>
              </a:r>
            </a:p>
          </p:txBody>
        </p:sp>
      </p:grpSp>
      <p:grpSp>
        <p:nvGrpSpPr>
          <p:cNvPr id="4" name="Group 25"/>
          <p:cNvGrpSpPr>
            <a:grpSpLocks/>
          </p:cNvGrpSpPr>
          <p:nvPr/>
        </p:nvGrpSpPr>
        <p:grpSpPr bwMode="auto">
          <a:xfrm>
            <a:off x="4878388" y="1651000"/>
            <a:ext cx="2446337" cy="868363"/>
            <a:chOff x="3073" y="1280"/>
            <a:chExt cx="1541" cy="547"/>
          </a:xfrm>
        </p:grpSpPr>
        <p:sp>
          <p:nvSpPr>
            <p:cNvPr id="2078" name="Rectangle 26"/>
            <p:cNvSpPr>
              <a:spLocks noChangeArrowheads="1"/>
            </p:cNvSpPr>
            <p:nvPr/>
          </p:nvSpPr>
          <p:spPr bwMode="auto">
            <a:xfrm>
              <a:off x="3102" y="1463"/>
              <a:ext cx="1445" cy="364"/>
            </a:xfrm>
            <a:prstGeom prst="rect">
              <a:avLst/>
            </a:prstGeom>
            <a:noFill/>
            <a:ln w="12700">
              <a:noFill/>
              <a:miter lim="800000"/>
              <a:headEnd/>
              <a:tailEnd/>
            </a:ln>
          </p:spPr>
          <p:txBody>
            <a:bodyPr wrap="none" lIns="90488" tIns="44450" rIns="90488" bIns="44450">
              <a:spAutoFit/>
            </a:bodyPr>
            <a:lstStyle/>
            <a:p>
              <a:pPr eaLnBrk="0" hangingPunct="0"/>
              <a:r>
                <a:rPr lang="en-US" altLang="zh-CN" sz="1600">
                  <a:latin typeface="Arial" pitchFamily="34" charset="0"/>
                </a:rPr>
                <a:t>From: 158.230.100.101</a:t>
              </a:r>
              <a:br>
                <a:rPr lang="en-US" altLang="zh-CN" sz="1600">
                  <a:latin typeface="Arial" pitchFamily="34" charset="0"/>
                </a:rPr>
              </a:br>
              <a:r>
                <a:rPr lang="en-US" altLang="zh-CN" sz="1600">
                  <a:latin typeface="Arial" pitchFamily="34" charset="0"/>
                </a:rPr>
                <a:t>To: 193.34.122.58</a:t>
              </a:r>
            </a:p>
          </p:txBody>
        </p:sp>
        <p:sp>
          <p:nvSpPr>
            <p:cNvPr id="2079" name="Line 27"/>
            <p:cNvSpPr>
              <a:spLocks noChangeShapeType="1"/>
            </p:cNvSpPr>
            <p:nvPr/>
          </p:nvSpPr>
          <p:spPr bwMode="auto">
            <a:xfrm>
              <a:off x="3073" y="1488"/>
              <a:ext cx="1541" cy="0"/>
            </a:xfrm>
            <a:prstGeom prst="line">
              <a:avLst/>
            </a:prstGeom>
            <a:noFill/>
            <a:ln w="25400">
              <a:solidFill>
                <a:schemeClr val="tx1"/>
              </a:solidFill>
              <a:round/>
              <a:headEnd/>
              <a:tailEnd type="triangle" w="med" len="med"/>
            </a:ln>
          </p:spPr>
          <p:txBody>
            <a:bodyPr/>
            <a:lstStyle/>
            <a:p>
              <a:endParaRPr lang="en-US"/>
            </a:p>
          </p:txBody>
        </p:sp>
        <p:sp>
          <p:nvSpPr>
            <p:cNvPr id="2080" name="Rectangle 28"/>
            <p:cNvSpPr>
              <a:spLocks noChangeArrowheads="1"/>
            </p:cNvSpPr>
            <p:nvPr/>
          </p:nvSpPr>
          <p:spPr bwMode="auto">
            <a:xfrm>
              <a:off x="3404" y="1280"/>
              <a:ext cx="840"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a:latin typeface="Arial" pitchFamily="34" charset="0"/>
                </a:rPr>
                <a:t>Web request</a:t>
              </a:r>
            </a:p>
          </p:txBody>
        </p:sp>
      </p:grpSp>
      <p:grpSp>
        <p:nvGrpSpPr>
          <p:cNvPr id="5" name="Group 29"/>
          <p:cNvGrpSpPr>
            <a:grpSpLocks/>
          </p:cNvGrpSpPr>
          <p:nvPr/>
        </p:nvGrpSpPr>
        <p:grpSpPr bwMode="auto">
          <a:xfrm>
            <a:off x="4725988" y="2643188"/>
            <a:ext cx="2751137" cy="895350"/>
            <a:chOff x="2977" y="1905"/>
            <a:chExt cx="1733" cy="564"/>
          </a:xfrm>
        </p:grpSpPr>
        <p:sp>
          <p:nvSpPr>
            <p:cNvPr id="2075" name="Rectangle 30"/>
            <p:cNvSpPr>
              <a:spLocks noChangeArrowheads="1"/>
            </p:cNvSpPr>
            <p:nvPr/>
          </p:nvSpPr>
          <p:spPr bwMode="auto">
            <a:xfrm>
              <a:off x="3173" y="2105"/>
              <a:ext cx="1303" cy="364"/>
            </a:xfrm>
            <a:prstGeom prst="rect">
              <a:avLst/>
            </a:prstGeom>
            <a:noFill/>
            <a:ln w="12700">
              <a:noFill/>
              <a:miter lim="800000"/>
              <a:headEnd/>
              <a:tailEnd/>
            </a:ln>
          </p:spPr>
          <p:txBody>
            <a:bodyPr wrap="none" lIns="90488" tIns="44450" rIns="90488" bIns="44450">
              <a:spAutoFit/>
            </a:bodyPr>
            <a:lstStyle/>
            <a:p>
              <a:pPr eaLnBrk="0" hangingPunct="0"/>
              <a:r>
                <a:rPr lang="en-US" altLang="zh-CN" sz="1600">
                  <a:latin typeface="Arial" pitchFamily="34" charset="0"/>
                </a:rPr>
                <a:t>From: 193.34.122.58</a:t>
              </a:r>
              <a:br>
                <a:rPr lang="en-US" altLang="zh-CN" sz="1600">
                  <a:latin typeface="Arial" pitchFamily="34" charset="0"/>
                </a:rPr>
              </a:br>
              <a:r>
                <a:rPr lang="en-US" altLang="zh-CN" sz="1600">
                  <a:latin typeface="Arial" pitchFamily="34" charset="0"/>
                </a:rPr>
                <a:t>To: 158.230.100.101</a:t>
              </a:r>
            </a:p>
          </p:txBody>
        </p:sp>
        <p:sp>
          <p:nvSpPr>
            <p:cNvPr id="2076" name="Line 31"/>
            <p:cNvSpPr>
              <a:spLocks noChangeShapeType="1"/>
            </p:cNvSpPr>
            <p:nvPr/>
          </p:nvSpPr>
          <p:spPr bwMode="auto">
            <a:xfrm flipH="1">
              <a:off x="2977" y="2129"/>
              <a:ext cx="1733" cy="0"/>
            </a:xfrm>
            <a:prstGeom prst="line">
              <a:avLst/>
            </a:prstGeom>
            <a:noFill/>
            <a:ln w="25400">
              <a:solidFill>
                <a:schemeClr val="tx1"/>
              </a:solidFill>
              <a:round/>
              <a:headEnd/>
              <a:tailEnd type="triangle" w="med" len="med"/>
            </a:ln>
          </p:spPr>
          <p:txBody>
            <a:bodyPr/>
            <a:lstStyle/>
            <a:p>
              <a:endParaRPr lang="en-US"/>
            </a:p>
          </p:txBody>
        </p:sp>
        <p:sp>
          <p:nvSpPr>
            <p:cNvPr id="2077" name="Rectangle 32"/>
            <p:cNvSpPr>
              <a:spLocks noChangeArrowheads="1"/>
            </p:cNvSpPr>
            <p:nvPr/>
          </p:nvSpPr>
          <p:spPr bwMode="auto">
            <a:xfrm>
              <a:off x="3355" y="1905"/>
              <a:ext cx="939" cy="210"/>
            </a:xfrm>
            <a:prstGeom prst="rect">
              <a:avLst/>
            </a:prstGeom>
            <a:noFill/>
            <a:ln w="12700">
              <a:noFill/>
              <a:miter lim="800000"/>
              <a:headEnd/>
              <a:tailEnd/>
            </a:ln>
          </p:spPr>
          <p:txBody>
            <a:bodyPr wrap="none" lIns="90488" tIns="44450" rIns="90488" bIns="44450">
              <a:spAutoFit/>
            </a:bodyPr>
            <a:lstStyle/>
            <a:p>
              <a:pPr eaLnBrk="0" hangingPunct="0"/>
              <a:r>
                <a:rPr lang="en-US" altLang="zh-CN" sz="1600">
                  <a:latin typeface="Arial" pitchFamily="34" charset="0"/>
                </a:rPr>
                <a:t>Web response</a:t>
              </a:r>
            </a:p>
          </p:txBody>
        </p:sp>
      </p:grpSp>
      <p:sp>
        <p:nvSpPr>
          <p:cNvPr id="2070" name="Rectangle 33"/>
          <p:cNvSpPr>
            <a:spLocks noChangeArrowheads="1"/>
          </p:cNvSpPr>
          <p:nvPr/>
        </p:nvSpPr>
        <p:spPr bwMode="auto">
          <a:xfrm>
            <a:off x="228600" y="2667000"/>
            <a:ext cx="1662113" cy="1003300"/>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latin typeface="Arial" pitchFamily="34" charset="0"/>
              </a:rPr>
              <a:t>User PC1</a:t>
            </a:r>
            <a:r>
              <a:rPr lang="en-US" altLang="zh-CN" sz="2000">
                <a:latin typeface="Arial" pitchFamily="34" charset="0"/>
              </a:rPr>
              <a:t/>
            </a:r>
            <a:br>
              <a:rPr lang="en-US" altLang="zh-CN" sz="2000">
                <a:latin typeface="Arial" pitchFamily="34" charset="0"/>
              </a:rPr>
            </a:br>
            <a:r>
              <a:rPr lang="en-US" altLang="zh-CN" sz="2000">
                <a:solidFill>
                  <a:schemeClr val="accent2"/>
                </a:solidFill>
                <a:latin typeface="Arial" pitchFamily="34" charset="0"/>
              </a:rPr>
              <a:t>10.4.202.136</a:t>
            </a:r>
            <a:r>
              <a:rPr lang="en-US" altLang="zh-CN" sz="2000">
                <a:latin typeface="Arial" pitchFamily="34" charset="0"/>
              </a:rPr>
              <a:t/>
            </a:r>
            <a:br>
              <a:rPr lang="en-US" altLang="zh-CN" sz="2000">
                <a:latin typeface="Arial" pitchFamily="34" charset="0"/>
              </a:rPr>
            </a:br>
            <a:endParaRPr lang="en-US" altLang="zh-CN" sz="2000">
              <a:latin typeface="Arial" pitchFamily="34" charset="0"/>
            </a:endParaRPr>
          </a:p>
        </p:txBody>
      </p:sp>
      <p:sp>
        <p:nvSpPr>
          <p:cNvPr id="2071" name="Line 34"/>
          <p:cNvSpPr>
            <a:spLocks noChangeShapeType="1"/>
          </p:cNvSpPr>
          <p:nvPr/>
        </p:nvSpPr>
        <p:spPr bwMode="auto">
          <a:xfrm flipV="1">
            <a:off x="3587750" y="3130550"/>
            <a:ext cx="522288" cy="1055688"/>
          </a:xfrm>
          <a:prstGeom prst="line">
            <a:avLst/>
          </a:prstGeom>
          <a:noFill/>
          <a:ln w="25400">
            <a:solidFill>
              <a:schemeClr val="tx1"/>
            </a:solidFill>
            <a:round/>
            <a:headEnd/>
            <a:tailEnd type="triangle" w="med" len="med"/>
          </a:ln>
        </p:spPr>
        <p:txBody>
          <a:bodyPr/>
          <a:lstStyle/>
          <a:p>
            <a:endParaRPr lang="en-US"/>
          </a:p>
        </p:txBody>
      </p:sp>
      <p:sp>
        <p:nvSpPr>
          <p:cNvPr id="2072" name="Line 35"/>
          <p:cNvSpPr>
            <a:spLocks noChangeShapeType="1"/>
          </p:cNvSpPr>
          <p:nvPr/>
        </p:nvSpPr>
        <p:spPr bwMode="auto">
          <a:xfrm flipH="1" flipV="1">
            <a:off x="4730750" y="3130550"/>
            <a:ext cx="750888" cy="1068388"/>
          </a:xfrm>
          <a:prstGeom prst="line">
            <a:avLst/>
          </a:prstGeom>
          <a:noFill/>
          <a:ln w="25400">
            <a:solidFill>
              <a:schemeClr val="tx1"/>
            </a:solidFill>
            <a:round/>
            <a:headEnd/>
            <a:tailEnd type="triangle" w="med" len="med"/>
          </a:ln>
        </p:spPr>
        <p:txBody>
          <a:bodyPr/>
          <a:lstStyle/>
          <a:p>
            <a:endParaRPr lang="en-US"/>
          </a:p>
        </p:txBody>
      </p:sp>
      <p:graphicFrame>
        <p:nvGraphicFramePr>
          <p:cNvPr id="2053" name="Object 36">
            <a:hlinkClick r:id="" action="ppaction://ole?verb=0"/>
          </p:cNvPr>
          <p:cNvGraphicFramePr>
            <a:graphicFrameLocks/>
          </p:cNvGraphicFramePr>
          <p:nvPr/>
        </p:nvGraphicFramePr>
        <p:xfrm>
          <a:off x="304800" y="3810000"/>
          <a:ext cx="1330325" cy="1384300"/>
        </p:xfrm>
        <a:graphic>
          <a:graphicData uri="http://schemas.openxmlformats.org/presentationml/2006/ole">
            <p:oleObj spid="_x0000_s2053" name="Clip" r:id="rId7" imgW="1328400" imgH="1382400" progId="">
              <p:embed/>
            </p:oleObj>
          </a:graphicData>
        </a:graphic>
      </p:graphicFrame>
      <p:sp>
        <p:nvSpPr>
          <p:cNvPr id="2073" name="Rectangle 37"/>
          <p:cNvSpPr>
            <a:spLocks noChangeArrowheads="1"/>
          </p:cNvSpPr>
          <p:nvPr/>
        </p:nvSpPr>
        <p:spPr bwMode="auto">
          <a:xfrm>
            <a:off x="0" y="5105400"/>
            <a:ext cx="1731963" cy="698500"/>
          </a:xfrm>
          <a:prstGeom prst="rect">
            <a:avLst/>
          </a:prstGeom>
          <a:noFill/>
          <a:ln w="12700">
            <a:noFill/>
            <a:miter lim="800000"/>
            <a:headEnd/>
            <a:tailEnd/>
          </a:ln>
        </p:spPr>
        <p:txBody>
          <a:bodyPr wrap="none" lIns="90488" tIns="44450" rIns="90488" bIns="44450">
            <a:spAutoFit/>
          </a:bodyPr>
          <a:lstStyle/>
          <a:p>
            <a:pPr eaLnBrk="0" hangingPunct="0"/>
            <a:r>
              <a:rPr lang="en-US" altLang="zh-CN" sz="2000" b="1">
                <a:latin typeface="Arial" pitchFamily="34" charset="0"/>
              </a:rPr>
              <a:t>User PC</a:t>
            </a:r>
            <a:r>
              <a:rPr lang="en-US" altLang="zh-CN" sz="2000">
                <a:latin typeface="Arial" pitchFamily="34" charset="0"/>
              </a:rPr>
              <a:t>2</a:t>
            </a:r>
          </a:p>
          <a:p>
            <a:pPr eaLnBrk="0" hangingPunct="0"/>
            <a:r>
              <a:rPr lang="en-US" altLang="zh-CN" sz="2000">
                <a:solidFill>
                  <a:schemeClr val="accent2"/>
                </a:solidFill>
                <a:latin typeface="Arial" pitchFamily="34" charset="0"/>
              </a:rPr>
              <a:t> 10.4.202.137</a:t>
            </a:r>
          </a:p>
        </p:txBody>
      </p:sp>
      <p:sp>
        <p:nvSpPr>
          <p:cNvPr id="2074" name="Text Box 38"/>
          <p:cNvSpPr txBox="1">
            <a:spLocks noChangeArrowheads="1"/>
          </p:cNvSpPr>
          <p:nvPr/>
        </p:nvSpPr>
        <p:spPr bwMode="auto">
          <a:xfrm>
            <a:off x="1066800" y="5791200"/>
            <a:ext cx="7391400" cy="420688"/>
          </a:xfrm>
          <a:prstGeom prst="rect">
            <a:avLst/>
          </a:prstGeom>
          <a:solidFill>
            <a:schemeClr val="accent1">
              <a:lumMod val="60000"/>
              <a:lumOff val="40000"/>
            </a:schemeClr>
          </a:solidFill>
          <a:ln w="9525">
            <a:noFill/>
            <a:miter lim="800000"/>
            <a:headEnd/>
            <a:tailEnd/>
          </a:ln>
        </p:spPr>
        <p:txBody>
          <a:bodyPr>
            <a:spAutoFit/>
          </a:bodyPr>
          <a:lstStyle/>
          <a:p>
            <a:pPr lvl="2">
              <a:lnSpc>
                <a:spcPct val="90000"/>
              </a:lnSpc>
              <a:spcBef>
                <a:spcPct val="20000"/>
              </a:spcBef>
            </a:pPr>
            <a:r>
              <a:rPr lang="zh-CN" altLang="en-US" dirty="0"/>
              <a:t>思考：</a:t>
            </a:r>
            <a:r>
              <a:rPr lang="en-US" altLang="zh-CN" dirty="0"/>
              <a:t>NAT</a:t>
            </a:r>
            <a:r>
              <a:rPr lang="zh-CN" altLang="en-US" dirty="0"/>
              <a:t>的存在，对宽带网络和业务的影响</a:t>
            </a:r>
            <a:r>
              <a:rPr lang="en-US" altLang="zh-CN" dirty="0"/>
              <a:t>?</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3646</TotalTime>
  <Words>7786</Words>
  <Application>Microsoft Office PowerPoint</Application>
  <PresentationFormat>On-screen Show (4:3)</PresentationFormat>
  <Paragraphs>838</Paragraphs>
  <Slides>51</Slides>
  <Notes>43</Notes>
  <HiddenSlides>4</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51</vt:i4>
      </vt:variant>
    </vt:vector>
  </HeadingPairs>
  <TitlesOfParts>
    <vt:vector size="56" baseType="lpstr">
      <vt:lpstr>Office Theme</vt:lpstr>
      <vt:lpstr>ClipArt</vt:lpstr>
      <vt:lpstr>Clip</vt:lpstr>
      <vt:lpstr>VISIO</vt:lpstr>
      <vt:lpstr>Document</vt:lpstr>
      <vt:lpstr>TCP/IP网络基础</vt:lpstr>
      <vt:lpstr>IP网络结构</vt:lpstr>
      <vt:lpstr>IP网络标准机构</vt:lpstr>
      <vt:lpstr>IP网地址分配机构</vt:lpstr>
      <vt:lpstr>IP网络地址体系</vt:lpstr>
      <vt:lpstr>Slide 6</vt:lpstr>
      <vt:lpstr>IP 分配的几点准则</vt:lpstr>
      <vt:lpstr>IPv4地址的问题</vt:lpstr>
      <vt:lpstr>Network Address Translation</vt:lpstr>
      <vt:lpstr>Internet地址类型</vt:lpstr>
      <vt:lpstr>ARP（RFC826）</vt:lpstr>
      <vt:lpstr>ARP（2）</vt:lpstr>
      <vt:lpstr>ARP工作过程</vt:lpstr>
      <vt:lpstr>Slide 14</vt:lpstr>
      <vt:lpstr>域名系统(Domain Name System，DNS)</vt:lpstr>
      <vt:lpstr>名字语法和分级：     例：Internet 中的域名分级结构</vt:lpstr>
      <vt:lpstr>Slide 17</vt:lpstr>
      <vt:lpstr>TCP/IP协议栈</vt:lpstr>
      <vt:lpstr>Slide 19</vt:lpstr>
      <vt:lpstr>TCP/IP协议栈数据封装 </vt:lpstr>
      <vt:lpstr> IPv4 头：IP层提供的服务？</vt:lpstr>
      <vt:lpstr>IP头选项</vt:lpstr>
      <vt:lpstr>ICMP (Internet Control Message protocol)</vt:lpstr>
      <vt:lpstr>Slide 24</vt:lpstr>
      <vt:lpstr>ICMP</vt:lpstr>
      <vt:lpstr>ICMP message Error type</vt:lpstr>
      <vt:lpstr>传输层协议</vt:lpstr>
      <vt:lpstr>TCP</vt:lpstr>
      <vt:lpstr>TCP (Transmission control protocol)</vt:lpstr>
      <vt:lpstr>Slide 30</vt:lpstr>
      <vt:lpstr>Slide 31</vt:lpstr>
      <vt:lpstr>Slide 32</vt:lpstr>
      <vt:lpstr>TCP拥塞控制</vt:lpstr>
      <vt:lpstr>Slide 34</vt:lpstr>
      <vt:lpstr>Slide 35</vt:lpstr>
      <vt:lpstr>Slide 36</vt:lpstr>
      <vt:lpstr>TCP确认和重发机制</vt:lpstr>
      <vt:lpstr>UDP（User Data Protocol) </vt:lpstr>
      <vt:lpstr>3.1.3IP数据转发原理</vt:lpstr>
      <vt:lpstr>Slide 40</vt:lpstr>
      <vt:lpstr>IP网络面临的安全威胁</vt:lpstr>
      <vt:lpstr>网络技术的发展</vt:lpstr>
      <vt:lpstr>MPLS转发</vt:lpstr>
      <vt:lpstr>MPLS应用</vt:lpstr>
      <vt:lpstr>网络结构发展</vt:lpstr>
      <vt:lpstr>例：软交换网络</vt:lpstr>
      <vt:lpstr>例:  IMS核心网的结构 </vt:lpstr>
      <vt:lpstr>例：SDN （software defined network)</vt:lpstr>
      <vt:lpstr>例：SDN （software defined network)</vt:lpstr>
      <vt:lpstr>Basic Definitions – SDN can be very confusing…</vt:lpstr>
      <vt:lpstr>例：NFV的资源抽象</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IP网络技术</dc:title>
  <dc:creator>Jenny</dc:creator>
  <cp:lastModifiedBy>Jenny</cp:lastModifiedBy>
  <cp:revision>16</cp:revision>
  <dcterms:created xsi:type="dcterms:W3CDTF">2011-10-13T01:58:47Z</dcterms:created>
  <dcterms:modified xsi:type="dcterms:W3CDTF">2014-09-23T11:00:14Z</dcterms:modified>
</cp:coreProperties>
</file>