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aleway"/>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726E3FA-571B-4C05-9AF2-0C87A561E026}">
  <a:tblStyle styleId="{1726E3FA-571B-4C05-9AF2-0C87A561E026}"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1B412DC0-B062-4DC0-BCCA-2871530F4398}"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527791c9f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527791c9f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527791c9f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27791c9f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527791c9f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527791c9f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527791c9f4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527791c9f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527791c9f4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527791c9f4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527791c9f4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527791c9f4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527791c9f4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527791c9f4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529922fc7f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529922fc7f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529922fc7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529922fc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528fa7010e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528fa7010e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04c23993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04c23993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529922fc7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529922fc7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528fa7010e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528fa7010e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504c239934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504c239934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04c239934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04c239934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504c239934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504c239934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5255924f2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255924f2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5255924f2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5255924f2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528fa7010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528fa7010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528fa7010e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528fa7010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528fa7010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528fa7010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hyperlink" Target="https://towardsdatascience.com/how-good-is-your-model-intro-to-resampling-methods-2831e832042a"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sfgov.org/scorecards/transportation/traffic-fataliti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visionzerosf.org/" TargetMode="External"/><Relationship Id="rId4" Type="http://schemas.openxmlformats.org/officeDocument/2006/relationships/hyperlink" Target="https://www.visionzerosf.org/about/what-is-vision-zero/" TargetMode="External"/><Relationship Id="rId5"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sfgov.org/scorecards/transportation/traffic-fatalities" TargetMode="External"/><Relationship Id="rId4" Type="http://schemas.openxmlformats.org/officeDocument/2006/relationships/hyperlink" Target="https://www.geocod.io/" TargetMode="External"/><Relationship Id="rId5" Type="http://schemas.openxmlformats.org/officeDocument/2006/relationships/hyperlink" Target="https://www.nhtsa.gov/risky-driving/speedin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iswitrs.chp.ca.gov/Reports/jsp/userLogin.jsp"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Traffic Fatalities </a:t>
            </a:r>
            <a:endParaRPr/>
          </a:p>
          <a:p>
            <a:pPr indent="0" lvl="0" marL="0" rtl="0" algn="l">
              <a:spcBef>
                <a:spcPts val="0"/>
              </a:spcBef>
              <a:spcAft>
                <a:spcPts val="0"/>
              </a:spcAft>
              <a:buNone/>
            </a:pPr>
            <a:r>
              <a:rPr lang="en"/>
              <a:t>in San Francisco</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the greatest factors that lead to fatalities?</a:t>
            </a:r>
            <a:endParaRPr/>
          </a:p>
        </p:txBody>
      </p:sp>
      <p:sp>
        <p:nvSpPr>
          <p:cNvPr id="88" name="Google Shape;88;p13"/>
          <p:cNvSpPr txBox="1"/>
          <p:nvPr>
            <p:ph idx="1" type="subTitle"/>
          </p:nvPr>
        </p:nvSpPr>
        <p:spPr>
          <a:xfrm>
            <a:off x="729627" y="4369025"/>
            <a:ext cx="7688100" cy="541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By Jeremie Young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64" name="Shape 164"/>
        <p:cNvGrpSpPr/>
        <p:nvPr/>
      </p:nvGrpSpPr>
      <p:grpSpPr>
        <a:xfrm>
          <a:off x="0" y="0"/>
          <a:ext cx="0" cy="0"/>
          <a:chOff x="0" y="0"/>
          <a:chExt cx="0" cy="0"/>
        </a:xfrm>
      </p:grpSpPr>
      <p:sp>
        <p:nvSpPr>
          <p:cNvPr id="165" name="Google Shape;165;p22"/>
          <p:cNvSpPr txBox="1"/>
          <p:nvPr>
            <p:ph type="title"/>
          </p:nvPr>
        </p:nvSpPr>
        <p:spPr>
          <a:xfrm>
            <a:off x="729450" y="5704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Wrangling</a:t>
            </a:r>
            <a:endParaRPr/>
          </a:p>
        </p:txBody>
      </p:sp>
      <p:sp>
        <p:nvSpPr>
          <p:cNvPr id="166" name="Google Shape;166;p22"/>
          <p:cNvSpPr txBox="1"/>
          <p:nvPr>
            <p:ph idx="1" type="body"/>
          </p:nvPr>
        </p:nvSpPr>
        <p:spPr>
          <a:xfrm>
            <a:off x="729450" y="1375525"/>
            <a:ext cx="3385200" cy="3214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lang="en" sz="1800" u="sng"/>
              <a:t>Starting Dataset</a:t>
            </a:r>
            <a:endParaRPr b="1" sz="1800" u="sng"/>
          </a:p>
          <a:p>
            <a:pPr indent="0" lvl="0" marL="0" rtl="0" algn="r">
              <a:lnSpc>
                <a:spcPct val="100000"/>
              </a:lnSpc>
              <a:spcBef>
                <a:spcPts val="1600"/>
              </a:spcBef>
              <a:spcAft>
                <a:spcPts val="0"/>
              </a:spcAft>
              <a:buNone/>
            </a:pPr>
            <a:r>
              <a:rPr lang="en"/>
              <a:t>76 variables in dataset</a:t>
            </a:r>
            <a:endParaRPr/>
          </a:p>
          <a:p>
            <a:pPr indent="0" lvl="0" marL="0" rtl="0" algn="l">
              <a:lnSpc>
                <a:spcPct val="100000"/>
              </a:lnSpc>
              <a:spcBef>
                <a:spcPts val="0"/>
              </a:spcBef>
              <a:spcAft>
                <a:spcPts val="0"/>
              </a:spcAft>
              <a:buNone/>
            </a:pPr>
            <a:r>
              <a:t/>
            </a:r>
            <a:endParaRPr/>
          </a:p>
          <a:p>
            <a:pPr indent="0" lvl="0" marL="0" rtl="0" algn="r">
              <a:lnSpc>
                <a:spcPct val="100000"/>
              </a:lnSpc>
              <a:spcBef>
                <a:spcPts val="0"/>
              </a:spcBef>
              <a:spcAft>
                <a:spcPts val="0"/>
              </a:spcAft>
              <a:buNone/>
            </a:pPr>
            <a:r>
              <a:rPr lang="en"/>
              <a:t>Cross street values</a:t>
            </a:r>
            <a:endParaRPr/>
          </a:p>
          <a:p>
            <a:pPr indent="0" lvl="0" marL="0" rtl="0" algn="r">
              <a:lnSpc>
                <a:spcPct val="100000"/>
              </a:lnSpc>
              <a:spcBef>
                <a:spcPts val="0"/>
              </a:spcBef>
              <a:spcAft>
                <a:spcPts val="0"/>
              </a:spcAft>
              <a:buNone/>
            </a:pPr>
            <a:r>
              <a:t/>
            </a:r>
            <a:endParaRPr/>
          </a:p>
          <a:p>
            <a:pPr indent="0" lvl="0" marL="0" rtl="0" algn="r">
              <a:lnSpc>
                <a:spcPct val="100000"/>
              </a:lnSpc>
              <a:spcBef>
                <a:spcPts val="0"/>
              </a:spcBef>
              <a:spcAft>
                <a:spcPts val="0"/>
              </a:spcAft>
              <a:buNone/>
            </a:pPr>
            <a:r>
              <a:rPr lang="en"/>
              <a:t>Collision Severity</a:t>
            </a:r>
            <a:endParaRPr/>
          </a:p>
          <a:p>
            <a:pPr indent="0" lvl="0" marL="0" rtl="0" algn="r">
              <a:lnSpc>
                <a:spcPct val="100000"/>
              </a:lnSpc>
              <a:spcBef>
                <a:spcPts val="0"/>
              </a:spcBef>
              <a:spcAft>
                <a:spcPts val="0"/>
              </a:spcAft>
              <a:buNone/>
            </a:pPr>
            <a:r>
              <a:t/>
            </a:r>
            <a:endParaRPr/>
          </a:p>
          <a:p>
            <a:pPr indent="0" lvl="0" marL="0" rtl="0" algn="r">
              <a:lnSpc>
                <a:spcPct val="100000"/>
              </a:lnSpc>
              <a:spcBef>
                <a:spcPts val="0"/>
              </a:spcBef>
              <a:spcAft>
                <a:spcPts val="0"/>
              </a:spcAft>
              <a:buNone/>
            </a:pPr>
            <a:r>
              <a:rPr lang="en"/>
              <a:t>Independent variable values were either number or letter coded</a:t>
            </a:r>
            <a:endParaRPr/>
          </a:p>
          <a:p>
            <a:pPr indent="0" lvl="0" marL="0" rtl="0" algn="r">
              <a:lnSpc>
                <a:spcPct val="100000"/>
              </a:lnSpc>
              <a:spcBef>
                <a:spcPts val="0"/>
              </a:spcBef>
              <a:spcAft>
                <a:spcPts val="0"/>
              </a:spcAft>
              <a:buNone/>
            </a:pPr>
            <a:r>
              <a:t/>
            </a:r>
            <a:endParaRPr/>
          </a:p>
          <a:p>
            <a:pPr indent="0" lvl="0" marL="0" rtl="0" algn="r">
              <a:lnSpc>
                <a:spcPct val="100000"/>
              </a:lnSpc>
              <a:spcBef>
                <a:spcPts val="0"/>
              </a:spcBef>
              <a:spcAft>
                <a:spcPts val="0"/>
              </a:spcAft>
              <a:buNone/>
            </a:pPr>
            <a:r>
              <a:rPr lang="en"/>
              <a:t>Many insufficiently descriptive values</a:t>
            </a:r>
            <a:endParaRPr/>
          </a:p>
          <a:p>
            <a:pPr indent="0" lvl="0" marL="0" rtl="0" algn="r">
              <a:lnSpc>
                <a:spcPct val="100000"/>
              </a:lnSpc>
              <a:spcBef>
                <a:spcPts val="0"/>
              </a:spcBef>
              <a:spcAft>
                <a:spcPts val="0"/>
              </a:spcAft>
              <a:buNone/>
            </a:pPr>
            <a:r>
              <a:t/>
            </a:r>
            <a:endParaRPr/>
          </a:p>
          <a:p>
            <a:pPr indent="0" lvl="0" marL="0" rtl="0" algn="r">
              <a:spcBef>
                <a:spcPts val="0"/>
              </a:spcBef>
              <a:spcAft>
                <a:spcPts val="0"/>
              </a:spcAft>
              <a:buNone/>
            </a:pPr>
            <a:r>
              <a:rPr lang="en"/>
              <a:t>Too many variables, overloading model</a:t>
            </a:r>
            <a:endParaRPr/>
          </a:p>
          <a:p>
            <a:pPr indent="0" lvl="0" marL="0" rtl="0" algn="l">
              <a:spcBef>
                <a:spcPts val="1000"/>
              </a:spcBef>
              <a:spcAft>
                <a:spcPts val="1600"/>
              </a:spcAft>
              <a:buNone/>
            </a:pPr>
            <a:r>
              <a:t/>
            </a:r>
            <a:endParaRPr/>
          </a:p>
        </p:txBody>
      </p:sp>
      <p:sp>
        <p:nvSpPr>
          <p:cNvPr id="167" name="Google Shape;167;p22"/>
          <p:cNvSpPr txBox="1"/>
          <p:nvPr>
            <p:ph idx="1" type="body"/>
          </p:nvPr>
        </p:nvSpPr>
        <p:spPr>
          <a:xfrm>
            <a:off x="5029650" y="1375525"/>
            <a:ext cx="3385200" cy="321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u="sng"/>
              <a:t>Dataset for Modeling</a:t>
            </a:r>
            <a:endParaRPr b="1" sz="1800" u="sng"/>
          </a:p>
          <a:p>
            <a:pPr indent="0" lvl="0" marL="0" rtl="0" algn="l">
              <a:lnSpc>
                <a:spcPct val="100000"/>
              </a:lnSpc>
              <a:spcBef>
                <a:spcPts val="1600"/>
              </a:spcBef>
              <a:spcAft>
                <a:spcPts val="0"/>
              </a:spcAft>
              <a:buNone/>
            </a:pPr>
            <a:r>
              <a:rPr lang="en"/>
              <a:t>Retained unique ID, modeling variables</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Geocoded to uncover zip codes</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Created binary “Fatal” dependent  variable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Labels created to corresponding value using appendix</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Clr>
                <a:srgbClr val="000000"/>
              </a:buClr>
              <a:buSzPts val="1100"/>
              <a:buFont typeface="Arial"/>
              <a:buNone/>
            </a:pPr>
            <a:r>
              <a:rPr lang="en"/>
              <a:t>Filtered from the dataset</a:t>
            </a:r>
            <a:endParaRPr/>
          </a:p>
          <a:p>
            <a:pPr indent="0" lvl="0" marL="0" rtl="0" algn="l">
              <a:lnSpc>
                <a:spcPct val="100000"/>
              </a:lnSpc>
              <a:spcBef>
                <a:spcPts val="0"/>
              </a:spcBef>
              <a:spcAft>
                <a:spcPts val="0"/>
              </a:spcAft>
              <a:buClr>
                <a:srgbClr val="000000"/>
              </a:buClr>
              <a:buSzPts val="1100"/>
              <a:buFont typeface="Arial"/>
              <a:buNone/>
            </a:pPr>
            <a:r>
              <a:t/>
            </a:r>
            <a:endParaRPr/>
          </a:p>
          <a:p>
            <a:pPr indent="0" lvl="0" marL="0" rtl="0" algn="l">
              <a:lnSpc>
                <a:spcPct val="100000"/>
              </a:lnSpc>
              <a:spcBef>
                <a:spcPts val="0"/>
              </a:spcBef>
              <a:spcAft>
                <a:spcPts val="0"/>
              </a:spcAft>
              <a:buClr>
                <a:srgbClr val="000000"/>
              </a:buClr>
              <a:buSzPts val="1100"/>
              <a:buFont typeface="Arial"/>
              <a:buNone/>
            </a:pPr>
            <a:r>
              <a:rPr lang="en"/>
              <a:t>Removed perfect separation</a:t>
            </a:r>
            <a:endParaRPr/>
          </a:p>
        </p:txBody>
      </p:sp>
      <p:sp>
        <p:nvSpPr>
          <p:cNvPr id="168" name="Google Shape;168;p22"/>
          <p:cNvSpPr/>
          <p:nvPr/>
        </p:nvSpPr>
        <p:spPr>
          <a:xfrm>
            <a:off x="4251950" y="2000250"/>
            <a:ext cx="680400" cy="183000"/>
          </a:xfrm>
          <a:prstGeom prst="righ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2"/>
          <p:cNvSpPr/>
          <p:nvPr/>
        </p:nvSpPr>
        <p:spPr>
          <a:xfrm>
            <a:off x="4231950" y="2381225"/>
            <a:ext cx="680400" cy="183000"/>
          </a:xfrm>
          <a:prstGeom prst="righ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2"/>
          <p:cNvSpPr/>
          <p:nvPr/>
        </p:nvSpPr>
        <p:spPr>
          <a:xfrm>
            <a:off x="4231950" y="2785100"/>
            <a:ext cx="680400" cy="183000"/>
          </a:xfrm>
          <a:prstGeom prst="righ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2"/>
          <p:cNvSpPr/>
          <p:nvPr/>
        </p:nvSpPr>
        <p:spPr>
          <a:xfrm>
            <a:off x="4231950" y="3188975"/>
            <a:ext cx="680400" cy="183000"/>
          </a:xfrm>
          <a:prstGeom prst="righ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2"/>
          <p:cNvSpPr/>
          <p:nvPr/>
        </p:nvSpPr>
        <p:spPr>
          <a:xfrm>
            <a:off x="4231950" y="3775725"/>
            <a:ext cx="680400" cy="183000"/>
          </a:xfrm>
          <a:prstGeom prst="righ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2"/>
          <p:cNvSpPr txBox="1"/>
          <p:nvPr>
            <p:ph idx="1" type="body"/>
          </p:nvPr>
        </p:nvSpPr>
        <p:spPr>
          <a:xfrm>
            <a:off x="256675" y="4492725"/>
            <a:ext cx="7688700" cy="601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dataset used for modeling contained  8 variables</a:t>
            </a:r>
            <a:endParaRPr/>
          </a:p>
          <a:p>
            <a:pPr indent="-311150" lvl="0" marL="457200" rtl="0" algn="l">
              <a:spcBef>
                <a:spcPts val="0"/>
              </a:spcBef>
              <a:spcAft>
                <a:spcPts val="0"/>
              </a:spcAft>
              <a:buSzPts val="1300"/>
              <a:buChar char="●"/>
            </a:pPr>
            <a:r>
              <a:rPr lang="en"/>
              <a:t>A total of 9973 records were removed from the dataset, 25% of the original amount</a:t>
            </a:r>
            <a:endParaRPr/>
          </a:p>
        </p:txBody>
      </p:sp>
      <p:sp>
        <p:nvSpPr>
          <p:cNvPr id="174" name="Google Shape;174;p22"/>
          <p:cNvSpPr/>
          <p:nvPr/>
        </p:nvSpPr>
        <p:spPr>
          <a:xfrm>
            <a:off x="4231800" y="4206875"/>
            <a:ext cx="680400" cy="183000"/>
          </a:xfrm>
          <a:prstGeom prst="righ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2"/>
          <p:cNvSpPr txBox="1"/>
          <p:nvPr>
            <p:ph idx="1" type="body"/>
          </p:nvPr>
        </p:nvSpPr>
        <p:spPr>
          <a:xfrm>
            <a:off x="4932350" y="4492725"/>
            <a:ext cx="3864900" cy="354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tidyr and dplyr were used extensively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79" name="Shape 179"/>
        <p:cNvGrpSpPr/>
        <p:nvPr/>
      </p:nvGrpSpPr>
      <p:grpSpPr>
        <a:xfrm>
          <a:off x="0" y="0"/>
          <a:ext cx="0" cy="0"/>
          <a:chOff x="0" y="0"/>
          <a:chExt cx="0" cy="0"/>
        </a:xfrm>
      </p:grpSpPr>
      <p:sp>
        <p:nvSpPr>
          <p:cNvPr id="180" name="Google Shape;180;p23"/>
          <p:cNvSpPr txBox="1"/>
          <p:nvPr>
            <p:ph type="title"/>
          </p:nvPr>
        </p:nvSpPr>
        <p:spPr>
          <a:xfrm>
            <a:off x="729450" y="5704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Statistics on Fatal Cases</a:t>
            </a:r>
            <a:endParaRPr/>
          </a:p>
        </p:txBody>
      </p:sp>
      <p:sp>
        <p:nvSpPr>
          <p:cNvPr id="181" name="Google Shape;181;p23"/>
          <p:cNvSpPr txBox="1"/>
          <p:nvPr>
            <p:ph idx="1" type="body"/>
          </p:nvPr>
        </p:nvSpPr>
        <p:spPr>
          <a:xfrm>
            <a:off x="729450" y="1375525"/>
            <a:ext cx="3294000" cy="273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Upon examining the cleaned dataset, </a:t>
            </a:r>
            <a:endParaRPr/>
          </a:p>
          <a:p>
            <a:pPr indent="0" lvl="0" marL="0" rtl="0" algn="l">
              <a:spcBef>
                <a:spcPts val="0"/>
              </a:spcBef>
              <a:spcAft>
                <a:spcPts val="0"/>
              </a:spcAft>
              <a:buNone/>
            </a:pPr>
            <a:r>
              <a:rPr lang="en"/>
              <a:t>I found that:</a:t>
            </a:r>
            <a:endParaRPr/>
          </a:p>
          <a:p>
            <a:pPr indent="-311150" lvl="0" marL="457200" rtl="0" algn="l">
              <a:spcBef>
                <a:spcPts val="1000"/>
              </a:spcBef>
              <a:spcAft>
                <a:spcPts val="0"/>
              </a:spcAft>
              <a:buSzPts val="1300"/>
              <a:buChar char="●"/>
            </a:pPr>
            <a:r>
              <a:rPr lang="en"/>
              <a:t>Non-fatal cases vastly outnumber fatal cases</a:t>
            </a:r>
            <a:endParaRPr/>
          </a:p>
          <a:p>
            <a:pPr indent="-311150" lvl="0" marL="457200" rtl="0" algn="l">
              <a:spcBef>
                <a:spcPts val="1000"/>
              </a:spcBef>
              <a:spcAft>
                <a:spcPts val="0"/>
              </a:spcAft>
              <a:buSzPts val="1300"/>
              <a:buChar char="●"/>
            </a:pPr>
            <a:r>
              <a:rPr lang="en"/>
              <a:t>The city is on track to reduce fatalities as of 2018*</a:t>
            </a:r>
            <a:endParaRPr/>
          </a:p>
          <a:p>
            <a:pPr indent="-311150" lvl="0" marL="457200" rtl="0" algn="l">
              <a:spcBef>
                <a:spcPts val="1000"/>
              </a:spcBef>
              <a:spcAft>
                <a:spcPts val="0"/>
              </a:spcAft>
              <a:buSzPts val="1300"/>
              <a:buChar char="●"/>
            </a:pPr>
            <a:r>
              <a:rPr lang="en"/>
              <a:t>There are at least 6 zip code areas that have at least 10 cases of  fatalities out of the total of 25 unique codes in the city</a:t>
            </a:r>
            <a:endParaRPr/>
          </a:p>
          <a:p>
            <a:pPr indent="0" lvl="0" marL="0" rtl="0" algn="l">
              <a:spcBef>
                <a:spcPts val="1000"/>
              </a:spcBef>
              <a:spcAft>
                <a:spcPts val="1600"/>
              </a:spcAft>
              <a:buNone/>
            </a:pPr>
            <a:r>
              <a:t/>
            </a:r>
            <a:endParaRPr/>
          </a:p>
        </p:txBody>
      </p:sp>
      <p:graphicFrame>
        <p:nvGraphicFramePr>
          <p:cNvPr id="182" name="Google Shape;182;p23"/>
          <p:cNvGraphicFramePr/>
          <p:nvPr/>
        </p:nvGraphicFramePr>
        <p:xfrm>
          <a:off x="1289525" y="4309750"/>
          <a:ext cx="3000000" cy="3000000"/>
        </p:xfrm>
        <a:graphic>
          <a:graphicData uri="http://schemas.openxmlformats.org/drawingml/2006/table">
            <a:tbl>
              <a:tblPr>
                <a:noFill/>
                <a:tableStyleId>{1726E3FA-571B-4C05-9AF2-0C87A561E026}</a:tableStyleId>
              </a:tblPr>
              <a:tblGrid>
                <a:gridCol w="1219200"/>
                <a:gridCol w="809625"/>
              </a:tblGrid>
              <a:tr h="12700">
                <a:tc>
                  <a:txBody>
                    <a:bodyPr>
                      <a:noAutofit/>
                    </a:bodyPr>
                    <a:lstStyle/>
                    <a:p>
                      <a:pPr indent="0" lvl="0" marL="0" rtl="0" algn="l">
                        <a:spcBef>
                          <a:spcPts val="0"/>
                        </a:spcBef>
                        <a:spcAft>
                          <a:spcPts val="0"/>
                        </a:spcAft>
                        <a:buNone/>
                      </a:pPr>
                      <a:r>
                        <a:rPr lang="en" sz="1100"/>
                        <a:t>Fatal Cases</a:t>
                      </a:r>
                      <a:endParaRPr sz="1100"/>
                    </a:p>
                  </a:txBody>
                  <a:tcPr marT="63500" marB="63500" marR="63500" marL="63500">
                    <a:solidFill>
                      <a:schemeClr val="accent2"/>
                    </a:solidFill>
                  </a:tcPr>
                </a:tc>
                <a:tc>
                  <a:txBody>
                    <a:bodyPr>
                      <a:noAutofit/>
                    </a:bodyPr>
                    <a:lstStyle/>
                    <a:p>
                      <a:pPr indent="0" lvl="0" marL="0" rtl="0" algn="l">
                        <a:spcBef>
                          <a:spcPts val="0"/>
                        </a:spcBef>
                        <a:spcAft>
                          <a:spcPts val="0"/>
                        </a:spcAft>
                        <a:buNone/>
                      </a:pPr>
                      <a:r>
                        <a:rPr lang="en" sz="1100"/>
                        <a:t>169</a:t>
                      </a:r>
                      <a:endParaRPr sz="1100"/>
                    </a:p>
                  </a:txBody>
                  <a:tcPr marT="63500" marB="63500" marR="63500" marL="63500"/>
                </a:tc>
              </a:tr>
              <a:tr h="12700">
                <a:tc>
                  <a:txBody>
                    <a:bodyPr>
                      <a:noAutofit/>
                    </a:bodyPr>
                    <a:lstStyle/>
                    <a:p>
                      <a:pPr indent="0" lvl="0" marL="0" rtl="0" algn="l">
                        <a:spcBef>
                          <a:spcPts val="0"/>
                        </a:spcBef>
                        <a:spcAft>
                          <a:spcPts val="0"/>
                        </a:spcAft>
                        <a:buNone/>
                      </a:pPr>
                      <a:r>
                        <a:rPr lang="en" sz="1100"/>
                        <a:t>Non-Fatal Cases</a:t>
                      </a:r>
                      <a:endParaRPr sz="1100"/>
                    </a:p>
                  </a:txBody>
                  <a:tcPr marT="63500" marB="63500" marR="63500" marL="63500">
                    <a:solidFill>
                      <a:schemeClr val="accent2"/>
                    </a:solidFill>
                  </a:tcPr>
                </a:tc>
                <a:tc>
                  <a:txBody>
                    <a:bodyPr>
                      <a:noAutofit/>
                    </a:bodyPr>
                    <a:lstStyle/>
                    <a:p>
                      <a:pPr indent="0" lvl="0" marL="0" rtl="0" algn="l">
                        <a:spcBef>
                          <a:spcPts val="0"/>
                        </a:spcBef>
                        <a:spcAft>
                          <a:spcPts val="0"/>
                        </a:spcAft>
                        <a:buNone/>
                      </a:pPr>
                      <a:r>
                        <a:rPr lang="en" sz="1100"/>
                        <a:t>31191</a:t>
                      </a:r>
                      <a:endParaRPr sz="1100"/>
                    </a:p>
                  </a:txBody>
                  <a:tcPr marT="63500" marB="63500" marR="63500" marL="63500"/>
                </a:tc>
              </a:tr>
            </a:tbl>
          </a:graphicData>
        </a:graphic>
      </p:graphicFrame>
      <p:pic>
        <p:nvPicPr>
          <p:cNvPr id="183" name="Google Shape;183;p23"/>
          <p:cNvPicPr preferRelativeResize="0"/>
          <p:nvPr/>
        </p:nvPicPr>
        <p:blipFill>
          <a:blip r:embed="rId3">
            <a:alphaModFix/>
          </a:blip>
          <a:stretch>
            <a:fillRect/>
          </a:stretch>
        </p:blipFill>
        <p:spPr>
          <a:xfrm>
            <a:off x="4640575" y="1219400"/>
            <a:ext cx="3641450" cy="1898625"/>
          </a:xfrm>
          <a:prstGeom prst="rect">
            <a:avLst/>
          </a:prstGeom>
          <a:noFill/>
          <a:ln>
            <a:noFill/>
          </a:ln>
        </p:spPr>
      </p:pic>
      <p:pic>
        <p:nvPicPr>
          <p:cNvPr id="184" name="Google Shape;184;p23"/>
          <p:cNvPicPr preferRelativeResize="0"/>
          <p:nvPr/>
        </p:nvPicPr>
        <p:blipFill>
          <a:blip r:embed="rId4">
            <a:alphaModFix/>
          </a:blip>
          <a:stretch>
            <a:fillRect/>
          </a:stretch>
        </p:blipFill>
        <p:spPr>
          <a:xfrm>
            <a:off x="4674412" y="3168725"/>
            <a:ext cx="3573774" cy="1898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88" name="Shape 188"/>
        <p:cNvGrpSpPr/>
        <p:nvPr/>
      </p:nvGrpSpPr>
      <p:grpSpPr>
        <a:xfrm>
          <a:off x="0" y="0"/>
          <a:ext cx="0" cy="0"/>
          <a:chOff x="0" y="0"/>
          <a:chExt cx="0" cy="0"/>
        </a:xfrm>
      </p:grpSpPr>
      <p:sp>
        <p:nvSpPr>
          <p:cNvPr id="189" name="Google Shape;189;p24"/>
          <p:cNvSpPr txBox="1"/>
          <p:nvPr>
            <p:ph type="title"/>
          </p:nvPr>
        </p:nvSpPr>
        <p:spPr>
          <a:xfrm>
            <a:off x="729450" y="5704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Fatal vs Independent Variables</a:t>
            </a:r>
            <a:endParaRPr/>
          </a:p>
        </p:txBody>
      </p:sp>
      <p:sp>
        <p:nvSpPr>
          <p:cNvPr id="190" name="Google Shape;190;p24"/>
          <p:cNvSpPr txBox="1"/>
          <p:nvPr>
            <p:ph idx="1" type="body"/>
          </p:nvPr>
        </p:nvSpPr>
        <p:spPr>
          <a:xfrm>
            <a:off x="729450" y="1375525"/>
            <a:ext cx="7828800" cy="152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To understand the visuals, frequency (count) is represented from least to most by the following color scale:</a:t>
            </a:r>
            <a:endParaRPr/>
          </a:p>
          <a:p>
            <a:pPr indent="-311150" lvl="0" marL="457200" rtl="0" algn="l">
              <a:spcBef>
                <a:spcPts val="1600"/>
              </a:spcBef>
              <a:spcAft>
                <a:spcPts val="0"/>
              </a:spcAft>
              <a:buSzPts val="1300"/>
              <a:buChar char="●"/>
            </a:pPr>
            <a:r>
              <a:rPr lang="en"/>
              <a:t>No count - blank</a:t>
            </a:r>
            <a:endParaRPr/>
          </a:p>
          <a:p>
            <a:pPr indent="-311150" lvl="0" marL="457200" rtl="0" algn="l">
              <a:spcBef>
                <a:spcPts val="0"/>
              </a:spcBef>
              <a:spcAft>
                <a:spcPts val="0"/>
              </a:spcAft>
              <a:buSzPts val="1300"/>
              <a:buChar char="●"/>
            </a:pPr>
            <a:r>
              <a:rPr lang="en"/>
              <a:t>Low count - light yellow</a:t>
            </a:r>
            <a:endParaRPr/>
          </a:p>
          <a:p>
            <a:pPr indent="-311150" lvl="0" marL="457200" rtl="0" algn="l">
              <a:spcBef>
                <a:spcPts val="0"/>
              </a:spcBef>
              <a:spcAft>
                <a:spcPts val="0"/>
              </a:spcAft>
              <a:buSzPts val="1300"/>
              <a:buChar char="●"/>
            </a:pPr>
            <a:r>
              <a:rPr lang="en"/>
              <a:t>Medium count - orange</a:t>
            </a:r>
            <a:endParaRPr/>
          </a:p>
          <a:p>
            <a:pPr indent="-311150" lvl="0" marL="457200" rtl="0" algn="l">
              <a:spcBef>
                <a:spcPts val="0"/>
              </a:spcBef>
              <a:spcAft>
                <a:spcPts val="0"/>
              </a:spcAft>
              <a:buSzPts val="1300"/>
              <a:buChar char="●"/>
            </a:pPr>
            <a:r>
              <a:rPr lang="en"/>
              <a:t>High count - dark red  </a:t>
            </a:r>
            <a:endParaRPr/>
          </a:p>
          <a:p>
            <a:pPr indent="0" lvl="0" marL="0" rtl="0" algn="l">
              <a:spcBef>
                <a:spcPts val="1600"/>
              </a:spcBef>
              <a:spcAft>
                <a:spcPts val="1600"/>
              </a:spcAft>
              <a:buNone/>
            </a:pPr>
            <a:r>
              <a:t/>
            </a:r>
            <a:endParaRPr/>
          </a:p>
        </p:txBody>
      </p:sp>
      <p:pic>
        <p:nvPicPr>
          <p:cNvPr id="191" name="Google Shape;191;p24"/>
          <p:cNvPicPr preferRelativeResize="0"/>
          <p:nvPr/>
        </p:nvPicPr>
        <p:blipFill>
          <a:blip r:embed="rId3">
            <a:alphaModFix/>
          </a:blip>
          <a:stretch>
            <a:fillRect/>
          </a:stretch>
        </p:blipFill>
        <p:spPr>
          <a:xfrm>
            <a:off x="3474726" y="1767150"/>
            <a:ext cx="5260900" cy="3245900"/>
          </a:xfrm>
          <a:prstGeom prst="rect">
            <a:avLst/>
          </a:prstGeom>
          <a:noFill/>
          <a:ln>
            <a:noFill/>
          </a:ln>
        </p:spPr>
      </p:pic>
      <p:sp>
        <p:nvSpPr>
          <p:cNvPr id="192" name="Google Shape;192;p24"/>
          <p:cNvSpPr txBox="1"/>
          <p:nvPr>
            <p:ph idx="1" type="body"/>
          </p:nvPr>
        </p:nvSpPr>
        <p:spPr>
          <a:xfrm>
            <a:off x="729450" y="3173025"/>
            <a:ext cx="2448000" cy="15276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t>As shown in the following heatmaps, we see that fatal cases only represent a small number against the numerous non-fatal cases.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96" name="Shape 196"/>
        <p:cNvGrpSpPr/>
        <p:nvPr/>
      </p:nvGrpSpPr>
      <p:grpSpPr>
        <a:xfrm>
          <a:off x="0" y="0"/>
          <a:ext cx="0" cy="0"/>
          <a:chOff x="0" y="0"/>
          <a:chExt cx="0" cy="0"/>
        </a:xfrm>
      </p:grpSpPr>
      <p:sp>
        <p:nvSpPr>
          <p:cNvPr id="197" name="Google Shape;197;p25"/>
          <p:cNvSpPr txBox="1"/>
          <p:nvPr>
            <p:ph type="title"/>
          </p:nvPr>
        </p:nvSpPr>
        <p:spPr>
          <a:xfrm>
            <a:off x="729450" y="5704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Fatal vs Independent Variables</a:t>
            </a:r>
            <a:endParaRPr/>
          </a:p>
        </p:txBody>
      </p:sp>
      <p:pic>
        <p:nvPicPr>
          <p:cNvPr id="198" name="Google Shape;198;p25"/>
          <p:cNvPicPr preferRelativeResize="0"/>
          <p:nvPr/>
        </p:nvPicPr>
        <p:blipFill>
          <a:blip r:embed="rId3">
            <a:alphaModFix/>
          </a:blip>
          <a:stretch>
            <a:fillRect/>
          </a:stretch>
        </p:blipFill>
        <p:spPr>
          <a:xfrm>
            <a:off x="4668575" y="1912525"/>
            <a:ext cx="4236325" cy="2613750"/>
          </a:xfrm>
          <a:prstGeom prst="rect">
            <a:avLst/>
          </a:prstGeom>
          <a:noFill/>
          <a:ln>
            <a:noFill/>
          </a:ln>
        </p:spPr>
      </p:pic>
      <p:pic>
        <p:nvPicPr>
          <p:cNvPr id="199" name="Google Shape;199;p25"/>
          <p:cNvPicPr preferRelativeResize="0"/>
          <p:nvPr/>
        </p:nvPicPr>
        <p:blipFill>
          <a:blip r:embed="rId4">
            <a:alphaModFix/>
          </a:blip>
          <a:stretch>
            <a:fillRect/>
          </a:stretch>
        </p:blipFill>
        <p:spPr>
          <a:xfrm>
            <a:off x="317950" y="1912525"/>
            <a:ext cx="4236325" cy="261376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03" name="Shape 203"/>
        <p:cNvGrpSpPr/>
        <p:nvPr/>
      </p:nvGrpSpPr>
      <p:grpSpPr>
        <a:xfrm>
          <a:off x="0" y="0"/>
          <a:ext cx="0" cy="0"/>
          <a:chOff x="0" y="0"/>
          <a:chExt cx="0" cy="0"/>
        </a:xfrm>
      </p:grpSpPr>
      <p:sp>
        <p:nvSpPr>
          <p:cNvPr id="204" name="Google Shape;204;p26"/>
          <p:cNvSpPr txBox="1"/>
          <p:nvPr>
            <p:ph type="title"/>
          </p:nvPr>
        </p:nvSpPr>
        <p:spPr>
          <a:xfrm>
            <a:off x="729450" y="5704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Fatal vs Independent Variables</a:t>
            </a:r>
            <a:endParaRPr/>
          </a:p>
        </p:txBody>
      </p:sp>
      <p:pic>
        <p:nvPicPr>
          <p:cNvPr id="205" name="Google Shape;205;p26"/>
          <p:cNvPicPr preferRelativeResize="0"/>
          <p:nvPr/>
        </p:nvPicPr>
        <p:blipFill>
          <a:blip r:embed="rId3">
            <a:alphaModFix/>
          </a:blip>
          <a:stretch>
            <a:fillRect/>
          </a:stretch>
        </p:blipFill>
        <p:spPr>
          <a:xfrm>
            <a:off x="4953950" y="1912525"/>
            <a:ext cx="3921400" cy="2419450"/>
          </a:xfrm>
          <a:prstGeom prst="rect">
            <a:avLst/>
          </a:prstGeom>
          <a:noFill/>
          <a:ln>
            <a:noFill/>
          </a:ln>
        </p:spPr>
      </p:pic>
      <p:pic>
        <p:nvPicPr>
          <p:cNvPr id="206" name="Google Shape;206;p26"/>
          <p:cNvPicPr preferRelativeResize="0"/>
          <p:nvPr/>
        </p:nvPicPr>
        <p:blipFill>
          <a:blip r:embed="rId4">
            <a:alphaModFix/>
          </a:blip>
          <a:stretch>
            <a:fillRect/>
          </a:stretch>
        </p:blipFill>
        <p:spPr>
          <a:xfrm>
            <a:off x="226525" y="1912525"/>
            <a:ext cx="4495650" cy="2773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10" name="Shape 210"/>
        <p:cNvGrpSpPr/>
        <p:nvPr/>
      </p:nvGrpSpPr>
      <p:grpSpPr>
        <a:xfrm>
          <a:off x="0" y="0"/>
          <a:ext cx="0" cy="0"/>
          <a:chOff x="0" y="0"/>
          <a:chExt cx="0" cy="0"/>
        </a:xfrm>
      </p:grpSpPr>
      <p:sp>
        <p:nvSpPr>
          <p:cNvPr id="211" name="Google Shape;211;p27"/>
          <p:cNvSpPr txBox="1"/>
          <p:nvPr>
            <p:ph type="title"/>
          </p:nvPr>
        </p:nvSpPr>
        <p:spPr>
          <a:xfrm>
            <a:off x="729450" y="5704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Fatal vs Independent Variables</a:t>
            </a:r>
            <a:endParaRPr/>
          </a:p>
        </p:txBody>
      </p:sp>
      <p:pic>
        <p:nvPicPr>
          <p:cNvPr id="212" name="Google Shape;212;p27"/>
          <p:cNvPicPr preferRelativeResize="0"/>
          <p:nvPr/>
        </p:nvPicPr>
        <p:blipFill>
          <a:blip r:embed="rId3">
            <a:alphaModFix/>
          </a:blip>
          <a:stretch>
            <a:fillRect/>
          </a:stretch>
        </p:blipFill>
        <p:spPr>
          <a:xfrm>
            <a:off x="215100" y="1912525"/>
            <a:ext cx="4236724" cy="2614000"/>
          </a:xfrm>
          <a:prstGeom prst="rect">
            <a:avLst/>
          </a:prstGeom>
          <a:noFill/>
          <a:ln>
            <a:noFill/>
          </a:ln>
        </p:spPr>
      </p:pic>
      <p:pic>
        <p:nvPicPr>
          <p:cNvPr id="213" name="Google Shape;213;p27"/>
          <p:cNvPicPr preferRelativeResize="0"/>
          <p:nvPr/>
        </p:nvPicPr>
        <p:blipFill>
          <a:blip r:embed="rId4">
            <a:alphaModFix/>
          </a:blip>
          <a:stretch>
            <a:fillRect/>
          </a:stretch>
        </p:blipFill>
        <p:spPr>
          <a:xfrm>
            <a:off x="4558200" y="1912525"/>
            <a:ext cx="4523600" cy="27917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17" name="Shape 217"/>
        <p:cNvGrpSpPr/>
        <p:nvPr/>
      </p:nvGrpSpPr>
      <p:grpSpPr>
        <a:xfrm>
          <a:off x="0" y="0"/>
          <a:ext cx="0" cy="0"/>
          <a:chOff x="0" y="0"/>
          <a:chExt cx="0" cy="0"/>
        </a:xfrm>
      </p:grpSpPr>
      <p:sp>
        <p:nvSpPr>
          <p:cNvPr id="218" name="Google Shape;218;p28"/>
          <p:cNvSpPr txBox="1"/>
          <p:nvPr>
            <p:ph type="title"/>
          </p:nvPr>
        </p:nvSpPr>
        <p:spPr>
          <a:xfrm>
            <a:off x="729450" y="5704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Binary Logistic Regression</a:t>
            </a:r>
            <a:r>
              <a:rPr lang="en"/>
              <a:t> Model</a:t>
            </a:r>
            <a:endParaRPr/>
          </a:p>
        </p:txBody>
      </p:sp>
      <p:sp>
        <p:nvSpPr>
          <p:cNvPr id="219" name="Google Shape;219;p28"/>
          <p:cNvSpPr txBox="1"/>
          <p:nvPr>
            <p:ph idx="1" type="body"/>
          </p:nvPr>
        </p:nvSpPr>
        <p:spPr>
          <a:xfrm>
            <a:off x="729450" y="1375525"/>
            <a:ext cx="7688700" cy="125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binary logistic regression model was chosen to predict </a:t>
            </a:r>
            <a:r>
              <a:rPr lang="en"/>
              <a:t>the independent variables effect on “Fatal”.</a:t>
            </a:r>
            <a:endParaRPr/>
          </a:p>
          <a:p>
            <a:pPr indent="0" lvl="0" marL="0" rtl="0" algn="l">
              <a:spcBef>
                <a:spcPts val="1600"/>
              </a:spcBef>
              <a:spcAft>
                <a:spcPts val="1600"/>
              </a:spcAft>
              <a:buNone/>
            </a:pPr>
            <a:r>
              <a:rPr lang="en"/>
              <a:t>Since the dataset contains so few fatal cases, the initial means of </a:t>
            </a:r>
            <a:r>
              <a:rPr lang="en"/>
              <a:t>hold-out</a:t>
            </a:r>
            <a:r>
              <a:rPr lang="en"/>
              <a:t> cross validation caused underfitting with the model. It was only when the threshold value was t = 0.1, where actual fatalities were predicted correctly. This meant that the model can fail to capture the underlying trend of the data.</a:t>
            </a:r>
            <a:endParaRPr/>
          </a:p>
        </p:txBody>
      </p:sp>
      <p:pic>
        <p:nvPicPr>
          <p:cNvPr id="220" name="Google Shape;220;p28"/>
          <p:cNvPicPr preferRelativeResize="0"/>
          <p:nvPr/>
        </p:nvPicPr>
        <p:blipFill>
          <a:blip r:embed="rId3">
            <a:alphaModFix/>
          </a:blip>
          <a:stretch>
            <a:fillRect/>
          </a:stretch>
        </p:blipFill>
        <p:spPr>
          <a:xfrm>
            <a:off x="4453325" y="2634925"/>
            <a:ext cx="4459226" cy="2296200"/>
          </a:xfrm>
          <a:prstGeom prst="rect">
            <a:avLst/>
          </a:prstGeom>
          <a:noFill/>
          <a:ln>
            <a:noFill/>
          </a:ln>
        </p:spPr>
      </p:pic>
      <p:sp>
        <p:nvSpPr>
          <p:cNvPr id="221" name="Google Shape;221;p28"/>
          <p:cNvSpPr txBox="1"/>
          <p:nvPr>
            <p:ph idx="1" type="body"/>
          </p:nvPr>
        </p:nvSpPr>
        <p:spPr>
          <a:xfrm>
            <a:off x="729450" y="2606050"/>
            <a:ext cx="3664200" cy="185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ensure a lower bias, I chose to use the </a:t>
            </a:r>
            <a:endParaRPr/>
          </a:p>
          <a:p>
            <a:pPr indent="0" lvl="0" marL="0" rtl="0" algn="l">
              <a:spcBef>
                <a:spcPts val="0"/>
              </a:spcBef>
              <a:spcAft>
                <a:spcPts val="0"/>
              </a:spcAft>
              <a:buNone/>
            </a:pPr>
            <a:r>
              <a:rPr lang="en" u="sng"/>
              <a:t>leave one out cross validation (LOOCV)</a:t>
            </a:r>
            <a:r>
              <a:rPr lang="en"/>
              <a:t> method instead, making use of </a:t>
            </a:r>
            <a:r>
              <a:rPr lang="en" u="sng"/>
              <a:t>every</a:t>
            </a:r>
            <a:r>
              <a:rPr lang="en"/>
              <a:t> data point. This method removes only one data point from the dataset, and trains the model on the rest of the data. This process iterates n times where </a:t>
            </a:r>
            <a:endParaRPr/>
          </a:p>
          <a:p>
            <a:pPr indent="0" lvl="0" marL="0" rtl="0" algn="l">
              <a:spcBef>
                <a:spcPts val="0"/>
              </a:spcBef>
              <a:spcAft>
                <a:spcPts val="0"/>
              </a:spcAft>
              <a:buNone/>
            </a:pPr>
            <a:r>
              <a:rPr lang="en"/>
              <a:t>n = </a:t>
            </a:r>
            <a:r>
              <a:rPr lang="en"/>
              <a:t>30,048</a:t>
            </a:r>
            <a:r>
              <a:rPr lang="en"/>
              <a:t> (total # of unique data points). </a:t>
            </a:r>
            <a:endParaRPr/>
          </a:p>
        </p:txBody>
      </p:sp>
      <p:sp>
        <p:nvSpPr>
          <p:cNvPr id="222" name="Google Shape;222;p28"/>
          <p:cNvSpPr txBox="1"/>
          <p:nvPr/>
        </p:nvSpPr>
        <p:spPr>
          <a:xfrm>
            <a:off x="1016100" y="4494025"/>
            <a:ext cx="3483000" cy="437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900">
                <a:solidFill>
                  <a:schemeClr val="accent1"/>
                </a:solidFill>
                <a:latin typeface="Lato"/>
                <a:ea typeface="Lato"/>
                <a:cs typeface="Lato"/>
                <a:sym typeface="Lato"/>
              </a:rPr>
              <a:t>How Good is Your Model? — Intro to Resampling Methods </a:t>
            </a:r>
            <a:endParaRPr sz="900">
              <a:solidFill>
                <a:schemeClr val="accent1"/>
              </a:solidFill>
              <a:latin typeface="Lato"/>
              <a:ea typeface="Lato"/>
              <a:cs typeface="Lato"/>
              <a:sym typeface="Lato"/>
            </a:endParaRPr>
          </a:p>
          <a:p>
            <a:pPr indent="0" lvl="0" marL="0" rtl="0" algn="r">
              <a:spcBef>
                <a:spcPts val="0"/>
              </a:spcBef>
              <a:spcAft>
                <a:spcPts val="0"/>
              </a:spcAft>
              <a:buNone/>
            </a:pPr>
            <a:r>
              <a:rPr lang="en" sz="900" u="sng">
                <a:solidFill>
                  <a:schemeClr val="hlink"/>
                </a:solidFill>
                <a:latin typeface="Lato"/>
                <a:ea typeface="Lato"/>
                <a:cs typeface="Lato"/>
                <a:sym typeface="Lato"/>
                <a:hlinkClick r:id="rId4"/>
              </a:rPr>
              <a:t>(Marco Peixeiro, 2019)</a:t>
            </a:r>
            <a:endParaRPr sz="900">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26" name="Shape 226"/>
        <p:cNvGrpSpPr/>
        <p:nvPr/>
      </p:nvGrpSpPr>
      <p:grpSpPr>
        <a:xfrm>
          <a:off x="0" y="0"/>
          <a:ext cx="0" cy="0"/>
          <a:chOff x="0" y="0"/>
          <a:chExt cx="0" cy="0"/>
        </a:xfrm>
      </p:grpSpPr>
      <p:sp>
        <p:nvSpPr>
          <p:cNvPr id="227" name="Google Shape;227;p29"/>
          <p:cNvSpPr txBox="1"/>
          <p:nvPr>
            <p:ph type="title"/>
          </p:nvPr>
        </p:nvSpPr>
        <p:spPr>
          <a:xfrm>
            <a:off x="729450" y="5704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Fitting of the Model</a:t>
            </a:r>
            <a:endParaRPr/>
          </a:p>
        </p:txBody>
      </p:sp>
      <p:sp>
        <p:nvSpPr>
          <p:cNvPr id="228" name="Google Shape;228;p29"/>
          <p:cNvSpPr txBox="1"/>
          <p:nvPr>
            <p:ph idx="1" type="body"/>
          </p:nvPr>
        </p:nvSpPr>
        <p:spPr>
          <a:xfrm>
            <a:off x="729450" y="1375525"/>
            <a:ext cx="3976200" cy="2951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u="sng"/>
              <a:t>Threshold Value</a:t>
            </a:r>
            <a:endParaRPr b="1" u="sng"/>
          </a:p>
          <a:p>
            <a:pPr indent="0" lvl="0" marL="0" rtl="0" algn="l">
              <a:lnSpc>
                <a:spcPct val="115000"/>
              </a:lnSpc>
              <a:spcBef>
                <a:spcPts val="1000"/>
              </a:spcBef>
              <a:spcAft>
                <a:spcPts val="0"/>
              </a:spcAft>
              <a:buNone/>
            </a:pPr>
            <a:r>
              <a:rPr lang="en"/>
              <a:t>The initial LOOCV run iterating on threshold values were set at seq(0.1, 0.9, 0.1), meaning from 0.1 to 0.9 by an increment of 0.1. The model only predicts any Fatal outcomes at t = 0.1.</a:t>
            </a:r>
            <a:endParaRPr/>
          </a:p>
          <a:p>
            <a:pPr indent="0" lvl="0" marL="0" rtl="0" algn="l">
              <a:lnSpc>
                <a:spcPct val="115000"/>
              </a:lnSpc>
              <a:spcBef>
                <a:spcPts val="1000"/>
              </a:spcBef>
              <a:spcAft>
                <a:spcPts val="0"/>
              </a:spcAft>
              <a:buNone/>
            </a:pPr>
            <a:r>
              <a:rPr lang="en"/>
              <a:t>Once it was determined that the general location of the threshold value t = 0.1, another pass was done at seq(.05, .15, .01). The first 10 passes resulted in NULL while the final pass at predicted Fatal outcomes at t = 0.15.</a:t>
            </a:r>
            <a:endParaRPr/>
          </a:p>
        </p:txBody>
      </p:sp>
      <p:sp>
        <p:nvSpPr>
          <p:cNvPr id="229" name="Google Shape;229;p29"/>
          <p:cNvSpPr txBox="1"/>
          <p:nvPr>
            <p:ph idx="1" type="body"/>
          </p:nvPr>
        </p:nvSpPr>
        <p:spPr>
          <a:xfrm>
            <a:off x="4856100" y="1375525"/>
            <a:ext cx="4020000" cy="195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t>Confusion Matrix</a:t>
            </a:r>
            <a:endParaRPr b="1" u="sng"/>
          </a:p>
          <a:p>
            <a:pPr indent="0" lvl="0" marL="0" rtl="0" algn="l">
              <a:spcBef>
                <a:spcPts val="1000"/>
              </a:spcBef>
              <a:spcAft>
                <a:spcPts val="0"/>
              </a:spcAft>
              <a:buNone/>
            </a:pPr>
            <a:r>
              <a:rPr lang="en"/>
              <a:t>The model accurately predicted 2 actual fatal and 29,864 non-fatal outcomes. </a:t>
            </a:r>
            <a:endParaRPr/>
          </a:p>
          <a:p>
            <a:pPr indent="0" lvl="0" marL="0" rtl="0" algn="l">
              <a:spcBef>
                <a:spcPts val="1000"/>
              </a:spcBef>
              <a:spcAft>
                <a:spcPts val="0"/>
              </a:spcAft>
              <a:buNone/>
            </a:pPr>
            <a:r>
              <a:rPr lang="en"/>
              <a:t>However, it </a:t>
            </a:r>
            <a:r>
              <a:rPr lang="en" u="sng"/>
              <a:t>incorrectly</a:t>
            </a:r>
            <a:r>
              <a:rPr lang="en"/>
              <a:t> predicted 174 fatal outcomes as non-fatal. This is </a:t>
            </a:r>
            <a:r>
              <a:rPr lang="en" u="sng"/>
              <a:t>not a good model</a:t>
            </a:r>
            <a:r>
              <a:rPr lang="en"/>
              <a:t>.   A lower threshold value would be needed to make more accurate predictions.</a:t>
            </a:r>
            <a:endParaRPr/>
          </a:p>
          <a:p>
            <a:pPr indent="0" lvl="0" marL="0" rtl="0" algn="l">
              <a:lnSpc>
                <a:spcPct val="115000"/>
              </a:lnSpc>
              <a:spcBef>
                <a:spcPts val="0"/>
              </a:spcBef>
              <a:spcAft>
                <a:spcPts val="0"/>
              </a:spcAft>
              <a:buNone/>
            </a:pPr>
            <a:r>
              <a:t/>
            </a:r>
            <a:endParaRPr/>
          </a:p>
          <a:p>
            <a:pPr indent="0" lvl="0" marL="0" rtl="0" algn="l">
              <a:lnSpc>
                <a:spcPct val="115000"/>
              </a:lnSpc>
              <a:spcBef>
                <a:spcPts val="1000"/>
              </a:spcBef>
              <a:spcAft>
                <a:spcPts val="0"/>
              </a:spcAft>
              <a:buNone/>
            </a:pPr>
            <a:r>
              <a:t/>
            </a:r>
            <a:endParaRPr/>
          </a:p>
        </p:txBody>
      </p:sp>
      <p:graphicFrame>
        <p:nvGraphicFramePr>
          <p:cNvPr id="230" name="Google Shape;230;p29"/>
          <p:cNvGraphicFramePr/>
          <p:nvPr/>
        </p:nvGraphicFramePr>
        <p:xfrm>
          <a:off x="4969175" y="3418700"/>
          <a:ext cx="3000000" cy="3000000"/>
        </p:xfrm>
        <a:graphic>
          <a:graphicData uri="http://schemas.openxmlformats.org/drawingml/2006/table">
            <a:tbl>
              <a:tblPr>
                <a:noFill/>
                <a:tableStyleId>{1B412DC0-B062-4DC0-BCCA-2871530F4398}</a:tableStyleId>
              </a:tblPr>
              <a:tblGrid>
                <a:gridCol w="781625"/>
                <a:gridCol w="765950"/>
                <a:gridCol w="1044200"/>
                <a:gridCol w="857200"/>
              </a:tblGrid>
              <a:tr h="268050">
                <a:tc>
                  <a:txBody>
                    <a:bodyPr>
                      <a:noAutofit/>
                    </a:bodyPr>
                    <a:lstStyle/>
                    <a:p>
                      <a:pPr indent="0" lvl="0" marL="0" rtl="0" algn="l">
                        <a:spcBef>
                          <a:spcPts val="0"/>
                        </a:spcBef>
                        <a:spcAft>
                          <a:spcPts val="0"/>
                        </a:spcAft>
                        <a:buNone/>
                      </a:pPr>
                      <a:r>
                        <a:t/>
                      </a:r>
                      <a:endParaRPr sz="1000">
                        <a:latin typeface="Lato"/>
                        <a:ea typeface="Lato"/>
                        <a:cs typeface="Lato"/>
                        <a:sym typeface="Lato"/>
                      </a:endParaRPr>
                    </a:p>
                  </a:txBody>
                  <a:tcPr marT="91425" marB="91425" marR="91425" marL="91425"/>
                </a:tc>
                <a:tc>
                  <a:txBody>
                    <a:bodyPr>
                      <a:noAutofit/>
                    </a:bodyPr>
                    <a:lstStyle/>
                    <a:p>
                      <a:pPr indent="0" lvl="0" marL="0" rtl="0" algn="l">
                        <a:spcBef>
                          <a:spcPts val="0"/>
                        </a:spcBef>
                        <a:spcAft>
                          <a:spcPts val="0"/>
                        </a:spcAft>
                        <a:buNone/>
                      </a:pPr>
                      <a:r>
                        <a:t/>
                      </a:r>
                      <a:endParaRPr sz="1000">
                        <a:latin typeface="Lato"/>
                        <a:ea typeface="Lato"/>
                        <a:cs typeface="Lato"/>
                        <a:sym typeface="Lato"/>
                      </a:endParaRPr>
                    </a:p>
                  </a:txBody>
                  <a:tcPr marT="91425" marB="91425" marR="91425" marL="91425">
                    <a:solidFill>
                      <a:schemeClr val="accent2"/>
                    </a:solidFill>
                  </a:tcPr>
                </a:tc>
                <a:tc gridSpan="2">
                  <a:txBody>
                    <a:bodyPr>
                      <a:noAutofit/>
                    </a:bodyPr>
                    <a:lstStyle/>
                    <a:p>
                      <a:pPr indent="0" lvl="0" marL="0" rtl="0" algn="ctr">
                        <a:spcBef>
                          <a:spcPts val="0"/>
                        </a:spcBef>
                        <a:spcAft>
                          <a:spcPts val="0"/>
                        </a:spcAft>
                        <a:buNone/>
                      </a:pPr>
                      <a:r>
                        <a:rPr lang="en" sz="1000">
                          <a:latin typeface="Lato"/>
                          <a:ea typeface="Lato"/>
                          <a:cs typeface="Lato"/>
                          <a:sym typeface="Lato"/>
                        </a:rPr>
                        <a:t>Actual</a:t>
                      </a:r>
                      <a:endParaRPr sz="1000">
                        <a:latin typeface="Lato"/>
                        <a:ea typeface="Lato"/>
                        <a:cs typeface="Lato"/>
                        <a:sym typeface="Lato"/>
                      </a:endParaRPr>
                    </a:p>
                  </a:txBody>
                  <a:tcPr marT="91425" marB="91425" marR="91425" marL="91425">
                    <a:solidFill>
                      <a:schemeClr val="accent2"/>
                    </a:solidFill>
                  </a:tcPr>
                </a:tc>
                <a:tc hMerge="1"/>
              </a:tr>
              <a:tr h="268050">
                <a:tc>
                  <a:txBody>
                    <a:bodyPr>
                      <a:noAutofit/>
                    </a:bodyPr>
                    <a:lstStyle/>
                    <a:p>
                      <a:pPr indent="0" lvl="0" marL="0" rtl="0" algn="l">
                        <a:spcBef>
                          <a:spcPts val="0"/>
                        </a:spcBef>
                        <a:spcAft>
                          <a:spcPts val="0"/>
                        </a:spcAft>
                        <a:buNone/>
                      </a:pPr>
                      <a:r>
                        <a:t/>
                      </a:r>
                      <a:endParaRPr sz="1000">
                        <a:latin typeface="Lato"/>
                        <a:ea typeface="Lato"/>
                        <a:cs typeface="Lato"/>
                        <a:sym typeface="Lato"/>
                      </a:endParaRPr>
                    </a:p>
                  </a:txBody>
                  <a:tcPr marT="91425" marB="91425" marR="91425" marL="91425"/>
                </a:tc>
                <a:tc>
                  <a:txBody>
                    <a:bodyPr>
                      <a:noAutofit/>
                    </a:bodyPr>
                    <a:lstStyle/>
                    <a:p>
                      <a:pPr indent="0" lvl="0" marL="0" rtl="0" algn="l">
                        <a:spcBef>
                          <a:spcPts val="0"/>
                        </a:spcBef>
                        <a:spcAft>
                          <a:spcPts val="0"/>
                        </a:spcAft>
                        <a:buNone/>
                      </a:pPr>
                      <a:r>
                        <a:t/>
                      </a:r>
                      <a:endParaRPr sz="1000">
                        <a:latin typeface="Lato"/>
                        <a:ea typeface="Lato"/>
                        <a:cs typeface="Lato"/>
                        <a:sym typeface="Lato"/>
                      </a:endParaRPr>
                    </a:p>
                  </a:txBody>
                  <a:tcPr marT="91425" marB="91425" marR="91425" marL="91425">
                    <a:solidFill>
                      <a:schemeClr val="accent2"/>
                    </a:solidFill>
                  </a:tcPr>
                </a:tc>
                <a:tc>
                  <a:txBody>
                    <a:bodyPr>
                      <a:noAutofit/>
                    </a:bodyPr>
                    <a:lstStyle/>
                    <a:p>
                      <a:pPr indent="0" lvl="0" marL="0" rtl="0" algn="r">
                        <a:spcBef>
                          <a:spcPts val="0"/>
                        </a:spcBef>
                        <a:spcAft>
                          <a:spcPts val="0"/>
                        </a:spcAft>
                        <a:buNone/>
                      </a:pPr>
                      <a:r>
                        <a:rPr lang="en" sz="1000">
                          <a:latin typeface="Lato"/>
                          <a:ea typeface="Lato"/>
                          <a:cs typeface="Lato"/>
                          <a:sym typeface="Lato"/>
                        </a:rPr>
                        <a:t>Fatal</a:t>
                      </a:r>
                      <a:endParaRPr sz="1000">
                        <a:latin typeface="Lato"/>
                        <a:ea typeface="Lato"/>
                        <a:cs typeface="Lato"/>
                        <a:sym typeface="Lato"/>
                      </a:endParaRPr>
                    </a:p>
                  </a:txBody>
                  <a:tcPr marT="91425" marB="91425" marR="91425" marL="91425">
                    <a:solidFill>
                      <a:schemeClr val="accent2"/>
                    </a:solidFill>
                  </a:tcPr>
                </a:tc>
                <a:tc>
                  <a:txBody>
                    <a:bodyPr>
                      <a:noAutofit/>
                    </a:bodyPr>
                    <a:lstStyle/>
                    <a:p>
                      <a:pPr indent="0" lvl="0" marL="0" rtl="0" algn="r">
                        <a:spcBef>
                          <a:spcPts val="0"/>
                        </a:spcBef>
                        <a:spcAft>
                          <a:spcPts val="0"/>
                        </a:spcAft>
                        <a:buNone/>
                      </a:pPr>
                      <a:r>
                        <a:rPr lang="en" sz="1000">
                          <a:latin typeface="Lato"/>
                          <a:ea typeface="Lato"/>
                          <a:cs typeface="Lato"/>
                          <a:sym typeface="Lato"/>
                        </a:rPr>
                        <a:t>Non-Fatal</a:t>
                      </a:r>
                      <a:endParaRPr sz="1000">
                        <a:latin typeface="Lato"/>
                        <a:ea typeface="Lato"/>
                        <a:cs typeface="Lato"/>
                        <a:sym typeface="Lato"/>
                      </a:endParaRPr>
                    </a:p>
                  </a:txBody>
                  <a:tcPr marT="91425" marB="91425" marR="91425" marL="91425">
                    <a:solidFill>
                      <a:schemeClr val="accent2"/>
                    </a:solidFill>
                  </a:tcPr>
                </a:tc>
              </a:tr>
              <a:tr h="268050">
                <a:tc rowSpan="2">
                  <a:txBody>
                    <a:bodyPr>
                      <a:noAutofit/>
                    </a:bodyPr>
                    <a:lstStyle/>
                    <a:p>
                      <a:pPr indent="0" lvl="0" marL="0" rtl="0" algn="ctr">
                        <a:spcBef>
                          <a:spcPts val="0"/>
                        </a:spcBef>
                        <a:spcAft>
                          <a:spcPts val="0"/>
                        </a:spcAft>
                        <a:buNone/>
                      </a:pPr>
                      <a:r>
                        <a:t/>
                      </a:r>
                      <a:endParaRPr sz="1000">
                        <a:latin typeface="Lato"/>
                        <a:ea typeface="Lato"/>
                        <a:cs typeface="Lato"/>
                        <a:sym typeface="Lato"/>
                      </a:endParaRPr>
                    </a:p>
                    <a:p>
                      <a:pPr indent="0" lvl="0" marL="0" rtl="0" algn="ctr">
                        <a:spcBef>
                          <a:spcPts val="0"/>
                        </a:spcBef>
                        <a:spcAft>
                          <a:spcPts val="0"/>
                        </a:spcAft>
                        <a:buNone/>
                      </a:pPr>
                      <a:r>
                        <a:rPr lang="en" sz="1000">
                          <a:latin typeface="Lato"/>
                          <a:ea typeface="Lato"/>
                          <a:cs typeface="Lato"/>
                          <a:sym typeface="Lato"/>
                        </a:rPr>
                        <a:t>Predicted</a:t>
                      </a:r>
                      <a:endParaRPr sz="1000">
                        <a:latin typeface="Lato"/>
                        <a:ea typeface="Lato"/>
                        <a:cs typeface="Lato"/>
                        <a:sym typeface="Lato"/>
                      </a:endParaRPr>
                    </a:p>
                  </a:txBody>
                  <a:tcPr marT="91425" marB="91425" marR="91425" marL="91425">
                    <a:solidFill>
                      <a:schemeClr val="accent2"/>
                    </a:solidFill>
                  </a:tcPr>
                </a:tc>
                <a:tc>
                  <a:txBody>
                    <a:bodyPr>
                      <a:noAutofit/>
                    </a:bodyPr>
                    <a:lstStyle/>
                    <a:p>
                      <a:pPr indent="0" lvl="0" marL="0" rtl="0" algn="r">
                        <a:spcBef>
                          <a:spcPts val="0"/>
                        </a:spcBef>
                        <a:spcAft>
                          <a:spcPts val="0"/>
                        </a:spcAft>
                        <a:buNone/>
                      </a:pPr>
                      <a:r>
                        <a:rPr lang="en" sz="1000">
                          <a:latin typeface="Lato"/>
                          <a:ea typeface="Lato"/>
                          <a:cs typeface="Lato"/>
                          <a:sym typeface="Lato"/>
                        </a:rPr>
                        <a:t>Fatal</a:t>
                      </a:r>
                      <a:endParaRPr sz="1000">
                        <a:latin typeface="Lato"/>
                        <a:ea typeface="Lato"/>
                        <a:cs typeface="Lato"/>
                        <a:sym typeface="Lato"/>
                      </a:endParaRPr>
                    </a:p>
                  </a:txBody>
                  <a:tcPr marT="91425" marB="91425" marR="91425" marL="91425">
                    <a:solidFill>
                      <a:schemeClr val="accent2"/>
                    </a:solidFill>
                  </a:tcPr>
                </a:tc>
                <a:tc>
                  <a:txBody>
                    <a:bodyPr>
                      <a:noAutofit/>
                    </a:bodyPr>
                    <a:lstStyle/>
                    <a:p>
                      <a:pPr indent="0" lvl="0" marL="0" rtl="0" algn="r">
                        <a:spcBef>
                          <a:spcPts val="0"/>
                        </a:spcBef>
                        <a:spcAft>
                          <a:spcPts val="0"/>
                        </a:spcAft>
                        <a:buNone/>
                      </a:pPr>
                      <a:r>
                        <a:rPr lang="en" sz="1000">
                          <a:latin typeface="Lato"/>
                          <a:ea typeface="Lato"/>
                          <a:cs typeface="Lato"/>
                          <a:sym typeface="Lato"/>
                        </a:rPr>
                        <a:t>2</a:t>
                      </a:r>
                      <a:endParaRPr sz="1000">
                        <a:latin typeface="Lato"/>
                        <a:ea typeface="Lato"/>
                        <a:cs typeface="Lato"/>
                        <a:sym typeface="Lato"/>
                      </a:endParaRPr>
                    </a:p>
                  </a:txBody>
                  <a:tcPr marT="91425" marB="91425" marR="91425" marL="91425"/>
                </a:tc>
                <a:tc>
                  <a:txBody>
                    <a:bodyPr>
                      <a:noAutofit/>
                    </a:bodyPr>
                    <a:lstStyle/>
                    <a:p>
                      <a:pPr indent="0" lvl="0" marL="0" rtl="0" algn="r">
                        <a:spcBef>
                          <a:spcPts val="0"/>
                        </a:spcBef>
                        <a:spcAft>
                          <a:spcPts val="0"/>
                        </a:spcAft>
                        <a:buNone/>
                      </a:pPr>
                      <a:r>
                        <a:rPr lang="en" sz="1000">
                          <a:latin typeface="Lato"/>
                          <a:ea typeface="Lato"/>
                          <a:cs typeface="Lato"/>
                          <a:sym typeface="Lato"/>
                        </a:rPr>
                        <a:t>8</a:t>
                      </a:r>
                      <a:endParaRPr sz="1000">
                        <a:latin typeface="Lato"/>
                        <a:ea typeface="Lato"/>
                        <a:cs typeface="Lato"/>
                        <a:sym typeface="Lato"/>
                      </a:endParaRPr>
                    </a:p>
                  </a:txBody>
                  <a:tcPr marT="91425" marB="91425" marR="91425" marL="91425"/>
                </a:tc>
              </a:tr>
              <a:tr h="268050">
                <a:tc vMerge="1"/>
                <a:tc>
                  <a:txBody>
                    <a:bodyPr>
                      <a:noAutofit/>
                    </a:bodyPr>
                    <a:lstStyle/>
                    <a:p>
                      <a:pPr indent="0" lvl="0" marL="0" rtl="0" algn="r">
                        <a:spcBef>
                          <a:spcPts val="0"/>
                        </a:spcBef>
                        <a:spcAft>
                          <a:spcPts val="0"/>
                        </a:spcAft>
                        <a:buNone/>
                      </a:pPr>
                      <a:r>
                        <a:rPr lang="en" sz="1000">
                          <a:latin typeface="Lato"/>
                          <a:ea typeface="Lato"/>
                          <a:cs typeface="Lato"/>
                          <a:sym typeface="Lato"/>
                        </a:rPr>
                        <a:t>Non-Fatal</a:t>
                      </a:r>
                      <a:endParaRPr sz="1000">
                        <a:latin typeface="Lato"/>
                        <a:ea typeface="Lato"/>
                        <a:cs typeface="Lato"/>
                        <a:sym typeface="Lato"/>
                      </a:endParaRPr>
                    </a:p>
                  </a:txBody>
                  <a:tcPr marT="91425" marB="91425" marR="91425" marL="91425">
                    <a:solidFill>
                      <a:schemeClr val="accent2"/>
                    </a:solidFill>
                  </a:tcPr>
                </a:tc>
                <a:tc>
                  <a:txBody>
                    <a:bodyPr>
                      <a:noAutofit/>
                    </a:bodyPr>
                    <a:lstStyle/>
                    <a:p>
                      <a:pPr indent="0" lvl="0" marL="0" rtl="0" algn="r">
                        <a:spcBef>
                          <a:spcPts val="0"/>
                        </a:spcBef>
                        <a:spcAft>
                          <a:spcPts val="0"/>
                        </a:spcAft>
                        <a:buNone/>
                      </a:pPr>
                      <a:r>
                        <a:rPr lang="en" sz="1000">
                          <a:latin typeface="Lato"/>
                          <a:ea typeface="Lato"/>
                          <a:cs typeface="Lato"/>
                          <a:sym typeface="Lato"/>
                        </a:rPr>
                        <a:t>174</a:t>
                      </a:r>
                      <a:endParaRPr sz="1000">
                        <a:latin typeface="Lato"/>
                        <a:ea typeface="Lato"/>
                        <a:cs typeface="Lato"/>
                        <a:sym typeface="Lato"/>
                      </a:endParaRPr>
                    </a:p>
                  </a:txBody>
                  <a:tcPr marT="91425" marB="91425" marR="91425" marL="91425"/>
                </a:tc>
                <a:tc>
                  <a:txBody>
                    <a:bodyPr>
                      <a:noAutofit/>
                    </a:bodyPr>
                    <a:lstStyle/>
                    <a:p>
                      <a:pPr indent="0" lvl="0" marL="0" rtl="0" algn="r">
                        <a:spcBef>
                          <a:spcPts val="0"/>
                        </a:spcBef>
                        <a:spcAft>
                          <a:spcPts val="0"/>
                        </a:spcAft>
                        <a:buNone/>
                      </a:pPr>
                      <a:r>
                        <a:rPr lang="en" sz="1000">
                          <a:latin typeface="Lato"/>
                          <a:ea typeface="Lato"/>
                          <a:cs typeface="Lato"/>
                          <a:sym typeface="Lato"/>
                        </a:rPr>
                        <a:t>29,864</a:t>
                      </a:r>
                      <a:endParaRPr sz="1000">
                        <a:latin typeface="Lato"/>
                        <a:ea typeface="Lato"/>
                        <a:cs typeface="Lato"/>
                        <a:sym typeface="Lato"/>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34" name="Shape 234"/>
        <p:cNvGrpSpPr/>
        <p:nvPr/>
      </p:nvGrpSpPr>
      <p:grpSpPr>
        <a:xfrm>
          <a:off x="0" y="0"/>
          <a:ext cx="0" cy="0"/>
          <a:chOff x="0" y="0"/>
          <a:chExt cx="0" cy="0"/>
        </a:xfrm>
      </p:grpSpPr>
      <p:sp>
        <p:nvSpPr>
          <p:cNvPr id="235" name="Google Shape;235;p30"/>
          <p:cNvSpPr txBox="1"/>
          <p:nvPr>
            <p:ph type="title"/>
          </p:nvPr>
        </p:nvSpPr>
        <p:spPr>
          <a:xfrm>
            <a:off x="729450" y="5704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Coefficients</a:t>
            </a:r>
            <a:endParaRPr/>
          </a:p>
        </p:txBody>
      </p:sp>
      <p:sp>
        <p:nvSpPr>
          <p:cNvPr id="236" name="Google Shape;236;p30"/>
          <p:cNvSpPr txBox="1"/>
          <p:nvPr>
            <p:ph idx="1" type="body"/>
          </p:nvPr>
        </p:nvSpPr>
        <p:spPr>
          <a:xfrm>
            <a:off x="729450" y="1231239"/>
            <a:ext cx="3710700" cy="15579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a:t>The coefficients are shown on a plot generated using ggplot2. The colored bars represent the coefficient estimates. As the length of  the bar increases, odds of a fatal outcome increases.</a:t>
            </a:r>
            <a:endParaRPr/>
          </a:p>
          <a:p>
            <a:pPr indent="0" lvl="0" marL="0" rtl="0" algn="l">
              <a:lnSpc>
                <a:spcPct val="115000"/>
              </a:lnSpc>
              <a:spcBef>
                <a:spcPts val="1000"/>
              </a:spcBef>
              <a:spcAft>
                <a:spcPts val="0"/>
              </a:spcAft>
              <a:buNone/>
            </a:pPr>
            <a:r>
              <a:t/>
            </a:r>
            <a:endParaRPr/>
          </a:p>
        </p:txBody>
      </p:sp>
      <p:pic>
        <p:nvPicPr>
          <p:cNvPr id="237" name="Google Shape;237;p30"/>
          <p:cNvPicPr preferRelativeResize="0"/>
          <p:nvPr/>
        </p:nvPicPr>
        <p:blipFill>
          <a:blip r:embed="rId3">
            <a:alphaModFix/>
          </a:blip>
          <a:stretch>
            <a:fillRect/>
          </a:stretch>
        </p:blipFill>
        <p:spPr>
          <a:xfrm>
            <a:off x="263775" y="2609948"/>
            <a:ext cx="3115875" cy="1557923"/>
          </a:xfrm>
          <a:prstGeom prst="rect">
            <a:avLst/>
          </a:prstGeom>
          <a:noFill/>
          <a:ln>
            <a:noFill/>
          </a:ln>
        </p:spPr>
      </p:pic>
      <p:pic>
        <p:nvPicPr>
          <p:cNvPr id="238" name="Google Shape;238;p30"/>
          <p:cNvPicPr preferRelativeResize="0"/>
          <p:nvPr/>
        </p:nvPicPr>
        <p:blipFill rotWithShape="1">
          <a:blip r:embed="rId4">
            <a:alphaModFix/>
          </a:blip>
          <a:srcRect b="20325" l="63072" r="7937" t="19433"/>
          <a:stretch/>
        </p:blipFill>
        <p:spPr>
          <a:xfrm>
            <a:off x="4997525" y="597875"/>
            <a:ext cx="4048395" cy="4206375"/>
          </a:xfrm>
          <a:prstGeom prst="rect">
            <a:avLst/>
          </a:prstGeom>
          <a:noFill/>
          <a:ln>
            <a:noFill/>
          </a:ln>
        </p:spPr>
      </p:pic>
      <p:pic>
        <p:nvPicPr>
          <p:cNvPr id="239" name="Google Shape;239;p30"/>
          <p:cNvPicPr preferRelativeResize="0"/>
          <p:nvPr/>
        </p:nvPicPr>
        <p:blipFill rotWithShape="1">
          <a:blip r:embed="rId3">
            <a:alphaModFix/>
          </a:blip>
          <a:srcRect b="41371" l="0" r="96999" t="19121"/>
          <a:stretch/>
        </p:blipFill>
        <p:spPr>
          <a:xfrm>
            <a:off x="4581125" y="570425"/>
            <a:ext cx="416400" cy="2740973"/>
          </a:xfrm>
          <a:prstGeom prst="rect">
            <a:avLst/>
          </a:prstGeom>
          <a:noFill/>
          <a:ln>
            <a:noFill/>
          </a:ln>
        </p:spPr>
      </p:pic>
      <p:sp>
        <p:nvSpPr>
          <p:cNvPr id="240" name="Google Shape;240;p30"/>
          <p:cNvSpPr/>
          <p:nvPr/>
        </p:nvSpPr>
        <p:spPr>
          <a:xfrm rot="-1216660">
            <a:off x="3349461" y="2749360"/>
            <a:ext cx="1430880" cy="595231"/>
          </a:xfrm>
          <a:prstGeom prst="righ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0"/>
          <p:cNvSpPr txBox="1"/>
          <p:nvPr>
            <p:ph idx="1" type="body"/>
          </p:nvPr>
        </p:nvSpPr>
        <p:spPr>
          <a:xfrm>
            <a:off x="217325" y="4034575"/>
            <a:ext cx="4621800" cy="9486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a:t>The numbers above the bars represent the p-values. A smaller value is more</a:t>
            </a:r>
            <a:r>
              <a:rPr lang="en"/>
              <a:t> statistical significance through</a:t>
            </a:r>
            <a:r>
              <a:rPr lang="en"/>
              <a:t> a higher confidence level where (1-p)*100%</a:t>
            </a:r>
            <a:endParaRPr/>
          </a:p>
        </p:txBody>
      </p:sp>
      <p:sp>
        <p:nvSpPr>
          <p:cNvPr id="242" name="Google Shape;242;p30"/>
          <p:cNvSpPr/>
          <p:nvPr/>
        </p:nvSpPr>
        <p:spPr>
          <a:xfrm rot="-5400000">
            <a:off x="6545400" y="4199875"/>
            <a:ext cx="449100" cy="118500"/>
          </a:xfrm>
          <a:prstGeom prst="rightArrow">
            <a:avLst>
              <a:gd fmla="val 50000" name="adj1"/>
              <a:gd fmla="val 50000"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0"/>
          <p:cNvSpPr/>
          <p:nvPr/>
        </p:nvSpPr>
        <p:spPr>
          <a:xfrm rot="-5400000">
            <a:off x="7958775" y="4285900"/>
            <a:ext cx="449100" cy="118500"/>
          </a:xfrm>
          <a:prstGeom prst="rightArrow">
            <a:avLst>
              <a:gd fmla="val 50000" name="adj1"/>
              <a:gd fmla="val 50000"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0"/>
          <p:cNvSpPr/>
          <p:nvPr/>
        </p:nvSpPr>
        <p:spPr>
          <a:xfrm rot="-5400000">
            <a:off x="8077275" y="4063275"/>
            <a:ext cx="449100" cy="118500"/>
          </a:xfrm>
          <a:prstGeom prst="rightArrow">
            <a:avLst>
              <a:gd fmla="val 50000" name="adj1"/>
              <a:gd fmla="val 50000"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0"/>
          <p:cNvSpPr/>
          <p:nvPr/>
        </p:nvSpPr>
        <p:spPr>
          <a:xfrm rot="-5400000">
            <a:off x="8555625" y="4232325"/>
            <a:ext cx="449100" cy="118500"/>
          </a:xfrm>
          <a:prstGeom prst="rightArrow">
            <a:avLst>
              <a:gd fmla="val 50000" name="adj1"/>
              <a:gd fmla="val 50000"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0"/>
          <p:cNvSpPr/>
          <p:nvPr/>
        </p:nvSpPr>
        <p:spPr>
          <a:xfrm rot="-5400000">
            <a:off x="6305500" y="4829375"/>
            <a:ext cx="449100" cy="118500"/>
          </a:xfrm>
          <a:prstGeom prst="rightArrow">
            <a:avLst>
              <a:gd fmla="val 50000" name="adj1"/>
              <a:gd fmla="val 50000"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50" name="Shape 250"/>
        <p:cNvGrpSpPr/>
        <p:nvPr/>
      </p:nvGrpSpPr>
      <p:grpSpPr>
        <a:xfrm>
          <a:off x="0" y="0"/>
          <a:ext cx="0" cy="0"/>
          <a:chOff x="0" y="0"/>
          <a:chExt cx="0" cy="0"/>
        </a:xfrm>
      </p:grpSpPr>
      <p:sp>
        <p:nvSpPr>
          <p:cNvPr id="251" name="Google Shape;251;p31"/>
          <p:cNvSpPr txBox="1"/>
          <p:nvPr>
            <p:ph type="title"/>
          </p:nvPr>
        </p:nvSpPr>
        <p:spPr>
          <a:xfrm>
            <a:off x="729450" y="5704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252" name="Google Shape;252;p31"/>
          <p:cNvSpPr txBox="1"/>
          <p:nvPr>
            <p:ph idx="1" type="body"/>
          </p:nvPr>
        </p:nvSpPr>
        <p:spPr>
          <a:xfrm>
            <a:off x="729450" y="1375525"/>
            <a:ext cx="8104200" cy="365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Due to the nature LOOCV cross validation being time and </a:t>
            </a:r>
            <a:r>
              <a:rPr lang="en"/>
              <a:t>processing</a:t>
            </a:r>
            <a:r>
              <a:rPr lang="en"/>
              <a:t> intensive (at least 12 hours), no additional tests were done. A lower threshold value would have to be tested. </a:t>
            </a:r>
            <a:endParaRPr/>
          </a:p>
          <a:p>
            <a:pPr indent="0" lvl="0" marL="0" rtl="0" algn="l">
              <a:spcBef>
                <a:spcPts val="1600"/>
              </a:spcBef>
              <a:spcAft>
                <a:spcPts val="0"/>
              </a:spcAft>
              <a:buNone/>
            </a:pPr>
            <a:r>
              <a:rPr lang="en"/>
              <a:t>The model proved to be to very challenging at this stage of learning data science. However, it did</a:t>
            </a:r>
            <a:r>
              <a:rPr lang="en"/>
              <a:t> show information that makes sense. The most useful independent variable in determining fatal outcomes is Primary Collision Factor (PCF). </a:t>
            </a:r>
            <a:endParaRPr/>
          </a:p>
          <a:p>
            <a:pPr indent="0" lvl="0" marL="0" rtl="0" algn="l">
              <a:spcBef>
                <a:spcPts val="1600"/>
              </a:spcBef>
              <a:spcAft>
                <a:spcPts val="0"/>
              </a:spcAft>
              <a:buNone/>
            </a:pPr>
            <a:r>
              <a:rPr lang="en"/>
              <a:t>The specific outcomes that increase the odds of fatalities are:</a:t>
            </a:r>
            <a:endParaRPr/>
          </a:p>
          <a:p>
            <a:pPr indent="-311150" lvl="0" marL="457200" rtl="0" algn="l">
              <a:spcBef>
                <a:spcPts val="0"/>
              </a:spcBef>
              <a:spcAft>
                <a:spcPts val="0"/>
              </a:spcAft>
              <a:buSzPts val="1300"/>
              <a:buChar char="●"/>
            </a:pPr>
            <a:r>
              <a:rPr lang="en"/>
              <a:t>Driving or Bicycling Under the Influence (99.5% confidence level)</a:t>
            </a:r>
            <a:endParaRPr/>
          </a:p>
          <a:p>
            <a:pPr indent="-311150" lvl="0" marL="457200" rtl="0" algn="l">
              <a:spcBef>
                <a:spcPts val="0"/>
              </a:spcBef>
              <a:spcAft>
                <a:spcPts val="0"/>
              </a:spcAft>
              <a:buSzPts val="1300"/>
              <a:buChar char="●"/>
            </a:pPr>
            <a:r>
              <a:rPr lang="en"/>
              <a:t>Hazardous Parking  (93.9%)</a:t>
            </a:r>
            <a:endParaRPr/>
          </a:p>
          <a:p>
            <a:pPr indent="-311150" lvl="0" marL="457200" rtl="0" algn="l">
              <a:spcBef>
                <a:spcPts val="0"/>
              </a:spcBef>
              <a:spcAft>
                <a:spcPts val="0"/>
              </a:spcAft>
              <a:buSzPts val="1300"/>
              <a:buChar char="●"/>
            </a:pPr>
            <a:r>
              <a:rPr lang="en"/>
              <a:t>Traffic Signals and Signs (99.7%)</a:t>
            </a:r>
            <a:endParaRPr/>
          </a:p>
          <a:p>
            <a:pPr indent="-311150" lvl="0" marL="457200" rtl="0" algn="l">
              <a:spcBef>
                <a:spcPts val="0"/>
              </a:spcBef>
              <a:spcAft>
                <a:spcPts val="0"/>
              </a:spcAft>
              <a:buSzPts val="1300"/>
              <a:buChar char="●"/>
            </a:pPr>
            <a:r>
              <a:rPr lang="en"/>
              <a:t>Unsafe Speed (98.9%)</a:t>
            </a:r>
            <a:endParaRPr/>
          </a:p>
          <a:p>
            <a:pPr indent="-311150" lvl="0" marL="457200" rtl="0" algn="l">
              <a:spcBef>
                <a:spcPts val="0"/>
              </a:spcBef>
              <a:spcAft>
                <a:spcPts val="0"/>
              </a:spcAft>
              <a:buSzPts val="1300"/>
              <a:buChar char="●"/>
            </a:pPr>
            <a:r>
              <a:rPr lang="en"/>
              <a:t>Wrong Side of Road (96.3%)</a:t>
            </a:r>
            <a:endParaRPr/>
          </a:p>
          <a:p>
            <a:pPr indent="0" lvl="0" marL="0" rtl="0" algn="l">
              <a:spcBef>
                <a:spcPts val="1000"/>
              </a:spcBef>
              <a:spcAft>
                <a:spcPts val="0"/>
              </a:spcAft>
              <a:buNone/>
            </a:pPr>
            <a:r>
              <a:rPr lang="en" sz="1200"/>
              <a:t>The results do acknowledge my predictions on speed </a:t>
            </a:r>
            <a:r>
              <a:rPr lang="en" sz="1200"/>
              <a:t>disparity between collision objects</a:t>
            </a:r>
            <a:r>
              <a:rPr lang="en" sz="1200"/>
              <a:t> as influential to fatalities. Though the lack of pedestrian specific predictors are concerning considering that fatal collisions involving pedestrians typically outnumber </a:t>
            </a:r>
            <a:r>
              <a:rPr lang="en" sz="1200"/>
              <a:t>bicycle</a:t>
            </a:r>
            <a:r>
              <a:rPr lang="en" sz="1200"/>
              <a:t> and car only collisions year over year. </a:t>
            </a:r>
            <a:r>
              <a:rPr lang="en" sz="1200" u="sng">
                <a:solidFill>
                  <a:schemeClr val="accent5"/>
                </a:solidFill>
                <a:hlinkClick r:id="rId3"/>
              </a:rPr>
              <a:t>(City &amp; County of SF, City Performance Scorecards)</a:t>
            </a:r>
            <a:endParaRPr sz="1200"/>
          </a:p>
          <a:p>
            <a:pPr indent="0" lvl="0" marL="0" rtl="0" algn="l">
              <a:spcBef>
                <a:spcPts val="10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92" name="Shape 92"/>
        <p:cNvGrpSpPr/>
        <p:nvPr/>
      </p:nvGrpSpPr>
      <p:grpSpPr>
        <a:xfrm>
          <a:off x="0" y="0"/>
          <a:ext cx="0" cy="0"/>
          <a:chOff x="0" y="0"/>
          <a:chExt cx="0" cy="0"/>
        </a:xfrm>
      </p:grpSpPr>
      <p:sp>
        <p:nvSpPr>
          <p:cNvPr id="93" name="Google Shape;93;p14"/>
          <p:cNvSpPr txBox="1"/>
          <p:nvPr>
            <p:ph type="title"/>
          </p:nvPr>
        </p:nvSpPr>
        <p:spPr>
          <a:xfrm>
            <a:off x="729450" y="5744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94" name="Google Shape;94;p14"/>
          <p:cNvSpPr txBox="1"/>
          <p:nvPr>
            <p:ph idx="1" type="body"/>
          </p:nvPr>
        </p:nvSpPr>
        <p:spPr>
          <a:xfrm>
            <a:off x="729450" y="1375525"/>
            <a:ext cx="7688700" cy="944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In 2014, the late mayor Ed Lee and San Francisco </a:t>
            </a:r>
            <a:r>
              <a:rPr lang="en"/>
              <a:t>politicians</a:t>
            </a:r>
            <a:r>
              <a:rPr lang="en"/>
              <a:t> mandated the </a:t>
            </a:r>
            <a:r>
              <a:rPr b="1" lang="en" u="sng">
                <a:solidFill>
                  <a:schemeClr val="hlink"/>
                </a:solidFill>
                <a:hlinkClick r:id="rId3"/>
              </a:rPr>
              <a:t>Vision Zero</a:t>
            </a:r>
            <a:r>
              <a:rPr b="1" lang="en"/>
              <a:t> </a:t>
            </a:r>
            <a:r>
              <a:rPr lang="en"/>
              <a:t>road safety policy that vowed to reduce traffic fatalities to </a:t>
            </a:r>
            <a:r>
              <a:rPr b="1" lang="en" u="sng"/>
              <a:t>0 by 2024</a:t>
            </a:r>
            <a:r>
              <a:rPr lang="en"/>
              <a:t>. The goal is traffic safety for</a:t>
            </a:r>
            <a:r>
              <a:rPr lang="en"/>
              <a:t> the one million people who move about the City every day. However, at the end of 2018, the number of traffic deaths are at 23. This is 3 more deaths than 2017, moving the city further away from their goal. </a:t>
            </a:r>
            <a:endParaRPr/>
          </a:p>
          <a:p>
            <a:pPr indent="0" lvl="0" marL="0" rtl="0" algn="l">
              <a:lnSpc>
                <a:spcPct val="100000"/>
              </a:lnSpc>
              <a:spcBef>
                <a:spcPts val="500"/>
              </a:spcBef>
              <a:spcAft>
                <a:spcPts val="500"/>
              </a:spcAft>
              <a:buNone/>
            </a:pPr>
            <a:r>
              <a:t/>
            </a:r>
            <a:endParaRPr/>
          </a:p>
        </p:txBody>
      </p:sp>
      <p:sp>
        <p:nvSpPr>
          <p:cNvPr id="95" name="Google Shape;95;p14"/>
          <p:cNvSpPr txBox="1"/>
          <p:nvPr/>
        </p:nvSpPr>
        <p:spPr>
          <a:xfrm>
            <a:off x="729450" y="2976623"/>
            <a:ext cx="3385200" cy="124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300" u="sng">
                <a:solidFill>
                  <a:schemeClr val="accent1"/>
                </a:solidFill>
                <a:latin typeface="Lato"/>
                <a:ea typeface="Lato"/>
                <a:cs typeface="Lato"/>
                <a:sym typeface="Lato"/>
              </a:rPr>
              <a:t>Why it is important?</a:t>
            </a:r>
            <a:endParaRPr b="1" sz="1300" u="sng">
              <a:solidFill>
                <a:schemeClr val="accent1"/>
              </a:solidFill>
              <a:latin typeface="Lato"/>
              <a:ea typeface="Lato"/>
              <a:cs typeface="Lato"/>
              <a:sym typeface="Lato"/>
            </a:endParaRPr>
          </a:p>
          <a:p>
            <a:pPr indent="0" lvl="0" marL="0" rtl="0" algn="l">
              <a:spcBef>
                <a:spcPts val="500"/>
              </a:spcBef>
              <a:spcAft>
                <a:spcPts val="500"/>
              </a:spcAft>
              <a:buClr>
                <a:srgbClr val="000000"/>
              </a:buClr>
              <a:buSzPts val="1100"/>
              <a:buFont typeface="Arial"/>
              <a:buNone/>
            </a:pPr>
            <a:r>
              <a:rPr lang="en" sz="1300">
                <a:solidFill>
                  <a:schemeClr val="accent1"/>
                </a:solidFill>
                <a:latin typeface="Lato"/>
                <a:ea typeface="Lato"/>
                <a:cs typeface="Lato"/>
                <a:sym typeface="Lato"/>
              </a:rPr>
              <a:t>“Every year in San Francisco, about 30 people lose their lives and over 200 more are seriously injured while traveling on city streets.” </a:t>
            </a:r>
            <a:r>
              <a:rPr lang="en" sz="1300" u="sng">
                <a:solidFill>
                  <a:schemeClr val="hlink"/>
                </a:solidFill>
                <a:latin typeface="Lato"/>
                <a:ea typeface="Lato"/>
                <a:cs typeface="Lato"/>
                <a:sym typeface="Lato"/>
                <a:hlinkClick r:id="rId4"/>
              </a:rPr>
              <a:t>(Vision Zero SF)</a:t>
            </a:r>
            <a:endParaRPr>
              <a:latin typeface="Lato"/>
              <a:ea typeface="Lato"/>
              <a:cs typeface="Lato"/>
              <a:sym typeface="Lato"/>
            </a:endParaRPr>
          </a:p>
        </p:txBody>
      </p:sp>
      <p:pic>
        <p:nvPicPr>
          <p:cNvPr id="96" name="Google Shape;96;p14"/>
          <p:cNvPicPr preferRelativeResize="0"/>
          <p:nvPr/>
        </p:nvPicPr>
        <p:blipFill>
          <a:blip r:embed="rId5">
            <a:alphaModFix/>
          </a:blip>
          <a:stretch>
            <a:fillRect/>
          </a:stretch>
        </p:blipFill>
        <p:spPr>
          <a:xfrm>
            <a:off x="4335775" y="2472325"/>
            <a:ext cx="4082378" cy="2518775"/>
          </a:xfrm>
          <a:prstGeom prst="rect">
            <a:avLst/>
          </a:prstGeom>
          <a:noFill/>
          <a:ln>
            <a:noFill/>
          </a:ln>
        </p:spPr>
      </p:pic>
      <p:sp>
        <p:nvSpPr>
          <p:cNvPr id="97" name="Google Shape;97;p14"/>
          <p:cNvSpPr txBox="1"/>
          <p:nvPr/>
        </p:nvSpPr>
        <p:spPr>
          <a:xfrm>
            <a:off x="852775" y="4422675"/>
            <a:ext cx="3483000" cy="437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500"/>
              </a:spcAft>
              <a:buNone/>
            </a:pPr>
            <a:r>
              <a:rPr lang="en" sz="900">
                <a:solidFill>
                  <a:schemeClr val="accent1"/>
                </a:solidFill>
                <a:latin typeface="Lato"/>
                <a:ea typeface="Lato"/>
                <a:cs typeface="Lato"/>
                <a:sym typeface="Lato"/>
              </a:rPr>
              <a:t>This chart only counts the number of cases (of known violations) that resulted in fatalities, not the count of actual fatalities.</a:t>
            </a:r>
            <a:endParaRPr sz="900">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56" name="Shape 256"/>
        <p:cNvGrpSpPr/>
        <p:nvPr/>
      </p:nvGrpSpPr>
      <p:grpSpPr>
        <a:xfrm>
          <a:off x="0" y="0"/>
          <a:ext cx="0" cy="0"/>
          <a:chOff x="0" y="0"/>
          <a:chExt cx="0" cy="0"/>
        </a:xfrm>
      </p:grpSpPr>
      <p:sp>
        <p:nvSpPr>
          <p:cNvPr id="257" name="Google Shape;257;p32"/>
          <p:cNvSpPr txBox="1"/>
          <p:nvPr>
            <p:ph type="title"/>
          </p:nvPr>
        </p:nvSpPr>
        <p:spPr>
          <a:xfrm>
            <a:off x="729450" y="5704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Recommendations</a:t>
            </a:r>
            <a:endParaRPr/>
          </a:p>
        </p:txBody>
      </p:sp>
      <p:sp>
        <p:nvSpPr>
          <p:cNvPr id="258" name="Google Shape;258;p32"/>
          <p:cNvSpPr txBox="1"/>
          <p:nvPr>
            <p:ph idx="1" type="body"/>
          </p:nvPr>
        </p:nvSpPr>
        <p:spPr>
          <a:xfrm>
            <a:off x="729450" y="1375525"/>
            <a:ext cx="7688700" cy="3128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u="sng"/>
              <a:t>Driving or Bicycling Under the Influence</a:t>
            </a:r>
            <a:r>
              <a:rPr lang="en"/>
              <a:t> should always be scrutinized by local government and law enforcement. Steps should always be taken to reduce reckless behavior around alcohol.</a:t>
            </a:r>
            <a:endParaRPr/>
          </a:p>
          <a:p>
            <a:pPr indent="-311150" lvl="0" marL="457200" rtl="0" algn="l">
              <a:spcBef>
                <a:spcPts val="1000"/>
              </a:spcBef>
              <a:spcAft>
                <a:spcPts val="0"/>
              </a:spcAft>
              <a:buSzPts val="1300"/>
              <a:buChar char="●"/>
            </a:pPr>
            <a:r>
              <a:rPr lang="en"/>
              <a:t>Parking restriction signs should be made clear to reduce incidents from </a:t>
            </a:r>
            <a:r>
              <a:rPr lang="en" u="sng"/>
              <a:t>Hazardous Parking</a:t>
            </a:r>
            <a:r>
              <a:rPr lang="en"/>
              <a:t> in areas where vehicles are at speed. </a:t>
            </a:r>
            <a:endParaRPr/>
          </a:p>
          <a:p>
            <a:pPr indent="-311150" lvl="0" marL="457200" rtl="0" algn="l">
              <a:spcBef>
                <a:spcPts val="1000"/>
              </a:spcBef>
              <a:spcAft>
                <a:spcPts val="0"/>
              </a:spcAft>
              <a:buSzPts val="1300"/>
              <a:buChar char="●"/>
            </a:pPr>
            <a:r>
              <a:rPr lang="en"/>
              <a:t>San Francisco can be a very distracting and busy place to drive. </a:t>
            </a:r>
            <a:r>
              <a:rPr lang="en" u="sng"/>
              <a:t>Traffic Signals and Signs</a:t>
            </a:r>
            <a:r>
              <a:rPr lang="en"/>
              <a:t> should be very simple and clear to drivers so that they can adjust their driving accordingly.</a:t>
            </a:r>
            <a:endParaRPr/>
          </a:p>
          <a:p>
            <a:pPr indent="-311150" lvl="0" marL="457200" rtl="0" algn="l">
              <a:spcBef>
                <a:spcPts val="1000"/>
              </a:spcBef>
              <a:spcAft>
                <a:spcPts val="0"/>
              </a:spcAft>
              <a:buSzPts val="1300"/>
              <a:buChar char="●"/>
            </a:pPr>
            <a:r>
              <a:rPr lang="en" u="sng"/>
              <a:t>Unsafe Speed</a:t>
            </a:r>
            <a:r>
              <a:rPr lang="en"/>
              <a:t> kills. Reduced limits, law enforcement, or speed limiters like roundabouts, speed bumps, speed traps can mitigate more high speed collisions.</a:t>
            </a:r>
            <a:endParaRPr/>
          </a:p>
          <a:p>
            <a:pPr indent="-311150" lvl="0" marL="457200" rtl="0" algn="l">
              <a:spcBef>
                <a:spcPts val="1000"/>
              </a:spcBef>
              <a:spcAft>
                <a:spcPts val="1000"/>
              </a:spcAft>
              <a:buSzPts val="1300"/>
              <a:buChar char="●"/>
            </a:pPr>
            <a:r>
              <a:rPr lang="en"/>
              <a:t>Paint in dividers where vehicles can easily go on the </a:t>
            </a:r>
            <a:r>
              <a:rPr lang="en" u="sng"/>
              <a:t>Wrong Side of the Road</a:t>
            </a:r>
            <a:r>
              <a:rPr lang="en"/>
              <a:t>. Narrow roads in SF are a given but having clear indicator of two-way traffic can help.</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62" name="Shape 262"/>
        <p:cNvGrpSpPr/>
        <p:nvPr/>
      </p:nvGrpSpPr>
      <p:grpSpPr>
        <a:xfrm>
          <a:off x="0" y="0"/>
          <a:ext cx="0" cy="0"/>
          <a:chOff x="0" y="0"/>
          <a:chExt cx="0" cy="0"/>
        </a:xfrm>
      </p:grpSpPr>
      <p:sp>
        <p:nvSpPr>
          <p:cNvPr id="263" name="Google Shape;263;p33"/>
          <p:cNvSpPr txBox="1"/>
          <p:nvPr>
            <p:ph type="title"/>
          </p:nvPr>
        </p:nvSpPr>
        <p:spPr>
          <a:xfrm>
            <a:off x="729450" y="5704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Limitations</a:t>
            </a:r>
            <a:endParaRPr/>
          </a:p>
        </p:txBody>
      </p:sp>
      <p:sp>
        <p:nvSpPr>
          <p:cNvPr id="264" name="Google Shape;264;p33"/>
          <p:cNvSpPr txBox="1"/>
          <p:nvPr>
            <p:ph idx="1" type="body"/>
          </p:nvPr>
        </p:nvSpPr>
        <p:spPr>
          <a:xfrm>
            <a:off x="-165925" y="1375525"/>
            <a:ext cx="9309900" cy="3623700"/>
          </a:xfrm>
          <a:prstGeom prst="rect">
            <a:avLst/>
          </a:prstGeom>
        </p:spPr>
        <p:txBody>
          <a:bodyPr anchorCtr="0" anchor="t" bIns="91425" lIns="91425" spcFirstLastPara="1" rIns="91425" wrap="square" tIns="91425">
            <a:noAutofit/>
          </a:bodyPr>
          <a:lstStyle/>
          <a:p>
            <a:pPr indent="-295275" lvl="0" marL="457200" rtl="0" algn="l">
              <a:spcBef>
                <a:spcPts val="0"/>
              </a:spcBef>
              <a:spcAft>
                <a:spcPts val="0"/>
              </a:spcAft>
              <a:buSzPts val="1050"/>
              <a:buChar char="●"/>
            </a:pPr>
            <a:r>
              <a:rPr lang="en" sz="1050"/>
              <a:t>“The </a:t>
            </a:r>
            <a:r>
              <a:rPr lang="en" sz="1050"/>
              <a:t>number of annual fatalities is subject to year-to-year fluctuations and a high degree of random variation, limiting the ability to draw statistically meaningful trends on an annual basis.” </a:t>
            </a:r>
            <a:r>
              <a:rPr lang="en" sz="1050" u="sng">
                <a:solidFill>
                  <a:schemeClr val="hlink"/>
                </a:solidFill>
                <a:hlinkClick r:id="rId3"/>
              </a:rPr>
              <a:t>(City &amp; County of San Francisco, City Performance Scorecards)</a:t>
            </a:r>
            <a:endParaRPr sz="1050"/>
          </a:p>
          <a:p>
            <a:pPr indent="-295275" lvl="0" marL="457200" rtl="0" algn="l">
              <a:spcBef>
                <a:spcPts val="1000"/>
              </a:spcBef>
              <a:spcAft>
                <a:spcPts val="0"/>
              </a:spcAft>
              <a:buSzPts val="1050"/>
              <a:buChar char="●"/>
            </a:pPr>
            <a:r>
              <a:rPr lang="en" sz="1050"/>
              <a:t>Lack of Zip code data. Cross streets data to extract zip codes using a mapping API tool </a:t>
            </a:r>
            <a:r>
              <a:rPr lang="en" sz="1050" u="sng">
                <a:solidFill>
                  <a:schemeClr val="hlink"/>
                </a:solidFill>
                <a:hlinkClick r:id="rId4"/>
              </a:rPr>
              <a:t>geocod.io</a:t>
            </a:r>
            <a:r>
              <a:rPr lang="en" sz="1050"/>
              <a:t>. With the accuracy scores between 0 and 1 for each record, I needed to manually cross reference geocoded zip codes with the provided cross streets. </a:t>
            </a:r>
            <a:endParaRPr sz="1050"/>
          </a:p>
          <a:p>
            <a:pPr indent="-295275" lvl="0" marL="457200" rtl="0" algn="l">
              <a:spcBef>
                <a:spcPts val="1000"/>
              </a:spcBef>
              <a:spcAft>
                <a:spcPts val="0"/>
              </a:spcAft>
              <a:buSzPts val="1050"/>
              <a:buChar char="●"/>
            </a:pPr>
            <a:r>
              <a:rPr lang="en" sz="1050"/>
              <a:t>T</a:t>
            </a:r>
            <a:r>
              <a:rPr lang="en" sz="1050"/>
              <a:t>he</a:t>
            </a:r>
            <a:r>
              <a:rPr lang="en" sz="1050"/>
              <a:t> o</a:t>
            </a:r>
            <a:r>
              <a:rPr lang="en" sz="1050"/>
              <a:t>mission</a:t>
            </a:r>
            <a:r>
              <a:rPr lang="en" sz="1050"/>
              <a:t> of speed at which the incident occurred. As reported by the National Highway Traffic Safety Administration, “speeding has been involved in approximately one-third of all motor vehicle fatalities.” </a:t>
            </a:r>
            <a:r>
              <a:rPr lang="en" sz="1050" u="sng">
                <a:solidFill>
                  <a:schemeClr val="hlink"/>
                </a:solidFill>
                <a:hlinkClick r:id="rId5"/>
              </a:rPr>
              <a:t>(NHTSA)</a:t>
            </a:r>
            <a:r>
              <a:rPr lang="en" sz="1050"/>
              <a:t> The absence of such an important determining factor is a significant limitation.</a:t>
            </a:r>
            <a:endParaRPr sz="1050"/>
          </a:p>
          <a:p>
            <a:pPr indent="-295275" lvl="0" marL="457200" rtl="0" algn="l">
              <a:spcBef>
                <a:spcPts val="1000"/>
              </a:spcBef>
              <a:spcAft>
                <a:spcPts val="0"/>
              </a:spcAft>
              <a:buSzPts val="1050"/>
              <a:buChar char="●"/>
            </a:pPr>
            <a:r>
              <a:rPr lang="en" sz="1050"/>
              <a:t>Removal of “Unknown”, “Not Stated”, and any other insufficiently descriptive values. They accounted for 20% of the original dataset. This meant that for fatal cases that contained any those values, were removed from the dataset.</a:t>
            </a:r>
            <a:endParaRPr sz="1050"/>
          </a:p>
          <a:p>
            <a:pPr indent="-295275" lvl="0" marL="457200" rtl="0" algn="l">
              <a:spcBef>
                <a:spcPts val="1000"/>
              </a:spcBef>
              <a:spcAft>
                <a:spcPts val="0"/>
              </a:spcAft>
              <a:buSzPts val="1050"/>
              <a:buChar char="●"/>
            </a:pPr>
            <a:r>
              <a:rPr lang="en" sz="1050"/>
              <a:t>The models had to be cleared from perfect separation. This is a common condition that occurs when the data set is too small to observe events with low probabilities. The more predictors are in the model, the more likely separation is to occur because the individual groups in the data have smaller sample sizes.</a:t>
            </a:r>
            <a:endParaRPr sz="1050"/>
          </a:p>
          <a:p>
            <a:pPr indent="-295275" lvl="0" marL="457200" rtl="0" algn="l">
              <a:spcBef>
                <a:spcPts val="1000"/>
              </a:spcBef>
              <a:spcAft>
                <a:spcPts val="0"/>
              </a:spcAft>
              <a:buSzPts val="1050"/>
              <a:buChar char="●"/>
            </a:pPr>
            <a:r>
              <a:rPr lang="en" sz="1050"/>
              <a:t>The use of a LOOCV cross validation method was extremely time consuming to determine a proper threshold value. It took upwards to half a day.</a:t>
            </a:r>
            <a:endParaRPr sz="1050"/>
          </a:p>
          <a:p>
            <a:pPr indent="-295275" lvl="0" marL="457200" rtl="0" algn="l">
              <a:spcBef>
                <a:spcPts val="1000"/>
              </a:spcBef>
              <a:spcAft>
                <a:spcPts val="1000"/>
              </a:spcAft>
              <a:buSzPts val="1050"/>
              <a:buChar char="●"/>
            </a:pPr>
            <a:r>
              <a:rPr lang="en" sz="1050"/>
              <a:t>The consolidation of the “Collision_Severity” variable to “Fatal” is a huge limiting factor in the sense that important features are lost as a result, oversimplifying a complex problem. Traffic fatalities only make up a small part of the overall collision problem that can help us, in turn, better understand fatalities. This project can be expanded upon using a multinomial logistic regression model.</a:t>
            </a:r>
            <a:endParaRPr sz="105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3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01" name="Shape 101"/>
        <p:cNvGrpSpPr/>
        <p:nvPr/>
      </p:nvGrpSpPr>
      <p:grpSpPr>
        <a:xfrm>
          <a:off x="0" y="0"/>
          <a:ext cx="0" cy="0"/>
          <a:chOff x="0" y="0"/>
          <a:chExt cx="0" cy="0"/>
        </a:xfrm>
      </p:grpSpPr>
      <p:sp>
        <p:nvSpPr>
          <p:cNvPr id="102" name="Google Shape;102;p15"/>
          <p:cNvSpPr txBox="1"/>
          <p:nvPr>
            <p:ph type="title"/>
          </p:nvPr>
        </p:nvSpPr>
        <p:spPr>
          <a:xfrm>
            <a:off x="729450" y="5704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Personal Motivations</a:t>
            </a:r>
            <a:endParaRPr/>
          </a:p>
        </p:txBody>
      </p:sp>
      <p:sp>
        <p:nvSpPr>
          <p:cNvPr id="103" name="Google Shape;103;p15"/>
          <p:cNvSpPr txBox="1"/>
          <p:nvPr>
            <p:ph idx="1" type="body"/>
          </p:nvPr>
        </p:nvSpPr>
        <p:spPr>
          <a:xfrm>
            <a:off x="729450" y="1375525"/>
            <a:ext cx="7688700" cy="347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I've grown up in San Francisco all my life. Observing </a:t>
            </a:r>
            <a:r>
              <a:rPr lang="en"/>
              <a:t>how </a:t>
            </a:r>
            <a:r>
              <a:rPr lang="en"/>
              <a:t>the city experienced a boom in tech, and in turn, a population boom, I see the latent consequences of such massive growth. The city was not intended to accommodate so many people. Issues include lack of affordable housing, widespread homelessness, and inadequate infrastructures. From a transportation standpoint, San Francisco is not the easiest to get around and is certainly not the safest.</a:t>
            </a:r>
            <a:endParaRPr/>
          </a:p>
          <a:p>
            <a:pPr indent="0" lvl="0" marL="0" rtl="0" algn="l">
              <a:spcBef>
                <a:spcPts val="1600"/>
              </a:spcBef>
              <a:spcAft>
                <a:spcPts val="0"/>
              </a:spcAft>
              <a:buClr>
                <a:srgbClr val="000000"/>
              </a:buClr>
              <a:buSzPts val="1100"/>
              <a:buFont typeface="Arial"/>
              <a:buNone/>
            </a:pPr>
            <a:r>
              <a:rPr lang="en"/>
              <a:t>I understand the risks associated with operating a vehicle and commuting as a pedestrian in a busy metropolitan city. While there are many perceived reasons for traffic incidents, I wanted to take a data-driven approach in recognizing key predictors of fatalities. Namely, which variables are the leading causes traffic fatalities?   </a:t>
            </a:r>
            <a:endParaRPr/>
          </a:p>
          <a:p>
            <a:pPr indent="0" lvl="0" marL="0" rtl="0" algn="l">
              <a:spcBef>
                <a:spcPts val="1600"/>
              </a:spcBef>
              <a:spcAft>
                <a:spcPts val="0"/>
              </a:spcAft>
              <a:buClr>
                <a:srgbClr val="000000"/>
              </a:buClr>
              <a:buSzPts val="1100"/>
              <a:buFont typeface="Arial"/>
              <a:buNone/>
            </a:pPr>
            <a:r>
              <a:rPr lang="en"/>
              <a:t>Within this Intro to Data Science, I hope to lay a foundation in equipping myself with the tools to better answer the question over time. My long-term  goal is to be part of the Zero Vision SF conversation in introducing data science as a viable tool to contribute in reducing traffic fatalities.</a:t>
            </a:r>
            <a:endParaRPr/>
          </a:p>
          <a:p>
            <a:pPr indent="0" lvl="0" marL="0" rtl="0" algn="l">
              <a:spcBef>
                <a:spcPts val="1600"/>
              </a:spcBef>
              <a:spcAft>
                <a:spcPts val="0"/>
              </a:spcAft>
              <a:buClr>
                <a:srgbClr val="000000"/>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07" name="Shape 107"/>
        <p:cNvGrpSpPr/>
        <p:nvPr/>
      </p:nvGrpSpPr>
      <p:grpSpPr>
        <a:xfrm>
          <a:off x="0" y="0"/>
          <a:ext cx="0" cy="0"/>
          <a:chOff x="0" y="0"/>
          <a:chExt cx="0" cy="0"/>
        </a:xfrm>
      </p:grpSpPr>
      <p:sp>
        <p:nvSpPr>
          <p:cNvPr id="108" name="Google Shape;108;p16"/>
          <p:cNvSpPr txBox="1"/>
          <p:nvPr>
            <p:ph type="title"/>
          </p:nvPr>
        </p:nvSpPr>
        <p:spPr>
          <a:xfrm>
            <a:off x="729450" y="5704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Data Scientist Approach</a:t>
            </a:r>
            <a:endParaRPr/>
          </a:p>
          <a:p>
            <a:pPr indent="0" lvl="0" marL="0" rtl="0" algn="l">
              <a:spcBef>
                <a:spcPts val="0"/>
              </a:spcBef>
              <a:spcAft>
                <a:spcPts val="0"/>
              </a:spcAft>
              <a:buNone/>
            </a:pPr>
            <a:r>
              <a:t/>
            </a:r>
            <a:endParaRPr/>
          </a:p>
        </p:txBody>
      </p:sp>
      <p:sp>
        <p:nvSpPr>
          <p:cNvPr id="109" name="Google Shape;109;p16"/>
          <p:cNvSpPr txBox="1"/>
          <p:nvPr>
            <p:ph idx="1" type="body"/>
          </p:nvPr>
        </p:nvSpPr>
        <p:spPr>
          <a:xfrm>
            <a:off x="729450" y="1375525"/>
            <a:ext cx="7688700" cy="2879400"/>
          </a:xfrm>
          <a:prstGeom prst="rect">
            <a:avLst/>
          </a:prstGeom>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SzPts val="1300"/>
              <a:buAutoNum type="arabicPeriod"/>
            </a:pPr>
            <a:r>
              <a:rPr lang="en"/>
              <a:t>Gather a data set with all collisions in SF between 2010 to 2018</a:t>
            </a:r>
            <a:endParaRPr/>
          </a:p>
          <a:p>
            <a:pPr indent="-311150" lvl="0" marL="457200" rtl="0" algn="l">
              <a:lnSpc>
                <a:spcPct val="100000"/>
              </a:lnSpc>
              <a:spcBef>
                <a:spcPts val="1000"/>
              </a:spcBef>
              <a:spcAft>
                <a:spcPts val="0"/>
              </a:spcAft>
              <a:buSzPts val="1300"/>
              <a:buAutoNum type="arabicPeriod"/>
            </a:pPr>
            <a:r>
              <a:rPr lang="en"/>
              <a:t>Determine possible predictors (independent variables) for the analysis</a:t>
            </a:r>
            <a:endParaRPr/>
          </a:p>
          <a:p>
            <a:pPr indent="-311150" lvl="0" marL="457200" rtl="0" algn="l">
              <a:lnSpc>
                <a:spcPct val="100000"/>
              </a:lnSpc>
              <a:spcBef>
                <a:spcPts val="1000"/>
              </a:spcBef>
              <a:spcAft>
                <a:spcPts val="0"/>
              </a:spcAft>
              <a:buSzPts val="1300"/>
              <a:buAutoNum type="arabicPeriod"/>
            </a:pPr>
            <a:r>
              <a:rPr lang="en"/>
              <a:t>Clean the dataset</a:t>
            </a:r>
            <a:endParaRPr/>
          </a:p>
          <a:p>
            <a:pPr indent="-311150" lvl="0" marL="457200" rtl="0" algn="l">
              <a:lnSpc>
                <a:spcPct val="100000"/>
              </a:lnSpc>
              <a:spcBef>
                <a:spcPts val="1000"/>
              </a:spcBef>
              <a:spcAft>
                <a:spcPts val="0"/>
              </a:spcAft>
              <a:buSzPts val="1300"/>
              <a:buAutoNum type="arabicPeriod"/>
            </a:pPr>
            <a:r>
              <a:rPr lang="en"/>
              <a:t>Summary Statistics</a:t>
            </a:r>
            <a:endParaRPr/>
          </a:p>
          <a:p>
            <a:pPr indent="-311150" lvl="0" marL="457200" rtl="0" algn="l">
              <a:lnSpc>
                <a:spcPct val="100000"/>
              </a:lnSpc>
              <a:spcBef>
                <a:spcPts val="1000"/>
              </a:spcBef>
              <a:spcAft>
                <a:spcPts val="0"/>
              </a:spcAft>
              <a:buSzPts val="1300"/>
              <a:buAutoNum type="arabicPeriod"/>
            </a:pPr>
            <a:r>
              <a:rPr lang="en"/>
              <a:t>Binary Logistic Regression Model</a:t>
            </a:r>
            <a:endParaRPr/>
          </a:p>
          <a:p>
            <a:pPr indent="-311150" lvl="0" marL="457200" rtl="0" algn="l">
              <a:lnSpc>
                <a:spcPct val="100000"/>
              </a:lnSpc>
              <a:spcBef>
                <a:spcPts val="1000"/>
              </a:spcBef>
              <a:spcAft>
                <a:spcPts val="0"/>
              </a:spcAft>
              <a:buSzPts val="1300"/>
              <a:buAutoNum type="arabicPeriod"/>
            </a:pPr>
            <a:r>
              <a:rPr lang="en"/>
              <a:t>Recommendations</a:t>
            </a:r>
            <a:endParaRPr/>
          </a:p>
          <a:p>
            <a:pPr indent="-311150" lvl="0" marL="457200" rtl="0" algn="l">
              <a:lnSpc>
                <a:spcPct val="100000"/>
              </a:lnSpc>
              <a:spcBef>
                <a:spcPts val="1000"/>
              </a:spcBef>
              <a:spcAft>
                <a:spcPts val="0"/>
              </a:spcAft>
              <a:buSzPts val="1300"/>
              <a:buAutoNum type="arabicPeriod"/>
            </a:pPr>
            <a:r>
              <a:rPr lang="en"/>
              <a:t>Limitations</a:t>
            </a:r>
            <a:endParaRPr/>
          </a:p>
          <a:p>
            <a:pPr indent="0" lvl="0" marL="0" rtl="0" algn="l">
              <a:spcBef>
                <a:spcPts val="10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13" name="Shape 113"/>
        <p:cNvGrpSpPr/>
        <p:nvPr/>
      </p:nvGrpSpPr>
      <p:grpSpPr>
        <a:xfrm>
          <a:off x="0" y="0"/>
          <a:ext cx="0" cy="0"/>
          <a:chOff x="0" y="0"/>
          <a:chExt cx="0" cy="0"/>
        </a:xfrm>
      </p:grpSpPr>
      <p:sp>
        <p:nvSpPr>
          <p:cNvPr id="114" name="Google Shape;114;p17"/>
          <p:cNvSpPr txBox="1"/>
          <p:nvPr>
            <p:ph type="title"/>
          </p:nvPr>
        </p:nvSpPr>
        <p:spPr>
          <a:xfrm>
            <a:off x="729450" y="5704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Goals of the Predictions</a:t>
            </a:r>
            <a:endParaRPr/>
          </a:p>
        </p:txBody>
      </p:sp>
      <p:sp>
        <p:nvSpPr>
          <p:cNvPr id="115" name="Google Shape;115;p17"/>
          <p:cNvSpPr txBox="1"/>
          <p:nvPr>
            <p:ph idx="1" type="body"/>
          </p:nvPr>
        </p:nvSpPr>
        <p:spPr>
          <a:xfrm>
            <a:off x="729450" y="1375525"/>
            <a:ext cx="7688700" cy="34731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SzPts val="1300"/>
              <a:buAutoNum type="arabicPeriod"/>
            </a:pPr>
            <a:r>
              <a:rPr lang="en"/>
              <a:t>Predicting whether selected independent variables that </a:t>
            </a:r>
            <a:r>
              <a:rPr lang="en"/>
              <a:t>are the leading causes traffic fatalities.</a:t>
            </a:r>
            <a:endParaRPr/>
          </a:p>
          <a:p>
            <a:pPr indent="-311150" lvl="0" marL="457200" rtl="0" algn="l">
              <a:lnSpc>
                <a:spcPct val="100000"/>
              </a:lnSpc>
              <a:spcBef>
                <a:spcPts val="0"/>
              </a:spcBef>
              <a:spcAft>
                <a:spcPts val="0"/>
              </a:spcAft>
              <a:buSzPts val="1300"/>
              <a:buAutoNum type="arabicPeriod"/>
            </a:pPr>
            <a:r>
              <a:rPr lang="en"/>
              <a:t>Iterate on the machine learning model to determine a suitable threshold value for such a small sample of fatal cases.</a:t>
            </a:r>
            <a:endParaRPr/>
          </a:p>
          <a:p>
            <a:pPr indent="-311150" lvl="0" marL="457200" rtl="0" algn="l">
              <a:lnSpc>
                <a:spcPct val="100000"/>
              </a:lnSpc>
              <a:spcBef>
                <a:spcPts val="1000"/>
              </a:spcBef>
              <a:spcAft>
                <a:spcPts val="1000"/>
              </a:spcAft>
              <a:buSzPts val="1300"/>
              <a:buAutoNum type="arabicPeriod"/>
            </a:pPr>
            <a:r>
              <a:rPr lang="en"/>
              <a:t>Use this project as the basis for further analysis to observe the collision severity variable to dive deeper, determining the most suitable independent variables.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19" name="Shape 119"/>
        <p:cNvGrpSpPr/>
        <p:nvPr/>
      </p:nvGrpSpPr>
      <p:grpSpPr>
        <a:xfrm>
          <a:off x="0" y="0"/>
          <a:ext cx="0" cy="0"/>
          <a:chOff x="0" y="0"/>
          <a:chExt cx="0" cy="0"/>
        </a:xfrm>
      </p:grpSpPr>
      <p:sp>
        <p:nvSpPr>
          <p:cNvPr id="120" name="Google Shape;120;p18"/>
          <p:cNvSpPr txBox="1"/>
          <p:nvPr>
            <p:ph type="title"/>
          </p:nvPr>
        </p:nvSpPr>
        <p:spPr>
          <a:xfrm>
            <a:off x="729450" y="5704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121" name="Google Shape;121;p18"/>
          <p:cNvSpPr txBox="1"/>
          <p:nvPr>
            <p:ph idx="1" type="body"/>
          </p:nvPr>
        </p:nvSpPr>
        <p:spPr>
          <a:xfrm>
            <a:off x="758075" y="1375525"/>
            <a:ext cx="7933800" cy="248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t>Dataset</a:t>
            </a:r>
            <a:endParaRPr b="1" u="sng"/>
          </a:p>
          <a:p>
            <a:pPr indent="0" lvl="0" marL="0" rtl="0" algn="l">
              <a:spcBef>
                <a:spcPts val="1600"/>
              </a:spcBef>
              <a:spcAft>
                <a:spcPts val="0"/>
              </a:spcAft>
              <a:buNone/>
            </a:pPr>
            <a:r>
              <a:rPr lang="en"/>
              <a:t>Data is collected for each traffic incident on-the-scene by the California Highway Patrol. It is then recorded into a database called the </a:t>
            </a:r>
            <a:r>
              <a:rPr lang="en" sz="1300" u="sng">
                <a:solidFill>
                  <a:schemeClr val="hlink"/>
                </a:solidFill>
                <a:hlinkClick r:id="rId3"/>
              </a:rPr>
              <a:t>Statewide Integrated Traffic Records System (SWITRS)</a:t>
            </a:r>
            <a:r>
              <a:rPr lang="en"/>
              <a:t>.  The public is able to access records in accordance to The California Public Records Act (CPRA) (Gov. Code, § 6250 et seq.) </a:t>
            </a:r>
            <a:endParaRPr/>
          </a:p>
          <a:p>
            <a:pPr indent="-311150" lvl="0" marL="457200" rtl="0" algn="l">
              <a:spcBef>
                <a:spcPts val="1000"/>
              </a:spcBef>
              <a:spcAft>
                <a:spcPts val="0"/>
              </a:spcAft>
              <a:buSzPts val="1300"/>
              <a:buChar char="●"/>
            </a:pPr>
            <a:r>
              <a:rPr lang="en"/>
              <a:t>Contains 40,021 unique records</a:t>
            </a:r>
            <a:endParaRPr/>
          </a:p>
          <a:p>
            <a:pPr indent="-311150" lvl="0" marL="457200" rtl="0" algn="l">
              <a:spcBef>
                <a:spcPts val="0"/>
              </a:spcBef>
              <a:spcAft>
                <a:spcPts val="0"/>
              </a:spcAft>
              <a:buSzPts val="1300"/>
              <a:buChar char="●"/>
            </a:pPr>
            <a:r>
              <a:rPr lang="en"/>
              <a:t>Noth non-fatal and fatal cases are included</a:t>
            </a:r>
            <a:endParaRPr/>
          </a:p>
          <a:p>
            <a:pPr indent="-311150" lvl="0" marL="457200" rtl="0" algn="l">
              <a:spcBef>
                <a:spcPts val="0"/>
              </a:spcBef>
              <a:spcAft>
                <a:spcPts val="0"/>
              </a:spcAft>
              <a:buSzPts val="1300"/>
              <a:buChar char="●"/>
            </a:pPr>
            <a:r>
              <a:rPr lang="en"/>
              <a:t>2010 to 2017 was selected to ensure an adequate sample size - expansion since the last housing bubble in 2007 made the date range feel appropriate</a:t>
            </a:r>
            <a:endParaRPr/>
          </a:p>
          <a:p>
            <a:pPr indent="-311150" lvl="0" marL="457200" rtl="0" algn="l">
              <a:spcBef>
                <a:spcPts val="0"/>
              </a:spcBef>
              <a:spcAft>
                <a:spcPts val="0"/>
              </a:spcAft>
              <a:buSzPts val="1300"/>
              <a:buChar char="●"/>
            </a:pPr>
            <a:r>
              <a:rPr lang="en"/>
              <a:t>Dataset named “Collisions”</a:t>
            </a:r>
            <a:endParaRPr/>
          </a:p>
        </p:txBody>
      </p:sp>
      <p:cxnSp>
        <p:nvCxnSpPr>
          <p:cNvPr id="122" name="Google Shape;122;p18"/>
          <p:cNvCxnSpPr/>
          <p:nvPr/>
        </p:nvCxnSpPr>
        <p:spPr>
          <a:xfrm>
            <a:off x="8834625" y="4853025"/>
            <a:ext cx="0" cy="276300"/>
          </a:xfrm>
          <a:prstGeom prst="straightConnector1">
            <a:avLst/>
          </a:prstGeom>
          <a:noFill/>
          <a:ln cap="flat" cmpd="sng" w="9525">
            <a:solidFill>
              <a:schemeClr val="dk2"/>
            </a:solidFill>
            <a:prstDash val="solid"/>
            <a:round/>
            <a:headEnd len="med" w="med" type="none"/>
            <a:tailEnd len="med" w="med" type="triangle"/>
          </a:ln>
        </p:spPr>
      </p:cxnSp>
      <p:sp>
        <p:nvSpPr>
          <p:cNvPr id="123" name="Google Shape;123;p18"/>
          <p:cNvSpPr txBox="1"/>
          <p:nvPr/>
        </p:nvSpPr>
        <p:spPr>
          <a:xfrm>
            <a:off x="7977400" y="4814625"/>
            <a:ext cx="764100" cy="328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500"/>
              </a:spcAft>
              <a:buNone/>
            </a:pPr>
            <a:r>
              <a:rPr lang="en" sz="900">
                <a:solidFill>
                  <a:schemeClr val="accent1"/>
                </a:solidFill>
                <a:latin typeface="Lato"/>
                <a:ea typeface="Lato"/>
                <a:cs typeface="Lato"/>
                <a:sym typeface="Lato"/>
              </a:rPr>
              <a:t>Continued</a:t>
            </a:r>
            <a:endParaRPr sz="9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27" name="Shape 127"/>
        <p:cNvGrpSpPr/>
        <p:nvPr/>
      </p:nvGrpSpPr>
      <p:grpSpPr>
        <a:xfrm>
          <a:off x="0" y="0"/>
          <a:ext cx="0" cy="0"/>
          <a:chOff x="0" y="0"/>
          <a:chExt cx="0" cy="0"/>
        </a:xfrm>
      </p:grpSpPr>
      <p:sp>
        <p:nvSpPr>
          <p:cNvPr id="128" name="Google Shape;128;p19"/>
          <p:cNvSpPr txBox="1"/>
          <p:nvPr>
            <p:ph type="title"/>
          </p:nvPr>
        </p:nvSpPr>
        <p:spPr>
          <a:xfrm>
            <a:off x="729450" y="5704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Dependent Variable</a:t>
            </a:r>
            <a:endParaRPr/>
          </a:p>
        </p:txBody>
      </p:sp>
      <p:sp>
        <p:nvSpPr>
          <p:cNvPr id="129" name="Google Shape;129;p19"/>
          <p:cNvSpPr txBox="1"/>
          <p:nvPr>
            <p:ph idx="1" type="body"/>
          </p:nvPr>
        </p:nvSpPr>
        <p:spPr>
          <a:xfrm>
            <a:off x="758075" y="1375525"/>
            <a:ext cx="7933800" cy="105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Fatal</a:t>
            </a:r>
            <a:r>
              <a:rPr lang="en"/>
              <a:t> - the binary categorical variable is defined by two levels, non-fatal or fatal. It indicates whether a fatality occurred in a given case. It is not, however, indicative of the number of deaths per case. </a:t>
            </a:r>
            <a:endParaRPr/>
          </a:p>
          <a:p>
            <a:pPr indent="0" lvl="0" marL="0" rtl="0" algn="l">
              <a:spcBef>
                <a:spcPts val="1000"/>
              </a:spcBef>
              <a:spcAft>
                <a:spcPts val="0"/>
              </a:spcAft>
              <a:buNone/>
            </a:pPr>
            <a:r>
              <a:rPr lang="en"/>
              <a:t>The variable was created from the existing “Collision Severity” variable in the data set.</a:t>
            </a:r>
            <a:endParaRPr/>
          </a:p>
          <a:p>
            <a:pPr indent="0" lvl="0" marL="0" rtl="0" algn="l">
              <a:spcBef>
                <a:spcPts val="1000"/>
              </a:spcBef>
              <a:spcAft>
                <a:spcPts val="1000"/>
              </a:spcAft>
              <a:buNone/>
            </a:pPr>
            <a:r>
              <a:t/>
            </a:r>
            <a:endParaRPr/>
          </a:p>
        </p:txBody>
      </p:sp>
      <p:sp>
        <p:nvSpPr>
          <p:cNvPr id="130" name="Google Shape;130;p19"/>
          <p:cNvSpPr txBox="1"/>
          <p:nvPr/>
        </p:nvSpPr>
        <p:spPr>
          <a:xfrm>
            <a:off x="6220450" y="4114475"/>
            <a:ext cx="1211400" cy="328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1300">
                <a:solidFill>
                  <a:schemeClr val="accent1"/>
                </a:solidFill>
                <a:latin typeface="Lato"/>
                <a:ea typeface="Lato"/>
                <a:cs typeface="Lato"/>
                <a:sym typeface="Lato"/>
              </a:rPr>
              <a:t>Fatal</a:t>
            </a:r>
            <a:endParaRPr>
              <a:latin typeface="Lato"/>
              <a:ea typeface="Lato"/>
              <a:cs typeface="Lato"/>
              <a:sym typeface="Lato"/>
            </a:endParaRPr>
          </a:p>
        </p:txBody>
      </p:sp>
      <p:sp>
        <p:nvSpPr>
          <p:cNvPr id="131" name="Google Shape;131;p19"/>
          <p:cNvSpPr txBox="1"/>
          <p:nvPr/>
        </p:nvSpPr>
        <p:spPr>
          <a:xfrm>
            <a:off x="2075850" y="2704125"/>
            <a:ext cx="2033400" cy="18810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1300">
                <a:solidFill>
                  <a:schemeClr val="accent1"/>
                </a:solidFill>
                <a:latin typeface="Lato"/>
                <a:ea typeface="Lato"/>
                <a:cs typeface="Lato"/>
                <a:sym typeface="Lato"/>
              </a:rPr>
              <a:t>Property Damage</a:t>
            </a:r>
            <a:endParaRPr sz="1300">
              <a:solidFill>
                <a:schemeClr val="accent1"/>
              </a:solidFill>
              <a:latin typeface="Lato"/>
              <a:ea typeface="Lato"/>
              <a:cs typeface="Lato"/>
              <a:sym typeface="Lato"/>
            </a:endParaRPr>
          </a:p>
          <a:p>
            <a:pPr indent="0" lvl="0" marL="0" rtl="0" algn="r">
              <a:lnSpc>
                <a:spcPct val="115000"/>
              </a:lnSpc>
              <a:spcBef>
                <a:spcPts val="0"/>
              </a:spcBef>
              <a:spcAft>
                <a:spcPts val="0"/>
              </a:spcAft>
              <a:buNone/>
            </a:pPr>
            <a:r>
              <a:rPr lang="en" sz="1300">
                <a:solidFill>
                  <a:schemeClr val="accent1"/>
                </a:solidFill>
                <a:latin typeface="Lato"/>
                <a:ea typeface="Lato"/>
                <a:cs typeface="Lato"/>
                <a:sym typeface="Lato"/>
              </a:rPr>
              <a:t>Injury (Minor)</a:t>
            </a:r>
            <a:endParaRPr sz="1300">
              <a:solidFill>
                <a:schemeClr val="accent1"/>
              </a:solidFill>
              <a:latin typeface="Lato"/>
              <a:ea typeface="Lato"/>
              <a:cs typeface="Lato"/>
              <a:sym typeface="Lato"/>
            </a:endParaRPr>
          </a:p>
          <a:p>
            <a:pPr indent="0" lvl="0" marL="0" rtl="0" algn="r">
              <a:lnSpc>
                <a:spcPct val="115000"/>
              </a:lnSpc>
              <a:spcBef>
                <a:spcPts val="0"/>
              </a:spcBef>
              <a:spcAft>
                <a:spcPts val="0"/>
              </a:spcAft>
              <a:buNone/>
            </a:pPr>
            <a:r>
              <a:rPr lang="en" sz="1300">
                <a:solidFill>
                  <a:schemeClr val="accent1"/>
                </a:solidFill>
                <a:latin typeface="Lato"/>
                <a:ea typeface="Lato"/>
                <a:cs typeface="Lato"/>
                <a:sym typeface="Lato"/>
              </a:rPr>
              <a:t>Injury (Moderate)</a:t>
            </a:r>
            <a:endParaRPr sz="1300">
              <a:solidFill>
                <a:schemeClr val="accent1"/>
              </a:solidFill>
              <a:latin typeface="Lato"/>
              <a:ea typeface="Lato"/>
              <a:cs typeface="Lato"/>
              <a:sym typeface="Lato"/>
            </a:endParaRPr>
          </a:p>
          <a:p>
            <a:pPr indent="0" lvl="0" marL="0" rtl="0" algn="r">
              <a:lnSpc>
                <a:spcPct val="115000"/>
              </a:lnSpc>
              <a:spcBef>
                <a:spcPts val="0"/>
              </a:spcBef>
              <a:spcAft>
                <a:spcPts val="0"/>
              </a:spcAft>
              <a:buNone/>
            </a:pPr>
            <a:r>
              <a:rPr lang="en" sz="1300">
                <a:solidFill>
                  <a:schemeClr val="accent1"/>
                </a:solidFill>
                <a:latin typeface="Lato"/>
                <a:ea typeface="Lato"/>
                <a:cs typeface="Lato"/>
                <a:sym typeface="Lato"/>
              </a:rPr>
              <a:t>Injury (Severe)</a:t>
            </a:r>
            <a:endParaRPr sz="1300">
              <a:solidFill>
                <a:schemeClr val="accent1"/>
              </a:solidFill>
              <a:latin typeface="Lato"/>
              <a:ea typeface="Lato"/>
              <a:cs typeface="Lato"/>
              <a:sym typeface="Lato"/>
            </a:endParaRPr>
          </a:p>
          <a:p>
            <a:pPr indent="0" lvl="0" marL="0" rtl="0" algn="r">
              <a:lnSpc>
                <a:spcPct val="115000"/>
              </a:lnSpc>
              <a:spcBef>
                <a:spcPts val="1000"/>
              </a:spcBef>
              <a:spcAft>
                <a:spcPts val="0"/>
              </a:spcAft>
              <a:buNone/>
            </a:pPr>
            <a:r>
              <a:t/>
            </a:r>
            <a:endParaRPr sz="1300">
              <a:solidFill>
                <a:schemeClr val="accent1"/>
              </a:solidFill>
              <a:latin typeface="Lato"/>
              <a:ea typeface="Lato"/>
              <a:cs typeface="Lato"/>
              <a:sym typeface="Lato"/>
            </a:endParaRPr>
          </a:p>
          <a:p>
            <a:pPr indent="0" lvl="0" marL="0" rtl="0" algn="r">
              <a:lnSpc>
                <a:spcPct val="115000"/>
              </a:lnSpc>
              <a:spcBef>
                <a:spcPts val="1000"/>
              </a:spcBef>
              <a:spcAft>
                <a:spcPts val="1000"/>
              </a:spcAft>
              <a:buNone/>
            </a:pPr>
            <a:r>
              <a:rPr lang="en" sz="1300">
                <a:solidFill>
                  <a:schemeClr val="accent1"/>
                </a:solidFill>
                <a:latin typeface="Lato"/>
                <a:ea typeface="Lato"/>
                <a:cs typeface="Lato"/>
                <a:sym typeface="Lato"/>
              </a:rPr>
              <a:t>Fatal</a:t>
            </a:r>
            <a:endParaRPr sz="1300">
              <a:solidFill>
                <a:schemeClr val="accent1"/>
              </a:solidFill>
              <a:latin typeface="Lato"/>
              <a:ea typeface="Lato"/>
              <a:cs typeface="Lato"/>
              <a:sym typeface="Lato"/>
            </a:endParaRPr>
          </a:p>
        </p:txBody>
      </p:sp>
      <p:sp>
        <p:nvSpPr>
          <p:cNvPr id="132" name="Google Shape;132;p19"/>
          <p:cNvSpPr/>
          <p:nvPr/>
        </p:nvSpPr>
        <p:spPr>
          <a:xfrm>
            <a:off x="4272350" y="2836700"/>
            <a:ext cx="1785000" cy="797700"/>
          </a:xfrm>
          <a:prstGeom prst="righ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9"/>
          <p:cNvSpPr txBox="1"/>
          <p:nvPr/>
        </p:nvSpPr>
        <p:spPr>
          <a:xfrm>
            <a:off x="6220450" y="3022250"/>
            <a:ext cx="1211400" cy="426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1300">
                <a:solidFill>
                  <a:schemeClr val="accent1"/>
                </a:solidFill>
                <a:latin typeface="Lato"/>
                <a:ea typeface="Lato"/>
                <a:cs typeface="Lato"/>
                <a:sym typeface="Lato"/>
              </a:rPr>
              <a:t>Non-Fatal</a:t>
            </a:r>
            <a:endParaRPr>
              <a:latin typeface="Lato"/>
              <a:ea typeface="Lato"/>
              <a:cs typeface="Lato"/>
              <a:sym typeface="Lato"/>
            </a:endParaRPr>
          </a:p>
        </p:txBody>
      </p:sp>
      <p:sp>
        <p:nvSpPr>
          <p:cNvPr id="134" name="Google Shape;134;p19"/>
          <p:cNvSpPr/>
          <p:nvPr/>
        </p:nvSpPr>
        <p:spPr>
          <a:xfrm>
            <a:off x="4272350" y="4187375"/>
            <a:ext cx="1785000" cy="183000"/>
          </a:xfrm>
          <a:prstGeom prst="rightArrow">
            <a:avLst>
              <a:gd fmla="val 50000" name="adj1"/>
              <a:gd fmla="val 50000" name="adj2"/>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38" name="Shape 138"/>
        <p:cNvGrpSpPr/>
        <p:nvPr/>
      </p:nvGrpSpPr>
      <p:grpSpPr>
        <a:xfrm>
          <a:off x="0" y="0"/>
          <a:ext cx="0" cy="0"/>
          <a:chOff x="0" y="0"/>
          <a:chExt cx="0" cy="0"/>
        </a:xfrm>
      </p:grpSpPr>
      <p:sp>
        <p:nvSpPr>
          <p:cNvPr id="139" name="Google Shape;139;p20"/>
          <p:cNvSpPr txBox="1"/>
          <p:nvPr>
            <p:ph type="title"/>
          </p:nvPr>
        </p:nvSpPr>
        <p:spPr>
          <a:xfrm>
            <a:off x="729450" y="5704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Independent </a:t>
            </a:r>
            <a:r>
              <a:rPr lang="en"/>
              <a:t>Variables</a:t>
            </a:r>
            <a:endParaRPr/>
          </a:p>
        </p:txBody>
      </p:sp>
      <p:sp>
        <p:nvSpPr>
          <p:cNvPr id="140" name="Google Shape;140;p20"/>
          <p:cNvSpPr txBox="1"/>
          <p:nvPr>
            <p:ph idx="1" type="body"/>
          </p:nvPr>
        </p:nvSpPr>
        <p:spPr>
          <a:xfrm>
            <a:off x="758075" y="1375525"/>
            <a:ext cx="7933800" cy="78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t>Across all independent variables, I predicted that collisions that have larger speed disparity between two objects resulted in fatalities, especially with pedestrians involved.</a:t>
            </a:r>
            <a:endParaRPr b="1" u="sng"/>
          </a:p>
          <a:p>
            <a:pPr indent="0" lvl="0" marL="0" rtl="0" algn="l">
              <a:spcBef>
                <a:spcPts val="1600"/>
              </a:spcBef>
              <a:spcAft>
                <a:spcPts val="0"/>
              </a:spcAft>
              <a:buClr>
                <a:srgbClr val="000000"/>
              </a:buClr>
              <a:buSzPts val="1100"/>
              <a:buFont typeface="Arial"/>
              <a:buNone/>
            </a:pPr>
            <a:r>
              <a:rPr lang="en" u="sng"/>
              <a:t>Primary Collision Factor or PCF Violation</a:t>
            </a:r>
            <a:r>
              <a:rPr lang="en"/>
              <a:t> - the main violation as cited by the CHP officer</a:t>
            </a:r>
            <a:endParaRPr/>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None/>
            </a:pPr>
            <a:r>
              <a:t/>
            </a:r>
            <a:endParaRPr/>
          </a:p>
        </p:txBody>
      </p:sp>
      <p:sp>
        <p:nvSpPr>
          <p:cNvPr id="141" name="Google Shape;141;p20"/>
          <p:cNvSpPr txBox="1"/>
          <p:nvPr>
            <p:ph idx="1" type="body"/>
          </p:nvPr>
        </p:nvSpPr>
        <p:spPr>
          <a:xfrm>
            <a:off x="758075" y="2261100"/>
            <a:ext cx="3825600" cy="2638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Driving or Bicycling Under the Influence</a:t>
            </a:r>
            <a:endParaRPr/>
          </a:p>
          <a:p>
            <a:pPr indent="-311150" lvl="0" marL="457200" rtl="0" algn="l">
              <a:spcBef>
                <a:spcPts val="0"/>
              </a:spcBef>
              <a:spcAft>
                <a:spcPts val="0"/>
              </a:spcAft>
              <a:buSzPts val="1300"/>
              <a:buChar char="●"/>
            </a:pPr>
            <a:r>
              <a:rPr lang="en"/>
              <a:t>Impeding Traffic</a:t>
            </a:r>
            <a:endParaRPr/>
          </a:p>
          <a:p>
            <a:pPr indent="-311150" lvl="0" marL="457200" rtl="0" algn="l">
              <a:spcBef>
                <a:spcPts val="0"/>
              </a:spcBef>
              <a:spcAft>
                <a:spcPts val="0"/>
              </a:spcAft>
              <a:buSzPts val="1300"/>
              <a:buChar char="●"/>
            </a:pPr>
            <a:r>
              <a:rPr lang="en"/>
              <a:t>Unsafe Speed</a:t>
            </a:r>
            <a:endParaRPr/>
          </a:p>
          <a:p>
            <a:pPr indent="-311150" lvl="0" marL="457200" rtl="0" algn="l">
              <a:spcBef>
                <a:spcPts val="0"/>
              </a:spcBef>
              <a:spcAft>
                <a:spcPts val="0"/>
              </a:spcAft>
              <a:buSzPts val="1300"/>
              <a:buChar char="●"/>
            </a:pPr>
            <a:r>
              <a:rPr lang="en"/>
              <a:t>Following Too Closely</a:t>
            </a:r>
            <a:endParaRPr/>
          </a:p>
          <a:p>
            <a:pPr indent="-311150" lvl="0" marL="457200" rtl="0" algn="l">
              <a:spcBef>
                <a:spcPts val="0"/>
              </a:spcBef>
              <a:spcAft>
                <a:spcPts val="0"/>
              </a:spcAft>
              <a:buSzPts val="1300"/>
              <a:buChar char="●"/>
            </a:pPr>
            <a:r>
              <a:rPr lang="en"/>
              <a:t>Wrong Side of Road</a:t>
            </a:r>
            <a:endParaRPr/>
          </a:p>
          <a:p>
            <a:pPr indent="-311150" lvl="0" marL="457200" rtl="0" algn="l">
              <a:spcBef>
                <a:spcPts val="0"/>
              </a:spcBef>
              <a:spcAft>
                <a:spcPts val="0"/>
              </a:spcAft>
              <a:buSzPts val="1300"/>
              <a:buChar char="●"/>
            </a:pPr>
            <a:r>
              <a:rPr lang="en"/>
              <a:t>Improper Passing</a:t>
            </a:r>
            <a:endParaRPr/>
          </a:p>
          <a:p>
            <a:pPr indent="-311150" lvl="0" marL="457200" rtl="0" algn="l">
              <a:spcBef>
                <a:spcPts val="0"/>
              </a:spcBef>
              <a:spcAft>
                <a:spcPts val="0"/>
              </a:spcAft>
              <a:buSzPts val="1300"/>
              <a:buChar char="●"/>
            </a:pPr>
            <a:r>
              <a:rPr lang="en"/>
              <a:t>Unsafe Lane Change</a:t>
            </a:r>
            <a:endParaRPr/>
          </a:p>
          <a:p>
            <a:pPr indent="-311150" lvl="0" marL="457200" rtl="0" algn="l">
              <a:spcBef>
                <a:spcPts val="0"/>
              </a:spcBef>
              <a:spcAft>
                <a:spcPts val="0"/>
              </a:spcAft>
              <a:buSzPts val="1300"/>
              <a:buChar char="●"/>
            </a:pPr>
            <a:r>
              <a:rPr lang="en"/>
              <a:t>Improper Turning</a:t>
            </a:r>
            <a:endParaRPr/>
          </a:p>
          <a:p>
            <a:pPr indent="-311150" lvl="0" marL="457200" rtl="0" algn="l">
              <a:spcBef>
                <a:spcPts val="0"/>
              </a:spcBef>
              <a:spcAft>
                <a:spcPts val="0"/>
              </a:spcAft>
              <a:buSzPts val="1300"/>
              <a:buChar char="●"/>
            </a:pPr>
            <a:r>
              <a:rPr lang="en"/>
              <a:t>Automobile Right of Way</a:t>
            </a:r>
            <a:endParaRPr/>
          </a:p>
          <a:p>
            <a:pPr indent="-311150" lvl="0" marL="457200" rtl="0" algn="l">
              <a:spcBef>
                <a:spcPts val="0"/>
              </a:spcBef>
              <a:spcAft>
                <a:spcPts val="0"/>
              </a:spcAft>
              <a:buSzPts val="1300"/>
              <a:buChar char="●"/>
            </a:pPr>
            <a:r>
              <a:rPr lang="en"/>
              <a:t>Pedestrian Right of Way</a:t>
            </a:r>
            <a:endParaRPr/>
          </a:p>
          <a:p>
            <a:pPr indent="-311150" lvl="0" marL="457200" rtl="0" algn="l">
              <a:spcBef>
                <a:spcPts val="0"/>
              </a:spcBef>
              <a:spcAft>
                <a:spcPts val="0"/>
              </a:spcAft>
              <a:buSzPts val="1300"/>
              <a:buChar char="●"/>
            </a:pPr>
            <a:r>
              <a:rPr lang="en"/>
              <a:t>Pedestrian Violation</a:t>
            </a:r>
            <a:endParaRPr/>
          </a:p>
        </p:txBody>
      </p:sp>
      <p:sp>
        <p:nvSpPr>
          <p:cNvPr id="142" name="Google Shape;142;p20"/>
          <p:cNvSpPr txBox="1"/>
          <p:nvPr>
            <p:ph idx="1" type="body"/>
          </p:nvPr>
        </p:nvSpPr>
        <p:spPr>
          <a:xfrm>
            <a:off x="4583675" y="2261100"/>
            <a:ext cx="3825600" cy="2638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Traffic Signals and Signs</a:t>
            </a:r>
            <a:endParaRPr/>
          </a:p>
          <a:p>
            <a:pPr indent="-311150" lvl="0" marL="457200" rtl="0" algn="l">
              <a:spcBef>
                <a:spcPts val="0"/>
              </a:spcBef>
              <a:spcAft>
                <a:spcPts val="0"/>
              </a:spcAft>
              <a:buSzPts val="1300"/>
              <a:buChar char="●"/>
            </a:pPr>
            <a:r>
              <a:rPr lang="en"/>
              <a:t>Hazardous Parking</a:t>
            </a:r>
            <a:endParaRPr/>
          </a:p>
          <a:p>
            <a:pPr indent="-311150" lvl="0" marL="457200" rtl="0" algn="l">
              <a:spcBef>
                <a:spcPts val="0"/>
              </a:spcBef>
              <a:spcAft>
                <a:spcPts val="0"/>
              </a:spcAft>
              <a:buSzPts val="1300"/>
              <a:buChar char="●"/>
            </a:pPr>
            <a:r>
              <a:rPr lang="en"/>
              <a:t>Lights</a:t>
            </a:r>
            <a:endParaRPr/>
          </a:p>
          <a:p>
            <a:pPr indent="-311150" lvl="0" marL="457200" rtl="0" algn="l">
              <a:spcBef>
                <a:spcPts val="0"/>
              </a:spcBef>
              <a:spcAft>
                <a:spcPts val="0"/>
              </a:spcAft>
              <a:buSzPts val="1300"/>
              <a:buChar char="●"/>
            </a:pPr>
            <a:r>
              <a:rPr lang="en"/>
              <a:t>Brakes</a:t>
            </a:r>
            <a:endParaRPr/>
          </a:p>
          <a:p>
            <a:pPr indent="-311150" lvl="0" marL="457200" rtl="0" algn="l">
              <a:spcBef>
                <a:spcPts val="0"/>
              </a:spcBef>
              <a:spcAft>
                <a:spcPts val="0"/>
              </a:spcAft>
              <a:buSzPts val="1300"/>
              <a:buChar char="●"/>
            </a:pPr>
            <a:r>
              <a:rPr lang="en"/>
              <a:t>Other Equipment</a:t>
            </a:r>
            <a:endParaRPr/>
          </a:p>
          <a:p>
            <a:pPr indent="-311150" lvl="0" marL="457200" rtl="0" algn="l">
              <a:spcBef>
                <a:spcPts val="0"/>
              </a:spcBef>
              <a:spcAft>
                <a:spcPts val="0"/>
              </a:spcAft>
              <a:buSzPts val="1300"/>
              <a:buChar char="●"/>
            </a:pPr>
            <a:r>
              <a:rPr lang="en"/>
              <a:t>Other Hazardous Violation</a:t>
            </a:r>
            <a:endParaRPr/>
          </a:p>
          <a:p>
            <a:pPr indent="-311150" lvl="0" marL="457200" rtl="0" algn="l">
              <a:spcBef>
                <a:spcPts val="0"/>
              </a:spcBef>
              <a:spcAft>
                <a:spcPts val="0"/>
              </a:spcAft>
              <a:buSzPts val="1300"/>
              <a:buChar char="●"/>
            </a:pPr>
            <a:r>
              <a:rPr lang="en"/>
              <a:t>Other Than Driver (or Pedestrian)</a:t>
            </a:r>
            <a:endParaRPr/>
          </a:p>
          <a:p>
            <a:pPr indent="-311150" lvl="0" marL="457200" rtl="0" algn="l">
              <a:spcBef>
                <a:spcPts val="0"/>
              </a:spcBef>
              <a:spcAft>
                <a:spcPts val="0"/>
              </a:spcAft>
              <a:buSzPts val="1300"/>
              <a:buChar char="●"/>
            </a:pPr>
            <a:r>
              <a:rPr lang="en"/>
              <a:t>Unsafe Starting or Backing</a:t>
            </a:r>
            <a:endParaRPr/>
          </a:p>
          <a:p>
            <a:pPr indent="-311150" lvl="0" marL="457200" rtl="0" algn="l">
              <a:spcBef>
                <a:spcPts val="0"/>
              </a:spcBef>
              <a:spcAft>
                <a:spcPts val="0"/>
              </a:spcAft>
              <a:buSzPts val="1300"/>
              <a:buChar char="●"/>
            </a:pPr>
            <a:r>
              <a:rPr lang="en"/>
              <a:t>Other Improper Driving</a:t>
            </a:r>
            <a:endParaRPr/>
          </a:p>
          <a:p>
            <a:pPr indent="-311150" lvl="0" marL="457200" rtl="0" algn="l">
              <a:spcBef>
                <a:spcPts val="0"/>
              </a:spcBef>
              <a:spcAft>
                <a:spcPts val="0"/>
              </a:spcAft>
              <a:buSzPts val="1300"/>
              <a:buChar char="●"/>
            </a:pPr>
            <a:r>
              <a:rPr lang="en"/>
              <a:t>Pedestrian or Other Under the Influence</a:t>
            </a:r>
            <a:endParaRPr/>
          </a:p>
          <a:p>
            <a:pPr indent="-311150" lvl="0" marL="457200" rtl="0" algn="l">
              <a:spcBef>
                <a:spcPts val="0"/>
              </a:spcBef>
              <a:spcAft>
                <a:spcPts val="0"/>
              </a:spcAft>
              <a:buSzPts val="1300"/>
              <a:buChar char="●"/>
            </a:pPr>
            <a:r>
              <a:rPr lang="en"/>
              <a:t>Fell Asleep</a:t>
            </a:r>
            <a:endParaRPr/>
          </a:p>
        </p:txBody>
      </p:sp>
      <p:cxnSp>
        <p:nvCxnSpPr>
          <p:cNvPr id="143" name="Google Shape;143;p20"/>
          <p:cNvCxnSpPr/>
          <p:nvPr/>
        </p:nvCxnSpPr>
        <p:spPr>
          <a:xfrm>
            <a:off x="8834625" y="4853025"/>
            <a:ext cx="0" cy="276300"/>
          </a:xfrm>
          <a:prstGeom prst="straightConnector1">
            <a:avLst/>
          </a:prstGeom>
          <a:noFill/>
          <a:ln cap="flat" cmpd="sng" w="9525">
            <a:solidFill>
              <a:schemeClr val="dk2"/>
            </a:solidFill>
            <a:prstDash val="solid"/>
            <a:round/>
            <a:headEnd len="med" w="med" type="none"/>
            <a:tailEnd len="med" w="med" type="triangle"/>
          </a:ln>
        </p:spPr>
      </p:cxnSp>
      <p:sp>
        <p:nvSpPr>
          <p:cNvPr id="144" name="Google Shape;144;p20"/>
          <p:cNvSpPr txBox="1"/>
          <p:nvPr/>
        </p:nvSpPr>
        <p:spPr>
          <a:xfrm>
            <a:off x="7977400" y="4814625"/>
            <a:ext cx="764100" cy="328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500"/>
              </a:spcAft>
              <a:buNone/>
            </a:pPr>
            <a:r>
              <a:rPr lang="en" sz="900">
                <a:solidFill>
                  <a:schemeClr val="accent1"/>
                </a:solidFill>
                <a:latin typeface="Lato"/>
                <a:ea typeface="Lato"/>
                <a:cs typeface="Lato"/>
                <a:sym typeface="Lato"/>
              </a:rPr>
              <a:t>Continued</a:t>
            </a:r>
            <a:endParaRPr sz="90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48" name="Shape 148"/>
        <p:cNvGrpSpPr/>
        <p:nvPr/>
      </p:nvGrpSpPr>
      <p:grpSpPr>
        <a:xfrm>
          <a:off x="0" y="0"/>
          <a:ext cx="0" cy="0"/>
          <a:chOff x="0" y="0"/>
          <a:chExt cx="0" cy="0"/>
        </a:xfrm>
      </p:grpSpPr>
      <p:sp>
        <p:nvSpPr>
          <p:cNvPr id="149" name="Google Shape;149;p21"/>
          <p:cNvSpPr txBox="1"/>
          <p:nvPr>
            <p:ph type="title"/>
          </p:nvPr>
        </p:nvSpPr>
        <p:spPr>
          <a:xfrm>
            <a:off x="729450" y="5704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Independent Variables</a:t>
            </a:r>
            <a:endParaRPr/>
          </a:p>
          <a:p>
            <a:pPr indent="0" lvl="0" marL="0" rtl="0" algn="l">
              <a:spcBef>
                <a:spcPts val="0"/>
              </a:spcBef>
              <a:spcAft>
                <a:spcPts val="0"/>
              </a:spcAft>
              <a:buNone/>
            </a:pPr>
            <a:r>
              <a:t/>
            </a:r>
            <a:endParaRPr/>
          </a:p>
        </p:txBody>
      </p:sp>
      <p:sp>
        <p:nvSpPr>
          <p:cNvPr id="150" name="Google Shape;150;p21"/>
          <p:cNvSpPr txBox="1"/>
          <p:nvPr>
            <p:ph idx="1" type="body"/>
          </p:nvPr>
        </p:nvSpPr>
        <p:spPr>
          <a:xfrm>
            <a:off x="495950" y="1375525"/>
            <a:ext cx="4101900" cy="39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Lighting</a:t>
            </a:r>
            <a:r>
              <a:rPr lang="en"/>
              <a:t> - lighting conditions at the time of the incident</a:t>
            </a:r>
            <a:endParaRPr/>
          </a:p>
          <a:p>
            <a:pPr indent="0" lvl="0" marL="0" rtl="0" algn="l">
              <a:spcBef>
                <a:spcPts val="1600"/>
              </a:spcBef>
              <a:spcAft>
                <a:spcPts val="0"/>
              </a:spcAft>
              <a:buClr>
                <a:srgbClr val="000000"/>
              </a:buClr>
              <a:buSzPts val="1100"/>
              <a:buFont typeface="Arial"/>
              <a:buNone/>
            </a:pPr>
            <a:r>
              <a:t/>
            </a:r>
            <a:endParaRPr/>
          </a:p>
          <a:p>
            <a:pPr indent="0" lvl="0" marL="0" rtl="0" algn="l">
              <a:spcBef>
                <a:spcPts val="0"/>
              </a:spcBef>
              <a:spcAft>
                <a:spcPts val="0"/>
              </a:spcAft>
              <a:buNone/>
            </a:pPr>
            <a:r>
              <a:t/>
            </a:r>
            <a:endParaRPr/>
          </a:p>
        </p:txBody>
      </p:sp>
      <p:sp>
        <p:nvSpPr>
          <p:cNvPr id="151" name="Google Shape;151;p21"/>
          <p:cNvSpPr txBox="1"/>
          <p:nvPr>
            <p:ph idx="1" type="body"/>
          </p:nvPr>
        </p:nvSpPr>
        <p:spPr>
          <a:xfrm>
            <a:off x="495950" y="1771225"/>
            <a:ext cx="3825600" cy="1316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Daylight</a:t>
            </a:r>
            <a:endParaRPr/>
          </a:p>
          <a:p>
            <a:pPr indent="-311150" lvl="0" marL="457200" rtl="0" algn="l">
              <a:spcBef>
                <a:spcPts val="0"/>
              </a:spcBef>
              <a:spcAft>
                <a:spcPts val="0"/>
              </a:spcAft>
              <a:buSzPts val="1300"/>
              <a:buChar char="●"/>
            </a:pPr>
            <a:r>
              <a:rPr lang="en"/>
              <a:t>Dusk - Dawn</a:t>
            </a:r>
            <a:endParaRPr/>
          </a:p>
          <a:p>
            <a:pPr indent="-311150" lvl="0" marL="457200" rtl="0" algn="l">
              <a:spcBef>
                <a:spcPts val="0"/>
              </a:spcBef>
              <a:spcAft>
                <a:spcPts val="0"/>
              </a:spcAft>
              <a:buSzPts val="1300"/>
              <a:buChar char="●"/>
            </a:pPr>
            <a:r>
              <a:rPr lang="en"/>
              <a:t>Dark - Street Lights</a:t>
            </a:r>
            <a:endParaRPr/>
          </a:p>
          <a:p>
            <a:pPr indent="-311150" lvl="0" marL="457200" rtl="0" algn="l">
              <a:spcBef>
                <a:spcPts val="0"/>
              </a:spcBef>
              <a:spcAft>
                <a:spcPts val="0"/>
              </a:spcAft>
              <a:buSzPts val="1300"/>
              <a:buChar char="●"/>
            </a:pPr>
            <a:r>
              <a:rPr lang="en"/>
              <a:t>Dark - No Street Lights</a:t>
            </a:r>
            <a:endParaRPr/>
          </a:p>
          <a:p>
            <a:pPr indent="-311150" lvl="0" marL="457200" rtl="0" algn="l">
              <a:spcBef>
                <a:spcPts val="0"/>
              </a:spcBef>
              <a:spcAft>
                <a:spcPts val="0"/>
              </a:spcAft>
              <a:buSzPts val="1300"/>
              <a:buChar char="●"/>
            </a:pPr>
            <a:r>
              <a:rPr lang="en"/>
              <a:t>Dark - Street Lights Not Functioning</a:t>
            </a:r>
            <a:endParaRPr/>
          </a:p>
        </p:txBody>
      </p:sp>
      <p:cxnSp>
        <p:nvCxnSpPr>
          <p:cNvPr id="152" name="Google Shape;152;p21"/>
          <p:cNvCxnSpPr/>
          <p:nvPr/>
        </p:nvCxnSpPr>
        <p:spPr>
          <a:xfrm>
            <a:off x="8834625" y="4853025"/>
            <a:ext cx="0" cy="276300"/>
          </a:xfrm>
          <a:prstGeom prst="straightConnector1">
            <a:avLst/>
          </a:prstGeom>
          <a:noFill/>
          <a:ln cap="flat" cmpd="sng" w="9525">
            <a:solidFill>
              <a:schemeClr val="dk2"/>
            </a:solidFill>
            <a:prstDash val="solid"/>
            <a:round/>
            <a:headEnd len="med" w="med" type="none"/>
            <a:tailEnd len="med" w="med" type="triangle"/>
          </a:ln>
        </p:spPr>
      </p:cxnSp>
      <p:sp>
        <p:nvSpPr>
          <p:cNvPr id="153" name="Google Shape;153;p21"/>
          <p:cNvSpPr txBox="1"/>
          <p:nvPr/>
        </p:nvSpPr>
        <p:spPr>
          <a:xfrm>
            <a:off x="7977400" y="4814625"/>
            <a:ext cx="764100" cy="328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500"/>
              </a:spcAft>
              <a:buNone/>
            </a:pPr>
            <a:r>
              <a:rPr lang="en" sz="900">
                <a:solidFill>
                  <a:schemeClr val="accent1"/>
                </a:solidFill>
                <a:latin typeface="Lato"/>
                <a:ea typeface="Lato"/>
                <a:cs typeface="Lato"/>
                <a:sym typeface="Lato"/>
              </a:rPr>
              <a:t>Continued</a:t>
            </a:r>
            <a:endParaRPr sz="900">
              <a:latin typeface="Lato"/>
              <a:ea typeface="Lato"/>
              <a:cs typeface="Lato"/>
              <a:sym typeface="Lato"/>
            </a:endParaRPr>
          </a:p>
        </p:txBody>
      </p:sp>
      <p:sp>
        <p:nvSpPr>
          <p:cNvPr id="154" name="Google Shape;154;p21"/>
          <p:cNvSpPr txBox="1"/>
          <p:nvPr>
            <p:ph idx="1" type="body"/>
          </p:nvPr>
        </p:nvSpPr>
        <p:spPr>
          <a:xfrm>
            <a:off x="467325" y="3087925"/>
            <a:ext cx="4293600" cy="39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u="sng"/>
              <a:t>Road Surface</a:t>
            </a:r>
            <a:r>
              <a:rPr lang="en"/>
              <a:t> - road conditions at the time of the incident</a:t>
            </a:r>
            <a:endParaRPr/>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None/>
            </a:pPr>
            <a:r>
              <a:t/>
            </a:r>
            <a:endParaRPr/>
          </a:p>
        </p:txBody>
      </p:sp>
      <p:sp>
        <p:nvSpPr>
          <p:cNvPr id="155" name="Google Shape;155;p21"/>
          <p:cNvSpPr txBox="1"/>
          <p:nvPr>
            <p:ph idx="1" type="body"/>
          </p:nvPr>
        </p:nvSpPr>
        <p:spPr>
          <a:xfrm>
            <a:off x="467325" y="3483625"/>
            <a:ext cx="3825600" cy="1316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Dry</a:t>
            </a:r>
            <a:endParaRPr/>
          </a:p>
          <a:p>
            <a:pPr indent="-311150" lvl="0" marL="457200" rtl="0" algn="l">
              <a:spcBef>
                <a:spcPts val="0"/>
              </a:spcBef>
              <a:spcAft>
                <a:spcPts val="0"/>
              </a:spcAft>
              <a:buSzPts val="1300"/>
              <a:buChar char="●"/>
            </a:pPr>
            <a:r>
              <a:rPr lang="en"/>
              <a:t>Wet</a:t>
            </a:r>
            <a:endParaRPr/>
          </a:p>
          <a:p>
            <a:pPr indent="-311150" lvl="0" marL="457200" rtl="0" algn="l">
              <a:spcBef>
                <a:spcPts val="0"/>
              </a:spcBef>
              <a:spcAft>
                <a:spcPts val="0"/>
              </a:spcAft>
              <a:buSzPts val="1300"/>
              <a:buChar char="●"/>
            </a:pPr>
            <a:r>
              <a:rPr lang="en"/>
              <a:t>Snowy or Icy</a:t>
            </a:r>
            <a:endParaRPr/>
          </a:p>
          <a:p>
            <a:pPr indent="-311150" lvl="0" marL="457200" rtl="0" algn="l">
              <a:spcBef>
                <a:spcPts val="0"/>
              </a:spcBef>
              <a:spcAft>
                <a:spcPts val="0"/>
              </a:spcAft>
              <a:buSzPts val="1300"/>
              <a:buChar char="●"/>
            </a:pPr>
            <a:r>
              <a:rPr lang="en"/>
              <a:t>Slippery (Muddy, Oily, etc.)</a:t>
            </a:r>
            <a:endParaRPr/>
          </a:p>
        </p:txBody>
      </p:sp>
      <p:sp>
        <p:nvSpPr>
          <p:cNvPr id="156" name="Google Shape;156;p21"/>
          <p:cNvSpPr txBox="1"/>
          <p:nvPr>
            <p:ph idx="1" type="body"/>
          </p:nvPr>
        </p:nvSpPr>
        <p:spPr>
          <a:xfrm>
            <a:off x="5086825" y="1375525"/>
            <a:ext cx="4057500" cy="39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Intersection</a:t>
            </a:r>
            <a:r>
              <a:rPr lang="en"/>
              <a:t> - whether the collision occurred in an intersection</a:t>
            </a:r>
            <a:endParaRPr/>
          </a:p>
          <a:p>
            <a:pPr indent="0" lvl="0" marL="0" rtl="0" algn="l">
              <a:spcBef>
                <a:spcPts val="1600"/>
              </a:spcBef>
              <a:spcAft>
                <a:spcPts val="0"/>
              </a:spcAft>
              <a:buClr>
                <a:srgbClr val="000000"/>
              </a:buClr>
              <a:buSzPts val="1100"/>
              <a:buFont typeface="Arial"/>
              <a:buNone/>
            </a:pPr>
            <a:r>
              <a:t/>
            </a:r>
            <a:endParaRPr/>
          </a:p>
          <a:p>
            <a:pPr indent="0" lvl="0" marL="0" rtl="0" algn="l">
              <a:spcBef>
                <a:spcPts val="0"/>
              </a:spcBef>
              <a:spcAft>
                <a:spcPts val="0"/>
              </a:spcAft>
              <a:buNone/>
            </a:pPr>
            <a:r>
              <a:t/>
            </a:r>
            <a:endParaRPr/>
          </a:p>
        </p:txBody>
      </p:sp>
      <p:sp>
        <p:nvSpPr>
          <p:cNvPr id="157" name="Google Shape;157;p21"/>
          <p:cNvSpPr txBox="1"/>
          <p:nvPr>
            <p:ph idx="1" type="body"/>
          </p:nvPr>
        </p:nvSpPr>
        <p:spPr>
          <a:xfrm>
            <a:off x="5086825" y="2041125"/>
            <a:ext cx="3784200" cy="655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No</a:t>
            </a:r>
            <a:endParaRPr/>
          </a:p>
          <a:p>
            <a:pPr indent="-311150" lvl="0" marL="457200" rtl="0" algn="l">
              <a:spcBef>
                <a:spcPts val="0"/>
              </a:spcBef>
              <a:spcAft>
                <a:spcPts val="0"/>
              </a:spcAft>
              <a:buSzPts val="1300"/>
              <a:buChar char="●"/>
            </a:pPr>
            <a:r>
              <a:rPr lang="en"/>
              <a:t>Yes</a:t>
            </a:r>
            <a:endParaRPr/>
          </a:p>
        </p:txBody>
      </p:sp>
      <p:sp>
        <p:nvSpPr>
          <p:cNvPr id="158" name="Google Shape;158;p21"/>
          <p:cNvSpPr txBox="1"/>
          <p:nvPr>
            <p:ph idx="1" type="body"/>
          </p:nvPr>
        </p:nvSpPr>
        <p:spPr>
          <a:xfrm>
            <a:off x="5086825" y="2696325"/>
            <a:ext cx="4293600" cy="39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Type of Collision</a:t>
            </a:r>
            <a:r>
              <a:rPr lang="en"/>
              <a:t> - the manner in which the the vehicle struck either another car, person, object, etc.</a:t>
            </a:r>
            <a:endParaRPr/>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None/>
            </a:pPr>
            <a:r>
              <a:t/>
            </a:r>
            <a:endParaRPr/>
          </a:p>
        </p:txBody>
      </p:sp>
      <p:sp>
        <p:nvSpPr>
          <p:cNvPr id="159" name="Google Shape;159;p21"/>
          <p:cNvSpPr txBox="1"/>
          <p:nvPr>
            <p:ph idx="1" type="body"/>
          </p:nvPr>
        </p:nvSpPr>
        <p:spPr>
          <a:xfrm>
            <a:off x="5086825" y="3318750"/>
            <a:ext cx="3825600" cy="1316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Head-On</a:t>
            </a:r>
            <a:endParaRPr/>
          </a:p>
          <a:p>
            <a:pPr indent="-311150" lvl="0" marL="457200" rtl="0" algn="l">
              <a:spcBef>
                <a:spcPts val="0"/>
              </a:spcBef>
              <a:spcAft>
                <a:spcPts val="0"/>
              </a:spcAft>
              <a:buSzPts val="1300"/>
              <a:buChar char="●"/>
            </a:pPr>
            <a:r>
              <a:rPr lang="en"/>
              <a:t>Sideswipe</a:t>
            </a:r>
            <a:endParaRPr/>
          </a:p>
          <a:p>
            <a:pPr indent="-311150" lvl="0" marL="457200" rtl="0" algn="l">
              <a:spcBef>
                <a:spcPts val="0"/>
              </a:spcBef>
              <a:spcAft>
                <a:spcPts val="0"/>
              </a:spcAft>
              <a:buSzPts val="1300"/>
              <a:buChar char="●"/>
            </a:pPr>
            <a:r>
              <a:rPr lang="en"/>
              <a:t>Rear End</a:t>
            </a:r>
            <a:endParaRPr/>
          </a:p>
          <a:p>
            <a:pPr indent="-311150" lvl="0" marL="457200" rtl="0" algn="l">
              <a:spcBef>
                <a:spcPts val="0"/>
              </a:spcBef>
              <a:spcAft>
                <a:spcPts val="0"/>
              </a:spcAft>
              <a:buSzPts val="1300"/>
              <a:buChar char="●"/>
            </a:pPr>
            <a:r>
              <a:rPr lang="en"/>
              <a:t>Broadside</a:t>
            </a:r>
            <a:endParaRPr/>
          </a:p>
          <a:p>
            <a:pPr indent="-311150" lvl="0" marL="457200" rtl="0" algn="l">
              <a:spcBef>
                <a:spcPts val="0"/>
              </a:spcBef>
              <a:spcAft>
                <a:spcPts val="0"/>
              </a:spcAft>
              <a:buSzPts val="1300"/>
              <a:buChar char="●"/>
            </a:pPr>
            <a:r>
              <a:rPr lang="en"/>
              <a:t>Hit Object</a:t>
            </a:r>
            <a:endParaRPr/>
          </a:p>
          <a:p>
            <a:pPr indent="-311150" lvl="0" marL="457200" rtl="0" algn="l">
              <a:spcBef>
                <a:spcPts val="0"/>
              </a:spcBef>
              <a:spcAft>
                <a:spcPts val="0"/>
              </a:spcAft>
              <a:buSzPts val="1300"/>
              <a:buChar char="●"/>
            </a:pPr>
            <a:r>
              <a:rPr lang="en"/>
              <a:t>Overturned</a:t>
            </a:r>
            <a:endParaRPr/>
          </a:p>
          <a:p>
            <a:pPr indent="-311150" lvl="0" marL="457200" rtl="0" algn="l">
              <a:spcBef>
                <a:spcPts val="0"/>
              </a:spcBef>
              <a:spcAft>
                <a:spcPts val="0"/>
              </a:spcAft>
              <a:buSzPts val="1300"/>
              <a:buChar char="●"/>
            </a:pPr>
            <a:r>
              <a:rPr lang="en"/>
              <a:t>Vehicle/Pedestrian</a:t>
            </a:r>
            <a:endParaRPr/>
          </a:p>
        </p:txBody>
      </p:sp>
      <p:sp>
        <p:nvSpPr>
          <p:cNvPr id="160" name="Google Shape;160;p21"/>
          <p:cNvSpPr txBox="1"/>
          <p:nvPr>
            <p:ph idx="1" type="body"/>
          </p:nvPr>
        </p:nvSpPr>
        <p:spPr>
          <a:xfrm>
            <a:off x="495950" y="4635450"/>
            <a:ext cx="4293600" cy="39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Zip</a:t>
            </a:r>
            <a:r>
              <a:rPr lang="en"/>
              <a:t> - </a:t>
            </a:r>
            <a:r>
              <a:rPr lang="en"/>
              <a:t>25 unique postal codes in the city</a:t>
            </a:r>
            <a:endParaRPr/>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