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0" r:id="rId4"/>
    <p:sldId id="273" r:id="rId5"/>
    <p:sldId id="274" r:id="rId6"/>
    <p:sldId id="275" r:id="rId7"/>
    <p:sldId id="277" r:id="rId8"/>
    <p:sldId id="276" r:id="rId9"/>
    <p:sldId id="270" r:id="rId10"/>
    <p:sldId id="272" r:id="rId11"/>
    <p:sldId id="261" r:id="rId12"/>
    <p:sldId id="262" r:id="rId13"/>
    <p:sldId id="263" r:id="rId14"/>
    <p:sldId id="264" r:id="rId15"/>
    <p:sldId id="267" r:id="rId16"/>
    <p:sldId id="271" r:id="rId17"/>
    <p:sldId id="266" r:id="rId18"/>
    <p:sldId id="268" r:id="rId19"/>
    <p:sldId id="269"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92" autoAdjust="0"/>
  </p:normalViewPr>
  <p:slideViewPr>
    <p:cSldViewPr snapToGrid="0">
      <p:cViewPr varScale="1">
        <p:scale>
          <a:sx n="70" d="100"/>
          <a:sy n="70" d="100"/>
        </p:scale>
        <p:origin x="1142"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8A0BD-6964-4457-9283-7BA5E452EB7E}" type="datetimeFigureOut">
              <a:rPr lang="en-US" smtClean="0"/>
              <a:t>11/9/2018</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44B94-6F87-4D8C-B3F5-6B61B800F48C}" type="slidenum">
              <a:rPr lang="en-US" smtClean="0"/>
              <a:t>‹N°›</a:t>
            </a:fld>
            <a:endParaRPr lang="en-US"/>
          </a:p>
        </p:txBody>
      </p:sp>
    </p:spTree>
    <p:extLst>
      <p:ext uri="{BB962C8B-B14F-4D97-AF65-F5344CB8AC3E}">
        <p14:creationId xmlns:p14="http://schemas.microsoft.com/office/powerpoint/2010/main" val="110898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Social network</a:t>
            </a:r>
            <a:r>
              <a:rPr lang="en-US" baseline="0" dirty="0" smtClean="0"/>
              <a:t> analysis is used in many fields</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3</a:t>
            </a:fld>
            <a:endParaRPr lang="en-US"/>
          </a:p>
        </p:txBody>
      </p:sp>
    </p:spTree>
    <p:extLst>
      <p:ext uri="{BB962C8B-B14F-4D97-AF65-F5344CB8AC3E}">
        <p14:creationId xmlns:p14="http://schemas.microsoft.com/office/powerpoint/2010/main" val="3635922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For</a:t>
            </a:r>
            <a:r>
              <a:rPr lang="en-US" baseline="0" dirty="0" smtClean="0"/>
              <a:t> the adjacency matrix, depending on the research question, we may get different values. Here, let’s take an example of a network where the ties were defined as how much do you think of each person. A same person can think about themselves and therefore we can have loops. 0 is for not thinking about that person, 1 for sometimes thinking about that person, and 2 for often thinking about that person. The rows are the respondents.  </a:t>
            </a:r>
          </a:p>
          <a:p>
            <a:endParaRPr lang="en-US" baseline="0" dirty="0" smtClean="0"/>
          </a:p>
          <a:p>
            <a:r>
              <a:rPr lang="en-US" baseline="0" dirty="0" smtClean="0"/>
              <a:t>The measures we can do are the number of weak or strong ties. Again we have to define what a weak or strong tie mean. </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12</a:t>
            </a:fld>
            <a:endParaRPr lang="en-US"/>
          </a:p>
        </p:txBody>
      </p:sp>
    </p:spTree>
    <p:extLst>
      <p:ext uri="{BB962C8B-B14F-4D97-AF65-F5344CB8AC3E}">
        <p14:creationId xmlns:p14="http://schemas.microsoft.com/office/powerpoint/2010/main" val="286112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In the example I will show in R, I will use </a:t>
            </a:r>
            <a:r>
              <a:rPr lang="en-US" dirty="0" err="1" smtClean="0"/>
              <a:t>igraph</a:t>
            </a:r>
            <a:r>
              <a:rPr lang="en-US" dirty="0" smtClean="0"/>
              <a:t>. We can use both </a:t>
            </a:r>
            <a:r>
              <a:rPr lang="en-US" dirty="0" err="1" smtClean="0"/>
              <a:t>igraph</a:t>
            </a:r>
            <a:r>
              <a:rPr lang="en-US" baseline="0" dirty="0" smtClean="0"/>
              <a:t> and </a:t>
            </a:r>
            <a:r>
              <a:rPr lang="en-US" baseline="0" dirty="0" err="1" smtClean="0"/>
              <a:t>sna</a:t>
            </a:r>
            <a:r>
              <a:rPr lang="en-US" baseline="0" dirty="0" smtClean="0"/>
              <a:t>, but they use different R objects and we need to convert. I won’t go over the details. </a:t>
            </a:r>
          </a:p>
          <a:p>
            <a:endParaRPr lang="en-US" baseline="0" dirty="0" smtClean="0"/>
          </a:p>
          <a:p>
            <a:r>
              <a:rPr lang="en-US" baseline="0" dirty="0" smtClean="0"/>
              <a:t>Go to </a:t>
            </a:r>
            <a:r>
              <a:rPr lang="en-US" baseline="0" dirty="0" err="1" smtClean="0"/>
              <a:t>Rstudio</a:t>
            </a:r>
            <a:r>
              <a:rPr lang="en-US" baseline="0" dirty="0" smtClean="0"/>
              <a:t> for the mini tutorial on SNA in R</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14</a:t>
            </a:fld>
            <a:endParaRPr lang="en-US"/>
          </a:p>
        </p:txBody>
      </p:sp>
    </p:spTree>
    <p:extLst>
      <p:ext uri="{BB962C8B-B14F-4D97-AF65-F5344CB8AC3E}">
        <p14:creationId xmlns:p14="http://schemas.microsoft.com/office/powerpoint/2010/main" val="337896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Season color: Spring</a:t>
            </a:r>
            <a:r>
              <a:rPr lang="en-US" baseline="0" dirty="0" smtClean="0"/>
              <a:t> = pink, summer = green, fall = orange, winter = </a:t>
            </a:r>
            <a:r>
              <a:rPr lang="en-US" baseline="0" dirty="0" smtClean="0"/>
              <a:t>sky blue</a:t>
            </a:r>
            <a:r>
              <a:rPr lang="en-US" baseline="0" dirty="0" smtClean="0"/>
              <a:t>, missing = grey</a:t>
            </a:r>
          </a:p>
          <a:p>
            <a:r>
              <a:rPr lang="en-US" baseline="0" dirty="0" smtClean="0"/>
              <a:t>Dining size, missing = 10</a:t>
            </a:r>
          </a:p>
          <a:p>
            <a:r>
              <a:rPr lang="en-US" baseline="0" dirty="0" smtClean="0"/>
              <a:t>Extrovert = </a:t>
            </a:r>
            <a:r>
              <a:rPr lang="en-US" baseline="0" dirty="0" smtClean="0"/>
              <a:t>rectangle, </a:t>
            </a:r>
            <a:r>
              <a:rPr lang="en-US" baseline="0" dirty="0" err="1" smtClean="0"/>
              <a:t>ambivert</a:t>
            </a:r>
            <a:r>
              <a:rPr lang="en-US" baseline="0" dirty="0" smtClean="0"/>
              <a:t> = </a:t>
            </a:r>
            <a:r>
              <a:rPr lang="en-US" baseline="0" dirty="0" smtClean="0"/>
              <a:t>circle, </a:t>
            </a:r>
            <a:r>
              <a:rPr lang="en-US" baseline="0" dirty="0" smtClean="0"/>
              <a:t>introvert = square, missing = circle</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15</a:t>
            </a:fld>
            <a:endParaRPr lang="en-US"/>
          </a:p>
        </p:txBody>
      </p:sp>
    </p:spTree>
    <p:extLst>
      <p:ext uri="{BB962C8B-B14F-4D97-AF65-F5344CB8AC3E}">
        <p14:creationId xmlns:p14="http://schemas.microsoft.com/office/powerpoint/2010/main" val="2127915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16</a:t>
            </a:fld>
            <a:endParaRPr lang="en-US"/>
          </a:p>
        </p:txBody>
      </p:sp>
    </p:spTree>
    <p:extLst>
      <p:ext uri="{BB962C8B-B14F-4D97-AF65-F5344CB8AC3E}">
        <p14:creationId xmlns:p14="http://schemas.microsoft.com/office/powerpoint/2010/main" val="3407448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We have seen an overview of social network and we have done a few simple analyses. There are many more that we can</a:t>
            </a:r>
            <a:r>
              <a:rPr lang="en-US" baseline="0" dirty="0" smtClean="0"/>
              <a:t> do. We had a cross-sectional set of data, but we could have a longitudinal or panel study where we have a network that changes over time and we want to know let’s say how the network density changes. </a:t>
            </a:r>
          </a:p>
          <a:p>
            <a:endParaRPr lang="en-US" baseline="0" dirty="0" smtClean="0"/>
          </a:p>
          <a:p>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18</a:t>
            </a:fld>
            <a:endParaRPr lang="en-US"/>
          </a:p>
        </p:txBody>
      </p:sp>
    </p:spTree>
    <p:extLst>
      <p:ext uri="{BB962C8B-B14F-4D97-AF65-F5344CB8AC3E}">
        <p14:creationId xmlns:p14="http://schemas.microsoft.com/office/powerpoint/2010/main" val="231974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Epidemiology</a:t>
            </a:r>
            <a:r>
              <a:rPr lang="en-US" baseline="0" dirty="0" smtClean="0"/>
              <a:t> – Network from the Framingham study about obesity</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4</a:t>
            </a:fld>
            <a:endParaRPr lang="en-US"/>
          </a:p>
        </p:txBody>
      </p:sp>
    </p:spTree>
    <p:extLst>
      <p:ext uri="{BB962C8B-B14F-4D97-AF65-F5344CB8AC3E}">
        <p14:creationId xmlns:p14="http://schemas.microsoft.com/office/powerpoint/2010/main" val="235230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Network</a:t>
            </a:r>
            <a:r>
              <a:rPr lang="en-US" baseline="0" dirty="0" smtClean="0"/>
              <a:t> of mice interacting with each other</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5</a:t>
            </a:fld>
            <a:endParaRPr lang="en-US"/>
          </a:p>
        </p:txBody>
      </p:sp>
    </p:spTree>
    <p:extLst>
      <p:ext uri="{BB962C8B-B14F-4D97-AF65-F5344CB8AC3E}">
        <p14:creationId xmlns:p14="http://schemas.microsoft.com/office/powerpoint/2010/main" val="39811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“Hashtag classification via network of co-occurrence. Network of hashtags obtained by our algorithm from June 1st to September 1st. Nodes of the network represent hashtags and an edge is drawn between two hashtags when their co-occurrence in tweets is significant (see Methods). The size of the node is proportional to the total number of occurrence of the hashtag. Two main clusters are visible, corresponding to the Pro-Trump/Anti-Clinton and Pro-Clinton/Anti-Trump hashtags. Inside of these two clusters, the separation between Pro-Trump (red) and Anti-Clinton (orange), or Pro-Clinton (blue) and Anti-Trump (purple), is also visible. The coloring corresponds to clusters found by community detection”</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6</a:t>
            </a:fld>
            <a:endParaRPr lang="en-US"/>
          </a:p>
        </p:txBody>
      </p:sp>
    </p:spTree>
    <p:extLst>
      <p:ext uri="{BB962C8B-B14F-4D97-AF65-F5344CB8AC3E}">
        <p14:creationId xmlns:p14="http://schemas.microsoft.com/office/powerpoint/2010/main" val="298912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Airport</a:t>
            </a:r>
            <a:r>
              <a:rPr lang="en-US" baseline="0" dirty="0" smtClean="0"/>
              <a:t> networks</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7</a:t>
            </a:fld>
            <a:endParaRPr lang="en-US"/>
          </a:p>
        </p:txBody>
      </p:sp>
    </p:spTree>
    <p:extLst>
      <p:ext uri="{BB962C8B-B14F-4D97-AF65-F5344CB8AC3E}">
        <p14:creationId xmlns:p14="http://schemas.microsoft.com/office/powerpoint/2010/main" val="141348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Network</a:t>
            </a:r>
            <a:r>
              <a:rPr lang="en-US" baseline="0" dirty="0" smtClean="0"/>
              <a:t> of fictional characters</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8</a:t>
            </a:fld>
            <a:endParaRPr lang="en-US"/>
          </a:p>
        </p:txBody>
      </p:sp>
    </p:spTree>
    <p:extLst>
      <p:ext uri="{BB962C8B-B14F-4D97-AF65-F5344CB8AC3E}">
        <p14:creationId xmlns:p14="http://schemas.microsoft.com/office/powerpoint/2010/main" val="2686769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Social</a:t>
            </a:r>
            <a:r>
              <a:rPr lang="en-US" baseline="0" dirty="0" smtClean="0"/>
              <a:t> network analysis can be seen as a tool to analyze network data. Or it can be used to formulate theory, such as looking at the individual in the network with the most decision power in a company and we see that this person is connected to a lot of people in the said company. We then infer that a person with a high centrality has more power. </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9</a:t>
            </a:fld>
            <a:endParaRPr lang="en-US"/>
          </a:p>
        </p:txBody>
      </p:sp>
    </p:spTree>
    <p:extLst>
      <p:ext uri="{BB962C8B-B14F-4D97-AF65-F5344CB8AC3E}">
        <p14:creationId xmlns:p14="http://schemas.microsoft.com/office/powerpoint/2010/main" val="405224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Some vocabulary</a:t>
            </a:r>
            <a:r>
              <a:rPr lang="en-US" baseline="0" dirty="0" smtClean="0"/>
              <a:t> for social network analysis. There are many more. </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10</a:t>
            </a:fld>
            <a:endParaRPr lang="en-US"/>
          </a:p>
        </p:txBody>
      </p:sp>
    </p:spTree>
    <p:extLst>
      <p:ext uri="{BB962C8B-B14F-4D97-AF65-F5344CB8AC3E}">
        <p14:creationId xmlns:p14="http://schemas.microsoft.com/office/powerpoint/2010/main" val="2419023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I’m taking the last network. It</a:t>
            </a:r>
            <a:r>
              <a:rPr lang="en-US" baseline="0" dirty="0" smtClean="0"/>
              <a:t> was a socio-metric network where everyone in a community is included, for example a school or a class. But then I want to focus on that person in particular, and so I remove all the people not connected to him. And I want to study the network of that person in particular, I would remove him since he’s connected to everyone. And we get an ego-centric network. </a:t>
            </a:r>
            <a:endParaRPr lang="en-US" dirty="0"/>
          </a:p>
        </p:txBody>
      </p:sp>
      <p:sp>
        <p:nvSpPr>
          <p:cNvPr id="4" name="Espace réservé du numéro de diapositive 3"/>
          <p:cNvSpPr>
            <a:spLocks noGrp="1"/>
          </p:cNvSpPr>
          <p:nvPr>
            <p:ph type="sldNum" sz="quarter" idx="10"/>
          </p:nvPr>
        </p:nvSpPr>
        <p:spPr/>
        <p:txBody>
          <a:bodyPr/>
          <a:lstStyle/>
          <a:p>
            <a:fld id="{0AA44B94-6F87-4D8C-B3F5-6B61B800F48C}" type="slidenum">
              <a:rPr lang="en-US" smtClean="0"/>
              <a:t>11</a:t>
            </a:fld>
            <a:endParaRPr lang="en-US"/>
          </a:p>
        </p:txBody>
      </p:sp>
    </p:spTree>
    <p:extLst>
      <p:ext uri="{BB962C8B-B14F-4D97-AF65-F5344CB8AC3E}">
        <p14:creationId xmlns:p14="http://schemas.microsoft.com/office/powerpoint/2010/main" val="2459407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011A6E6-0C0C-4C7E-919C-F3C87A24B7A1}" type="datetime1">
              <a:rPr lang="en-US" smtClean="0"/>
              <a:t>11/9/2018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2E96C37-77E2-4EBC-9BD9-4D8F7F150B5A}"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82262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496F545-2670-4F5B-AF8E-864381BE2463}" type="datetime1">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203234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C32FC30-7465-45A2-9DCA-FD1DADA13DAC}" type="datetime1">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314900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4BB1AC7-B03A-4717-893A-AD4E7219C527}" type="datetime1">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80342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smtClean="0"/>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0DC5F17-6CF4-4020-AC5E-54CC17CFD4D6}" type="datetime1">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96C37-77E2-4EBC-9BD9-4D8F7F150B5A}"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483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1A3049F-C5B3-4A83-A812-E60050025FB9}" type="datetime1">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116841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smtClean="0"/>
              <a:t>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BC5A8F8-6A1D-4E43-8B97-14B39748334E}" type="datetime1">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226775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558D49E-3241-4B75-84F5-EEAFB1351D28}" type="datetime1">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13320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42087-F9D0-4C85-85E4-FECCAC18139B}" type="datetime1">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420215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FAB16BA8-1C26-4B18-8B5B-0AE98F24AA8F}" type="datetime1">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311135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2A7BDE6-5306-42A5-978E-52AAE4D32B5C}" type="datetime1">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96C37-77E2-4EBC-9BD9-4D8F7F150B5A}" type="slidenum">
              <a:rPr lang="en-US" smtClean="0"/>
              <a:t>‹N°›</a:t>
            </a:fld>
            <a:endParaRPr lang="en-US"/>
          </a:p>
        </p:txBody>
      </p:sp>
    </p:spTree>
    <p:extLst>
      <p:ext uri="{BB962C8B-B14F-4D97-AF65-F5344CB8AC3E}">
        <p14:creationId xmlns:p14="http://schemas.microsoft.com/office/powerpoint/2010/main" val="285399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F788708-6DDA-4F18-B07A-9131FBF5E909}" type="datetime1">
              <a:rPr lang="en-US" smtClean="0"/>
              <a:t>11/9/2018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2E96C37-77E2-4EBC-9BD9-4D8F7F150B5A}" type="slidenum">
              <a:rPr lang="en-US" smtClean="0"/>
              <a:t>‹N°›</a:t>
            </a:fld>
            <a:endParaRPr lang="en-US"/>
          </a:p>
        </p:txBody>
      </p:sp>
    </p:spTree>
    <p:extLst>
      <p:ext uri="{BB962C8B-B14F-4D97-AF65-F5344CB8AC3E}">
        <p14:creationId xmlns:p14="http://schemas.microsoft.com/office/powerpoint/2010/main" val="1032913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Mini Introduction to Social Network Analysis</a:t>
            </a:r>
            <a:endParaRPr lang="en-US" dirty="0"/>
          </a:p>
        </p:txBody>
      </p:sp>
      <p:sp>
        <p:nvSpPr>
          <p:cNvPr id="3" name="Sous-titre 2"/>
          <p:cNvSpPr>
            <a:spLocks noGrp="1"/>
          </p:cNvSpPr>
          <p:nvPr>
            <p:ph type="subTitle" idx="1"/>
          </p:nvPr>
        </p:nvSpPr>
        <p:spPr/>
        <p:txBody>
          <a:bodyPr>
            <a:normAutofit lnSpcReduction="10000"/>
          </a:bodyPr>
          <a:lstStyle/>
          <a:p>
            <a:r>
              <a:rPr lang="en-US" dirty="0" smtClean="0"/>
              <a:t>By Jennifer Yu, </a:t>
            </a:r>
          </a:p>
          <a:p>
            <a:r>
              <a:rPr lang="en-US" dirty="0"/>
              <a:t>E</a:t>
            </a:r>
            <a:r>
              <a:rPr lang="en-US" dirty="0" smtClean="0"/>
              <a:t>pidemiologist at </a:t>
            </a:r>
            <a:r>
              <a:rPr lang="en-US" dirty="0" err="1" smtClean="0"/>
              <a:t>Institut</a:t>
            </a:r>
            <a:r>
              <a:rPr lang="en-US" dirty="0" smtClean="0"/>
              <a:t> Armand-</a:t>
            </a:r>
            <a:r>
              <a:rPr lang="en-US" dirty="0" err="1" smtClean="0"/>
              <a:t>Frappier</a:t>
            </a:r>
            <a:r>
              <a:rPr lang="en-US" dirty="0" smtClean="0"/>
              <a:t>, INRS, </a:t>
            </a:r>
            <a:r>
              <a:rPr lang="en-US" dirty="0" err="1" smtClean="0"/>
              <a:t>Universit</a:t>
            </a:r>
            <a:r>
              <a:rPr lang="fr-CA" dirty="0" smtClean="0"/>
              <a:t>é du </a:t>
            </a:r>
            <a:r>
              <a:rPr lang="fr-CA" dirty="0" smtClean="0"/>
              <a:t>Québec</a:t>
            </a:r>
          </a:p>
          <a:p>
            <a:r>
              <a:rPr lang="fr-CA" dirty="0" err="1" smtClean="0"/>
              <a:t>Montreal</a:t>
            </a:r>
            <a:r>
              <a:rPr lang="fr-CA" dirty="0" smtClean="0"/>
              <a:t> R-Ladies </a:t>
            </a:r>
            <a:r>
              <a:rPr lang="fr-CA" dirty="0" err="1" smtClean="0"/>
              <a:t>meetup</a:t>
            </a:r>
            <a:r>
              <a:rPr lang="fr-CA" dirty="0" smtClean="0"/>
              <a:t> – </a:t>
            </a:r>
            <a:r>
              <a:rPr lang="fr-CA" dirty="0" err="1" smtClean="0"/>
              <a:t>November</a:t>
            </a:r>
            <a:r>
              <a:rPr lang="fr-CA" dirty="0" smtClean="0"/>
              <a:t> 15, 2018</a:t>
            </a:r>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a:t>
            </a:fld>
            <a:endParaRPr lang="en-US" dirty="0"/>
          </a:p>
        </p:txBody>
      </p:sp>
    </p:spTree>
    <p:extLst>
      <p:ext uri="{BB962C8B-B14F-4D97-AF65-F5344CB8AC3E}">
        <p14:creationId xmlns:p14="http://schemas.microsoft.com/office/powerpoint/2010/main" val="497156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SNA Vocabulary</a:t>
            </a:r>
            <a:endParaRPr lang="en-US" dirty="0"/>
          </a:p>
        </p:txBody>
      </p:sp>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2062" y="1830852"/>
            <a:ext cx="9450324" cy="4777740"/>
          </a:xfrm>
        </p:spPr>
      </p:pic>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10</a:t>
            </a:fld>
            <a:endParaRPr lang="en-US"/>
          </a:p>
        </p:txBody>
      </p:sp>
    </p:spTree>
    <p:extLst>
      <p:ext uri="{BB962C8B-B14F-4D97-AF65-F5344CB8AC3E}">
        <p14:creationId xmlns:p14="http://schemas.microsoft.com/office/powerpoint/2010/main" val="1388806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Describing</a:t>
            </a:r>
            <a:r>
              <a:rPr lang="fr-CA" dirty="0" smtClean="0"/>
              <a:t> the </a:t>
            </a:r>
            <a:r>
              <a:rPr lang="fr-CA" dirty="0" err="1" smtClean="0"/>
              <a:t>Nodes</a:t>
            </a:r>
            <a:endParaRPr lang="en-US" dirty="0"/>
          </a:p>
        </p:txBody>
      </p:sp>
      <p:sp>
        <p:nvSpPr>
          <p:cNvPr id="3" name="Espace réservé du contenu 2"/>
          <p:cNvSpPr>
            <a:spLocks noGrp="1"/>
          </p:cNvSpPr>
          <p:nvPr>
            <p:ph idx="1"/>
          </p:nvPr>
        </p:nvSpPr>
        <p:spPr>
          <a:xfrm>
            <a:off x="1261872" y="1828800"/>
            <a:ext cx="4464014" cy="4351337"/>
          </a:xfrm>
        </p:spPr>
        <p:txBody>
          <a:bodyPr/>
          <a:lstStyle/>
          <a:p>
            <a:r>
              <a:rPr lang="en-US" dirty="0" smtClean="0"/>
              <a:t>Socio-metric vs ego-centric networks</a:t>
            </a:r>
          </a:p>
          <a:p>
            <a:pPr lvl="1"/>
            <a:r>
              <a:rPr lang="en-US" dirty="0" smtClean="0"/>
              <a:t>Who are included in the network</a:t>
            </a:r>
          </a:p>
          <a:p>
            <a:r>
              <a:rPr lang="en-US" dirty="0" smtClean="0"/>
              <a:t>Measures: </a:t>
            </a:r>
          </a:p>
          <a:p>
            <a:pPr lvl="1"/>
            <a:r>
              <a:rPr lang="en-US" dirty="0" smtClean="0"/>
              <a:t>Number of nodes with a certain attribute (e.g. number of male)</a:t>
            </a:r>
          </a:p>
          <a:p>
            <a:pPr lvl="1"/>
            <a:r>
              <a:rPr lang="en-US" dirty="0" smtClean="0"/>
              <a:t>Proportion of nodes with a certain attribute (e.g. proportion of male) </a:t>
            </a:r>
          </a:p>
          <a:p>
            <a:pPr lvl="1"/>
            <a:r>
              <a:rPr lang="en-US" dirty="0" smtClean="0"/>
              <a:t>Centrality </a:t>
            </a:r>
            <a:r>
              <a:rPr lang="en-US" dirty="0" smtClean="0"/>
              <a:t>measures</a:t>
            </a:r>
          </a:p>
          <a:p>
            <a:pPr lvl="1"/>
            <a:r>
              <a:rPr lang="en-US" dirty="0" smtClean="0"/>
              <a:t>Many more…</a:t>
            </a:r>
            <a:endParaRPr lang="en-US" dirty="0" smtClean="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11</a:t>
            </a:fld>
            <a:endParaRPr lang="en-US"/>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1417" y="2480121"/>
            <a:ext cx="4788131" cy="3048693"/>
          </a:xfrm>
          <a:prstGeom prst="rect">
            <a:avLst/>
          </a:prstGeom>
        </p:spPr>
      </p:pic>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1416" y="2480121"/>
            <a:ext cx="4788131" cy="2998817"/>
          </a:xfrm>
          <a:prstGeom prst="rect">
            <a:avLst/>
          </a:prstGeom>
        </p:spPr>
      </p:pic>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1416" y="2475479"/>
            <a:ext cx="4788131" cy="2998817"/>
          </a:xfrm>
          <a:prstGeom prst="rect">
            <a:avLst/>
          </a:prstGeom>
        </p:spPr>
      </p:pic>
      <p:pic>
        <p:nvPicPr>
          <p:cNvPr id="12" name="Imag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1415" y="2475479"/>
            <a:ext cx="3029213" cy="3475022"/>
          </a:xfrm>
          <a:prstGeom prst="rect">
            <a:avLst/>
          </a:prstGeom>
        </p:spPr>
      </p:pic>
    </p:spTree>
    <p:extLst>
      <p:ext uri="{BB962C8B-B14F-4D97-AF65-F5344CB8AC3E}">
        <p14:creationId xmlns:p14="http://schemas.microsoft.com/office/powerpoint/2010/main" val="34637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Describing</a:t>
            </a:r>
            <a:r>
              <a:rPr lang="fr-CA" dirty="0" smtClean="0"/>
              <a:t> the </a:t>
            </a:r>
            <a:r>
              <a:rPr lang="fr-CA" dirty="0" err="1" smtClean="0"/>
              <a:t>Edges</a:t>
            </a:r>
            <a:endParaRPr lang="en-US" dirty="0"/>
          </a:p>
        </p:txBody>
      </p:sp>
      <p:sp>
        <p:nvSpPr>
          <p:cNvPr id="3" name="Espace réservé du contenu 2"/>
          <p:cNvSpPr>
            <a:spLocks noGrp="1"/>
          </p:cNvSpPr>
          <p:nvPr>
            <p:ph idx="1"/>
          </p:nvPr>
        </p:nvSpPr>
        <p:spPr/>
        <p:txBody>
          <a:bodyPr/>
          <a:lstStyle/>
          <a:p>
            <a:r>
              <a:rPr lang="en-US" dirty="0" smtClean="0"/>
              <a:t>Predefined definition of a tie</a:t>
            </a:r>
          </a:p>
          <a:p>
            <a:pPr lvl="1"/>
            <a:r>
              <a:rPr lang="en-US" dirty="0" smtClean="0"/>
              <a:t>E.g. friendship ties, someone talked to in the last month</a:t>
            </a:r>
          </a:p>
          <a:p>
            <a:r>
              <a:rPr lang="en-US" dirty="0" smtClean="0"/>
              <a:t>Direction of edges </a:t>
            </a:r>
          </a:p>
          <a:p>
            <a:r>
              <a:rPr lang="en-US" dirty="0" smtClean="0"/>
              <a:t>Edge weight</a:t>
            </a:r>
          </a:p>
          <a:p>
            <a:r>
              <a:rPr lang="en-US" dirty="0" smtClean="0"/>
              <a:t>Measures: </a:t>
            </a:r>
          </a:p>
          <a:p>
            <a:pPr lvl="1"/>
            <a:r>
              <a:rPr lang="en-US" dirty="0" smtClean="0"/>
              <a:t>Number of ties (weak/strong)</a:t>
            </a:r>
          </a:p>
          <a:p>
            <a:pPr lvl="1"/>
            <a:r>
              <a:rPr lang="en-US" dirty="0" smtClean="0"/>
              <a:t>Proportion of weak/strong ties</a:t>
            </a:r>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12</a:t>
            </a:fld>
            <a:endParaRPr lang="en-US"/>
          </a:p>
        </p:txBody>
      </p:sp>
      <p:graphicFrame>
        <p:nvGraphicFramePr>
          <p:cNvPr id="5" name="Tableau 4"/>
          <p:cNvGraphicFramePr>
            <a:graphicFrameLocks noGrp="1"/>
          </p:cNvGraphicFramePr>
          <p:nvPr>
            <p:extLst>
              <p:ext uri="{D42A27DB-BD31-4B8C-83A1-F6EECF244321}">
                <p14:modId xmlns:p14="http://schemas.microsoft.com/office/powerpoint/2010/main" val="2385213634"/>
              </p:ext>
            </p:extLst>
          </p:nvPr>
        </p:nvGraphicFramePr>
        <p:xfrm>
          <a:off x="6108568" y="3530340"/>
          <a:ext cx="4845945" cy="2787275"/>
        </p:xfrm>
        <a:graphic>
          <a:graphicData uri="http://schemas.openxmlformats.org/drawingml/2006/table">
            <a:tbl>
              <a:tblPr firstRow="1" bandRow="1">
                <a:tableStyleId>{D7AC3CCA-C797-4891-BE02-D94E43425B78}</a:tableStyleId>
              </a:tblPr>
              <a:tblGrid>
                <a:gridCol w="969189">
                  <a:extLst>
                    <a:ext uri="{9D8B030D-6E8A-4147-A177-3AD203B41FA5}">
                      <a16:colId xmlns:a16="http://schemas.microsoft.com/office/drawing/2014/main" val="2360683591"/>
                    </a:ext>
                  </a:extLst>
                </a:gridCol>
                <a:gridCol w="969189">
                  <a:extLst>
                    <a:ext uri="{9D8B030D-6E8A-4147-A177-3AD203B41FA5}">
                      <a16:colId xmlns:a16="http://schemas.microsoft.com/office/drawing/2014/main" val="1551555223"/>
                    </a:ext>
                  </a:extLst>
                </a:gridCol>
                <a:gridCol w="969189">
                  <a:extLst>
                    <a:ext uri="{9D8B030D-6E8A-4147-A177-3AD203B41FA5}">
                      <a16:colId xmlns:a16="http://schemas.microsoft.com/office/drawing/2014/main" val="3013313808"/>
                    </a:ext>
                  </a:extLst>
                </a:gridCol>
                <a:gridCol w="969189">
                  <a:extLst>
                    <a:ext uri="{9D8B030D-6E8A-4147-A177-3AD203B41FA5}">
                      <a16:colId xmlns:a16="http://schemas.microsoft.com/office/drawing/2014/main" val="1433770390"/>
                    </a:ext>
                  </a:extLst>
                </a:gridCol>
                <a:gridCol w="969189">
                  <a:extLst>
                    <a:ext uri="{9D8B030D-6E8A-4147-A177-3AD203B41FA5}">
                      <a16:colId xmlns:a16="http://schemas.microsoft.com/office/drawing/2014/main" val="369267073"/>
                    </a:ext>
                  </a:extLst>
                </a:gridCol>
              </a:tblGrid>
              <a:tr h="557455">
                <a:tc>
                  <a:txBody>
                    <a:bodyPr/>
                    <a:lstStyle/>
                    <a:p>
                      <a:endParaRPr lang="en-US" b="0" dirty="0"/>
                    </a:p>
                  </a:txBody>
                  <a:tcPr/>
                </a:tc>
                <a:tc>
                  <a:txBody>
                    <a:bodyPr/>
                    <a:lstStyle/>
                    <a:p>
                      <a:r>
                        <a:rPr lang="en-US" b="0" dirty="0" smtClean="0"/>
                        <a:t>P01</a:t>
                      </a:r>
                      <a:endParaRPr lang="en-US" b="0" dirty="0"/>
                    </a:p>
                  </a:txBody>
                  <a:tcPr/>
                </a:tc>
                <a:tc>
                  <a:txBody>
                    <a:bodyPr/>
                    <a:lstStyle/>
                    <a:p>
                      <a:r>
                        <a:rPr lang="en-US" b="0" dirty="0" smtClean="0"/>
                        <a:t>P02</a:t>
                      </a:r>
                      <a:endParaRPr lang="en-US" b="0" dirty="0"/>
                    </a:p>
                  </a:txBody>
                  <a:tcPr/>
                </a:tc>
                <a:tc>
                  <a:txBody>
                    <a:bodyPr/>
                    <a:lstStyle/>
                    <a:p>
                      <a:r>
                        <a:rPr lang="en-US" b="0" dirty="0" smtClean="0"/>
                        <a:t>P03</a:t>
                      </a:r>
                      <a:endParaRPr lang="en-US" b="0" dirty="0"/>
                    </a:p>
                  </a:txBody>
                  <a:tcPr/>
                </a:tc>
                <a:tc>
                  <a:txBody>
                    <a:bodyPr/>
                    <a:lstStyle/>
                    <a:p>
                      <a:r>
                        <a:rPr lang="en-US" b="0" dirty="0" smtClean="0"/>
                        <a:t>P04</a:t>
                      </a:r>
                      <a:endParaRPr lang="en-US" b="0" dirty="0"/>
                    </a:p>
                  </a:txBody>
                  <a:tcPr/>
                </a:tc>
                <a:extLst>
                  <a:ext uri="{0D108BD9-81ED-4DB2-BD59-A6C34878D82A}">
                    <a16:rowId xmlns:a16="http://schemas.microsoft.com/office/drawing/2014/main" val="912081194"/>
                  </a:ext>
                </a:extLst>
              </a:tr>
              <a:tr h="557455">
                <a:tc>
                  <a:txBody>
                    <a:bodyPr/>
                    <a:lstStyle/>
                    <a:p>
                      <a:r>
                        <a:rPr lang="en-US" b="0" dirty="0" smtClean="0"/>
                        <a:t>P01</a:t>
                      </a:r>
                      <a:endParaRPr lang="en-US" b="0" dirty="0"/>
                    </a:p>
                  </a:txBody>
                  <a:tcPr/>
                </a:tc>
                <a:tc>
                  <a:txBody>
                    <a:bodyPr/>
                    <a:lstStyle/>
                    <a:p>
                      <a:r>
                        <a:rPr lang="en-US" b="0" dirty="0" smtClean="0"/>
                        <a:t>1</a:t>
                      </a:r>
                      <a:endParaRPr lang="en-US" b="0" dirty="0"/>
                    </a:p>
                  </a:txBody>
                  <a:tcPr/>
                </a:tc>
                <a:tc>
                  <a:txBody>
                    <a:bodyPr/>
                    <a:lstStyle/>
                    <a:p>
                      <a:r>
                        <a:rPr lang="en-US" b="0" dirty="0" smtClean="0"/>
                        <a:t>1</a:t>
                      </a:r>
                      <a:endParaRPr lang="en-US" b="0" dirty="0"/>
                    </a:p>
                  </a:txBody>
                  <a:tcPr/>
                </a:tc>
                <a:tc>
                  <a:txBody>
                    <a:bodyPr/>
                    <a:lstStyle/>
                    <a:p>
                      <a:r>
                        <a:rPr lang="en-US" b="0" dirty="0" smtClean="0"/>
                        <a:t>1</a:t>
                      </a:r>
                      <a:endParaRPr lang="en-US" b="0" dirty="0"/>
                    </a:p>
                  </a:txBody>
                  <a:tcPr/>
                </a:tc>
                <a:tc>
                  <a:txBody>
                    <a:bodyPr/>
                    <a:lstStyle/>
                    <a:p>
                      <a:r>
                        <a:rPr lang="en-US" b="0" dirty="0" smtClean="0"/>
                        <a:t>1</a:t>
                      </a:r>
                      <a:endParaRPr lang="en-US" b="0" dirty="0"/>
                    </a:p>
                  </a:txBody>
                  <a:tcPr/>
                </a:tc>
                <a:extLst>
                  <a:ext uri="{0D108BD9-81ED-4DB2-BD59-A6C34878D82A}">
                    <a16:rowId xmlns:a16="http://schemas.microsoft.com/office/drawing/2014/main" val="4094586973"/>
                  </a:ext>
                </a:extLst>
              </a:tr>
              <a:tr h="557455">
                <a:tc>
                  <a:txBody>
                    <a:bodyPr/>
                    <a:lstStyle/>
                    <a:p>
                      <a:r>
                        <a:rPr lang="en-US" b="0" dirty="0" smtClean="0"/>
                        <a:t>P02</a:t>
                      </a:r>
                      <a:endParaRPr lang="en-US" b="0" dirty="0"/>
                    </a:p>
                  </a:txBody>
                  <a:tcPr/>
                </a:tc>
                <a:tc>
                  <a:txBody>
                    <a:bodyPr/>
                    <a:lstStyle/>
                    <a:p>
                      <a:r>
                        <a:rPr lang="en-US" b="0" dirty="0" smtClean="0"/>
                        <a:t>0</a:t>
                      </a:r>
                      <a:endParaRPr lang="en-US" b="0" dirty="0"/>
                    </a:p>
                  </a:txBody>
                  <a:tcPr/>
                </a:tc>
                <a:tc>
                  <a:txBody>
                    <a:bodyPr/>
                    <a:lstStyle/>
                    <a:p>
                      <a:r>
                        <a:rPr lang="en-US" b="0" dirty="0" smtClean="0"/>
                        <a:t>2</a:t>
                      </a:r>
                      <a:endParaRPr lang="en-US" b="0" dirty="0"/>
                    </a:p>
                  </a:txBody>
                  <a:tcPr/>
                </a:tc>
                <a:tc>
                  <a:txBody>
                    <a:bodyPr/>
                    <a:lstStyle/>
                    <a:p>
                      <a:r>
                        <a:rPr lang="en-US" b="0" dirty="0" smtClean="0"/>
                        <a:t>0</a:t>
                      </a:r>
                      <a:endParaRPr lang="en-US" b="0" dirty="0"/>
                    </a:p>
                  </a:txBody>
                  <a:tcPr/>
                </a:tc>
                <a:tc>
                  <a:txBody>
                    <a:bodyPr/>
                    <a:lstStyle/>
                    <a:p>
                      <a:r>
                        <a:rPr lang="en-US" b="0" dirty="0" smtClean="0"/>
                        <a:t>0</a:t>
                      </a:r>
                      <a:endParaRPr lang="en-US" b="0" dirty="0"/>
                    </a:p>
                  </a:txBody>
                  <a:tcPr/>
                </a:tc>
                <a:extLst>
                  <a:ext uri="{0D108BD9-81ED-4DB2-BD59-A6C34878D82A}">
                    <a16:rowId xmlns:a16="http://schemas.microsoft.com/office/drawing/2014/main" val="20476572"/>
                  </a:ext>
                </a:extLst>
              </a:tr>
              <a:tr h="557455">
                <a:tc>
                  <a:txBody>
                    <a:bodyPr/>
                    <a:lstStyle/>
                    <a:p>
                      <a:r>
                        <a:rPr lang="en-US" b="0" dirty="0" smtClean="0"/>
                        <a:t>P03</a:t>
                      </a:r>
                      <a:endParaRPr lang="en-US" b="0" dirty="0"/>
                    </a:p>
                  </a:txBody>
                  <a:tcPr/>
                </a:tc>
                <a:tc>
                  <a:txBody>
                    <a:bodyPr/>
                    <a:lstStyle/>
                    <a:p>
                      <a:r>
                        <a:rPr lang="en-US" b="0" dirty="0" smtClean="0"/>
                        <a:t>0</a:t>
                      </a:r>
                      <a:endParaRPr lang="en-US" b="0" dirty="0"/>
                    </a:p>
                  </a:txBody>
                  <a:tcPr/>
                </a:tc>
                <a:tc>
                  <a:txBody>
                    <a:bodyPr/>
                    <a:lstStyle/>
                    <a:p>
                      <a:r>
                        <a:rPr lang="en-US" b="0" dirty="0" smtClean="0"/>
                        <a:t>1</a:t>
                      </a:r>
                      <a:endParaRPr lang="en-US" b="0" dirty="0"/>
                    </a:p>
                  </a:txBody>
                  <a:tcPr/>
                </a:tc>
                <a:tc>
                  <a:txBody>
                    <a:bodyPr/>
                    <a:lstStyle/>
                    <a:p>
                      <a:r>
                        <a:rPr lang="en-US" b="0" dirty="0" smtClean="0"/>
                        <a:t>2</a:t>
                      </a:r>
                      <a:endParaRPr lang="en-US" b="0" dirty="0"/>
                    </a:p>
                  </a:txBody>
                  <a:tcPr/>
                </a:tc>
                <a:tc>
                  <a:txBody>
                    <a:bodyPr/>
                    <a:lstStyle/>
                    <a:p>
                      <a:r>
                        <a:rPr lang="en-US" b="0" dirty="0" smtClean="0"/>
                        <a:t>2</a:t>
                      </a:r>
                      <a:endParaRPr lang="en-US" b="0" dirty="0"/>
                    </a:p>
                  </a:txBody>
                  <a:tcPr/>
                </a:tc>
                <a:extLst>
                  <a:ext uri="{0D108BD9-81ED-4DB2-BD59-A6C34878D82A}">
                    <a16:rowId xmlns:a16="http://schemas.microsoft.com/office/drawing/2014/main" val="2124370077"/>
                  </a:ext>
                </a:extLst>
              </a:tr>
              <a:tr h="557455">
                <a:tc>
                  <a:txBody>
                    <a:bodyPr/>
                    <a:lstStyle/>
                    <a:p>
                      <a:r>
                        <a:rPr lang="en-US" b="0" dirty="0" smtClean="0"/>
                        <a:t>P04</a:t>
                      </a:r>
                      <a:endParaRPr lang="en-US" b="0" dirty="0"/>
                    </a:p>
                  </a:txBody>
                  <a:tcPr/>
                </a:tc>
                <a:tc>
                  <a:txBody>
                    <a:bodyPr/>
                    <a:lstStyle/>
                    <a:p>
                      <a:r>
                        <a:rPr lang="en-US" b="0" dirty="0" smtClean="0"/>
                        <a:t>1</a:t>
                      </a:r>
                      <a:endParaRPr lang="en-US" b="0" dirty="0"/>
                    </a:p>
                  </a:txBody>
                  <a:tcPr/>
                </a:tc>
                <a:tc>
                  <a:txBody>
                    <a:bodyPr/>
                    <a:lstStyle/>
                    <a:p>
                      <a:r>
                        <a:rPr lang="en-US" b="0" dirty="0" smtClean="0"/>
                        <a:t>1</a:t>
                      </a:r>
                      <a:endParaRPr lang="en-US" b="0" dirty="0"/>
                    </a:p>
                  </a:txBody>
                  <a:tcPr/>
                </a:tc>
                <a:tc>
                  <a:txBody>
                    <a:bodyPr/>
                    <a:lstStyle/>
                    <a:p>
                      <a:r>
                        <a:rPr lang="en-US" b="0" dirty="0" smtClean="0"/>
                        <a:t>2</a:t>
                      </a:r>
                      <a:endParaRPr lang="en-US" b="0" dirty="0"/>
                    </a:p>
                  </a:txBody>
                  <a:tcPr/>
                </a:tc>
                <a:tc>
                  <a:txBody>
                    <a:bodyPr/>
                    <a:lstStyle/>
                    <a:p>
                      <a:r>
                        <a:rPr lang="en-US" b="0" dirty="0" smtClean="0"/>
                        <a:t>1</a:t>
                      </a:r>
                      <a:endParaRPr lang="en-US" b="0" dirty="0"/>
                    </a:p>
                  </a:txBody>
                  <a:tcPr/>
                </a:tc>
                <a:extLst>
                  <a:ext uri="{0D108BD9-81ED-4DB2-BD59-A6C34878D82A}">
                    <a16:rowId xmlns:a16="http://schemas.microsoft.com/office/drawing/2014/main" val="4010344054"/>
                  </a:ext>
                </a:extLst>
              </a:tr>
            </a:tbl>
          </a:graphicData>
        </a:graphic>
      </p:graphicFrame>
      <p:sp>
        <p:nvSpPr>
          <p:cNvPr id="6" name="ZoneTexte 5"/>
          <p:cNvSpPr txBox="1"/>
          <p:nvPr/>
        </p:nvSpPr>
        <p:spPr>
          <a:xfrm>
            <a:off x="7659278" y="3092269"/>
            <a:ext cx="2125744" cy="369332"/>
          </a:xfrm>
          <a:prstGeom prst="rect">
            <a:avLst/>
          </a:prstGeom>
          <a:noFill/>
        </p:spPr>
        <p:txBody>
          <a:bodyPr wrap="square" rtlCol="0">
            <a:spAutoFit/>
          </a:bodyPr>
          <a:lstStyle/>
          <a:p>
            <a:r>
              <a:rPr lang="en-US" dirty="0" smtClean="0"/>
              <a:t>Adjacency matrix</a:t>
            </a:r>
            <a:endParaRPr lang="en-US" dirty="0"/>
          </a:p>
        </p:txBody>
      </p:sp>
    </p:spTree>
    <p:extLst>
      <p:ext uri="{BB962C8B-B14F-4D97-AF65-F5344CB8AC3E}">
        <p14:creationId xmlns:p14="http://schemas.microsoft.com/office/powerpoint/2010/main" val="1122108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Describing</a:t>
            </a:r>
            <a:r>
              <a:rPr lang="fr-CA" dirty="0" smtClean="0"/>
              <a:t> the network structure</a:t>
            </a:r>
            <a:endParaRPr lang="en-US" dirty="0"/>
          </a:p>
        </p:txBody>
      </p:sp>
      <p:sp>
        <p:nvSpPr>
          <p:cNvPr id="3" name="Espace réservé du contenu 2"/>
          <p:cNvSpPr>
            <a:spLocks noGrp="1"/>
          </p:cNvSpPr>
          <p:nvPr>
            <p:ph idx="1"/>
          </p:nvPr>
        </p:nvSpPr>
        <p:spPr/>
        <p:txBody>
          <a:bodyPr/>
          <a:lstStyle/>
          <a:p>
            <a:r>
              <a:rPr lang="en-US" dirty="0" smtClean="0"/>
              <a:t>Describing the network as a whole</a:t>
            </a:r>
          </a:p>
          <a:p>
            <a:pPr lvl="1"/>
            <a:r>
              <a:rPr lang="en-US" dirty="0" smtClean="0"/>
              <a:t>Network size</a:t>
            </a:r>
          </a:p>
          <a:p>
            <a:pPr lvl="1"/>
            <a:r>
              <a:rPr lang="en-US" dirty="0" smtClean="0"/>
              <a:t>Network density</a:t>
            </a:r>
          </a:p>
          <a:p>
            <a:pPr lvl="1"/>
            <a:r>
              <a:rPr lang="en-US" dirty="0" smtClean="0"/>
              <a:t>Number of components</a:t>
            </a:r>
          </a:p>
          <a:p>
            <a:pPr lvl="1"/>
            <a:r>
              <a:rPr lang="en-US" dirty="0" smtClean="0"/>
              <a:t>Number of </a:t>
            </a:r>
            <a:r>
              <a:rPr lang="en-US" dirty="0" smtClean="0"/>
              <a:t>isolates</a:t>
            </a:r>
          </a:p>
          <a:p>
            <a:pPr lvl="1"/>
            <a:r>
              <a:rPr lang="en-US" dirty="0" smtClean="0"/>
              <a:t>Many more…</a:t>
            </a:r>
            <a:endParaRPr lang="en-US" dirty="0" smtClean="0"/>
          </a:p>
          <a:p>
            <a:pPr lvl="1"/>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13</a:t>
            </a:fld>
            <a:endParaRPr lang="en-US"/>
          </a:p>
        </p:txBody>
      </p:sp>
    </p:spTree>
    <p:extLst>
      <p:ext uri="{BB962C8B-B14F-4D97-AF65-F5344CB8AC3E}">
        <p14:creationId xmlns:p14="http://schemas.microsoft.com/office/powerpoint/2010/main" val="188816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SNA in R – Graph </a:t>
            </a:r>
            <a:r>
              <a:rPr lang="fr-CA" dirty="0" err="1" smtClean="0"/>
              <a:t>creation</a:t>
            </a:r>
            <a:endParaRPr lang="en-US" dirty="0"/>
          </a:p>
        </p:txBody>
      </p:sp>
      <p:sp>
        <p:nvSpPr>
          <p:cNvPr id="3" name="Espace réservé du contenu 2"/>
          <p:cNvSpPr>
            <a:spLocks noGrp="1"/>
          </p:cNvSpPr>
          <p:nvPr>
            <p:ph idx="1"/>
          </p:nvPr>
        </p:nvSpPr>
        <p:spPr/>
        <p:txBody>
          <a:bodyPr/>
          <a:lstStyle/>
          <a:p>
            <a:r>
              <a:rPr lang="fr-CA" dirty="0" smtClean="0"/>
              <a:t>2 main packages </a:t>
            </a:r>
            <a:r>
              <a:rPr lang="fr-CA" dirty="0" err="1" smtClean="0"/>
              <a:t>used</a:t>
            </a:r>
            <a:r>
              <a:rPr lang="fr-CA" dirty="0" smtClean="0"/>
              <a:t> for SNA: </a:t>
            </a:r>
            <a:r>
              <a:rPr lang="fr-CA" dirty="0" err="1" smtClean="0"/>
              <a:t>igraph</a:t>
            </a:r>
            <a:r>
              <a:rPr lang="fr-CA" dirty="0" smtClean="0"/>
              <a:t> and network/</a:t>
            </a:r>
            <a:r>
              <a:rPr lang="fr-CA" dirty="0" err="1" smtClean="0"/>
              <a:t>sna</a:t>
            </a:r>
            <a:endParaRPr lang="fr-CA" dirty="0" smtClean="0"/>
          </a:p>
          <a:p>
            <a:pPr lvl="1"/>
            <a:r>
              <a:rPr lang="fr-CA" dirty="0" smtClean="0"/>
              <a:t>R </a:t>
            </a:r>
            <a:r>
              <a:rPr lang="fr-CA" dirty="0" err="1" smtClean="0"/>
              <a:t>objects</a:t>
            </a:r>
            <a:r>
              <a:rPr lang="fr-CA" dirty="0" smtClean="0"/>
              <a:t>: </a:t>
            </a:r>
            <a:r>
              <a:rPr lang="fr-CA" dirty="0" err="1" smtClean="0"/>
              <a:t>igraph</a:t>
            </a:r>
            <a:r>
              <a:rPr lang="fr-CA" dirty="0" smtClean="0"/>
              <a:t> and network</a:t>
            </a:r>
          </a:p>
          <a:p>
            <a:r>
              <a:rPr lang="en-US" dirty="0" smtClean="0"/>
              <a:t>Database to import</a:t>
            </a:r>
          </a:p>
          <a:p>
            <a:pPr lvl="1"/>
            <a:r>
              <a:rPr lang="en-US" dirty="0" smtClean="0"/>
              <a:t>Node characteristics</a:t>
            </a:r>
          </a:p>
          <a:p>
            <a:pPr lvl="1"/>
            <a:r>
              <a:rPr lang="en-US" dirty="0" smtClean="0"/>
              <a:t>Adjacency matrix</a:t>
            </a:r>
          </a:p>
          <a:p>
            <a:pPr lvl="1"/>
            <a:endParaRPr lang="en-US" dirty="0"/>
          </a:p>
          <a:p>
            <a:r>
              <a:rPr lang="en-US" dirty="0" smtClean="0"/>
              <a:t>Create an </a:t>
            </a:r>
            <a:r>
              <a:rPr lang="en-US" dirty="0" err="1" smtClean="0"/>
              <a:t>igraph</a:t>
            </a:r>
            <a:r>
              <a:rPr lang="en-US" dirty="0" smtClean="0"/>
              <a:t> object containing both the nodes’ attributes and the ties between the nodes</a:t>
            </a:r>
          </a:p>
          <a:p>
            <a:pPr lvl="1"/>
            <a:endParaRPr lang="fr-CA"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14</a:t>
            </a:fld>
            <a:endParaRPr lang="en-US"/>
          </a:p>
        </p:txBody>
      </p:sp>
    </p:spTree>
    <p:extLst>
      <p:ext uri="{BB962C8B-B14F-4D97-AF65-F5344CB8AC3E}">
        <p14:creationId xmlns:p14="http://schemas.microsoft.com/office/powerpoint/2010/main" val="179657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SNA in R - </a:t>
            </a:r>
            <a:r>
              <a:rPr lang="fr-CA" dirty="0" err="1" smtClean="0"/>
              <a:t>Plotting</a:t>
            </a:r>
            <a:endParaRPr lang="en-US" dirty="0"/>
          </a:p>
        </p:txBody>
      </p:sp>
      <p:sp>
        <p:nvSpPr>
          <p:cNvPr id="3" name="Espace réservé du contenu 2"/>
          <p:cNvSpPr>
            <a:spLocks noGrp="1"/>
          </p:cNvSpPr>
          <p:nvPr>
            <p:ph idx="1"/>
          </p:nvPr>
        </p:nvSpPr>
        <p:spPr/>
        <p:txBody>
          <a:bodyPr>
            <a:normAutofit/>
          </a:bodyPr>
          <a:lstStyle/>
          <a:p>
            <a:r>
              <a:rPr lang="en-US" dirty="0" smtClean="0"/>
              <a:t>Add plotting characteristics to different node attributes</a:t>
            </a:r>
          </a:p>
          <a:p>
            <a:pPr lvl="1"/>
            <a:r>
              <a:rPr lang="en-US" dirty="0" smtClean="0"/>
              <a:t>Favorite season: </a:t>
            </a:r>
            <a:r>
              <a:rPr lang="en-US" dirty="0" err="1" smtClean="0"/>
              <a:t>colour</a:t>
            </a:r>
            <a:endParaRPr lang="en-US" dirty="0" smtClean="0"/>
          </a:p>
          <a:p>
            <a:pPr lvl="1"/>
            <a:r>
              <a:rPr lang="en-US" dirty="0" smtClean="0"/>
              <a:t>Times dining out: size</a:t>
            </a:r>
          </a:p>
          <a:p>
            <a:pPr lvl="1"/>
            <a:r>
              <a:rPr lang="en-US" dirty="0" smtClean="0"/>
              <a:t>Extroversion/introversion: shape </a:t>
            </a:r>
          </a:p>
          <a:p>
            <a:pPr lvl="1"/>
            <a:endParaRPr lang="en-US" dirty="0"/>
          </a:p>
          <a:p>
            <a:r>
              <a:rPr lang="en-US" dirty="0" smtClean="0"/>
              <a:t>Add plotting characteristics to edge attributes</a:t>
            </a:r>
          </a:p>
          <a:p>
            <a:pPr lvl="1"/>
            <a:r>
              <a:rPr lang="en-US" dirty="0" smtClean="0"/>
              <a:t>Don’t know that person = no tie</a:t>
            </a:r>
          </a:p>
          <a:p>
            <a:pPr lvl="1"/>
            <a:r>
              <a:rPr lang="en-US" dirty="0" smtClean="0"/>
              <a:t>Just met that person = thin line</a:t>
            </a:r>
          </a:p>
          <a:p>
            <a:pPr lvl="1"/>
            <a:r>
              <a:rPr lang="en-US" dirty="0" smtClean="0"/>
              <a:t>Knew that person before = thick line</a:t>
            </a:r>
          </a:p>
          <a:p>
            <a:pPr lvl="1"/>
            <a:endParaRPr lang="en-US" dirty="0"/>
          </a:p>
          <a:p>
            <a:r>
              <a:rPr lang="en-US" dirty="0" smtClean="0"/>
              <a:t>Plotting with different layouts</a:t>
            </a:r>
          </a:p>
          <a:p>
            <a:pPr lvl="1"/>
            <a:r>
              <a:rPr lang="en-US" dirty="0" smtClean="0"/>
              <a:t>Default</a:t>
            </a:r>
          </a:p>
          <a:p>
            <a:pPr lvl="1"/>
            <a:r>
              <a:rPr lang="en-US" dirty="0" smtClean="0"/>
              <a:t>Circle</a:t>
            </a:r>
          </a:p>
          <a:p>
            <a:pPr lvl="1"/>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15</a:t>
            </a:fld>
            <a:endParaRPr lang="en-US"/>
          </a:p>
        </p:txBody>
      </p:sp>
    </p:spTree>
    <p:extLst>
      <p:ext uri="{BB962C8B-B14F-4D97-AF65-F5344CB8AC3E}">
        <p14:creationId xmlns:p14="http://schemas.microsoft.com/office/powerpoint/2010/main" val="1149499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SNA in R – Resulting Plot</a:t>
            </a:r>
            <a:endParaRPr lang="en-US" dirty="0"/>
          </a:p>
        </p:txBody>
      </p:sp>
      <p:pic>
        <p:nvPicPr>
          <p:cNvPr id="5" name="Espace réservé du contenu 4" title="Network of R-Ladies attende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2073" y="1645920"/>
            <a:ext cx="6796253" cy="5212080"/>
          </a:xfrm>
          <a:solidFill>
            <a:schemeClr val="bg1">
              <a:alpha val="0"/>
            </a:schemeClr>
          </a:solidFill>
          <a:effectLst>
            <a:outerShdw sx="1000" sy="1000" algn="ctr" rotWithShape="0">
              <a:srgbClr val="000000"/>
            </a:outerShdw>
          </a:effectLst>
        </p:spPr>
      </p:pic>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16</a:t>
            </a:fld>
            <a:endParaRPr lang="en-US"/>
          </a:p>
        </p:txBody>
      </p:sp>
    </p:spTree>
    <p:extLst>
      <p:ext uri="{BB962C8B-B14F-4D97-AF65-F5344CB8AC3E}">
        <p14:creationId xmlns:p14="http://schemas.microsoft.com/office/powerpoint/2010/main" val="1508967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SNA in R – </a:t>
            </a:r>
            <a:r>
              <a:rPr lang="fr-CA" dirty="0" err="1" smtClean="0"/>
              <a:t>Calculate</a:t>
            </a:r>
            <a:r>
              <a:rPr lang="fr-CA" dirty="0" smtClean="0"/>
              <a:t> SNA </a:t>
            </a:r>
            <a:r>
              <a:rPr lang="fr-CA" dirty="0" err="1" smtClean="0"/>
              <a:t>measures</a:t>
            </a:r>
            <a:endParaRPr lang="en-US" dirty="0"/>
          </a:p>
        </p:txBody>
      </p:sp>
      <p:sp>
        <p:nvSpPr>
          <p:cNvPr id="3" name="Espace réservé du contenu 2"/>
          <p:cNvSpPr>
            <a:spLocks noGrp="1"/>
          </p:cNvSpPr>
          <p:nvPr>
            <p:ph idx="1"/>
          </p:nvPr>
        </p:nvSpPr>
        <p:spPr/>
        <p:txBody>
          <a:bodyPr/>
          <a:lstStyle/>
          <a:p>
            <a:r>
              <a:rPr lang="en-US" dirty="0" smtClean="0"/>
              <a:t>Whole network structure measures</a:t>
            </a:r>
          </a:p>
          <a:p>
            <a:pPr lvl="1"/>
            <a:r>
              <a:rPr lang="en-US" dirty="0" smtClean="0"/>
              <a:t>Network size</a:t>
            </a:r>
          </a:p>
          <a:p>
            <a:pPr lvl="1"/>
            <a:r>
              <a:rPr lang="en-US" dirty="0" smtClean="0"/>
              <a:t>Network </a:t>
            </a:r>
            <a:r>
              <a:rPr lang="en-US" dirty="0" smtClean="0"/>
              <a:t>density</a:t>
            </a:r>
          </a:p>
          <a:p>
            <a:pPr lvl="1"/>
            <a:r>
              <a:rPr lang="en-US" dirty="0" smtClean="0"/>
              <a:t>Degree centrality</a:t>
            </a:r>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17</a:t>
            </a:fld>
            <a:endParaRPr lang="en-US"/>
          </a:p>
        </p:txBody>
      </p:sp>
    </p:spTree>
    <p:extLst>
      <p:ext uri="{BB962C8B-B14F-4D97-AF65-F5344CB8AC3E}">
        <p14:creationId xmlns:p14="http://schemas.microsoft.com/office/powerpoint/2010/main" val="4286116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Other Analyses</a:t>
            </a:r>
            <a:endParaRPr lang="en-US" dirty="0"/>
          </a:p>
        </p:txBody>
      </p:sp>
      <p:sp>
        <p:nvSpPr>
          <p:cNvPr id="3" name="Espace réservé du contenu 2"/>
          <p:cNvSpPr>
            <a:spLocks noGrp="1"/>
          </p:cNvSpPr>
          <p:nvPr>
            <p:ph idx="1"/>
          </p:nvPr>
        </p:nvSpPr>
        <p:spPr/>
        <p:txBody>
          <a:bodyPr/>
          <a:lstStyle/>
          <a:p>
            <a:r>
              <a:rPr lang="en-US" dirty="0" smtClean="0"/>
              <a:t>ERGM</a:t>
            </a:r>
          </a:p>
          <a:p>
            <a:r>
              <a:rPr lang="en-US" dirty="0" smtClean="0"/>
              <a:t>Longitudinal analyses</a:t>
            </a:r>
          </a:p>
          <a:p>
            <a:r>
              <a:rPr lang="en-US" dirty="0" smtClean="0"/>
              <a:t>SIENA</a:t>
            </a:r>
          </a:p>
          <a:p>
            <a:r>
              <a:rPr lang="en-US" smtClean="0"/>
              <a:t>Many more…</a:t>
            </a:r>
            <a:endParaRPr lang="en-US" dirty="0" smtClean="0"/>
          </a:p>
          <a:p>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18</a:t>
            </a:fld>
            <a:endParaRPr lang="en-US"/>
          </a:p>
        </p:txBody>
      </p:sp>
    </p:spTree>
    <p:extLst>
      <p:ext uri="{BB962C8B-B14F-4D97-AF65-F5344CB8AC3E}">
        <p14:creationId xmlns:p14="http://schemas.microsoft.com/office/powerpoint/2010/main" val="1226822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normAutofit lnSpcReduction="10000"/>
          </a:bodyPr>
          <a:lstStyle/>
          <a:p>
            <a:fld id="{22E96C37-77E2-4EBC-9BD9-4D8F7F150B5A}" type="slidenum">
              <a:rPr lang="en-US" smtClean="0"/>
              <a:t>19</a:t>
            </a:fld>
            <a:endParaRPr lang="en-US"/>
          </a:p>
        </p:txBody>
      </p:sp>
      <p:sp>
        <p:nvSpPr>
          <p:cNvPr id="3" name="ZoneTexte 2"/>
          <p:cNvSpPr txBox="1"/>
          <p:nvPr/>
        </p:nvSpPr>
        <p:spPr>
          <a:xfrm>
            <a:off x="3766009" y="2314280"/>
            <a:ext cx="5203595" cy="1015663"/>
          </a:xfrm>
          <a:prstGeom prst="rect">
            <a:avLst/>
          </a:prstGeom>
          <a:noFill/>
        </p:spPr>
        <p:txBody>
          <a:bodyPr wrap="square" rtlCol="0">
            <a:spAutoFit/>
          </a:bodyPr>
          <a:lstStyle/>
          <a:p>
            <a:r>
              <a:rPr lang="en-US" sz="6000" dirty="0" smtClean="0"/>
              <a:t>Questions?</a:t>
            </a:r>
            <a:endParaRPr lang="en-US" sz="6000" dirty="0"/>
          </a:p>
        </p:txBody>
      </p:sp>
    </p:spTree>
    <p:extLst>
      <p:ext uri="{BB962C8B-B14F-4D97-AF65-F5344CB8AC3E}">
        <p14:creationId xmlns:p14="http://schemas.microsoft.com/office/powerpoint/2010/main" val="39725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Plan</a:t>
            </a:r>
            <a:endParaRPr lang="en-US" dirty="0"/>
          </a:p>
        </p:txBody>
      </p:sp>
      <p:sp>
        <p:nvSpPr>
          <p:cNvPr id="3" name="Espace réservé du contenu 2"/>
          <p:cNvSpPr>
            <a:spLocks noGrp="1"/>
          </p:cNvSpPr>
          <p:nvPr>
            <p:ph idx="1"/>
          </p:nvPr>
        </p:nvSpPr>
        <p:spPr/>
        <p:txBody>
          <a:bodyPr>
            <a:normAutofit/>
          </a:bodyPr>
          <a:lstStyle/>
          <a:p>
            <a:r>
              <a:rPr lang="en-US" dirty="0" smtClean="0"/>
              <a:t>Introduction to SNA and some vocabulary</a:t>
            </a:r>
            <a:endParaRPr lang="en-US" dirty="0" smtClean="0"/>
          </a:p>
          <a:p>
            <a:r>
              <a:rPr lang="en-US" dirty="0" smtClean="0"/>
              <a:t>Some </a:t>
            </a:r>
            <a:r>
              <a:rPr lang="en-US" dirty="0" smtClean="0"/>
              <a:t>R codes (use survey </a:t>
            </a:r>
            <a:r>
              <a:rPr lang="en-US" dirty="0" smtClean="0"/>
              <a:t>data from R-Ladies)</a:t>
            </a:r>
            <a:endParaRPr lang="en-US" dirty="0" smtClean="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2</a:t>
            </a:fld>
            <a:endParaRPr lang="en-US"/>
          </a:p>
        </p:txBody>
      </p:sp>
    </p:spTree>
    <p:extLst>
      <p:ext uri="{BB962C8B-B14F-4D97-AF65-F5344CB8AC3E}">
        <p14:creationId xmlns:p14="http://schemas.microsoft.com/office/powerpoint/2010/main" val="2013028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normAutofit lnSpcReduction="10000"/>
          </a:bodyPr>
          <a:lstStyle/>
          <a:p>
            <a:fld id="{22E96C37-77E2-4EBC-9BD9-4D8F7F150B5A}" type="slidenum">
              <a:rPr lang="en-US" smtClean="0"/>
              <a:t>20</a:t>
            </a:fld>
            <a:endParaRPr lang="en-US"/>
          </a:p>
        </p:txBody>
      </p:sp>
      <p:sp>
        <p:nvSpPr>
          <p:cNvPr id="3" name="ZoneTexte 2"/>
          <p:cNvSpPr txBox="1"/>
          <p:nvPr/>
        </p:nvSpPr>
        <p:spPr>
          <a:xfrm>
            <a:off x="3766009" y="2314280"/>
            <a:ext cx="5203595" cy="1015663"/>
          </a:xfrm>
          <a:prstGeom prst="rect">
            <a:avLst/>
          </a:prstGeom>
          <a:noFill/>
        </p:spPr>
        <p:txBody>
          <a:bodyPr wrap="square" rtlCol="0">
            <a:spAutoFit/>
          </a:bodyPr>
          <a:lstStyle/>
          <a:p>
            <a:r>
              <a:rPr lang="en-US" sz="6000" dirty="0" smtClean="0"/>
              <a:t>Thank you!</a:t>
            </a:r>
            <a:endParaRPr lang="en-US" sz="6000" dirty="0"/>
          </a:p>
        </p:txBody>
      </p:sp>
    </p:spTree>
    <p:extLst>
      <p:ext uri="{BB962C8B-B14F-4D97-AF65-F5344CB8AC3E}">
        <p14:creationId xmlns:p14="http://schemas.microsoft.com/office/powerpoint/2010/main" val="3851077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Fields of </a:t>
            </a:r>
            <a:r>
              <a:rPr lang="fr-CA" dirty="0" err="1" smtClean="0"/>
              <a:t>study</a:t>
            </a:r>
            <a:endParaRPr lang="en-US" dirty="0"/>
          </a:p>
        </p:txBody>
      </p:sp>
      <p:sp>
        <p:nvSpPr>
          <p:cNvPr id="3" name="Espace réservé du contenu 2"/>
          <p:cNvSpPr>
            <a:spLocks noGrp="1"/>
          </p:cNvSpPr>
          <p:nvPr>
            <p:ph idx="1"/>
          </p:nvPr>
        </p:nvSpPr>
        <p:spPr/>
        <p:txBody>
          <a:bodyPr/>
          <a:lstStyle/>
          <a:p>
            <a:r>
              <a:rPr lang="en-US" dirty="0" smtClean="0"/>
              <a:t>Epidemiology</a:t>
            </a:r>
          </a:p>
          <a:p>
            <a:r>
              <a:rPr lang="en-US" dirty="0" smtClean="0"/>
              <a:t>Ecology</a:t>
            </a:r>
          </a:p>
          <a:p>
            <a:r>
              <a:rPr lang="en-US" dirty="0" smtClean="0"/>
              <a:t>Sociology</a:t>
            </a:r>
          </a:p>
          <a:p>
            <a:r>
              <a:rPr lang="en-US" dirty="0" smtClean="0"/>
              <a:t>Political science</a:t>
            </a:r>
          </a:p>
          <a:p>
            <a:r>
              <a:rPr lang="en-US" dirty="0" smtClean="0"/>
              <a:t>Organizational behavior</a:t>
            </a:r>
          </a:p>
          <a:p>
            <a:r>
              <a:rPr lang="en-US" dirty="0" smtClean="0"/>
              <a:t>Archeology</a:t>
            </a:r>
          </a:p>
          <a:p>
            <a:r>
              <a:rPr lang="en-US" dirty="0" smtClean="0"/>
              <a:t>Many more…</a:t>
            </a:r>
          </a:p>
          <a:p>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3</a:t>
            </a:fld>
            <a:endParaRPr lang="en-US"/>
          </a:p>
        </p:txBody>
      </p:sp>
    </p:spTree>
    <p:extLst>
      <p:ext uri="{BB962C8B-B14F-4D97-AF65-F5344CB8AC3E}">
        <p14:creationId xmlns:p14="http://schemas.microsoft.com/office/powerpoint/2010/main" val="2437069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Real Network Example</a:t>
            </a:r>
            <a:endParaRPr lang="en-US"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6855" y="1828800"/>
            <a:ext cx="6325140" cy="4351338"/>
          </a:xfrm>
        </p:spPr>
      </p:pic>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4</a:t>
            </a:fld>
            <a:endParaRPr lang="en-US"/>
          </a:p>
        </p:txBody>
      </p:sp>
      <p:sp>
        <p:nvSpPr>
          <p:cNvPr id="7" name="ZoneTexte 6"/>
          <p:cNvSpPr txBox="1"/>
          <p:nvPr/>
        </p:nvSpPr>
        <p:spPr>
          <a:xfrm>
            <a:off x="702128" y="6186811"/>
            <a:ext cx="10148969" cy="261610"/>
          </a:xfrm>
          <a:prstGeom prst="rect">
            <a:avLst/>
          </a:prstGeom>
          <a:noFill/>
        </p:spPr>
        <p:txBody>
          <a:bodyPr wrap="square" rtlCol="0">
            <a:spAutoFit/>
          </a:bodyPr>
          <a:lstStyle/>
          <a:p>
            <a:r>
              <a:rPr lang="en-CA" sz="1100" dirty="0">
                <a:latin typeface="Arial" panose="020B0604020202020204" pitchFamily="34" charset="0"/>
                <a:cs typeface="Arial" panose="020B0604020202020204" pitchFamily="34" charset="0"/>
              </a:rPr>
              <a:t>Christakis NA and Fowler JH. The spread of obesity in a large social network over 32 years. </a:t>
            </a:r>
            <a:r>
              <a:rPr lang="en-CA" sz="1100" i="1" dirty="0">
                <a:latin typeface="Arial" panose="020B0604020202020204" pitchFamily="34" charset="0"/>
                <a:cs typeface="Arial" panose="020B0604020202020204" pitchFamily="34" charset="0"/>
              </a:rPr>
              <a:t>New England Journal of Medicine</a:t>
            </a:r>
            <a:r>
              <a:rPr lang="en-CA" sz="1100" dirty="0">
                <a:latin typeface="Arial" panose="020B0604020202020204" pitchFamily="34" charset="0"/>
                <a:cs typeface="Arial" panose="020B0604020202020204" pitchFamily="34" charset="0"/>
              </a:rPr>
              <a:t>. 2007;357:370-379</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1639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Real Network Example</a:t>
            </a:r>
            <a:endParaRPr lang="en-US" dirty="0"/>
          </a:p>
        </p:txBody>
      </p:sp>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88393" y="1936329"/>
            <a:ext cx="4931763" cy="4532733"/>
          </a:xfrm>
        </p:spPr>
      </p:pic>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5</a:t>
            </a:fld>
            <a:endParaRPr lang="en-US"/>
          </a:p>
        </p:txBody>
      </p:sp>
      <p:sp>
        <p:nvSpPr>
          <p:cNvPr id="6" name="ZoneTexte 5"/>
          <p:cNvSpPr txBox="1"/>
          <p:nvPr/>
        </p:nvSpPr>
        <p:spPr>
          <a:xfrm>
            <a:off x="7717971" y="5633358"/>
            <a:ext cx="3236541" cy="769441"/>
          </a:xfrm>
          <a:prstGeom prst="rect">
            <a:avLst/>
          </a:prstGeom>
          <a:noFill/>
        </p:spPr>
        <p:txBody>
          <a:bodyPr wrap="square" rtlCol="0">
            <a:spAutoFit/>
          </a:bodyPr>
          <a:lstStyle/>
          <a:p>
            <a:r>
              <a:rPr lang="en-CA" sz="1100" dirty="0" smtClean="0">
                <a:latin typeface="Arial" panose="020B0604020202020204" pitchFamily="34" charset="0"/>
                <a:cs typeface="Arial" panose="020B0604020202020204" pitchFamily="34" charset="0"/>
              </a:rPr>
              <a:t>So N, Franks B, Lim S, Curley, JP. </a:t>
            </a:r>
            <a:r>
              <a:rPr lang="en-US" sz="1100" dirty="0" smtClean="0">
                <a:latin typeface="Arial" panose="020B0604020202020204" pitchFamily="34" charset="0"/>
                <a:cs typeface="Arial" panose="020B0604020202020204" pitchFamily="34" charset="0"/>
              </a:rPr>
              <a:t>A </a:t>
            </a:r>
            <a:r>
              <a:rPr lang="en-US" sz="1100" dirty="0">
                <a:latin typeface="Arial" panose="020B0604020202020204" pitchFamily="34" charset="0"/>
                <a:cs typeface="Arial" panose="020B0604020202020204" pitchFamily="34" charset="0"/>
              </a:rPr>
              <a:t>Social Network Approach Reveals Associations between Mouse Social Dominance and Brain Gene Expression</a:t>
            </a:r>
            <a:r>
              <a:rPr lang="en-CA" sz="1100" dirty="0" smtClean="0">
                <a:latin typeface="Arial" panose="020B0604020202020204" pitchFamily="34" charset="0"/>
                <a:cs typeface="Arial" panose="020B0604020202020204" pitchFamily="34" charset="0"/>
              </a:rPr>
              <a:t>. </a:t>
            </a:r>
            <a:r>
              <a:rPr lang="en-CA" sz="1100" i="1" dirty="0" smtClean="0">
                <a:latin typeface="Arial" panose="020B0604020202020204" pitchFamily="34" charset="0"/>
                <a:cs typeface="Arial" panose="020B0604020202020204" pitchFamily="34" charset="0"/>
              </a:rPr>
              <a:t>PLOS One</a:t>
            </a:r>
            <a:r>
              <a:rPr lang="en-CA" sz="1100" dirty="0" smtClean="0">
                <a:latin typeface="Arial" panose="020B0604020202020204" pitchFamily="34" charset="0"/>
                <a:cs typeface="Arial" panose="020B0604020202020204" pitchFamily="34" charset="0"/>
              </a:rPr>
              <a:t> 2015;10</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8021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Real Network Example</a:t>
            </a:r>
            <a:endParaRPr lang="en-US"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872" y="1820862"/>
            <a:ext cx="7185695" cy="4351338"/>
          </a:xfrm>
        </p:spPr>
      </p:pic>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6</a:t>
            </a:fld>
            <a:endParaRPr lang="en-US"/>
          </a:p>
        </p:txBody>
      </p:sp>
      <p:sp>
        <p:nvSpPr>
          <p:cNvPr id="6" name="ZoneTexte 5"/>
          <p:cNvSpPr txBox="1"/>
          <p:nvPr/>
        </p:nvSpPr>
        <p:spPr>
          <a:xfrm>
            <a:off x="6834269" y="5747658"/>
            <a:ext cx="4120243" cy="600164"/>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Bovet A, </a:t>
            </a:r>
            <a:r>
              <a:rPr lang="en-US" sz="1100" dirty="0" err="1">
                <a:latin typeface="Arial" panose="020B0604020202020204" pitchFamily="34" charset="0"/>
                <a:cs typeface="Arial" panose="020B0604020202020204" pitchFamily="34" charset="0"/>
              </a:rPr>
              <a:t>Morone</a:t>
            </a:r>
            <a:r>
              <a:rPr lang="en-US" sz="1100" dirty="0">
                <a:latin typeface="Arial" panose="020B0604020202020204" pitchFamily="34" charset="0"/>
                <a:cs typeface="Arial" panose="020B0604020202020204" pitchFamily="34" charset="0"/>
              </a:rPr>
              <a:t> F, </a:t>
            </a:r>
            <a:r>
              <a:rPr lang="en-US" sz="1100" dirty="0" err="1">
                <a:latin typeface="Arial" panose="020B0604020202020204" pitchFamily="34" charset="0"/>
                <a:cs typeface="Arial" panose="020B0604020202020204" pitchFamily="34" charset="0"/>
              </a:rPr>
              <a:t>Makse</a:t>
            </a:r>
            <a:r>
              <a:rPr lang="en-US" sz="1100" dirty="0">
                <a:latin typeface="Arial" panose="020B0604020202020204" pitchFamily="34" charset="0"/>
                <a:cs typeface="Arial" panose="020B0604020202020204" pitchFamily="34" charset="0"/>
              </a:rPr>
              <a:t> HA. Validation of Twitter opinion trends with national polling aggregates: Hillary Clinton vs Donald Trump. </a:t>
            </a:r>
            <a:r>
              <a:rPr lang="fr-CA" sz="1100" dirty="0" err="1">
                <a:latin typeface="Arial" panose="020B0604020202020204" pitchFamily="34" charset="0"/>
                <a:cs typeface="Arial" panose="020B0604020202020204" pitchFamily="34" charset="0"/>
              </a:rPr>
              <a:t>Sci</a:t>
            </a:r>
            <a:r>
              <a:rPr lang="fr-CA" sz="1100" dirty="0">
                <a:latin typeface="Arial" panose="020B0604020202020204" pitchFamily="34" charset="0"/>
                <a:cs typeface="Arial" panose="020B0604020202020204" pitchFamily="34" charset="0"/>
              </a:rPr>
              <a:t> </a:t>
            </a:r>
            <a:r>
              <a:rPr lang="fr-CA" sz="1100" dirty="0" err="1">
                <a:latin typeface="Arial" panose="020B0604020202020204" pitchFamily="34" charset="0"/>
                <a:cs typeface="Arial" panose="020B0604020202020204" pitchFamily="34" charset="0"/>
              </a:rPr>
              <a:t>Rep</a:t>
            </a:r>
            <a:r>
              <a:rPr lang="fr-CA" sz="1100" dirty="0">
                <a:latin typeface="Arial" panose="020B0604020202020204" pitchFamily="34" charset="0"/>
                <a:cs typeface="Arial" panose="020B0604020202020204" pitchFamily="34" charset="0"/>
              </a:rPr>
              <a:t>. 2018 Jun 6;8(1):8673. </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4824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Real Network Example</a:t>
            </a:r>
            <a:endParaRPr lang="en-US" dirty="0"/>
          </a:p>
        </p:txBody>
      </p:sp>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14179" y="1820862"/>
            <a:ext cx="6527007" cy="4351338"/>
          </a:xfrm>
        </p:spPr>
      </p:pic>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7</a:t>
            </a:fld>
            <a:endParaRPr lang="en-US"/>
          </a:p>
        </p:txBody>
      </p:sp>
      <p:sp>
        <p:nvSpPr>
          <p:cNvPr id="6" name="ZoneTexte 5"/>
          <p:cNvSpPr txBox="1"/>
          <p:nvPr/>
        </p:nvSpPr>
        <p:spPr>
          <a:xfrm>
            <a:off x="8153400" y="5741313"/>
            <a:ext cx="2801112"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http://www.martingrandjean.ch/connected-world-air-traffic-network/</a:t>
            </a:r>
          </a:p>
        </p:txBody>
      </p:sp>
    </p:spTree>
    <p:extLst>
      <p:ext uri="{BB962C8B-B14F-4D97-AF65-F5344CB8AC3E}">
        <p14:creationId xmlns:p14="http://schemas.microsoft.com/office/powerpoint/2010/main" val="3191904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Real Network Example</a:t>
            </a:r>
            <a:endParaRPr lang="en-US"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872" y="1910442"/>
            <a:ext cx="5146432" cy="4351338"/>
          </a:xfrm>
        </p:spPr>
      </p:pic>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8</a:t>
            </a:fld>
            <a:endParaRPr lang="en-US"/>
          </a:p>
        </p:txBody>
      </p:sp>
      <p:sp>
        <p:nvSpPr>
          <p:cNvPr id="6" name="ZoneTexte 5"/>
          <p:cNvSpPr txBox="1"/>
          <p:nvPr/>
        </p:nvSpPr>
        <p:spPr>
          <a:xfrm>
            <a:off x="6408304" y="5741313"/>
            <a:ext cx="3897086"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https://medium.com/@himanshubeniwal/a-network-analysis-of-game-of-thrones-73360505e541</a:t>
            </a:r>
          </a:p>
        </p:txBody>
      </p:sp>
    </p:spTree>
    <p:extLst>
      <p:ext uri="{BB962C8B-B14F-4D97-AF65-F5344CB8AC3E}">
        <p14:creationId xmlns:p14="http://schemas.microsoft.com/office/powerpoint/2010/main" val="1060403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 </a:t>
            </a:r>
            <a:r>
              <a:rPr lang="en-US" dirty="0" smtClean="0"/>
              <a:t>definition of SNA</a:t>
            </a:r>
            <a:endParaRPr lang="en-US" dirty="0"/>
          </a:p>
        </p:txBody>
      </p:sp>
      <p:sp>
        <p:nvSpPr>
          <p:cNvPr id="3" name="Espace réservé du contenu 2"/>
          <p:cNvSpPr>
            <a:spLocks noGrp="1"/>
          </p:cNvSpPr>
          <p:nvPr>
            <p:ph idx="1"/>
          </p:nvPr>
        </p:nvSpPr>
        <p:spPr/>
        <p:txBody>
          <a:bodyPr/>
          <a:lstStyle/>
          <a:p>
            <a:r>
              <a:rPr lang="en-US" dirty="0" smtClean="0"/>
              <a:t>Network: collection of nodes connected by edges </a:t>
            </a:r>
          </a:p>
          <a:p>
            <a:r>
              <a:rPr lang="en-US" dirty="0" smtClean="0"/>
              <a:t>Social Network Analysis: </a:t>
            </a:r>
          </a:p>
          <a:p>
            <a:pPr lvl="1"/>
            <a:r>
              <a:rPr lang="en-US" dirty="0" smtClean="0"/>
              <a:t>Methodology for analyzing the network</a:t>
            </a:r>
          </a:p>
          <a:p>
            <a:pPr lvl="1"/>
            <a:r>
              <a:rPr lang="en-US" dirty="0" smtClean="0"/>
              <a:t>Formulation of network theory </a:t>
            </a:r>
            <a:endParaRPr lang="en-US" dirty="0"/>
          </a:p>
        </p:txBody>
      </p:sp>
      <p:sp>
        <p:nvSpPr>
          <p:cNvPr id="4" name="Espace réservé du numéro de diapositive 3"/>
          <p:cNvSpPr>
            <a:spLocks noGrp="1"/>
          </p:cNvSpPr>
          <p:nvPr>
            <p:ph type="sldNum" sz="quarter" idx="12"/>
          </p:nvPr>
        </p:nvSpPr>
        <p:spPr/>
        <p:txBody>
          <a:bodyPr>
            <a:normAutofit lnSpcReduction="10000"/>
          </a:bodyPr>
          <a:lstStyle/>
          <a:p>
            <a:fld id="{22E96C37-77E2-4EBC-9BD9-4D8F7F150B5A}" type="slidenum">
              <a:rPr lang="en-US" smtClean="0"/>
              <a:t>9</a:t>
            </a:fld>
            <a:endParaRPr lang="en-US"/>
          </a:p>
        </p:txBody>
      </p:sp>
    </p:spTree>
    <p:extLst>
      <p:ext uri="{BB962C8B-B14F-4D97-AF65-F5344CB8AC3E}">
        <p14:creationId xmlns:p14="http://schemas.microsoft.com/office/powerpoint/2010/main" val="3790372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TM03457515[[fn=Vue]]</Template>
  <TotalTime>449</TotalTime>
  <Words>1099</Words>
  <Application>Microsoft Office PowerPoint</Application>
  <PresentationFormat>Grand écran</PresentationFormat>
  <Paragraphs>167</Paragraphs>
  <Slides>20</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Century Schoolbook</vt:lpstr>
      <vt:lpstr>Wingdings 2</vt:lpstr>
      <vt:lpstr>View</vt:lpstr>
      <vt:lpstr>Mini Introduction to Social Network Analysis</vt:lpstr>
      <vt:lpstr>Plan</vt:lpstr>
      <vt:lpstr>Fields of study</vt:lpstr>
      <vt:lpstr>Real Network Example</vt:lpstr>
      <vt:lpstr>Real Network Example</vt:lpstr>
      <vt:lpstr>Real Network Example</vt:lpstr>
      <vt:lpstr>Real Network Example</vt:lpstr>
      <vt:lpstr>Real Network Example</vt:lpstr>
      <vt:lpstr>A definition of SNA</vt:lpstr>
      <vt:lpstr>SNA Vocabulary</vt:lpstr>
      <vt:lpstr>Describing the Nodes</vt:lpstr>
      <vt:lpstr>Describing the Edges</vt:lpstr>
      <vt:lpstr>Describing the network structure</vt:lpstr>
      <vt:lpstr>SNA in R – Graph creation</vt:lpstr>
      <vt:lpstr>SNA in R - Plotting</vt:lpstr>
      <vt:lpstr>SNA in R – Resulting Plot</vt:lpstr>
      <vt:lpstr>SNA in R – Calculate SNA measures</vt:lpstr>
      <vt:lpstr>Other Analyses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Yu, Jennifer</dc:creator>
  <cp:lastModifiedBy>Yu, Jennifer</cp:lastModifiedBy>
  <cp:revision>39</cp:revision>
  <dcterms:created xsi:type="dcterms:W3CDTF">2018-11-06T03:23:40Z</dcterms:created>
  <dcterms:modified xsi:type="dcterms:W3CDTF">2018-11-09T19:42:03Z</dcterms:modified>
</cp:coreProperties>
</file>