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4" r:id="rId5"/>
    <p:sldId id="263" r:id="rId6"/>
    <p:sldId id="266" r:id="rId7"/>
    <p:sldId id="268" r:id="rId8"/>
    <p:sldId id="269" r:id="rId9"/>
    <p:sldId id="270" r:id="rId10"/>
    <p:sldId id="275" r:id="rId11"/>
    <p:sldId id="282" r:id="rId12"/>
    <p:sldId id="284" r:id="rId13"/>
    <p:sldId id="283" r:id="rId14"/>
    <p:sldId id="276" r:id="rId15"/>
    <p:sldId id="277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3452-FC8F-4B98-AA5D-D6C57A8A4F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同心圆 11"/>
          <p:cNvSpPr/>
          <p:nvPr/>
        </p:nvSpPr>
        <p:spPr>
          <a:xfrm>
            <a:off x="508444" y="1405665"/>
            <a:ext cx="1537712" cy="1537712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2005" y="1439226"/>
            <a:ext cx="1470589" cy="147058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3580785" y="3122031"/>
            <a:ext cx="1537712" cy="1537712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14346" y="3155592"/>
            <a:ext cx="1470589" cy="147058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2192928" y="3722284"/>
            <a:ext cx="1914989" cy="191498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34724" y="3764080"/>
            <a:ext cx="1831398" cy="1831398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909744" y="932723"/>
            <a:ext cx="4014461" cy="401446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62" y="1020341"/>
            <a:ext cx="3839225" cy="3839225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4898177" y="1101045"/>
            <a:ext cx="668416" cy="668416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12766" y="1115634"/>
            <a:ext cx="639239" cy="63923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97790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76946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Freeform 44"/>
          <p:cNvSpPr>
            <a:spLocks noEditPoints="1"/>
          </p:cNvSpPr>
          <p:nvPr/>
        </p:nvSpPr>
        <p:spPr bwMode="auto">
          <a:xfrm>
            <a:off x="8524961" y="5401414"/>
            <a:ext cx="482075" cy="388128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547754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626910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9704584" y="5414993"/>
            <a:ext cx="549919" cy="319446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64169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43325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5994688" y="5378361"/>
            <a:ext cx="402546" cy="413550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09121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088277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Freeform 39"/>
          <p:cNvSpPr>
            <a:spLocks noEditPoints="1"/>
          </p:cNvSpPr>
          <p:nvPr/>
        </p:nvSpPr>
        <p:spPr bwMode="auto">
          <a:xfrm>
            <a:off x="7218545" y="5378361"/>
            <a:ext cx="444730" cy="411183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582118" y="3378814"/>
            <a:ext cx="5174665" cy="0"/>
          </a:xfrm>
          <a:prstGeom prst="line">
            <a:avLst/>
          </a:prstGeom>
          <a:ln>
            <a:solidFill>
              <a:schemeClr val="accent2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412314" y="2104895"/>
            <a:ext cx="3197860" cy="1732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65" b="1" dirty="0" smtClean="0">
                <a:solidFill>
                  <a:schemeClr val="tx1"/>
                </a:solidFill>
                <a:cs typeface="+mn-ea"/>
                <a:sym typeface="+mn-lt"/>
              </a:rPr>
              <a:t>2018</a:t>
            </a:r>
            <a:endParaRPr lang="zh-CN" altLang="en-US" sz="10665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5581182" y="1844824"/>
            <a:ext cx="5175600" cy="150042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582118" y="3537385"/>
            <a:ext cx="5174664" cy="121635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796819"/>
            <a:ext cx="12192000" cy="3456384"/>
          </a:xfrm>
          <a:prstGeom prst="rect">
            <a:avLst/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>
            <a:off x="3090528" y="4306307"/>
            <a:ext cx="1203795" cy="328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01</a:t>
            </a:r>
            <a:endParaRPr lang="zh-CN" altLang="en-US" sz="213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2831638" y="2276876"/>
            <a:ext cx="1596233" cy="159623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66476" y="2311714"/>
            <a:ext cx="1526556" cy="1526556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3123723" y="2727519"/>
            <a:ext cx="1012061" cy="69494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541996" y="0"/>
            <a:ext cx="1572376" cy="966317"/>
          </a:xfrm>
          <a:custGeom>
            <a:avLst/>
            <a:gdLst>
              <a:gd name="connsiteX0" fmla="*/ 22704 w 1572376"/>
              <a:gd name="connsiteY0" fmla="*/ 0 h 966317"/>
              <a:gd name="connsiteX1" fmla="*/ 102661 w 1572376"/>
              <a:gd name="connsiteY1" fmla="*/ 0 h 966317"/>
              <a:gd name="connsiteX2" fmla="*/ 91130 w 1572376"/>
              <a:gd name="connsiteY2" fmla="*/ 37146 h 966317"/>
              <a:gd name="connsiteX3" fmla="*/ 76716 w 1572376"/>
              <a:gd name="connsiteY3" fmla="*/ 180129 h 966317"/>
              <a:gd name="connsiteX4" fmla="*/ 786187 w 1572376"/>
              <a:gd name="connsiteY4" fmla="*/ 889600 h 966317"/>
              <a:gd name="connsiteX5" fmla="*/ 1495658 w 1572376"/>
              <a:gd name="connsiteY5" fmla="*/ 180129 h 966317"/>
              <a:gd name="connsiteX6" fmla="*/ 1481244 w 1572376"/>
              <a:gd name="connsiteY6" fmla="*/ 37146 h 966317"/>
              <a:gd name="connsiteX7" fmla="*/ 1469713 w 1572376"/>
              <a:gd name="connsiteY7" fmla="*/ 0 h 966317"/>
              <a:gd name="connsiteX8" fmla="*/ 1549672 w 1572376"/>
              <a:gd name="connsiteY8" fmla="*/ 0 h 966317"/>
              <a:gd name="connsiteX9" fmla="*/ 1556403 w 1572376"/>
              <a:gd name="connsiteY9" fmla="*/ 21685 h 966317"/>
              <a:gd name="connsiteX10" fmla="*/ 1572376 w 1572376"/>
              <a:gd name="connsiteY10" fmla="*/ 180129 h 966317"/>
              <a:gd name="connsiteX11" fmla="*/ 786188 w 1572376"/>
              <a:gd name="connsiteY11" fmla="*/ 966317 h 966317"/>
              <a:gd name="connsiteX12" fmla="*/ 0 w 1572376"/>
              <a:gd name="connsiteY12" fmla="*/ 180129 h 966317"/>
              <a:gd name="connsiteX13" fmla="*/ 15973 w 1572376"/>
              <a:gd name="connsiteY13" fmla="*/ 21685 h 96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72376" h="966317">
                <a:moveTo>
                  <a:pt x="22704" y="0"/>
                </a:moveTo>
                <a:lnTo>
                  <a:pt x="102661" y="0"/>
                </a:lnTo>
                <a:lnTo>
                  <a:pt x="91130" y="37146"/>
                </a:lnTo>
                <a:cubicBezTo>
                  <a:pt x="81679" y="83331"/>
                  <a:pt x="76716" y="131150"/>
                  <a:pt x="76716" y="180129"/>
                </a:cubicBezTo>
                <a:cubicBezTo>
                  <a:pt x="76716" y="571959"/>
                  <a:pt x="394357" y="889600"/>
                  <a:pt x="786187" y="889600"/>
                </a:cubicBezTo>
                <a:cubicBezTo>
                  <a:pt x="1178017" y="889600"/>
                  <a:pt x="1495658" y="571959"/>
                  <a:pt x="1495658" y="180129"/>
                </a:cubicBezTo>
                <a:cubicBezTo>
                  <a:pt x="1495658" y="131150"/>
                  <a:pt x="1490695" y="83331"/>
                  <a:pt x="1481244" y="37146"/>
                </a:cubicBezTo>
                <a:lnTo>
                  <a:pt x="1469713" y="0"/>
                </a:lnTo>
                <a:lnTo>
                  <a:pt x="1549672" y="0"/>
                </a:lnTo>
                <a:lnTo>
                  <a:pt x="1556403" y="21685"/>
                </a:lnTo>
                <a:cubicBezTo>
                  <a:pt x="1566876" y="72864"/>
                  <a:pt x="1572376" y="125854"/>
                  <a:pt x="1572376" y="180129"/>
                </a:cubicBezTo>
                <a:cubicBezTo>
                  <a:pt x="1572376" y="614329"/>
                  <a:pt x="1220388" y="966317"/>
                  <a:pt x="786188" y="966317"/>
                </a:cubicBezTo>
                <a:cubicBezTo>
                  <a:pt x="351988" y="966317"/>
                  <a:pt x="0" y="614329"/>
                  <a:pt x="0" y="180129"/>
                </a:cubicBezTo>
                <a:cubicBezTo>
                  <a:pt x="0" y="125854"/>
                  <a:pt x="5500" y="72864"/>
                  <a:pt x="15973" y="2168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576314" y="0"/>
            <a:ext cx="1503740" cy="931999"/>
          </a:xfrm>
          <a:custGeom>
            <a:avLst/>
            <a:gdLst>
              <a:gd name="connsiteX0" fmla="*/ 24154 w 1503740"/>
              <a:gd name="connsiteY0" fmla="*/ 0 h 931999"/>
              <a:gd name="connsiteX1" fmla="*/ 1479586 w 1503740"/>
              <a:gd name="connsiteY1" fmla="*/ 0 h 931999"/>
              <a:gd name="connsiteX2" fmla="*/ 1488465 w 1503740"/>
              <a:gd name="connsiteY2" fmla="*/ 28601 h 931999"/>
              <a:gd name="connsiteX3" fmla="*/ 1503740 w 1503740"/>
              <a:gd name="connsiteY3" fmla="*/ 180129 h 931999"/>
              <a:gd name="connsiteX4" fmla="*/ 751870 w 1503740"/>
              <a:gd name="connsiteY4" fmla="*/ 931999 h 931999"/>
              <a:gd name="connsiteX5" fmla="*/ 0 w 1503740"/>
              <a:gd name="connsiteY5" fmla="*/ 180129 h 931999"/>
              <a:gd name="connsiteX6" fmla="*/ 15275 w 1503740"/>
              <a:gd name="connsiteY6" fmla="*/ 28601 h 93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740" h="931999">
                <a:moveTo>
                  <a:pt x="24154" y="0"/>
                </a:moveTo>
                <a:lnTo>
                  <a:pt x="1479586" y="0"/>
                </a:lnTo>
                <a:lnTo>
                  <a:pt x="1488465" y="28601"/>
                </a:lnTo>
                <a:cubicBezTo>
                  <a:pt x="1498480" y="77546"/>
                  <a:pt x="1503740" y="128223"/>
                  <a:pt x="1503740" y="180129"/>
                </a:cubicBezTo>
                <a:cubicBezTo>
                  <a:pt x="1503740" y="595375"/>
                  <a:pt x="1167116" y="931999"/>
                  <a:pt x="751870" y="931999"/>
                </a:cubicBezTo>
                <a:cubicBezTo>
                  <a:pt x="336624" y="931999"/>
                  <a:pt x="0" y="595375"/>
                  <a:pt x="0" y="180129"/>
                </a:cubicBezTo>
                <a:cubicBezTo>
                  <a:pt x="0" y="128223"/>
                  <a:pt x="5260" y="77546"/>
                  <a:pt x="15275" y="286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6505794" y="53931"/>
            <a:ext cx="840307" cy="840307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24134" y="72271"/>
            <a:ext cx="803627" cy="803627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410846" y="474085"/>
            <a:ext cx="1187359" cy="118735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36760" y="499999"/>
            <a:ext cx="1135530" cy="113553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10507516" y="220915"/>
            <a:ext cx="914400" cy="91440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527473" y="240872"/>
            <a:ext cx="874485" cy="874485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055439" y="6316429"/>
            <a:ext cx="785144" cy="547523"/>
          </a:xfrm>
          <a:custGeom>
            <a:avLst/>
            <a:gdLst>
              <a:gd name="connsiteX0" fmla="*/ 392572 w 785144"/>
              <a:gd name="connsiteY0" fmla="*/ 0 h 547523"/>
              <a:gd name="connsiteX1" fmla="*/ 785144 w 785144"/>
              <a:gd name="connsiteY1" fmla="*/ 392572 h 547523"/>
              <a:gd name="connsiteX2" fmla="*/ 754294 w 785144"/>
              <a:gd name="connsiteY2" fmla="*/ 545379 h 547523"/>
              <a:gd name="connsiteX3" fmla="*/ 753130 w 785144"/>
              <a:gd name="connsiteY3" fmla="*/ 547523 h 547523"/>
              <a:gd name="connsiteX4" fmla="*/ 709738 w 785144"/>
              <a:gd name="connsiteY4" fmla="*/ 547523 h 547523"/>
              <a:gd name="connsiteX5" fmla="*/ 718995 w 785144"/>
              <a:gd name="connsiteY5" fmla="*/ 530468 h 547523"/>
              <a:gd name="connsiteX6" fmla="*/ 746835 w 785144"/>
              <a:gd name="connsiteY6" fmla="*/ 392572 h 547523"/>
              <a:gd name="connsiteX7" fmla="*/ 392571 w 785144"/>
              <a:gd name="connsiteY7" fmla="*/ 38308 h 547523"/>
              <a:gd name="connsiteX8" fmla="*/ 38307 w 785144"/>
              <a:gd name="connsiteY8" fmla="*/ 392572 h 547523"/>
              <a:gd name="connsiteX9" fmla="*/ 66147 w 785144"/>
              <a:gd name="connsiteY9" fmla="*/ 530468 h 547523"/>
              <a:gd name="connsiteX10" fmla="*/ 75404 w 785144"/>
              <a:gd name="connsiteY10" fmla="*/ 547523 h 547523"/>
              <a:gd name="connsiteX11" fmla="*/ 32014 w 785144"/>
              <a:gd name="connsiteY11" fmla="*/ 547523 h 547523"/>
              <a:gd name="connsiteX12" fmla="*/ 30850 w 785144"/>
              <a:gd name="connsiteY12" fmla="*/ 545379 h 547523"/>
              <a:gd name="connsiteX13" fmla="*/ 0 w 785144"/>
              <a:gd name="connsiteY13" fmla="*/ 392572 h 547523"/>
              <a:gd name="connsiteX14" fmla="*/ 392572 w 785144"/>
              <a:gd name="connsiteY14" fmla="*/ 0 h 54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44" h="547523">
                <a:moveTo>
                  <a:pt x="392572" y="0"/>
                </a:moveTo>
                <a:cubicBezTo>
                  <a:pt x="609384" y="0"/>
                  <a:pt x="785144" y="175760"/>
                  <a:pt x="785144" y="392572"/>
                </a:cubicBezTo>
                <a:cubicBezTo>
                  <a:pt x="785144" y="446775"/>
                  <a:pt x="774159" y="498413"/>
                  <a:pt x="754294" y="545379"/>
                </a:cubicBezTo>
                <a:lnTo>
                  <a:pt x="753130" y="547523"/>
                </a:lnTo>
                <a:lnTo>
                  <a:pt x="709738" y="547523"/>
                </a:lnTo>
                <a:lnTo>
                  <a:pt x="718995" y="530468"/>
                </a:lnTo>
                <a:cubicBezTo>
                  <a:pt x="736922" y="488084"/>
                  <a:pt x="746835" y="441486"/>
                  <a:pt x="746835" y="392572"/>
                </a:cubicBezTo>
                <a:cubicBezTo>
                  <a:pt x="746835" y="196917"/>
                  <a:pt x="588226" y="38308"/>
                  <a:pt x="392571" y="38308"/>
                </a:cubicBezTo>
                <a:cubicBezTo>
                  <a:pt x="196916" y="38308"/>
                  <a:pt x="38307" y="196917"/>
                  <a:pt x="38307" y="392572"/>
                </a:cubicBezTo>
                <a:cubicBezTo>
                  <a:pt x="38307" y="441486"/>
                  <a:pt x="48220" y="488084"/>
                  <a:pt x="66147" y="530468"/>
                </a:cubicBezTo>
                <a:lnTo>
                  <a:pt x="75404" y="547523"/>
                </a:lnTo>
                <a:lnTo>
                  <a:pt x="32014" y="547523"/>
                </a:lnTo>
                <a:lnTo>
                  <a:pt x="30850" y="545379"/>
                </a:lnTo>
                <a:cubicBezTo>
                  <a:pt x="10985" y="498413"/>
                  <a:pt x="0" y="446775"/>
                  <a:pt x="0" y="392572"/>
                </a:cubicBezTo>
                <a:cubicBezTo>
                  <a:pt x="0" y="175760"/>
                  <a:pt x="175760" y="0"/>
                  <a:pt x="39257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072575" y="6333565"/>
            <a:ext cx="750872" cy="530387"/>
          </a:xfrm>
          <a:custGeom>
            <a:avLst/>
            <a:gdLst>
              <a:gd name="connsiteX0" fmla="*/ 375436 w 750872"/>
              <a:gd name="connsiteY0" fmla="*/ 0 h 530387"/>
              <a:gd name="connsiteX1" fmla="*/ 750872 w 750872"/>
              <a:gd name="connsiteY1" fmla="*/ 375436 h 530387"/>
              <a:gd name="connsiteX2" fmla="*/ 721369 w 750872"/>
              <a:gd name="connsiteY2" fmla="*/ 521573 h 530387"/>
              <a:gd name="connsiteX3" fmla="*/ 716584 w 750872"/>
              <a:gd name="connsiteY3" fmla="*/ 530387 h 530387"/>
              <a:gd name="connsiteX4" fmla="*/ 34288 w 750872"/>
              <a:gd name="connsiteY4" fmla="*/ 530387 h 530387"/>
              <a:gd name="connsiteX5" fmla="*/ 29504 w 750872"/>
              <a:gd name="connsiteY5" fmla="*/ 521573 h 530387"/>
              <a:gd name="connsiteX6" fmla="*/ 0 w 750872"/>
              <a:gd name="connsiteY6" fmla="*/ 375436 h 530387"/>
              <a:gd name="connsiteX7" fmla="*/ 375436 w 750872"/>
              <a:gd name="connsiteY7" fmla="*/ 0 h 53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872" h="530387">
                <a:moveTo>
                  <a:pt x="375436" y="0"/>
                </a:moveTo>
                <a:cubicBezTo>
                  <a:pt x="582784" y="0"/>
                  <a:pt x="750872" y="168088"/>
                  <a:pt x="750872" y="375436"/>
                </a:cubicBezTo>
                <a:cubicBezTo>
                  <a:pt x="750872" y="427273"/>
                  <a:pt x="740367" y="476657"/>
                  <a:pt x="721369" y="521573"/>
                </a:cubicBezTo>
                <a:lnTo>
                  <a:pt x="716584" y="530387"/>
                </a:lnTo>
                <a:lnTo>
                  <a:pt x="34288" y="530387"/>
                </a:lnTo>
                <a:lnTo>
                  <a:pt x="29504" y="521573"/>
                </a:lnTo>
                <a:cubicBezTo>
                  <a:pt x="10506" y="476657"/>
                  <a:pt x="0" y="427273"/>
                  <a:pt x="0" y="375436"/>
                </a:cubicBezTo>
                <a:cubicBezTo>
                  <a:pt x="0" y="168088"/>
                  <a:pt x="168088" y="0"/>
                  <a:pt x="37543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5317602" y="5635581"/>
            <a:ext cx="336655" cy="33665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324950" y="5642929"/>
            <a:ext cx="321960" cy="32196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同心圆 25"/>
          <p:cNvSpPr/>
          <p:nvPr/>
        </p:nvSpPr>
        <p:spPr>
          <a:xfrm>
            <a:off x="4275749" y="5365180"/>
            <a:ext cx="705433" cy="70543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91145" y="5380576"/>
            <a:ext cx="674640" cy="67464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1465760" y="-979377"/>
            <a:ext cx="858338" cy="1570437"/>
          </a:xfrm>
          <a:custGeom>
            <a:avLst/>
            <a:gdLst>
              <a:gd name="connsiteX0" fmla="*/ 0 w 858338"/>
              <a:gd name="connsiteY0" fmla="*/ 950581 h 1570437"/>
              <a:gd name="connsiteX1" fmla="*/ 79957 w 858338"/>
              <a:gd name="connsiteY1" fmla="*/ 950581 h 1570437"/>
              <a:gd name="connsiteX2" fmla="*/ 114651 w 858338"/>
              <a:gd name="connsiteY2" fmla="*/ 1062346 h 1570437"/>
              <a:gd name="connsiteX3" fmla="*/ 660323 w 858338"/>
              <a:gd name="connsiteY3" fmla="*/ 1487484 h 1570437"/>
              <a:gd name="connsiteX4" fmla="*/ 742746 w 858338"/>
              <a:gd name="connsiteY4" fmla="*/ 1493721 h 1570437"/>
              <a:gd name="connsiteX5" fmla="*/ 742746 w 858338"/>
              <a:gd name="connsiteY5" fmla="*/ 1570437 h 1570437"/>
              <a:gd name="connsiteX6" fmla="*/ 648640 w 858338"/>
              <a:gd name="connsiteY6" fmla="*/ 1563317 h 1570437"/>
              <a:gd name="connsiteX7" fmla="*/ 43964 w 858338"/>
              <a:gd name="connsiteY7" fmla="*/ 1092208 h 1570437"/>
              <a:gd name="connsiteX8" fmla="*/ 768369 w 858338"/>
              <a:gd name="connsiteY8" fmla="*/ 0 h 1570437"/>
              <a:gd name="connsiteX9" fmla="*/ 848752 w 858338"/>
              <a:gd name="connsiteY9" fmla="*/ 4059 h 1570437"/>
              <a:gd name="connsiteX10" fmla="*/ 858338 w 858338"/>
              <a:gd name="connsiteY10" fmla="*/ 5522 h 1570437"/>
              <a:gd name="connsiteX11" fmla="*/ 678400 w 858338"/>
              <a:gd name="connsiteY11" fmla="*/ 5522 h 1570437"/>
              <a:gd name="connsiteX12" fmla="*/ 687986 w 858338"/>
              <a:gd name="connsiteY12" fmla="*/ 4059 h 1570437"/>
              <a:gd name="connsiteX13" fmla="*/ 768369 w 858338"/>
              <a:gd name="connsiteY13" fmla="*/ 0 h 157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338" h="1570437">
                <a:moveTo>
                  <a:pt x="0" y="950581"/>
                </a:moveTo>
                <a:lnTo>
                  <a:pt x="79957" y="950581"/>
                </a:lnTo>
                <a:lnTo>
                  <a:pt x="114651" y="1062346"/>
                </a:lnTo>
                <a:cubicBezTo>
                  <a:pt x="208891" y="1285156"/>
                  <a:pt x="413717" y="1449804"/>
                  <a:pt x="660323" y="1487484"/>
                </a:cubicBezTo>
                <a:lnTo>
                  <a:pt x="742746" y="1493721"/>
                </a:lnTo>
                <a:lnTo>
                  <a:pt x="742746" y="1570437"/>
                </a:lnTo>
                <a:lnTo>
                  <a:pt x="648640" y="1563317"/>
                </a:lnTo>
                <a:cubicBezTo>
                  <a:pt x="375368" y="1521562"/>
                  <a:pt x="148394" y="1339111"/>
                  <a:pt x="43964" y="1092208"/>
                </a:cubicBezTo>
                <a:close/>
                <a:moveTo>
                  <a:pt x="768369" y="0"/>
                </a:moveTo>
                <a:cubicBezTo>
                  <a:pt x="795507" y="0"/>
                  <a:pt x="822323" y="1375"/>
                  <a:pt x="848752" y="4059"/>
                </a:cubicBezTo>
                <a:lnTo>
                  <a:pt x="858338" y="5522"/>
                </a:lnTo>
                <a:lnTo>
                  <a:pt x="678400" y="5522"/>
                </a:lnTo>
                <a:lnTo>
                  <a:pt x="687986" y="4059"/>
                </a:lnTo>
                <a:cubicBezTo>
                  <a:pt x="714415" y="1375"/>
                  <a:pt x="741232" y="0"/>
                  <a:pt x="76836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1504272" y="-19958"/>
            <a:ext cx="687727" cy="575451"/>
          </a:xfrm>
          <a:custGeom>
            <a:avLst/>
            <a:gdLst>
              <a:gd name="connsiteX0" fmla="*/ 0 w 687727"/>
              <a:gd name="connsiteY0" fmla="*/ 0 h 575451"/>
              <a:gd name="connsiteX1" fmla="*/ 687727 w 687727"/>
              <a:gd name="connsiteY1" fmla="*/ 0 h 575451"/>
              <a:gd name="connsiteX2" fmla="*/ 687727 w 687727"/>
              <a:gd name="connsiteY2" fmla="*/ 575451 h 575451"/>
              <a:gd name="connsiteX3" fmla="*/ 615356 w 687727"/>
              <a:gd name="connsiteY3" fmla="*/ 569976 h 575451"/>
              <a:gd name="connsiteX4" fmla="*/ 37074 w 687727"/>
              <a:gd name="connsiteY4" fmla="*/ 119431 h 57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7" h="575451">
                <a:moveTo>
                  <a:pt x="0" y="0"/>
                </a:moveTo>
                <a:lnTo>
                  <a:pt x="687727" y="0"/>
                </a:lnTo>
                <a:lnTo>
                  <a:pt x="687727" y="575451"/>
                </a:lnTo>
                <a:lnTo>
                  <a:pt x="615356" y="569976"/>
                </a:lnTo>
                <a:cubicBezTo>
                  <a:pt x="354013" y="530043"/>
                  <a:pt x="136947" y="355556"/>
                  <a:pt x="37074" y="11943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11482258" y="986595"/>
            <a:ext cx="297440" cy="29744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488750" y="993087"/>
            <a:ext cx="284456" cy="284456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2624643" y="5870637"/>
            <a:ext cx="1572376" cy="993315"/>
          </a:xfrm>
          <a:custGeom>
            <a:avLst/>
            <a:gdLst>
              <a:gd name="connsiteX0" fmla="*/ 786188 w 1572376"/>
              <a:gd name="connsiteY0" fmla="*/ 0 h 993315"/>
              <a:gd name="connsiteX1" fmla="*/ 1572376 w 1572376"/>
              <a:gd name="connsiteY1" fmla="*/ 786188 h 993315"/>
              <a:gd name="connsiteX2" fmla="*/ 1556404 w 1572376"/>
              <a:gd name="connsiteY2" fmla="*/ 944633 h 993315"/>
              <a:gd name="connsiteX3" fmla="*/ 1541292 w 1572376"/>
              <a:gd name="connsiteY3" fmla="*/ 993315 h 993315"/>
              <a:gd name="connsiteX4" fmla="*/ 1461333 w 1572376"/>
              <a:gd name="connsiteY4" fmla="*/ 993315 h 993315"/>
              <a:gd name="connsiteX5" fmla="*/ 1481244 w 1572376"/>
              <a:gd name="connsiteY5" fmla="*/ 929171 h 993315"/>
              <a:gd name="connsiteX6" fmla="*/ 1495658 w 1572376"/>
              <a:gd name="connsiteY6" fmla="*/ 786188 h 993315"/>
              <a:gd name="connsiteX7" fmla="*/ 786187 w 1572376"/>
              <a:gd name="connsiteY7" fmla="*/ 76717 h 993315"/>
              <a:gd name="connsiteX8" fmla="*/ 76716 w 1572376"/>
              <a:gd name="connsiteY8" fmla="*/ 786188 h 993315"/>
              <a:gd name="connsiteX9" fmla="*/ 91130 w 1572376"/>
              <a:gd name="connsiteY9" fmla="*/ 929171 h 993315"/>
              <a:gd name="connsiteX10" fmla="*/ 111041 w 1572376"/>
              <a:gd name="connsiteY10" fmla="*/ 993315 h 993315"/>
              <a:gd name="connsiteX11" fmla="*/ 31085 w 1572376"/>
              <a:gd name="connsiteY11" fmla="*/ 993315 h 993315"/>
              <a:gd name="connsiteX12" fmla="*/ 15973 w 1572376"/>
              <a:gd name="connsiteY12" fmla="*/ 944633 h 993315"/>
              <a:gd name="connsiteX13" fmla="*/ 0 w 1572376"/>
              <a:gd name="connsiteY13" fmla="*/ 786188 h 993315"/>
              <a:gd name="connsiteX14" fmla="*/ 786188 w 1572376"/>
              <a:gd name="connsiteY14" fmla="*/ 0 h 99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2376" h="993315">
                <a:moveTo>
                  <a:pt x="786188" y="0"/>
                </a:moveTo>
                <a:cubicBezTo>
                  <a:pt x="1220388" y="0"/>
                  <a:pt x="1572376" y="351988"/>
                  <a:pt x="1572376" y="786188"/>
                </a:cubicBezTo>
                <a:cubicBezTo>
                  <a:pt x="1572376" y="840463"/>
                  <a:pt x="1566876" y="893454"/>
                  <a:pt x="1556404" y="944633"/>
                </a:cubicBezTo>
                <a:lnTo>
                  <a:pt x="1541292" y="993315"/>
                </a:lnTo>
                <a:lnTo>
                  <a:pt x="1461333" y="993315"/>
                </a:lnTo>
                <a:lnTo>
                  <a:pt x="1481244" y="929171"/>
                </a:lnTo>
                <a:cubicBezTo>
                  <a:pt x="1490695" y="882987"/>
                  <a:pt x="1495658" y="835167"/>
                  <a:pt x="1495658" y="786188"/>
                </a:cubicBezTo>
                <a:cubicBezTo>
                  <a:pt x="1495658" y="394358"/>
                  <a:pt x="1178017" y="76717"/>
                  <a:pt x="786187" y="76717"/>
                </a:cubicBezTo>
                <a:cubicBezTo>
                  <a:pt x="394357" y="76717"/>
                  <a:pt x="76716" y="394358"/>
                  <a:pt x="76716" y="786188"/>
                </a:cubicBezTo>
                <a:cubicBezTo>
                  <a:pt x="76716" y="835167"/>
                  <a:pt x="81679" y="882987"/>
                  <a:pt x="91130" y="929171"/>
                </a:cubicBezTo>
                <a:lnTo>
                  <a:pt x="111041" y="993315"/>
                </a:lnTo>
                <a:lnTo>
                  <a:pt x="31085" y="993315"/>
                </a:lnTo>
                <a:lnTo>
                  <a:pt x="15973" y="944633"/>
                </a:lnTo>
                <a:cubicBezTo>
                  <a:pt x="5500" y="893454"/>
                  <a:pt x="0" y="840463"/>
                  <a:pt x="0" y="786188"/>
                </a:cubicBezTo>
                <a:cubicBezTo>
                  <a:pt x="0" y="351988"/>
                  <a:pt x="351988" y="0"/>
                  <a:pt x="78618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658961" y="5904955"/>
            <a:ext cx="1503740" cy="958997"/>
          </a:xfrm>
          <a:custGeom>
            <a:avLst/>
            <a:gdLst>
              <a:gd name="connsiteX0" fmla="*/ 751870 w 1503740"/>
              <a:gd name="connsiteY0" fmla="*/ 0 h 958997"/>
              <a:gd name="connsiteX1" fmla="*/ 1503740 w 1503740"/>
              <a:gd name="connsiteY1" fmla="*/ 751870 h 958997"/>
              <a:gd name="connsiteX2" fmla="*/ 1488465 w 1503740"/>
              <a:gd name="connsiteY2" fmla="*/ 903398 h 958997"/>
              <a:gd name="connsiteX3" fmla="*/ 1471206 w 1503740"/>
              <a:gd name="connsiteY3" fmla="*/ 958997 h 958997"/>
              <a:gd name="connsiteX4" fmla="*/ 32534 w 1503740"/>
              <a:gd name="connsiteY4" fmla="*/ 958997 h 958997"/>
              <a:gd name="connsiteX5" fmla="*/ 15276 w 1503740"/>
              <a:gd name="connsiteY5" fmla="*/ 903398 h 958997"/>
              <a:gd name="connsiteX6" fmla="*/ 0 w 1503740"/>
              <a:gd name="connsiteY6" fmla="*/ 751870 h 958997"/>
              <a:gd name="connsiteX7" fmla="*/ 751870 w 1503740"/>
              <a:gd name="connsiteY7" fmla="*/ 0 h 95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3740" h="958997">
                <a:moveTo>
                  <a:pt x="751870" y="0"/>
                </a:moveTo>
                <a:cubicBezTo>
                  <a:pt x="1167116" y="0"/>
                  <a:pt x="1503740" y="336624"/>
                  <a:pt x="1503740" y="751870"/>
                </a:cubicBezTo>
                <a:cubicBezTo>
                  <a:pt x="1503740" y="803776"/>
                  <a:pt x="1498480" y="854453"/>
                  <a:pt x="1488465" y="903398"/>
                </a:cubicBezTo>
                <a:lnTo>
                  <a:pt x="1471206" y="958997"/>
                </a:lnTo>
                <a:lnTo>
                  <a:pt x="32534" y="958997"/>
                </a:lnTo>
                <a:lnTo>
                  <a:pt x="15276" y="903398"/>
                </a:lnTo>
                <a:cubicBezTo>
                  <a:pt x="5260" y="854453"/>
                  <a:pt x="0" y="803776"/>
                  <a:pt x="0" y="751870"/>
                </a:cubicBezTo>
                <a:cubicBezTo>
                  <a:pt x="0" y="336624"/>
                  <a:pt x="336624" y="0"/>
                  <a:pt x="75187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同心圆 33"/>
          <p:cNvSpPr/>
          <p:nvPr/>
        </p:nvSpPr>
        <p:spPr>
          <a:xfrm>
            <a:off x="1733898" y="5737972"/>
            <a:ext cx="693589" cy="69358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749036" y="5753110"/>
            <a:ext cx="663313" cy="663313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421514" y="6158124"/>
            <a:ext cx="422503" cy="42250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0735" y="6167345"/>
            <a:ext cx="404060" cy="40406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189562" y="5913714"/>
            <a:ext cx="211251" cy="21125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94173" y="5918325"/>
            <a:ext cx="202030" cy="20203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67852" y="2180123"/>
            <a:ext cx="6372764" cy="1376672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7852" y="3838270"/>
            <a:ext cx="6372764" cy="908490"/>
          </a:xfrm>
        </p:spPr>
        <p:txBody>
          <a:bodyPr>
            <a:normAutofit/>
          </a:bodyPr>
          <a:lstStyle>
            <a:lvl1pPr marL="285750" indent="-285750" algn="l"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5502921" y="1697029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47606" y="1741714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299122" y="2814629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43807" y="2859314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064521" y="1814024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09206" y="1858709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7042322" y="2322024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087007" y="2366709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30930" y="4385328"/>
            <a:ext cx="667877" cy="6678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54037" y="4684410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33881" y="4684889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38769" y="4842674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264888" y="469110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13856" y="468109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768568" y="4856305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64640" y="4727243"/>
            <a:ext cx="333939" cy="3339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000172" y="4682701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566272" y="4693441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843853" y="475895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98518" y="4439364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791342" y="4856684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39337" y="4487493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05571" y="4609955"/>
            <a:ext cx="429535" cy="4295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798808" y="468027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640020" y="4684716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59740" y="4859692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727329" y="4440354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85056" y="475546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88850" y="4497086"/>
            <a:ext cx="183185" cy="1831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338144" y="4672324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1714"/>
            <a:ext cx="10515600" cy="239187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5" Type="http://schemas.openxmlformats.org/officeDocument/2006/relationships/notesSlide" Target="../notesSlides/notesSlide2.xml"/><Relationship Id="rId64" Type="http://schemas.openxmlformats.org/officeDocument/2006/relationships/slideLayout" Target="../slideLayouts/slideLayout7.xml"/><Relationship Id="rId63" Type="http://schemas.openxmlformats.org/officeDocument/2006/relationships/tags" Target="../tags/tag70.xml"/><Relationship Id="rId62" Type="http://schemas.openxmlformats.org/officeDocument/2006/relationships/tags" Target="../tags/tag69.xml"/><Relationship Id="rId61" Type="http://schemas.openxmlformats.org/officeDocument/2006/relationships/tags" Target="../tags/tag68.xml"/><Relationship Id="rId60" Type="http://schemas.openxmlformats.org/officeDocument/2006/relationships/tags" Target="../tags/tag67.xml"/><Relationship Id="rId6" Type="http://schemas.openxmlformats.org/officeDocument/2006/relationships/tags" Target="../tags/tag13.xml"/><Relationship Id="rId59" Type="http://schemas.openxmlformats.org/officeDocument/2006/relationships/tags" Target="../tags/tag66.xml"/><Relationship Id="rId58" Type="http://schemas.openxmlformats.org/officeDocument/2006/relationships/tags" Target="../tags/tag65.xml"/><Relationship Id="rId57" Type="http://schemas.openxmlformats.org/officeDocument/2006/relationships/tags" Target="../tags/tag64.xml"/><Relationship Id="rId56" Type="http://schemas.openxmlformats.org/officeDocument/2006/relationships/tags" Target="../tags/tag63.xml"/><Relationship Id="rId55" Type="http://schemas.openxmlformats.org/officeDocument/2006/relationships/tags" Target="../tags/tag62.xml"/><Relationship Id="rId54" Type="http://schemas.openxmlformats.org/officeDocument/2006/relationships/tags" Target="../tags/tag61.xml"/><Relationship Id="rId53" Type="http://schemas.openxmlformats.org/officeDocument/2006/relationships/tags" Target="../tags/tag60.xml"/><Relationship Id="rId52" Type="http://schemas.openxmlformats.org/officeDocument/2006/relationships/tags" Target="../tags/tag59.xml"/><Relationship Id="rId51" Type="http://schemas.openxmlformats.org/officeDocument/2006/relationships/tags" Target="../tags/tag58.xml"/><Relationship Id="rId50" Type="http://schemas.openxmlformats.org/officeDocument/2006/relationships/tags" Target="../tags/tag57.xml"/><Relationship Id="rId5" Type="http://schemas.openxmlformats.org/officeDocument/2006/relationships/tags" Target="../tags/tag12.xml"/><Relationship Id="rId49" Type="http://schemas.openxmlformats.org/officeDocument/2006/relationships/tags" Target="../tags/tag56.xml"/><Relationship Id="rId48" Type="http://schemas.openxmlformats.org/officeDocument/2006/relationships/tags" Target="../tags/tag55.xml"/><Relationship Id="rId47" Type="http://schemas.openxmlformats.org/officeDocument/2006/relationships/tags" Target="../tags/tag54.xml"/><Relationship Id="rId46" Type="http://schemas.openxmlformats.org/officeDocument/2006/relationships/tags" Target="../tags/tag53.xml"/><Relationship Id="rId45" Type="http://schemas.openxmlformats.org/officeDocument/2006/relationships/tags" Target="../tags/tag52.xml"/><Relationship Id="rId44" Type="http://schemas.openxmlformats.org/officeDocument/2006/relationships/tags" Target="../tags/tag51.xml"/><Relationship Id="rId43" Type="http://schemas.openxmlformats.org/officeDocument/2006/relationships/tags" Target="../tags/tag50.xml"/><Relationship Id="rId42" Type="http://schemas.openxmlformats.org/officeDocument/2006/relationships/tags" Target="../tags/tag49.xml"/><Relationship Id="rId41" Type="http://schemas.openxmlformats.org/officeDocument/2006/relationships/tags" Target="../tags/tag48.xml"/><Relationship Id="rId40" Type="http://schemas.openxmlformats.org/officeDocument/2006/relationships/tags" Target="../tags/tag47.xml"/><Relationship Id="rId4" Type="http://schemas.openxmlformats.org/officeDocument/2006/relationships/tags" Target="../tags/tag11.xml"/><Relationship Id="rId39" Type="http://schemas.openxmlformats.org/officeDocument/2006/relationships/tags" Target="../tags/tag46.xml"/><Relationship Id="rId38" Type="http://schemas.openxmlformats.org/officeDocument/2006/relationships/tags" Target="../tags/tag45.xml"/><Relationship Id="rId37" Type="http://schemas.openxmlformats.org/officeDocument/2006/relationships/tags" Target="../tags/tag44.xml"/><Relationship Id="rId36" Type="http://schemas.openxmlformats.org/officeDocument/2006/relationships/tags" Target="../tags/tag43.xml"/><Relationship Id="rId35" Type="http://schemas.openxmlformats.org/officeDocument/2006/relationships/tags" Target="../tags/tag42.xml"/><Relationship Id="rId34" Type="http://schemas.openxmlformats.org/officeDocument/2006/relationships/tags" Target="../tags/tag41.xml"/><Relationship Id="rId33" Type="http://schemas.openxmlformats.org/officeDocument/2006/relationships/tags" Target="../tags/tag40.xml"/><Relationship Id="rId32" Type="http://schemas.openxmlformats.org/officeDocument/2006/relationships/tags" Target="../tags/tag39.xml"/><Relationship Id="rId31" Type="http://schemas.openxmlformats.org/officeDocument/2006/relationships/tags" Target="../tags/tag38.xml"/><Relationship Id="rId30" Type="http://schemas.openxmlformats.org/officeDocument/2006/relationships/tags" Target="../tags/tag37.xml"/><Relationship Id="rId3" Type="http://schemas.openxmlformats.org/officeDocument/2006/relationships/tags" Target="../tags/tag10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4974" y="219202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面向</a:t>
            </a:r>
            <a:r>
              <a:rPr lang="en-US" altLang="zh-CN" sz="5400" b="1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Redis List</a:t>
            </a:r>
            <a:r>
              <a:rPr lang="zh-CN" altLang="en-US" sz="5400" b="1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  <a:r>
              <a:rPr lang="en-US" altLang="zh-CN" sz="5400" b="1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OT</a:t>
            </a:r>
            <a:r>
              <a:rPr lang="zh-CN" altLang="en-US" sz="5400" b="1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函数设计与实现</a:t>
            </a:r>
            <a:endParaRPr lang="zh-CN" altLang="en-US" sz="5400" b="1">
              <a:solidFill>
                <a:schemeClr val="tx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93395" y="3425825"/>
            <a:ext cx="11321415" cy="1926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2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sym typeface="+mn-ea"/>
              </a:rPr>
              <a:t>学号：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  <a:sym typeface="+mn-ea"/>
              </a:rPr>
              <a:t>141220044</a:t>
            </a:r>
            <a:endParaRPr lang="en-US" altLang="zh-CN" sz="2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sym typeface="+mn-ea"/>
              </a:rPr>
              <a:t>姓名：纪业</a:t>
            </a:r>
            <a:endParaRPr lang="zh-CN" altLang="en-US" sz="2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sym typeface="+mn-ea"/>
              </a:rPr>
              <a:t>导师：魏恒峰</a:t>
            </a:r>
            <a:endParaRPr lang="zh-CN" altLang="en-US" sz="2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41947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研究内容和意义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研究内容：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设计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14*14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种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OT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函数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实现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OT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函数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对函数正确性进行验证（用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TLA+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工具）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研究意义：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阿里云和</a:t>
            </a:r>
            <a:r>
              <a:rPr lang="en-US" altLang="zh-CN"/>
              <a:t>RedisLab</a:t>
            </a:r>
            <a:r>
              <a:rPr lang="zh-CN" altLang="en-US"/>
              <a:t>的团队目前都在对</a:t>
            </a:r>
            <a:r>
              <a:rPr lang="en-US" altLang="zh-CN"/>
              <a:t>Redis list</a:t>
            </a:r>
            <a:r>
              <a:rPr lang="zh-CN" altLang="en-US"/>
              <a:t>的操作进行开发，</a:t>
            </a:r>
            <a:r>
              <a:rPr lang="en-US" altLang="zh-CN"/>
              <a:t>Redis List</a:t>
            </a:r>
            <a:r>
              <a:rPr lang="zh-CN" altLang="en-US"/>
              <a:t>的操作的</a:t>
            </a:r>
            <a:r>
              <a:rPr lang="en-US" altLang="zh-CN"/>
              <a:t>OT</a:t>
            </a:r>
            <a:r>
              <a:rPr lang="zh-CN" altLang="en-US"/>
              <a:t>函数实现具有应用前景和商业前途。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目前工作（准备知识的学习）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577850" y="1825625"/>
            <a:ext cx="559498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三种简单</a:t>
            </a:r>
            <a:r>
              <a:rPr lang="en-US" altLang="zh-CN">
                <a:sym typeface="+mn-ea"/>
              </a:rPr>
              <a:t>operations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OT</a:t>
            </a:r>
            <a:r>
              <a:rPr lang="zh-CN" altLang="en-US">
                <a:sym typeface="+mn-ea"/>
              </a:rPr>
              <a:t>函数：</a:t>
            </a:r>
            <a:r>
              <a:rPr lang="en-US" altLang="zh-CN">
                <a:sym typeface="+mn-ea"/>
              </a:rPr>
              <a:t>ins,del,set</a:t>
            </a:r>
            <a:r>
              <a:rPr lang="zh-CN" altLang="en-US">
                <a:sym typeface="+mn-ea"/>
              </a:rPr>
              <a:t>的数学化表示（共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种）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xform(del </a:t>
            </a:r>
            <a:r>
              <a:rPr lang="en-US" altLang="es-ES" sz="2000" dirty="0" smtClean="0">
                <a:latin typeface="Consolas" panose="020B0609020204030204" pitchFamily="49" charset="0"/>
                <a:sym typeface="+mn-ea"/>
              </a:rPr>
              <a:t>(i)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, del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(j)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) </a:t>
            </a: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=</a:t>
            </a:r>
            <a:br>
              <a:rPr lang="es-ES" altLang="zh-CN" sz="2000" dirty="0" smtClean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	{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del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(i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-1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)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, del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(j)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} if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i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 &gt;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j</a:t>
            </a:r>
            <a:br>
              <a:rPr lang="es-ES" altLang="zh-CN" sz="2000" dirty="0" smtClean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	{del </a:t>
            </a:r>
            <a:r>
              <a:rPr lang="en-US" altLang="es-ES" sz="2000" dirty="0" smtClean="0">
                <a:latin typeface="Consolas" panose="020B0609020204030204" pitchFamily="49" charset="0"/>
                <a:sym typeface="+mn-ea"/>
              </a:rPr>
              <a:t>(i)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, del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(j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-1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)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} if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i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 &lt;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j</a:t>
            </a:r>
            <a:br>
              <a:rPr lang="es-ES" altLang="zh-CN" sz="2000" dirty="0" smtClean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	{no-op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, no-op} </a:t>
            </a: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  if </a:t>
            </a:r>
            <a:r>
              <a:rPr lang="en-US" altLang="es-ES" sz="2000" dirty="0" smtClean="0">
                <a:latin typeface="Consolas" panose="020B0609020204030204" pitchFamily="49" charset="0"/>
                <a:sym typeface="+mn-ea"/>
              </a:rPr>
              <a:t>i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 =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j</a:t>
            </a:r>
            <a:endParaRPr lang="en-US" altLang="es-ES" sz="2000" dirty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xform(</a:t>
            </a:r>
            <a:r>
              <a:rPr lang="en-US" altLang="es-ES" sz="2000" dirty="0" smtClean="0">
                <a:latin typeface="Consolas" panose="020B0609020204030204" pitchFamily="49" charset="0"/>
                <a:sym typeface="+mn-ea"/>
              </a:rPr>
              <a:t>set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(i,x)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,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set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(j,y)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) </a:t>
            </a: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=</a:t>
            </a:r>
            <a:endParaRPr lang="es-ES" altLang="zh-CN" sz="2000" dirty="0" smtClean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	{</a:t>
            </a:r>
            <a:r>
              <a:rPr lang="en-US" altLang="es-ES" sz="2000" dirty="0" smtClean="0">
                <a:latin typeface="Consolas" panose="020B0609020204030204" pitchFamily="49" charset="0"/>
                <a:sym typeface="+mn-ea"/>
              </a:rPr>
              <a:t>set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(i,x)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,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set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(j,y)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} if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i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!=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j</a:t>
            </a:r>
            <a:br>
              <a:rPr lang="es-ES" altLang="zh-CN" sz="2000" dirty="0" smtClean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	{</a:t>
            </a:r>
            <a:r>
              <a:rPr lang="en-US" altLang="es-ES" sz="2000" dirty="0" smtClean="0">
                <a:latin typeface="Consolas" panose="020B0609020204030204" pitchFamily="49" charset="0"/>
                <a:sym typeface="+mn-ea"/>
              </a:rPr>
              <a:t>set (i,x), no-op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} </a:t>
            </a:r>
            <a:r>
              <a:rPr lang="es-ES" altLang="zh-CN" sz="2000" dirty="0" smtClean="0">
                <a:latin typeface="Consolas" panose="020B0609020204030204" pitchFamily="49" charset="0"/>
                <a:sym typeface="+mn-ea"/>
              </a:rPr>
              <a:t>  if </a:t>
            </a:r>
            <a:r>
              <a:rPr lang="en-US" altLang="es-ES" sz="2000" dirty="0" smtClean="0">
                <a:latin typeface="Consolas" panose="020B0609020204030204" pitchFamily="49" charset="0"/>
                <a:sym typeface="+mn-ea"/>
              </a:rPr>
              <a:t>i</a:t>
            </a: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 = </a:t>
            </a:r>
            <a:r>
              <a:rPr lang="en-US" altLang="es-ES" sz="2000" dirty="0">
                <a:latin typeface="Consolas" panose="020B0609020204030204" pitchFamily="49" charset="0"/>
                <a:sym typeface="+mn-ea"/>
              </a:rPr>
              <a:t>j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172835" y="2696845"/>
            <a:ext cx="5990590" cy="4627245"/>
          </a:xfrm>
        </p:spPr>
        <p:txBody>
          <a:bodyPr>
            <a:normAutofit lnSpcReduction="20000"/>
          </a:bodyPr>
          <a:p>
            <a:pPr algn="l">
              <a:buNone/>
            </a:pP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xform(ins (i,x), ins (j,y)) =</a:t>
            </a:r>
            <a:endParaRPr lang="es-ES" altLang="zh-CN" sz="2000" dirty="0">
              <a:latin typeface="Consolas" panose="020B0609020204030204" pitchFamily="49" charset="0"/>
              <a:sym typeface="+mn-ea"/>
            </a:endParaRPr>
          </a:p>
          <a:p>
            <a:pPr algn="l">
              <a:buNone/>
            </a:pP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	{ins(i+1, x), ins(j, y)} if i &gt; j</a:t>
            </a:r>
            <a:br>
              <a:rPr lang="es-ES" altLang="zh-CN" sz="2000" dirty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	{ins(i, x), ins(j+1, y)} if i &lt; j</a:t>
            </a:r>
            <a:br>
              <a:rPr lang="es-ES" altLang="zh-CN" sz="2000" dirty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	{ins(i, x), ins(i+1, y)}   if i = j</a:t>
            </a:r>
            <a:endParaRPr lang="es-ES" altLang="zh-CN" sz="2000" dirty="0">
              <a:latin typeface="Consolas" panose="020B0609020204030204" pitchFamily="49" charset="0"/>
              <a:sym typeface="+mn-ea"/>
            </a:endParaRPr>
          </a:p>
          <a:p>
            <a:pPr algn="l">
              <a:buNone/>
            </a:pP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xform(del (i), ins (j,x)) =</a:t>
            </a:r>
            <a:br>
              <a:rPr lang="es-ES" altLang="zh-CN" sz="2000" dirty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	{del (i+1), ins(j,x)} if i &gt; j</a:t>
            </a:r>
            <a:br>
              <a:rPr lang="es-ES" altLang="zh-CN" sz="2000" dirty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	{del i, ins(j-1,x)} if i &lt; j</a:t>
            </a:r>
            <a:br>
              <a:rPr lang="es-ES" altLang="zh-CN" sz="2000" dirty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	{del (i+1), ins(j,x)}   if i = j</a:t>
            </a:r>
            <a:endParaRPr lang="es-ES" altLang="zh-CN" sz="2000" dirty="0">
              <a:latin typeface="Consolas" panose="020B0609020204030204" pitchFamily="49" charset="0"/>
              <a:sym typeface="+mn-ea"/>
            </a:endParaRPr>
          </a:p>
          <a:p>
            <a:pPr algn="l">
              <a:buNone/>
            </a:pP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xform(del (i), set (j,x)) =</a:t>
            </a:r>
            <a:br>
              <a:rPr lang="es-ES" altLang="zh-CN" sz="2000" dirty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	{del(i), set(j,x)} if i &gt; j</a:t>
            </a:r>
            <a:br>
              <a:rPr lang="es-ES" altLang="zh-CN" sz="2000" dirty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	{del (i), set(j-1,x)} if i &lt; j</a:t>
            </a:r>
            <a:br>
              <a:rPr lang="es-ES" altLang="zh-CN" sz="2000" dirty="0"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latin typeface="Consolas" panose="020B0609020204030204" pitchFamily="49" charset="0"/>
                <a:sym typeface="+mn-ea"/>
              </a:rPr>
              <a:t>	{del (i), no-op}   if i = j</a:t>
            </a:r>
            <a:endParaRPr lang="es-ES" altLang="zh-CN" sz="2000" dirty="0">
              <a:latin typeface="Consolas" panose="020B0609020204030204" pitchFamily="49" charset="0"/>
              <a:sym typeface="+mn-ea"/>
            </a:endParaRPr>
          </a:p>
          <a:p>
            <a:pPr algn="l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....................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目前工作（准备知识的学习）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4795"/>
          </a:xfrm>
        </p:spPr>
        <p:txBody>
          <a:bodyPr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对于另外</a:t>
            </a:r>
            <a:r>
              <a:rPr lang="en-US" altLang="zh-CN"/>
              <a:t>14</a:t>
            </a:r>
            <a:r>
              <a:rPr lang="zh-CN" altLang="en-US"/>
              <a:t>个基于</a:t>
            </a:r>
            <a:r>
              <a:rPr lang="en-US" altLang="zh-CN"/>
              <a:t>Redis List</a:t>
            </a:r>
            <a:r>
              <a:rPr lang="zh-CN" altLang="en-US"/>
              <a:t>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non-blocking operations的</a:t>
            </a:r>
            <a:r>
              <a:rPr lang="zh-CN" altLang="en-US"/>
              <a:t>初步认识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相关文献的阅读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[1].High-Latency,Low-Bandwidth Windowing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in theJupiter Collaboration System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[2].Exhaustive Search of Puzzles in Operational Transformation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[3].Specification and Complexity of Collaborative Text Editind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[4].Replicated Redis List:An Operational Transformation Approach</a:t>
            </a:r>
            <a:endParaRPr lang="en-US" altLang="zh-CN" sz="2000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0" y="1160780"/>
            <a:ext cx="2366645" cy="4975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毕设计划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step1,</a:t>
            </a:r>
            <a:r>
              <a:rPr lang="zh-CN" altLang="en-US" sz="2800"/>
              <a:t>完成相关文献的阅读</a:t>
            </a:r>
            <a:endParaRPr lang="zh-CN" altLang="en-US" sz="2800"/>
          </a:p>
          <a:p>
            <a:r>
              <a:rPr lang="en-US" altLang="zh-CN" sz="2800"/>
              <a:t>step2,</a:t>
            </a:r>
            <a:r>
              <a:rPr lang="zh-CN" altLang="en-US" sz="2800"/>
              <a:t>简单</a:t>
            </a:r>
            <a:r>
              <a:rPr lang="en-US" altLang="zh-CN" sz="2800"/>
              <a:t>OT function</a:t>
            </a:r>
            <a:r>
              <a:rPr lang="zh-CN" altLang="en-US" sz="2800"/>
              <a:t>的初步理解和设计</a:t>
            </a:r>
            <a:endParaRPr lang="zh-CN" altLang="en-US" sz="2800"/>
          </a:p>
          <a:p>
            <a:r>
              <a:rPr lang="en-US" altLang="zh-CN" sz="2800"/>
              <a:t>step3,</a:t>
            </a:r>
            <a:r>
              <a:rPr lang="zh-CN" altLang="en-US" sz="2800"/>
              <a:t>对</a:t>
            </a:r>
            <a:r>
              <a:rPr lang="en-US" altLang="zh-CN" sz="2800"/>
              <a:t>Redis List</a:t>
            </a:r>
            <a:r>
              <a:rPr lang="zh-CN" altLang="en-US" sz="2800"/>
              <a:t>中另外</a:t>
            </a:r>
            <a:r>
              <a:rPr lang="en-US" altLang="zh-CN" sz="2800"/>
              <a:t>14</a:t>
            </a:r>
            <a:r>
              <a:rPr lang="zh-CN" altLang="en-US" sz="2800"/>
              <a:t>种</a:t>
            </a:r>
            <a:r>
              <a:rPr lang="en-US" altLang="zh-CN" sz="2800"/>
              <a:t>operation</a:t>
            </a:r>
            <a:r>
              <a:rPr lang="zh-CN" altLang="en-US" sz="2800"/>
              <a:t>的</a:t>
            </a:r>
            <a:r>
              <a:rPr lang="en-US" altLang="zh-CN" sz="2800"/>
              <a:t>OT</a:t>
            </a:r>
            <a:r>
              <a:rPr lang="zh-CN" altLang="en-US" sz="2800"/>
              <a:t>函数的设计与实现</a:t>
            </a:r>
            <a:endParaRPr lang="zh-CN" altLang="en-US" sz="2800"/>
          </a:p>
          <a:p>
            <a:r>
              <a:rPr lang="en-US" altLang="zh-CN" sz="2800"/>
              <a:t>step4,</a:t>
            </a:r>
            <a:r>
              <a:rPr lang="zh-CN" altLang="en-US" sz="2800"/>
              <a:t>验证所设计</a:t>
            </a:r>
            <a:r>
              <a:rPr lang="en-US" altLang="zh-CN" sz="2800"/>
              <a:t>OT</a:t>
            </a:r>
            <a:r>
              <a:rPr lang="zh-CN" altLang="en-US" sz="2800"/>
              <a:t>函数的正确性（用</a:t>
            </a:r>
            <a:r>
              <a:rPr lang="en-US" altLang="zh-CN" sz="2800"/>
              <a:t>TLA+</a:t>
            </a:r>
            <a:r>
              <a:rPr lang="zh-CN" altLang="en-US" sz="2800"/>
              <a:t>工具）</a:t>
            </a:r>
            <a:endParaRPr lang="zh-CN" altLang="en-US" sz="2800"/>
          </a:p>
          <a:p>
            <a:r>
              <a:rPr lang="en-US" altLang="zh-CN" sz="2800"/>
              <a:t>step5,</a:t>
            </a:r>
            <a:r>
              <a:rPr lang="zh-CN" altLang="en-US" sz="2800"/>
              <a:t>毕业论文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Box 1"/>
          <p:cNvSpPr txBox="1"/>
          <p:nvPr/>
        </p:nvSpPr>
        <p:spPr>
          <a:xfrm>
            <a:off x="4267200" y="2816225"/>
            <a:ext cx="3273425" cy="1014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60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  <a:endParaRPr lang="en-US" altLang="zh-CN" sz="6000" dirty="0">
              <a:solidFill>
                <a:srgbClr val="C00000"/>
              </a:solidFill>
              <a:latin typeface="Arial" panose="020B0604020202020204" pitchFamily="34" charset="0"/>
              <a:ea typeface="Kozuka Gothic Pr6N B" pitchFamily="34" charset="-128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6551930" y="2576830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4415155" y="3660775"/>
            <a:ext cx="21920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740236" y="1564133"/>
            <a:ext cx="36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宋体" panose="02010600030101010101" pitchFamily="2" charset="-122"/>
                <a:sym typeface="+mn-lt"/>
              </a:rPr>
              <a:t>协同编辑简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  <a:sym typeface="+mn-lt"/>
              </a:rPr>
              <a:t>介</a:t>
            </a:r>
            <a:endParaRPr lang="zh-CN" altLang="en-US" sz="2400" b="1" dirty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038215" y="1564005"/>
            <a:ext cx="528320" cy="461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" name="TextBox 10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40525" y="2323465"/>
            <a:ext cx="379857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  <a:sym typeface="+mn-ea"/>
              </a:rPr>
              <a:t>系统模型及</a:t>
            </a:r>
            <a:r>
              <a:rPr lang="en-US" altLang="zh-CN" sz="2400" b="1" dirty="0">
                <a:solidFill>
                  <a:schemeClr val="accent1"/>
                </a:solidFill>
                <a:latin typeface="宋体" panose="02010600030101010101" pitchFamily="2" charset="-122"/>
                <a:sym typeface="+mn-ea"/>
              </a:rPr>
              <a:t>OT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  <a:sym typeface="+mn-ea"/>
              </a:rPr>
              <a:t>函数简介</a:t>
            </a:r>
            <a:endParaRPr lang="zh-CN" altLang="en-US" sz="2400" b="1" dirty="0">
              <a:solidFill>
                <a:schemeClr val="accent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038332" y="2384249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TextBox 10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40236" y="3118005"/>
            <a:ext cx="36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毕设目标</a:t>
            </a:r>
            <a:endParaRPr lang="zh-CN" altLang="en-US" sz="2400" b="1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038967" y="3118005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9" name="TextBox 10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40236" y="3867002"/>
            <a:ext cx="36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  <a:sym typeface="+mn-lt"/>
              </a:rPr>
              <a:t>研究内容和意义</a:t>
            </a:r>
            <a:endParaRPr lang="zh-CN" altLang="en-US" sz="2400" b="1" dirty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38967" y="3913204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5" name="文本框 64"/>
          <p:cNvSpPr txBox="1"/>
          <p:nvPr>
            <p:custDataLst>
              <p:tags r:id="rId9"/>
            </p:custDataLst>
          </p:nvPr>
        </p:nvSpPr>
        <p:spPr>
          <a:xfrm>
            <a:off x="2854954" y="2670403"/>
            <a:ext cx="1723549" cy="101566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sz="6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6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文本框 65"/>
          <p:cNvSpPr txBox="1"/>
          <p:nvPr>
            <p:custDataLst>
              <p:tags r:id="rId10"/>
            </p:custDataLst>
          </p:nvPr>
        </p:nvSpPr>
        <p:spPr>
          <a:xfrm>
            <a:off x="2647775" y="3709868"/>
            <a:ext cx="2137906" cy="40010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kumimoji="1" lang="en-US" altLang="zh-CN" sz="2000" b="1">
                <a:solidFill>
                  <a:schemeClr val="accent1"/>
                </a:solidFill>
                <a:sym typeface="+mn-lt"/>
              </a:rPr>
              <a:t>CONTENTS</a:t>
            </a:r>
            <a:endParaRPr kumimoji="1" lang="en-US" altLang="zh-CN" sz="2000" b="1">
              <a:solidFill>
                <a:schemeClr val="accent1"/>
              </a:solidFill>
              <a:sym typeface="+mn-lt"/>
            </a:endParaRPr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1975078" y="2375582"/>
            <a:ext cx="3473450" cy="425451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13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4" name="Oval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6" name="Oval 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>
              <p:custDataLst>
                <p:tags r:id="rId16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>
              <p:custDataLst>
                <p:tags r:id="rId17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>
              <p:custDataLst>
                <p:tags r:id="rId18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>
              <p:custDataLst>
                <p:tags r:id="rId19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>
              <p:custDataLst>
                <p:tags r:id="rId20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>
              <p:custDataLst>
                <p:tags r:id="rId21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>
              <p:custDataLst>
                <p:tags r:id="rId22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>
              <p:custDataLst>
                <p:tags r:id="rId23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>
              <p:custDataLst>
                <p:tags r:id="rId24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7" name="Oval 1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9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0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31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72500" lnSpcReduction="20000"/>
            </a:bodyPr>
            <a:lstStyle/>
            <a:p>
              <a:endParaRPr lang="zh-CN" altLang="en-US"/>
            </a:p>
          </p:txBody>
        </p:sp>
        <p:sp>
          <p:nvSpPr>
            <p:cNvPr id="32" name="Freeform 24"/>
            <p:cNvSpPr/>
            <p:nvPr>
              <p:custDataLst>
                <p:tags r:id="rId31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33" name="Freeform 25"/>
            <p:cNvSpPr/>
            <p:nvPr>
              <p:custDataLst>
                <p:tags r:id="rId32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72500" lnSpcReduction="20000"/>
            </a:bodyPr>
            <a:lstStyle/>
            <a:p>
              <a:endParaRPr lang="zh-CN" altLang="en-US"/>
            </a:p>
          </p:txBody>
        </p:sp>
        <p:sp>
          <p:nvSpPr>
            <p:cNvPr id="34" name="Freeform 26"/>
            <p:cNvSpPr/>
            <p:nvPr>
              <p:custDataLst>
                <p:tags r:id="rId33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5" name="Freeform 27"/>
            <p:cNvSpPr/>
            <p:nvPr>
              <p:custDataLst>
                <p:tags r:id="rId34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>
            <p:custDataLst>
              <p:tags r:id="rId35"/>
            </p:custDataLst>
          </p:nvPr>
        </p:nvGrpSpPr>
        <p:grpSpPr>
          <a:xfrm flipV="1">
            <a:off x="1975078" y="4109973"/>
            <a:ext cx="3473450" cy="425451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37" name="Oval 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8" name="Oval 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9" name="Oval 7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0" name="Oval 8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1" name="Freeform 9"/>
            <p:cNvSpPr/>
            <p:nvPr>
              <p:custDataLst>
                <p:tags r:id="rId40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2" name="Freeform 10"/>
            <p:cNvSpPr/>
            <p:nvPr>
              <p:custDataLst>
                <p:tags r:id="rId41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/>
            <p:nvPr>
              <p:custDataLst>
                <p:tags r:id="rId42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>
              <p:custDataLst>
                <p:tags r:id="rId43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5" name="Freeform 13"/>
            <p:cNvSpPr/>
            <p:nvPr>
              <p:custDataLst>
                <p:tags r:id="rId44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6" name="Freeform 14"/>
            <p:cNvSpPr/>
            <p:nvPr>
              <p:custDataLst>
                <p:tags r:id="rId45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7" name="Freeform 15"/>
            <p:cNvSpPr/>
            <p:nvPr>
              <p:custDataLst>
                <p:tags r:id="rId46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8" name="Freeform 16"/>
            <p:cNvSpPr/>
            <p:nvPr>
              <p:custDataLst>
                <p:tags r:id="rId47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9" name="Freeform 17"/>
            <p:cNvSpPr/>
            <p:nvPr>
              <p:custDataLst>
                <p:tags r:id="rId48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0" name="Line 18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1" name="Oval 19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2" name="Line 20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3" name="Oval 21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4" name="Freeform 22"/>
            <p:cNvSpPr/>
            <p:nvPr>
              <p:custDataLst>
                <p:tags r:id="rId53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55" name="Freeform 23"/>
            <p:cNvSpPr/>
            <p:nvPr>
              <p:custDataLst>
                <p:tags r:id="rId54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72500" lnSpcReduction="20000"/>
            </a:bodyPr>
            <a:lstStyle/>
            <a:p>
              <a:endParaRPr lang="zh-CN" altLang="en-US"/>
            </a:p>
          </p:txBody>
        </p:sp>
        <p:sp>
          <p:nvSpPr>
            <p:cNvPr id="56" name="Freeform 24"/>
            <p:cNvSpPr/>
            <p:nvPr>
              <p:custDataLst>
                <p:tags r:id="rId55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>
              <p:custDataLst>
                <p:tags r:id="rId56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72500" lnSpcReduction="20000"/>
            </a:bodyPr>
            <a:lstStyle/>
            <a:p>
              <a:endParaRPr lang="zh-CN" altLang="en-US"/>
            </a:p>
          </p:txBody>
        </p:sp>
        <p:sp>
          <p:nvSpPr>
            <p:cNvPr id="58" name="Freeform 26"/>
            <p:cNvSpPr/>
            <p:nvPr>
              <p:custDataLst>
                <p:tags r:id="rId57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9" name="Freeform 27"/>
            <p:cNvSpPr/>
            <p:nvPr>
              <p:custDataLst>
                <p:tags r:id="rId58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59"/>
            </p:custDataLst>
          </p:nvPr>
        </p:nvSpPr>
        <p:spPr>
          <a:xfrm>
            <a:off x="6038332" y="4657853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05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60"/>
            </p:custDataLst>
          </p:nvPr>
        </p:nvSpPr>
        <p:spPr>
          <a:xfrm>
            <a:off x="6038967" y="5482718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06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0" name="TextBox 105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6740525" y="4596765"/>
            <a:ext cx="379857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>
                <a:sym typeface="+mn-ea"/>
              </a:rPr>
              <a:t>目前工作</a:t>
            </a:r>
            <a:endParaRPr lang="zh-CN" sz="2400" b="1" dirty="0">
              <a:solidFill>
                <a:schemeClr val="accent1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61" name="TextBox 105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740525" y="5420995"/>
            <a:ext cx="379857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>
                <a:sym typeface="+mn-ea"/>
              </a:rPr>
              <a:t>毕设计划</a:t>
            </a:r>
            <a:endParaRPr lang="zh-CN" sz="2400" b="1" dirty="0">
              <a:solidFill>
                <a:schemeClr val="accent1"/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6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协同编辑应用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实时协同编辑，是指</a:t>
            </a:r>
            <a:r>
              <a:rPr lang="zh-CN" altLang="en-US"/>
              <a:t>可以</a:t>
            </a:r>
            <a:r>
              <a:rPr lang="en-US" altLang="zh-CN"/>
              <a:t>多人同时编辑一个文档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Google Docs</a:t>
            </a:r>
            <a:endParaRPr lang="en-US" altLang="zh-CN"/>
          </a:p>
          <a:p>
            <a:r>
              <a:rPr lang="en-US" altLang="zh-CN"/>
              <a:t>Apache Wave</a:t>
            </a:r>
            <a:endParaRPr lang="en-US" altLang="zh-CN"/>
          </a:p>
          <a:p>
            <a:r>
              <a:rPr lang="en-US" altLang="zh-CN"/>
              <a:t>wikis</a:t>
            </a:r>
            <a:endParaRPr lang="en-US" altLang="zh-CN"/>
          </a:p>
        </p:txBody>
      </p:sp>
      <p:pic>
        <p:nvPicPr>
          <p:cNvPr id="4" name="图片 3" descr="c2cec3fdfc0392453c670fa88f94a4c27c1e25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2458720"/>
            <a:ext cx="2944495" cy="1941195"/>
          </a:xfrm>
          <a:prstGeom prst="rect">
            <a:avLst/>
          </a:prstGeom>
        </p:spPr>
      </p:pic>
      <p:pic>
        <p:nvPicPr>
          <p:cNvPr id="5" name="图片 4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20" y="2251075"/>
            <a:ext cx="3251200" cy="3501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协同编辑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173990" lvl="1" indent="0">
              <a:buNone/>
            </a:pPr>
            <a:r>
              <a:rPr lang="zh-CN" altLang="en-US" sz="3200" b="1"/>
              <a:t>应用特点：</a:t>
            </a:r>
            <a:endParaRPr lang="zh-CN" altLang="en-US" sz="3200" b="1"/>
          </a:p>
          <a:p>
            <a:pPr marL="173990" lvl="1" indent="0">
              <a:buNone/>
            </a:pPr>
            <a:r>
              <a:rPr lang="zh-CN" altLang="en-US" sz="3200"/>
              <a:t>为了获得较快的响应和较高的实用性，系统会在不同的地点或设备进行文档的复制。一个用户可以在某个副本上进行文档的编辑，并将做出的修改异步地传递给其他副本。不必要等待服务器处理完再响应用户操作，本地操作可以立即执行。同时系统必须保证编辑的一致性，即在所有用户完成文档的编辑后，所有的副本内容一致。</a:t>
            </a:r>
            <a:endParaRPr lang="zh-CN" altLang="en-US" sz="3200"/>
          </a:p>
          <a:p>
            <a:pPr marL="173990" lvl="1" indent="0">
              <a:buNone/>
            </a:pPr>
            <a:endParaRPr lang="zh-CN" altLang="en-US"/>
          </a:p>
          <a:p>
            <a:pPr marL="173990" lvl="1" indent="0">
              <a:buNone/>
            </a:pPr>
            <a:r>
              <a:rPr lang="zh-CN" altLang="en-US" sz="3200" b="1"/>
              <a:t>如何保证最终一致性？</a:t>
            </a:r>
            <a:endParaRPr lang="zh-CN" altLang="en-US" sz="3200" b="1"/>
          </a:p>
          <a:p>
            <a:pPr marL="173990" lvl="1" indent="0">
              <a:buNone/>
            </a:pPr>
            <a:r>
              <a:rPr lang="zh-CN" altLang="en-US" sz="3200"/>
              <a:t>OT协议，即OT函数的使用。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文档用</a:t>
            </a:r>
            <a:r>
              <a:rPr lang="en-US" altLang="zh-CN"/>
              <a:t>list</a:t>
            </a:r>
            <a:r>
              <a:rPr lang="zh-CN" altLang="en-US"/>
              <a:t>来表示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具体实现：</a:t>
            </a:r>
            <a:endParaRPr lang="zh-CN" altLang="en-US"/>
          </a:p>
          <a:p>
            <a:pPr lvl="1"/>
            <a:r>
              <a:rPr lang="zh-CN" altLang="en-US"/>
              <a:t>控制算法（</a:t>
            </a:r>
            <a:r>
              <a:rPr lang="en-US" altLang="zh-CN"/>
              <a:t>Jupiter</a:t>
            </a:r>
            <a:r>
              <a:rPr lang="zh-CN" altLang="en-US"/>
              <a:t>算法</a:t>
            </a:r>
            <a:r>
              <a:rPr lang="zh-CN" altLang="en-US" baseline="30000"/>
              <a:t>【</a:t>
            </a:r>
            <a:r>
              <a:rPr lang="en-US" altLang="zh-CN" baseline="30000"/>
              <a:t>1</a:t>
            </a:r>
            <a:r>
              <a:rPr lang="zh-CN" altLang="en-US" baseline="30000"/>
              <a:t>】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OT</a:t>
            </a:r>
            <a:r>
              <a:rPr lang="zh-CN" altLang="en-US"/>
              <a:t>函数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两者同时遵循</a:t>
            </a:r>
            <a:r>
              <a:rPr lang="en-US" altLang="zh-CN"/>
              <a:t>CP1/CP2</a:t>
            </a:r>
            <a:r>
              <a:rPr lang="zh-CN" altLang="en-US"/>
              <a:t>协议，组成一个完整的系统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676400" y="4311650"/>
          <a:ext cx="8533765" cy="166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648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dk1"/>
                          </a:solidFill>
                        </a:rPr>
                        <a:t>Control Algorithms(</a:t>
                      </a:r>
                      <a:r>
                        <a:rPr lang="zh-CN" altLang="en-US" sz="2800" b="0">
                          <a:solidFill>
                            <a:schemeClr val="dk1"/>
                          </a:solidFill>
                        </a:rPr>
                        <a:t>控制算法）</a:t>
                      </a:r>
                      <a:endParaRPr lang="zh-CN" altLang="en-US" sz="2800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Transformation Properties and Conditions(CP1/CP2)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48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Transformation Functions(OT</a:t>
                      </a:r>
                      <a:r>
                        <a:rPr lang="zh-CN" altLang="en-US" sz="2800"/>
                        <a:t>函数）</a:t>
                      </a:r>
                      <a:endParaRPr lang="zh-CN" altLang="en-US" sz="28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</a:t>
            </a:r>
            <a:r>
              <a:rPr lang="zh-CN" altLang="en-US"/>
              <a:t>函数简介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82279" y="1825879"/>
            <a:ext cx="1447800" cy="69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750941" y="1825879"/>
            <a:ext cx="1447800" cy="69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06814" y="2524121"/>
            <a:ext cx="415" cy="385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74841" y="2524121"/>
            <a:ext cx="415" cy="385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99870" y="294703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ABCDE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76365" y="294703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ABCDE</a:t>
            </a:r>
            <a:endParaRPr lang="en-US" altLang="zh-CN" dirty="0"/>
          </a:p>
        </p:txBody>
      </p:sp>
      <p:sp>
        <p:nvSpPr>
          <p:cNvPr id="22" name="双括号 21"/>
          <p:cNvSpPr/>
          <p:nvPr/>
        </p:nvSpPr>
        <p:spPr>
          <a:xfrm>
            <a:off x="1748040" y="368519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dirty="0" smtClean="0"/>
              <a:t>Del 4</a:t>
            </a:r>
            <a:endParaRPr lang="zh-CN" altLang="en-US" dirty="0"/>
          </a:p>
        </p:txBody>
      </p:sp>
      <p:sp>
        <p:nvSpPr>
          <p:cNvPr id="8" name="双括号 7"/>
          <p:cNvSpPr/>
          <p:nvPr/>
        </p:nvSpPr>
        <p:spPr>
          <a:xfrm>
            <a:off x="6476250" y="368519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dirty="0" smtClean="0"/>
              <a:t>Del 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9870" y="432879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ABCE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475095" y="432879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ACDE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76365" y="5758180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ACD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499870" y="5758180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ACE</a:t>
            </a:r>
            <a:endParaRPr lang="en-US" altLang="zh-CN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767516" y="4017818"/>
            <a:ext cx="3491689" cy="154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820994" y="4020121"/>
            <a:ext cx="3386188" cy="154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408160" y="4155440"/>
            <a:ext cx="2354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2">
                    <a:lumMod val="50000"/>
                  </a:schemeClr>
                </a:solidFill>
              </a:rPr>
              <a:t>client</a:t>
            </a:r>
            <a:r>
              <a:rPr lang="zh-CN" altLang="en-US" sz="3200" b="1">
                <a:solidFill>
                  <a:schemeClr val="tx2">
                    <a:lumMod val="50000"/>
                  </a:schemeClr>
                </a:solidFill>
              </a:rPr>
              <a:t>和</a:t>
            </a:r>
            <a:r>
              <a:rPr lang="en-US" altLang="zh-CN" sz="3200" b="1">
                <a:solidFill>
                  <a:schemeClr val="tx2">
                    <a:lumMod val="50000"/>
                  </a:schemeClr>
                </a:solidFill>
              </a:rPr>
              <a:t>server</a:t>
            </a:r>
            <a:r>
              <a:rPr lang="zh-CN" altLang="en-US" sz="3200" b="1">
                <a:solidFill>
                  <a:schemeClr val="tx2">
                    <a:lumMod val="50000"/>
                  </a:schemeClr>
                </a:solidFill>
              </a:rPr>
              <a:t>结果不一致</a:t>
            </a:r>
            <a:r>
              <a:rPr lang="zh-CN" altLang="en-US" sz="3200" b="1"/>
              <a:t>！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5" grpId="0" bldLvl="0" animBg="1"/>
      <p:bldP spid="19" grpId="0" bldLvl="0" animBg="1"/>
      <p:bldP spid="5" grpId="0" bldLvl="0" animBg="1"/>
      <p:bldP spid="22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</a:t>
            </a:r>
            <a:r>
              <a:rPr lang="zh-CN" altLang="en-US"/>
              <a:t>函数简介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s-ES" altLang="zh-CN" sz="3200" dirty="0" smtClean="0">
                <a:latin typeface="Consolas" panose="020B0609020204030204" pitchFamily="49" charset="0"/>
                <a:sym typeface="+mn-ea"/>
              </a:rPr>
              <a:t>xform(</a:t>
            </a:r>
            <a:r>
              <a:rPr lang="en-US" altLang="es-ES" sz="3200" dirty="0" smtClean="0">
                <a:latin typeface="Consolas" panose="020B0609020204030204" pitchFamily="49" charset="0"/>
                <a:sym typeface="+mn-ea"/>
              </a:rPr>
              <a:t>c,s</a:t>
            </a:r>
            <a:r>
              <a:rPr lang="es-ES" altLang="zh-CN" sz="3200" dirty="0">
                <a:latin typeface="Consolas" panose="020B0609020204030204" pitchFamily="49" charset="0"/>
                <a:sym typeface="+mn-ea"/>
              </a:rPr>
              <a:t>)</a:t>
            </a:r>
            <a:r>
              <a:rPr lang="en-US" altLang="es-ES" sz="3200" dirty="0">
                <a:latin typeface="Consolas" panose="020B0609020204030204" pitchFamily="49" charset="0"/>
                <a:sym typeface="+mn-ea"/>
              </a:rPr>
              <a:t>={c',s'} </a:t>
            </a:r>
            <a:endParaRPr lang="en-US" altLang="es-ES" sz="3200" dirty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s-ES" sz="3200" dirty="0">
                <a:latin typeface="Consolas" panose="020B0609020204030204" pitchFamily="49" charset="0"/>
                <a:sym typeface="+mn-ea"/>
              </a:rPr>
              <a:t>执行操作 </a:t>
            </a:r>
            <a:r>
              <a:rPr lang="en-US" altLang="es-ES" sz="3200" dirty="0">
                <a:latin typeface="Consolas" panose="020B0609020204030204" pitchFamily="49" charset="0"/>
                <a:sym typeface="+mn-ea"/>
              </a:rPr>
              <a:t>client:c-&gt;s'  server:s-&gt;c'</a:t>
            </a:r>
            <a:r>
              <a:rPr lang="es-ES" altLang="zh-CN" sz="3200" dirty="0">
                <a:latin typeface="Consolas" panose="020B0609020204030204" pitchFamily="49" charset="0"/>
                <a:sym typeface="+mn-ea"/>
              </a:rPr>
              <a:t> </a:t>
            </a:r>
            <a:endParaRPr lang="es-ES" altLang="zh-CN" sz="3200" dirty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en-US" altLang="es-ES" sz="3200" dirty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zh-CN" altLang="es-ES" sz="3200" b="1" dirty="0">
                <a:latin typeface="Consolas" panose="020B0609020204030204" pitchFamily="49" charset="0"/>
                <a:sym typeface="+mn-ea"/>
              </a:rPr>
              <a:t>以</a:t>
            </a:r>
            <a:r>
              <a:rPr lang="en-US" altLang="zh-CN" sz="3200" b="1" dirty="0">
                <a:latin typeface="Consolas" panose="020B0609020204030204" pitchFamily="49" charset="0"/>
                <a:sym typeface="+mn-ea"/>
              </a:rPr>
              <a:t>del operation</a:t>
            </a:r>
            <a:r>
              <a:rPr lang="zh-CN" altLang="en-US" sz="3200" b="1" dirty="0">
                <a:latin typeface="Consolas" panose="020B0609020204030204" pitchFamily="49" charset="0"/>
                <a:sym typeface="+mn-ea"/>
              </a:rPr>
              <a:t>为例</a:t>
            </a:r>
            <a:endParaRPr lang="zh-CN" altLang="en-US" sz="3200" b="1" dirty="0" smtClean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3200" dirty="0" smtClean="0">
                <a:latin typeface="Consolas" panose="020B0609020204030204" pitchFamily="49" charset="0"/>
                <a:sym typeface="+mn-ea"/>
              </a:rPr>
              <a:t>xform(del </a:t>
            </a:r>
            <a:r>
              <a:rPr lang="es-ES" altLang="zh-CN" sz="3200" dirty="0">
                <a:latin typeface="Consolas" panose="020B0609020204030204" pitchFamily="49" charset="0"/>
                <a:sym typeface="+mn-ea"/>
              </a:rPr>
              <a:t>x, del y) </a:t>
            </a:r>
            <a:r>
              <a:rPr lang="es-ES" altLang="zh-CN" sz="3200" dirty="0" smtClean="0">
                <a:latin typeface="Consolas" panose="020B0609020204030204" pitchFamily="49" charset="0"/>
                <a:sym typeface="+mn-ea"/>
              </a:rPr>
              <a:t>=</a:t>
            </a:r>
            <a:br>
              <a:rPr lang="es-ES" altLang="zh-CN" sz="3200" dirty="0" smtClean="0">
                <a:latin typeface="Consolas" panose="020B0609020204030204" pitchFamily="49" charset="0"/>
                <a:sym typeface="+mn-ea"/>
              </a:rPr>
            </a:br>
            <a:r>
              <a:rPr lang="es-ES" altLang="zh-CN" sz="3200" dirty="0" smtClean="0">
                <a:latin typeface="Consolas" panose="020B0609020204030204" pitchFamily="49" charset="0"/>
                <a:sym typeface="+mn-ea"/>
              </a:rPr>
              <a:t>	{</a:t>
            </a:r>
            <a:r>
              <a:rPr lang="es-ES" altLang="zh-CN" sz="3200" dirty="0">
                <a:latin typeface="Consolas" panose="020B0609020204030204" pitchFamily="49" charset="0"/>
                <a:sym typeface="+mn-ea"/>
              </a:rPr>
              <a:t>del x-1, del y} if x &gt; </a:t>
            </a:r>
            <a:r>
              <a:rPr lang="es-ES" altLang="zh-CN" sz="3200" dirty="0" smtClean="0">
                <a:latin typeface="Consolas" panose="020B0609020204030204" pitchFamily="49" charset="0"/>
                <a:sym typeface="+mn-ea"/>
              </a:rPr>
              <a:t>y</a:t>
            </a:r>
            <a:br>
              <a:rPr lang="es-ES" altLang="zh-CN" sz="3200" dirty="0" smtClean="0">
                <a:latin typeface="Consolas" panose="020B0609020204030204" pitchFamily="49" charset="0"/>
                <a:sym typeface="+mn-ea"/>
              </a:rPr>
            </a:br>
            <a:r>
              <a:rPr lang="es-ES" altLang="zh-CN" sz="3200" dirty="0" smtClean="0">
                <a:latin typeface="Consolas" panose="020B0609020204030204" pitchFamily="49" charset="0"/>
                <a:sym typeface="+mn-ea"/>
              </a:rPr>
              <a:t>	{del </a:t>
            </a:r>
            <a:r>
              <a:rPr lang="es-ES" altLang="zh-CN" sz="3200" dirty="0">
                <a:latin typeface="Consolas" panose="020B0609020204030204" pitchFamily="49" charset="0"/>
                <a:sym typeface="+mn-ea"/>
              </a:rPr>
              <a:t>x, del y-1} if x &lt; </a:t>
            </a:r>
            <a:r>
              <a:rPr lang="es-ES" altLang="zh-CN" sz="3200" dirty="0" smtClean="0">
                <a:latin typeface="Consolas" panose="020B0609020204030204" pitchFamily="49" charset="0"/>
                <a:sym typeface="+mn-ea"/>
              </a:rPr>
              <a:t>y</a:t>
            </a:r>
            <a:br>
              <a:rPr lang="es-ES" altLang="zh-CN" sz="3200" dirty="0" smtClean="0">
                <a:latin typeface="Consolas" panose="020B0609020204030204" pitchFamily="49" charset="0"/>
                <a:sym typeface="+mn-ea"/>
              </a:rPr>
            </a:br>
            <a:r>
              <a:rPr lang="es-ES" altLang="zh-CN" sz="3200" dirty="0" smtClean="0">
                <a:latin typeface="Consolas" panose="020B0609020204030204" pitchFamily="49" charset="0"/>
                <a:sym typeface="+mn-ea"/>
              </a:rPr>
              <a:t>	{no-op</a:t>
            </a:r>
            <a:r>
              <a:rPr lang="es-ES" altLang="zh-CN" sz="3200" dirty="0">
                <a:latin typeface="Consolas" panose="020B0609020204030204" pitchFamily="49" charset="0"/>
                <a:sym typeface="+mn-ea"/>
              </a:rPr>
              <a:t>, no-op} </a:t>
            </a:r>
            <a:r>
              <a:rPr lang="es-ES" altLang="zh-CN" sz="3200" dirty="0" smtClean="0">
                <a:latin typeface="Consolas" panose="020B0609020204030204" pitchFamily="49" charset="0"/>
                <a:sym typeface="+mn-ea"/>
              </a:rPr>
              <a:t>  if </a:t>
            </a:r>
            <a:r>
              <a:rPr lang="es-ES" altLang="zh-CN" sz="3200" dirty="0">
                <a:latin typeface="Consolas" panose="020B0609020204030204" pitchFamily="49" charset="0"/>
                <a:sym typeface="+mn-ea"/>
              </a:rPr>
              <a:t>x = </a:t>
            </a:r>
            <a:r>
              <a:rPr lang="es-ES" altLang="zh-CN" sz="3200" dirty="0" smtClean="0">
                <a:latin typeface="Consolas" panose="020B0609020204030204" pitchFamily="49" charset="0"/>
                <a:sym typeface="+mn-ea"/>
              </a:rPr>
              <a:t>y</a:t>
            </a:r>
            <a:endParaRPr lang="en-US" altLang="es-ES" sz="3200" dirty="0">
              <a:latin typeface="Consolas" panose="020B0609020204030204" pitchFamily="49" charset="0"/>
              <a:sym typeface="+mn-ea"/>
            </a:endParaRPr>
          </a:p>
          <a:p>
            <a:endParaRPr lang="en-US" altLang="es-ES" dirty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es-ES" altLang="zh-CN" dirty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es-ES" altLang="zh-CN" dirty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es-ES" altLang="zh-CN" dirty="0" smtClean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es-ES" altLang="zh-CN" dirty="0" smtClean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</a:t>
            </a:r>
            <a:r>
              <a:rPr lang="zh-CN" altLang="en-US"/>
              <a:t>函数简介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82279" y="1825879"/>
            <a:ext cx="1447800" cy="69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750941" y="1825879"/>
            <a:ext cx="1447800" cy="69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06814" y="2524121"/>
            <a:ext cx="415" cy="385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74841" y="2524121"/>
            <a:ext cx="415" cy="385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99870" y="294703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ABCDE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76365" y="294703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ABCDE</a:t>
            </a:r>
            <a:endParaRPr lang="en-US" altLang="zh-CN" dirty="0"/>
          </a:p>
        </p:txBody>
      </p:sp>
      <p:sp>
        <p:nvSpPr>
          <p:cNvPr id="22" name="双括号 21"/>
          <p:cNvSpPr/>
          <p:nvPr/>
        </p:nvSpPr>
        <p:spPr>
          <a:xfrm>
            <a:off x="1748040" y="368519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dirty="0" smtClean="0"/>
              <a:t>Del 4</a:t>
            </a:r>
            <a:endParaRPr lang="zh-CN" altLang="en-US" dirty="0"/>
          </a:p>
        </p:txBody>
      </p:sp>
      <p:sp>
        <p:nvSpPr>
          <p:cNvPr id="8" name="双括号 7"/>
          <p:cNvSpPr/>
          <p:nvPr/>
        </p:nvSpPr>
        <p:spPr>
          <a:xfrm>
            <a:off x="6476250" y="368519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dirty="0" smtClean="0"/>
              <a:t>Del 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9870" y="432879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ABCE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475095" y="432879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ACDE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76365" y="5758180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ACE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499870" y="5758180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ACE</a:t>
            </a:r>
            <a:endParaRPr lang="en-US" altLang="zh-CN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767516" y="4017818"/>
            <a:ext cx="3491689" cy="154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820994" y="4020121"/>
            <a:ext cx="3386188" cy="154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双括号 6"/>
          <p:cNvSpPr/>
          <p:nvPr/>
        </p:nvSpPr>
        <p:spPr>
          <a:xfrm>
            <a:off x="6474980" y="539461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dirty="0" smtClean="0"/>
              <a:t>Del 3</a:t>
            </a:r>
            <a:endParaRPr lang="zh-CN" altLang="en-US" dirty="0"/>
          </a:p>
        </p:txBody>
      </p:sp>
      <p:sp>
        <p:nvSpPr>
          <p:cNvPr id="11" name="双括号 10"/>
          <p:cNvSpPr/>
          <p:nvPr/>
        </p:nvSpPr>
        <p:spPr>
          <a:xfrm>
            <a:off x="1748040" y="539461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dirty="0" smtClean="0"/>
              <a:t>Del 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408160" y="4155440"/>
            <a:ext cx="2354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>
                    <a:lumMod val="50000"/>
                  </a:schemeClr>
                </a:solidFill>
              </a:rPr>
              <a:t>结果一致</a:t>
            </a:r>
            <a:r>
              <a:rPr lang="zh-CN" altLang="en-US" sz="3200" b="1"/>
              <a:t>！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5" grpId="0" bldLvl="0" animBg="1"/>
      <p:bldP spid="19" grpId="0" bldLvl="0" animBg="1"/>
      <p:bldP spid="5" grpId="0" bldLvl="0" animBg="1"/>
      <p:bldP spid="22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7" grpId="0" bldLvl="0" animBg="1"/>
      <p:bldP spid="11" grpId="0" bldLvl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毕设目标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现在</a:t>
            </a:r>
            <a:r>
              <a:rPr lang="en-US" altLang="zh-CN"/>
              <a:t>ins,del,set</a:t>
            </a:r>
            <a:r>
              <a:rPr lang="zh-CN" altLang="en-US"/>
              <a:t>等简单</a:t>
            </a:r>
            <a:r>
              <a:rPr lang="en-US" altLang="zh-CN"/>
              <a:t>operation</a:t>
            </a:r>
            <a:r>
              <a:rPr lang="zh-CN" altLang="en-US"/>
              <a:t>的</a:t>
            </a:r>
            <a:r>
              <a:rPr lang="en-US" altLang="zh-CN"/>
              <a:t>OT</a:t>
            </a:r>
            <a:r>
              <a:rPr lang="zh-CN" altLang="en-US"/>
              <a:t>函数已经基本实现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 sz="3200" b="1"/>
              <a:t>目标和挑战：</a:t>
            </a:r>
            <a:r>
              <a:rPr lang="zh-CN" altLang="en-US" sz="3200" b="1"/>
              <a:t>实现</a:t>
            </a:r>
            <a:r>
              <a:rPr lang="en-US" altLang="zh-CN" sz="3200" b="1"/>
              <a:t>Redis List</a:t>
            </a:r>
            <a:r>
              <a:rPr lang="zh-CN" altLang="en-US" sz="3200" b="1"/>
              <a:t>所支持的</a:t>
            </a:r>
            <a:r>
              <a:rPr lang="en-US" altLang="zh-CN" sz="3200" b="1"/>
              <a:t>14</a:t>
            </a:r>
            <a:r>
              <a:rPr lang="zh-CN" altLang="en-US" sz="3200" b="1"/>
              <a:t>种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非阻塞操作的</a:t>
            </a:r>
            <a:r>
              <a:rPr lang="en-US" altLang="zh-CN" sz="3200" b="1"/>
              <a:t>OT</a:t>
            </a:r>
            <a:r>
              <a:rPr lang="zh-CN" altLang="en-US" sz="3200" b="1"/>
              <a:t>函数</a:t>
            </a:r>
            <a:r>
              <a:rPr lang="en-US" altLang="zh-CN" sz="3200" b="1"/>
              <a:t>(14*14</a:t>
            </a:r>
            <a:r>
              <a:rPr lang="zh-CN" altLang="en-US" sz="3200" b="1"/>
              <a:t>个</a:t>
            </a:r>
            <a:r>
              <a:rPr lang="en-US" altLang="zh-CN" sz="3200" b="1"/>
              <a:t>)</a:t>
            </a:r>
            <a:r>
              <a:rPr lang="zh-CN" altLang="en-US" sz="3200" b="1"/>
              <a:t>。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基本思想：坐标变换</a:t>
            </a:r>
            <a:endParaRPr lang="zh-CN" altLang="en-US"/>
          </a:p>
        </p:txBody>
      </p:sp>
      <p:pic>
        <p:nvPicPr>
          <p:cNvPr id="4" name="图片 3" descr="aec379310a55b319139cb67141a98226cffc17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215" y="2560320"/>
            <a:ext cx="1889760" cy="1736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8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2_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3_1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4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4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UNIT_PRESET_TEXT" val="目录"/>
  <p:tag name="KSO_WM_TEMPLATE_CATEGORY" val="custom"/>
  <p:tag name="KSO_WM_TEMPLATE_INDEX" val="20181635"/>
  <p:tag name="KSO_WM_DIAGRAM_GROUP_CODE" val="l1_1"/>
  <p:tag name="KSO_WM_UNIT_ID" val="custom20181635_8*a*1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635"/>
  <p:tag name="KSO_WM_DIAGRAM_GROUP_CODE" val="l1_1"/>
  <p:tag name="KSO_WM_UNIT_ID" val="custom20181635_8*b*1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"/>
  <p:tag name="KSO_WM_TEMPLATE_CATEGORY" val="custom"/>
  <p:tag name="KSO_WM_TEMPLATE_INDEX" val="20181635"/>
  <p:tag name="KSO_WM_DIAGRAM_GROUP_CODE" val="l1_1"/>
  <p:tag name="KSO_WM_UNIT_ID" val="custom20181635_8*i*10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4"/>
  <p:tag name="KSO_WM_TEMPLATE_CATEGORY" val="custom"/>
  <p:tag name="KSO_WM_TEMPLATE_INDEX" val="20181635"/>
  <p:tag name="KSO_WM_DIAGRAM_GROUP_CODE" val="l1_1"/>
  <p:tag name="KSO_WM_UNIT_ID" val="custom20181635_8*i*3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8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5"/>
  <p:tag name="KSO_WM_TEMPLATE_CATEGORY" val="custom"/>
  <p:tag name="KSO_WM_TEMPLATE_INDEX" val="20181635"/>
  <p:tag name="KSO_WM_DIAGRAM_GROUP_CODE" val="l1_1"/>
  <p:tag name="KSO_WM_UNIT_ID" val="custom20181635_8*i*3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6"/>
  <p:tag name="KSO_WM_TEMPLATE_CATEGORY" val="custom"/>
  <p:tag name="KSO_WM_TEMPLATE_INDEX" val="20181635"/>
  <p:tag name="KSO_WM_DIAGRAM_GROUP_CODE" val="l1_1"/>
  <p:tag name="KSO_WM_UNIT_ID" val="custom20181635_8*i*3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7"/>
  <p:tag name="KSO_WM_TEMPLATE_CATEGORY" val="custom"/>
  <p:tag name="KSO_WM_TEMPLATE_INDEX" val="20181635"/>
  <p:tag name="KSO_WM_DIAGRAM_GROUP_CODE" val="l1_1"/>
  <p:tag name="KSO_WM_UNIT_ID" val="custom20181635_8*i*3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8"/>
  <p:tag name="KSO_WM_TEMPLATE_CATEGORY" val="custom"/>
  <p:tag name="KSO_WM_TEMPLATE_INDEX" val="20181635"/>
  <p:tag name="KSO_WM_DIAGRAM_GROUP_CODE" val="l1_1"/>
  <p:tag name="KSO_WM_UNIT_ID" val="custom20181635_8*i*3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9"/>
  <p:tag name="KSO_WM_TEMPLATE_CATEGORY" val="custom"/>
  <p:tag name="KSO_WM_TEMPLATE_INDEX" val="20181635"/>
  <p:tag name="KSO_WM_DIAGRAM_GROUP_CODE" val="l1_1"/>
  <p:tag name="KSO_WM_UNIT_ID" val="custom20181635_8*i*3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0"/>
  <p:tag name="KSO_WM_TEMPLATE_CATEGORY" val="custom"/>
  <p:tag name="KSO_WM_TEMPLATE_INDEX" val="20181635"/>
  <p:tag name="KSO_WM_DIAGRAM_GROUP_CODE" val="l1_1"/>
  <p:tag name="KSO_WM_UNIT_ID" val="custom20181635_8*i*4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1"/>
  <p:tag name="KSO_WM_TEMPLATE_CATEGORY" val="custom"/>
  <p:tag name="KSO_WM_TEMPLATE_INDEX" val="20181635"/>
  <p:tag name="KSO_WM_DIAGRAM_GROUP_CODE" val="l1_1"/>
  <p:tag name="KSO_WM_UNIT_ID" val="custom20181635_8*i*4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2"/>
  <p:tag name="KSO_WM_TEMPLATE_CATEGORY" val="custom"/>
  <p:tag name="KSO_WM_TEMPLATE_INDEX" val="20181635"/>
  <p:tag name="KSO_WM_DIAGRAM_GROUP_CODE" val="l1_1"/>
  <p:tag name="KSO_WM_UNIT_ID" val="custom20181635_8*i*4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3"/>
  <p:tag name="KSO_WM_TEMPLATE_CATEGORY" val="custom"/>
  <p:tag name="KSO_WM_TEMPLATE_INDEX" val="20181635"/>
  <p:tag name="KSO_WM_DIAGRAM_GROUP_CODE" val="l1_1"/>
  <p:tag name="KSO_WM_UNIT_ID" val="custom20181635_8*i*4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4"/>
  <p:tag name="KSO_WM_TEMPLATE_CATEGORY" val="custom"/>
  <p:tag name="KSO_WM_TEMPLATE_INDEX" val="20181635"/>
  <p:tag name="KSO_WM_DIAGRAM_GROUP_CODE" val="l1_1"/>
  <p:tag name="KSO_WM_UNIT_ID" val="custom20181635_8*i*4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83_1"/>
  <p:tag name="KSO_WM_TEMPLATE_CATEGORY" val="custom"/>
  <p:tag name="KSO_WM_TEMPLATE_INDEX" val="20181687"/>
  <p:tag name="KSO_WM_TEMPLATE_SUBCATEGORY" val="combine"/>
  <p:tag name="KSO_WM_TEMPLATE_THUMBS_INDEX" val="1、4、5、6、11、12、16、1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5"/>
  <p:tag name="KSO_WM_TEMPLATE_CATEGORY" val="custom"/>
  <p:tag name="KSO_WM_TEMPLATE_INDEX" val="20181635"/>
  <p:tag name="KSO_WM_DIAGRAM_GROUP_CODE" val="l1_1"/>
  <p:tag name="KSO_WM_UNIT_ID" val="custom20181635_8*i*4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6"/>
  <p:tag name="KSO_WM_TEMPLATE_CATEGORY" val="custom"/>
  <p:tag name="KSO_WM_TEMPLATE_INDEX" val="20181635"/>
  <p:tag name="KSO_WM_DIAGRAM_GROUP_CODE" val="l1_1"/>
  <p:tag name="KSO_WM_UNIT_ID" val="custom20181635_8*i*4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7"/>
  <p:tag name="KSO_WM_TEMPLATE_CATEGORY" val="custom"/>
  <p:tag name="KSO_WM_TEMPLATE_INDEX" val="20181635"/>
  <p:tag name="KSO_WM_DIAGRAM_GROUP_CODE" val="l1_1"/>
  <p:tag name="KSO_WM_UNIT_ID" val="custom20181635_8*i*4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8"/>
  <p:tag name="KSO_WM_TEMPLATE_CATEGORY" val="custom"/>
  <p:tag name="KSO_WM_TEMPLATE_INDEX" val="20181635"/>
  <p:tag name="KSO_WM_DIAGRAM_GROUP_CODE" val="l1_1"/>
  <p:tag name="KSO_WM_UNIT_ID" val="custom20181635_8*i*4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9"/>
  <p:tag name="KSO_WM_TEMPLATE_CATEGORY" val="custom"/>
  <p:tag name="KSO_WM_TEMPLATE_INDEX" val="20181635"/>
  <p:tag name="KSO_WM_DIAGRAM_GROUP_CODE" val="l1_1"/>
  <p:tag name="KSO_WM_UNIT_ID" val="custom20181635_8*i*4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0"/>
  <p:tag name="KSO_WM_TEMPLATE_CATEGORY" val="custom"/>
  <p:tag name="KSO_WM_TEMPLATE_INDEX" val="20181635"/>
  <p:tag name="KSO_WM_DIAGRAM_GROUP_CODE" val="l1_1"/>
  <p:tag name="KSO_WM_UNIT_ID" val="custom20181635_8*i*5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1"/>
  <p:tag name="KSO_WM_TEMPLATE_CATEGORY" val="custom"/>
  <p:tag name="KSO_WM_TEMPLATE_INDEX" val="20181635"/>
  <p:tag name="KSO_WM_DIAGRAM_GROUP_CODE" val="l1_1"/>
  <p:tag name="KSO_WM_UNIT_ID" val="custom20181635_8*i*5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2"/>
  <p:tag name="KSO_WM_TEMPLATE_CATEGORY" val="custom"/>
  <p:tag name="KSO_WM_TEMPLATE_INDEX" val="20181635"/>
  <p:tag name="KSO_WM_DIAGRAM_GROUP_CODE" val="l1_1"/>
  <p:tag name="KSO_WM_UNIT_ID" val="custom20181635_8*i*5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3"/>
  <p:tag name="KSO_WM_TEMPLATE_CATEGORY" val="custom"/>
  <p:tag name="KSO_WM_TEMPLATE_INDEX" val="20181635"/>
  <p:tag name="KSO_WM_DIAGRAM_GROUP_CODE" val="l1_1"/>
  <p:tag name="KSO_WM_UNIT_ID" val="custom20181635_8*i*5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4"/>
  <p:tag name="KSO_WM_TEMPLATE_CATEGORY" val="custom"/>
  <p:tag name="KSO_WM_TEMPLATE_INDEX" val="20181635"/>
  <p:tag name="KSO_WM_DIAGRAM_GROUP_CODE" val="l1_1"/>
  <p:tag name="KSO_WM_UNIT_ID" val="custom20181635_8*i*5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5"/>
  <p:tag name="KSO_WM_TEMPLATE_CATEGORY" val="custom"/>
  <p:tag name="KSO_WM_TEMPLATE_INDEX" val="20181635"/>
  <p:tag name="KSO_WM_DIAGRAM_GROUP_CODE" val="l1_1"/>
  <p:tag name="KSO_WM_UNIT_ID" val="custom20181635_8*i*5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6"/>
  <p:tag name="KSO_WM_TEMPLATE_CATEGORY" val="custom"/>
  <p:tag name="KSO_WM_TEMPLATE_INDEX" val="20181635"/>
  <p:tag name="KSO_WM_DIAGRAM_GROUP_CODE" val="l1_1"/>
  <p:tag name="KSO_WM_UNIT_ID" val="custom20181635_8*i*5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7"/>
  <p:tag name="KSO_WM_TEMPLATE_CATEGORY" val="custom"/>
  <p:tag name="KSO_WM_TEMPLATE_INDEX" val="20181635"/>
  <p:tag name="KSO_WM_DIAGRAM_GROUP_CODE" val="l1_1"/>
  <p:tag name="KSO_WM_UNIT_ID" val="custom20181635_8*i*57"/>
  <p:tag name="KSO_WM_UNIT_FILL_FORE_SCHEMECOLOR_INDEX" val="5"/>
  <p:tag name="KSO_WM_UNI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1"/>
  <p:tag name="KSO_WM_TEMPLATE_CATEGORY" val="custom"/>
  <p:tag name="KSO_WM_TEMPLATE_INDEX" val="20181635"/>
  <p:tag name="KSO_WM_DIAGRAM_GROUP_CODE" val="l1_1"/>
  <p:tag name="KSO_WM_UNIT_ID" val="custom20181635_8*i*8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2"/>
  <p:tag name="KSO_WM_TEMPLATE_CATEGORY" val="custom"/>
  <p:tag name="KSO_WM_TEMPLATE_INDEX" val="20181635"/>
  <p:tag name="KSO_WM_DIAGRAM_GROUP_CODE" val="l1_1"/>
  <p:tag name="KSO_WM_UNIT_ID" val="custom20181635_8*i*8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3"/>
  <p:tag name="KSO_WM_TEMPLATE_CATEGORY" val="custom"/>
  <p:tag name="KSO_WM_TEMPLATE_INDEX" val="20181635"/>
  <p:tag name="KSO_WM_DIAGRAM_GROUP_CODE" val="l1_1"/>
  <p:tag name="KSO_WM_UNIT_ID" val="custom20181635_8*i*8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4"/>
  <p:tag name="KSO_WM_TEMPLATE_CATEGORY" val="custom"/>
  <p:tag name="KSO_WM_TEMPLATE_INDEX" val="20181635"/>
  <p:tag name="KSO_WM_DIAGRAM_GROUP_CODE" val="l1_1"/>
  <p:tag name="KSO_WM_UNIT_ID" val="custom20181635_8*i*8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5"/>
  <p:tag name="KSO_WM_TEMPLATE_CATEGORY" val="custom"/>
  <p:tag name="KSO_WM_TEMPLATE_INDEX" val="20181635"/>
  <p:tag name="KSO_WM_DIAGRAM_GROUP_CODE" val="l1_1"/>
  <p:tag name="KSO_WM_UNIT_ID" val="custom20181635_8*i*8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6"/>
  <p:tag name="KSO_WM_TEMPLATE_CATEGORY" val="custom"/>
  <p:tag name="KSO_WM_TEMPLATE_INDEX" val="20181635"/>
  <p:tag name="KSO_WM_DIAGRAM_GROUP_CODE" val="l1_1"/>
  <p:tag name="KSO_WM_UNIT_ID" val="custom20181635_8*i*8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7"/>
  <p:tag name="KSO_WM_TEMPLATE_CATEGORY" val="custom"/>
  <p:tag name="KSO_WM_TEMPLATE_INDEX" val="20181635"/>
  <p:tag name="KSO_WM_DIAGRAM_GROUP_CODE" val="l1_1"/>
  <p:tag name="KSO_WM_UNIT_ID" val="custom20181635_8*i*8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8"/>
  <p:tag name="KSO_WM_TEMPLATE_CATEGORY" val="custom"/>
  <p:tag name="KSO_WM_TEMPLATE_INDEX" val="20181635"/>
  <p:tag name="KSO_WM_DIAGRAM_GROUP_CODE" val="l1_1"/>
  <p:tag name="KSO_WM_UNIT_ID" val="custom20181635_8*i*8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9"/>
  <p:tag name="KSO_WM_TEMPLATE_CATEGORY" val="custom"/>
  <p:tag name="KSO_WM_TEMPLATE_INDEX" val="20181635"/>
  <p:tag name="KSO_WM_DIAGRAM_GROUP_CODE" val="l1_1"/>
  <p:tag name="KSO_WM_UNIT_ID" val="custom20181635_8*i*8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0"/>
  <p:tag name="KSO_WM_TEMPLATE_CATEGORY" val="custom"/>
  <p:tag name="KSO_WM_TEMPLATE_INDEX" val="20181635"/>
  <p:tag name="KSO_WM_DIAGRAM_GROUP_CODE" val="l1_1"/>
  <p:tag name="KSO_WM_UNIT_ID" val="custom20181635_8*i*9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1"/>
  <p:tag name="KSO_WM_TEMPLATE_CATEGORY" val="custom"/>
  <p:tag name="KSO_WM_TEMPLATE_INDEX" val="20181635"/>
  <p:tag name="KSO_WM_DIAGRAM_GROUP_CODE" val="l1_1"/>
  <p:tag name="KSO_WM_UNIT_ID" val="custom20181635_8*i*9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2"/>
  <p:tag name="KSO_WM_TEMPLATE_CATEGORY" val="custom"/>
  <p:tag name="KSO_WM_TEMPLATE_INDEX" val="20181635"/>
  <p:tag name="KSO_WM_DIAGRAM_GROUP_CODE" val="l1_1"/>
  <p:tag name="KSO_WM_UNIT_ID" val="custom20181635_8*i*9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3"/>
  <p:tag name="KSO_WM_TEMPLATE_CATEGORY" val="custom"/>
  <p:tag name="KSO_WM_TEMPLATE_INDEX" val="20181635"/>
  <p:tag name="KSO_WM_DIAGRAM_GROUP_CODE" val="l1_1"/>
  <p:tag name="KSO_WM_UNIT_ID" val="custom20181635_8*i*9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4"/>
  <p:tag name="KSO_WM_TEMPLATE_CATEGORY" val="custom"/>
  <p:tag name="KSO_WM_TEMPLATE_INDEX" val="20181635"/>
  <p:tag name="KSO_WM_DIAGRAM_GROUP_CODE" val="l1_1"/>
  <p:tag name="KSO_WM_UNIT_ID" val="custom20181635_8*i*9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5"/>
  <p:tag name="KSO_WM_TEMPLATE_CATEGORY" val="custom"/>
  <p:tag name="KSO_WM_TEMPLATE_INDEX" val="20181635"/>
  <p:tag name="KSO_WM_DIAGRAM_GROUP_CODE" val="l1_1"/>
  <p:tag name="KSO_WM_UNIT_ID" val="custom20181635_8*i*9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6"/>
  <p:tag name="KSO_WM_TEMPLATE_CATEGORY" val="custom"/>
  <p:tag name="KSO_WM_TEMPLATE_INDEX" val="20181635"/>
  <p:tag name="KSO_WM_DIAGRAM_GROUP_CODE" val="l1_1"/>
  <p:tag name="KSO_WM_UNIT_ID" val="custom20181635_8*i*9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7"/>
  <p:tag name="KSO_WM_TEMPLATE_CATEGORY" val="custom"/>
  <p:tag name="KSO_WM_TEMPLATE_INDEX" val="20181635"/>
  <p:tag name="KSO_WM_DIAGRAM_GROUP_CODE" val="l1_1"/>
  <p:tag name="KSO_WM_UNIT_ID" val="custom20181635_8*i*9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181637"/>
  <p:tag name="KSO_WM_UNIT_ID" val="custom20181637_20*i*2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8"/>
  <p:tag name="KSO_WM_TEMPLATE_CATEGORY" val="custom"/>
  <p:tag name="KSO_WM_TEMPLATE_INDEX" val="20181635"/>
  <p:tag name="KSO_WM_DIAGRAM_GROUP_CODE" val="l1_1"/>
  <p:tag name="KSO_WM_UNIT_ID" val="custom20181635_8*i*9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9"/>
  <p:tag name="KSO_WM_TEMPLATE_CATEGORY" val="custom"/>
  <p:tag name="KSO_WM_TEMPLATE_INDEX" val="20181635"/>
  <p:tag name="KSO_WM_DIAGRAM_GROUP_CODE" val="l1_1"/>
  <p:tag name="KSO_WM_UNIT_ID" val="custom20181635_8*i*9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0"/>
  <p:tag name="KSO_WM_TEMPLATE_CATEGORY" val="custom"/>
  <p:tag name="KSO_WM_TEMPLATE_INDEX" val="20181635"/>
  <p:tag name="KSO_WM_DIAGRAM_GROUP_CODE" val="l1_1"/>
  <p:tag name="KSO_WM_UNIT_ID" val="custom20181635_8*i*10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1"/>
  <p:tag name="KSO_WM_TEMPLATE_CATEGORY" val="custom"/>
  <p:tag name="KSO_WM_TEMPLATE_INDEX" val="20181635"/>
  <p:tag name="KSO_WM_DIAGRAM_GROUP_CODE" val="l1_1"/>
  <p:tag name="KSO_WM_UNIT_ID" val="custom20181635_8*i*10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2"/>
  <p:tag name="KSO_WM_TEMPLATE_CATEGORY" val="custom"/>
  <p:tag name="KSO_WM_TEMPLATE_INDEX" val="20181635"/>
  <p:tag name="KSO_WM_DIAGRAM_GROUP_CODE" val="l1_1"/>
  <p:tag name="KSO_WM_UNIT_ID" val="custom20181635_8*i*10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3"/>
  <p:tag name="KSO_WM_TEMPLATE_CATEGORY" val="custom"/>
  <p:tag name="KSO_WM_TEMPLATE_INDEX" val="20181635"/>
  <p:tag name="KSO_WM_DIAGRAM_GROUP_CODE" val="l1_1"/>
  <p:tag name="KSO_WM_UNIT_ID" val="custom20181635_8*i*10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2_1"/>
  <p:tag name="KSO_WM_UNIT_TEXT_FILL_FORE_SCHEMECOLOR_INDEX" val="5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2_1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9*270"/>
  <p:tag name="KSO_WM_BEAUTIFY_FLAG" val="#wm#"/>
  <p:tag name="KSO_WM_SLIDE_TYPE" val="text"/>
  <p:tag name="KSO_WM_SLIDE_ITEM_CNT" val="1"/>
  <p:tag name="KSO_WM_TAG_VERSION" val="1.0"/>
  <p:tag name="KSO_WM_COMBINE_RELATE_SLIDE_ID" val="background20180946_8"/>
  <p:tag name="KSO_WM_TEMPLATE_CATEGORY" val="custom"/>
  <p:tag name="KSO_WM_TEMPLATE_INDEX" val="20181687"/>
  <p:tag name="KSO_WM_SLIDE_ID" val="custom20181637_20"/>
  <p:tag name="KSO_WM_SLIDE_INDEX" val="20"/>
  <p:tag name="KSO_WM_TEMPLATE_SUBCATEGORY" val="combine"/>
</p:tagLst>
</file>

<file path=ppt/tags/tag70.xml><?xml version="1.0" encoding="utf-8"?>
<p:tagLst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BEAUTIFY_FLAG" val="#wm#"/>
  <p:tag name="KSO_WM_COMBINE_RELATE_SLIDE_ID" val="custom20181415_9"/>
  <p:tag name="KSO_WM_TEMPLATE_CATEGORY" val="custom"/>
  <p:tag name="KSO_WM_TEMPLATE_INDEX" val="20181687"/>
  <p:tag name="KSO_WM_SLIDE_ID" val="custom20181635_8"/>
  <p:tag name="KSO_WM_SLIDE_INDEX" val="8"/>
  <p:tag name="KSO_WM_DIAGRAM_GROUP_CODE" val="l1-1"/>
  <p:tag name="KSO_WM_TEMPLATE_SUBCATEGORY" val="combine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2.xml><?xml version="1.0" encoding="utf-8"?>
<p:tagLst xmlns:p="http://schemas.openxmlformats.org/presentationml/2006/main">
  <p:tag name="KSO_WM_TEMPLATE_CATEGORY" val="custom"/>
  <p:tag name="KSO_WM_TEMPLATE_INDEX" val="2018168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 主题">
      <a:dk1>
        <a:srgbClr val="7030A0"/>
      </a:dk1>
      <a:lt1>
        <a:srgbClr val="FFFFFF"/>
      </a:lt1>
      <a:dk2>
        <a:srgbClr val="44546A"/>
      </a:dk2>
      <a:lt2>
        <a:srgbClr val="FFFFFF"/>
      </a:lt2>
      <a:accent1>
        <a:srgbClr val="7030A0"/>
      </a:accent1>
      <a:accent2>
        <a:srgbClr val="FFFFFF"/>
      </a:accent2>
      <a:accent3>
        <a:srgbClr val="BFBFB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2177</Words>
  <Application>WPS 演示</Application>
  <PresentationFormat>宽屏</PresentationFormat>
  <Paragraphs>193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黑体</vt:lpstr>
      <vt:lpstr>楷体</vt:lpstr>
      <vt:lpstr>Calibri</vt:lpstr>
      <vt:lpstr>微软雅黑</vt:lpstr>
      <vt:lpstr>Consolas</vt:lpstr>
      <vt:lpstr>Kozuka Gothic Pr6N B</vt:lpstr>
      <vt:lpstr>Arial Unicode MS</vt:lpstr>
      <vt:lpstr>Yu Mincho</vt:lpstr>
      <vt:lpstr>Office 主题​​</vt:lpstr>
      <vt:lpstr>PowerPoint 演示文稿</vt:lpstr>
      <vt:lpstr>PowerPoint 演示文稿</vt:lpstr>
      <vt:lpstr>协同编辑应用</vt:lpstr>
      <vt:lpstr>协同编辑</vt:lpstr>
      <vt:lpstr>系统模型</vt:lpstr>
      <vt:lpstr>OT函数简介</vt:lpstr>
      <vt:lpstr>OT函数简介</vt:lpstr>
      <vt:lpstr>OT函数简介</vt:lpstr>
      <vt:lpstr>毕设目标</vt:lpstr>
      <vt:lpstr>研究内容和意义</vt:lpstr>
      <vt:lpstr>目前工作（准备知识的学习）</vt:lpstr>
      <vt:lpstr>目前工作（准备知识的学习）</vt:lpstr>
      <vt:lpstr>毕设计划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xhdn</cp:lastModifiedBy>
  <cp:revision>5</cp:revision>
  <dcterms:created xsi:type="dcterms:W3CDTF">2015-05-05T08:02:00Z</dcterms:created>
  <dcterms:modified xsi:type="dcterms:W3CDTF">2017-11-22T13:14:02Z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