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64" r:id="rId5"/>
    <p:sldId id="263" r:id="rId6"/>
    <p:sldId id="266" r:id="rId7"/>
    <p:sldId id="268" r:id="rId8"/>
    <p:sldId id="269" r:id="rId9"/>
    <p:sldId id="270" r:id="rId10"/>
    <p:sldId id="275" r:id="rId11"/>
    <p:sldId id="282" r:id="rId12"/>
    <p:sldId id="284" r:id="rId13"/>
    <p:sldId id="283" r:id="rId14"/>
    <p:sldId id="276" r:id="rId15"/>
    <p:sldId id="277" r:id="rId16"/>
    <p:sldId id="25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gxin wei" initials="hw" lastIdx="13" clrIdx="0"/>
  <p:cmAuthor id="2" name="xhdn" initials="x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4T14:36:44.998" idx="1">
    <p:pos x="743" y="2873"/>
    <p:text>改为：指导老师</p:text>
  </p:cm>
  <p:cm authorId="1" dt="2017-11-24T14:38:44.042" idx="2">
    <p:pos x="5549" y="1072"/>
    <p:text>加“的”。缩写字体，放在一行里。</p:text>
  </p:cm>
  <p:cm authorId="2" dt="2017-11-24T19:30:01.074" idx="1">
    <p:pos x="606" y="2868"/>
    <p:text>已修改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4T14:59:36.370" idx="13">
    <p:pos x="5150" y="1891"/>
    <p:text>3和4合为一节：毕设目标。修改参见正文批注。</p:text>
  </p:cm>
  <p:cm authorId="2" dt="2017-11-24T19:31:03.054" idx="3">
    <p:pos x="10" y="10"/>
    <p:text>已修改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4T14:40:48.051" idx="3">
    <p:pos x="1855" y="1068"/>
    <p:text>应用特点，用几个短语概括，使用列表格式1、2、3呈现。ppt中不要出现大段文字。</p:text>
  </p:cm>
  <p:cm authorId="1" dt="2017-11-24T14:42:13.647" idx="4">
    <p:pos x="3215" y="3048"/>
    <p:text>OT协议包括OT函数。不能用“即”。</p:text>
  </p:cm>
  <p:cm authorId="1" dt="2017-11-24T14:42:59.570" idx="5">
    <p:pos x="491" y="3196"/>
    <p:text>首次出现 OT 需要将同时给出英文全称。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4T14:44:10.575" idx="6">
    <p:pos x="2849" y="1556"/>
    <p:text>引用可以放在该页的下方，给出作者，标题，年份，发表会议。</p:text>
  </p:cm>
  <p:cm authorId="1" dt="2017-11-24T14:45:07.010" idx="7">
    <p:pos x="2724" y="1977"/>
    <p:text>CP1/CP2 不是协议，而是性质。OT 函数需要满足CP1/CP2。控制算法是基于CP1/CP2实现的。CP1/CP2可以看做是 OT协议的中间层，将该类协议分离成两个相对独立的部分：OT函数与控制算法。所以，我们才可以只考虑 OT函数的设计与实现。</p:text>
  </p:cm>
  <p:cm authorId="1" dt="2017-11-24T14:47:25.163" idx="8">
    <p:pos x="4585" y="2950"/>
    <p:text>该页最后说明：我们的关注点是 OT 函数的设计与实现。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4T14:48:58.921" idx="9">
    <p:pos x="3605" y="1439"/>
    <p:text>-&gt; 符号 改为 ; 。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4T14:49:42.980" idx="10">
    <p:pos x="5425" y="1050"/>
    <p:text>强调：论文中只考虑这些简单的操作。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4T14:54:28.303" idx="11">
    <p:pos x="5075" y="2764"/>
    <p:text>可以截 RedisLab 的图标放在这里。这个不说成研究意义了，只是客观地捎带说一下即可。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4T14:56:44.335" idx="12">
    <p:pos x="3699" y="1104"/>
    <p:text>这里不需要具体讲，只要提一下就可以。不要讲每一种是怎么做的。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3452-FC8F-4B98-AA5D-D6C57A8A4F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同心圆 11"/>
          <p:cNvSpPr/>
          <p:nvPr/>
        </p:nvSpPr>
        <p:spPr>
          <a:xfrm>
            <a:off x="508444" y="1405665"/>
            <a:ext cx="1537712" cy="1537712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2005" y="1439226"/>
            <a:ext cx="1470589" cy="1470589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3580785" y="3122031"/>
            <a:ext cx="1537712" cy="1537712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614346" y="3155592"/>
            <a:ext cx="1470589" cy="1470589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2192928" y="3722284"/>
            <a:ext cx="1914989" cy="1914989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234724" y="3764080"/>
            <a:ext cx="1831398" cy="1831398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909744" y="932723"/>
            <a:ext cx="4014461" cy="401446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97362" y="1020341"/>
            <a:ext cx="3839225" cy="3839225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0" name="同心圆 19"/>
          <p:cNvSpPr/>
          <p:nvPr/>
        </p:nvSpPr>
        <p:spPr>
          <a:xfrm>
            <a:off x="4898177" y="1101045"/>
            <a:ext cx="668416" cy="668416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912766" y="1115634"/>
            <a:ext cx="639239" cy="639239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297790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376946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Freeform 44"/>
          <p:cNvSpPr>
            <a:spLocks noEditPoints="1"/>
          </p:cNvSpPr>
          <p:nvPr/>
        </p:nvSpPr>
        <p:spPr bwMode="auto">
          <a:xfrm>
            <a:off x="8524961" y="5401414"/>
            <a:ext cx="482075" cy="388128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08020" tIns="54009" rIns="108020" bIns="54009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547754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626910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9704584" y="5414993"/>
            <a:ext cx="549919" cy="319446"/>
          </a:xfrm>
          <a:custGeom>
            <a:avLst/>
            <a:gdLst>
              <a:gd name="T0" fmla="*/ 107 w 165"/>
              <a:gd name="T1" fmla="*/ 104 h 104"/>
              <a:gd name="T2" fmla="*/ 124 w 165"/>
              <a:gd name="T3" fmla="*/ 104 h 104"/>
              <a:gd name="T4" fmla="*/ 124 w 165"/>
              <a:gd name="T5" fmla="*/ 45 h 104"/>
              <a:gd name="T6" fmla="*/ 107 w 165"/>
              <a:gd name="T7" fmla="*/ 61 h 104"/>
              <a:gd name="T8" fmla="*/ 107 w 165"/>
              <a:gd name="T9" fmla="*/ 104 h 104"/>
              <a:gd name="T10" fmla="*/ 132 w 165"/>
              <a:gd name="T11" fmla="*/ 104 h 104"/>
              <a:gd name="T12" fmla="*/ 149 w 165"/>
              <a:gd name="T13" fmla="*/ 104 h 104"/>
              <a:gd name="T14" fmla="*/ 149 w 165"/>
              <a:gd name="T15" fmla="*/ 22 h 104"/>
              <a:gd name="T16" fmla="*/ 132 w 165"/>
              <a:gd name="T17" fmla="*/ 38 h 104"/>
              <a:gd name="T18" fmla="*/ 132 w 165"/>
              <a:gd name="T19" fmla="*/ 104 h 104"/>
              <a:gd name="T20" fmla="*/ 161 w 165"/>
              <a:gd name="T21" fmla="*/ 0 h 104"/>
              <a:gd name="T22" fmla="*/ 164 w 165"/>
              <a:gd name="T23" fmla="*/ 4 h 104"/>
              <a:gd name="T24" fmla="*/ 164 w 165"/>
              <a:gd name="T25" fmla="*/ 5 h 104"/>
              <a:gd name="T26" fmla="*/ 161 w 165"/>
              <a:gd name="T27" fmla="*/ 15 h 104"/>
              <a:gd name="T28" fmla="*/ 161 w 165"/>
              <a:gd name="T29" fmla="*/ 16 h 104"/>
              <a:gd name="T30" fmla="*/ 156 w 165"/>
              <a:gd name="T31" fmla="*/ 17 h 104"/>
              <a:gd name="T32" fmla="*/ 155 w 165"/>
              <a:gd name="T33" fmla="*/ 17 h 104"/>
              <a:gd name="T34" fmla="*/ 153 w 165"/>
              <a:gd name="T35" fmla="*/ 14 h 104"/>
              <a:gd name="T36" fmla="*/ 103 w 165"/>
              <a:gd name="T37" fmla="*/ 61 h 104"/>
              <a:gd name="T38" fmla="*/ 87 w 165"/>
              <a:gd name="T39" fmla="*/ 44 h 104"/>
              <a:gd name="T40" fmla="*/ 74 w 165"/>
              <a:gd name="T41" fmla="*/ 30 h 104"/>
              <a:gd name="T42" fmla="*/ 3 w 165"/>
              <a:gd name="T43" fmla="*/ 96 h 104"/>
              <a:gd name="T44" fmla="*/ 0 w 165"/>
              <a:gd name="T45" fmla="*/ 93 h 104"/>
              <a:gd name="T46" fmla="*/ 74 w 165"/>
              <a:gd name="T47" fmla="*/ 24 h 104"/>
              <a:gd name="T48" fmla="*/ 87 w 165"/>
              <a:gd name="T49" fmla="*/ 37 h 104"/>
              <a:gd name="T50" fmla="*/ 103 w 165"/>
              <a:gd name="T51" fmla="*/ 55 h 104"/>
              <a:gd name="T52" fmla="*/ 150 w 165"/>
              <a:gd name="T53" fmla="*/ 11 h 104"/>
              <a:gd name="T54" fmla="*/ 148 w 165"/>
              <a:gd name="T55" fmla="*/ 9 h 104"/>
              <a:gd name="T56" fmla="*/ 147 w 165"/>
              <a:gd name="T57" fmla="*/ 8 h 104"/>
              <a:gd name="T58" fmla="*/ 149 w 165"/>
              <a:gd name="T59" fmla="*/ 3 h 104"/>
              <a:gd name="T60" fmla="*/ 150 w 165"/>
              <a:gd name="T61" fmla="*/ 3 h 104"/>
              <a:gd name="T62" fmla="*/ 160 w 165"/>
              <a:gd name="T63" fmla="*/ 1 h 104"/>
              <a:gd name="T64" fmla="*/ 161 w 165"/>
              <a:gd name="T65" fmla="*/ 0 h 104"/>
              <a:gd name="T66" fmla="*/ 7 w 165"/>
              <a:gd name="T67" fmla="*/ 104 h 104"/>
              <a:gd name="T68" fmla="*/ 24 w 165"/>
              <a:gd name="T69" fmla="*/ 104 h 104"/>
              <a:gd name="T70" fmla="*/ 24 w 165"/>
              <a:gd name="T71" fmla="*/ 81 h 104"/>
              <a:gd name="T72" fmla="*/ 7 w 165"/>
              <a:gd name="T73" fmla="*/ 97 h 104"/>
              <a:gd name="T74" fmla="*/ 7 w 165"/>
              <a:gd name="T75" fmla="*/ 104 h 104"/>
              <a:gd name="T76" fmla="*/ 32 w 165"/>
              <a:gd name="T77" fmla="*/ 104 h 104"/>
              <a:gd name="T78" fmla="*/ 49 w 165"/>
              <a:gd name="T79" fmla="*/ 104 h 104"/>
              <a:gd name="T80" fmla="*/ 49 w 165"/>
              <a:gd name="T81" fmla="*/ 58 h 104"/>
              <a:gd name="T82" fmla="*/ 32 w 165"/>
              <a:gd name="T83" fmla="*/ 74 h 104"/>
              <a:gd name="T84" fmla="*/ 32 w 165"/>
              <a:gd name="T85" fmla="*/ 104 h 104"/>
              <a:gd name="T86" fmla="*/ 57 w 165"/>
              <a:gd name="T87" fmla="*/ 50 h 104"/>
              <a:gd name="T88" fmla="*/ 57 w 165"/>
              <a:gd name="T89" fmla="*/ 104 h 104"/>
              <a:gd name="T90" fmla="*/ 74 w 165"/>
              <a:gd name="T91" fmla="*/ 104 h 104"/>
              <a:gd name="T92" fmla="*/ 74 w 165"/>
              <a:gd name="T93" fmla="*/ 34 h 104"/>
              <a:gd name="T94" fmla="*/ 74 w 165"/>
              <a:gd name="T95" fmla="*/ 34 h 104"/>
              <a:gd name="T96" fmla="*/ 57 w 165"/>
              <a:gd name="T97" fmla="*/ 50 h 104"/>
              <a:gd name="T98" fmla="*/ 82 w 165"/>
              <a:gd name="T99" fmla="*/ 43 h 104"/>
              <a:gd name="T100" fmla="*/ 82 w 165"/>
              <a:gd name="T101" fmla="*/ 104 h 104"/>
              <a:gd name="T102" fmla="*/ 87 w 165"/>
              <a:gd name="T103" fmla="*/ 104 h 104"/>
              <a:gd name="T104" fmla="*/ 99 w 165"/>
              <a:gd name="T105" fmla="*/ 104 h 104"/>
              <a:gd name="T106" fmla="*/ 99 w 165"/>
              <a:gd name="T107" fmla="*/ 61 h 104"/>
              <a:gd name="T108" fmla="*/ 87 w 165"/>
              <a:gd name="T109" fmla="*/ 48 h 104"/>
              <a:gd name="T110" fmla="*/ 82 w 165"/>
              <a:gd name="T111" fmla="*/ 4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5" h="104">
                <a:moveTo>
                  <a:pt x="107" y="104"/>
                </a:moveTo>
                <a:cubicBezTo>
                  <a:pt x="124" y="104"/>
                  <a:pt x="124" y="104"/>
                  <a:pt x="124" y="104"/>
                </a:cubicBezTo>
                <a:cubicBezTo>
                  <a:pt x="124" y="45"/>
                  <a:pt x="124" y="45"/>
                  <a:pt x="124" y="45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7" y="104"/>
                  <a:pt x="107" y="104"/>
                  <a:pt x="107" y="104"/>
                </a:cubicBezTo>
                <a:close/>
                <a:moveTo>
                  <a:pt x="132" y="104"/>
                </a:moveTo>
                <a:cubicBezTo>
                  <a:pt x="149" y="104"/>
                  <a:pt x="149" y="104"/>
                  <a:pt x="149" y="104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2" y="104"/>
                  <a:pt x="132" y="104"/>
                  <a:pt x="132" y="104"/>
                </a:cubicBezTo>
                <a:close/>
                <a:moveTo>
                  <a:pt x="161" y="0"/>
                </a:moveTo>
                <a:cubicBezTo>
                  <a:pt x="164" y="0"/>
                  <a:pt x="165" y="2"/>
                  <a:pt x="164" y="4"/>
                </a:cubicBezTo>
                <a:cubicBezTo>
                  <a:pt x="164" y="5"/>
                  <a:pt x="164" y="5"/>
                  <a:pt x="164" y="5"/>
                </a:cubicBezTo>
                <a:cubicBezTo>
                  <a:pt x="163" y="8"/>
                  <a:pt x="162" y="12"/>
                  <a:pt x="161" y="15"/>
                </a:cubicBezTo>
                <a:cubicBezTo>
                  <a:pt x="161" y="16"/>
                  <a:pt x="161" y="16"/>
                  <a:pt x="161" y="16"/>
                </a:cubicBezTo>
                <a:cubicBezTo>
                  <a:pt x="160" y="19"/>
                  <a:pt x="158" y="19"/>
                  <a:pt x="156" y="17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4" y="16"/>
                  <a:pt x="154" y="15"/>
                  <a:pt x="153" y="14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87" y="44"/>
                  <a:pt x="87" y="44"/>
                  <a:pt x="87" y="44"/>
                </a:cubicBezTo>
                <a:cubicBezTo>
                  <a:pt x="74" y="30"/>
                  <a:pt x="74" y="30"/>
                  <a:pt x="74" y="30"/>
                </a:cubicBezTo>
                <a:cubicBezTo>
                  <a:pt x="3" y="96"/>
                  <a:pt x="3" y="96"/>
                  <a:pt x="3" y="96"/>
                </a:cubicBezTo>
                <a:cubicBezTo>
                  <a:pt x="0" y="93"/>
                  <a:pt x="0" y="93"/>
                  <a:pt x="0" y="93"/>
                </a:cubicBezTo>
                <a:cubicBezTo>
                  <a:pt x="74" y="24"/>
                  <a:pt x="74" y="24"/>
                  <a:pt x="74" y="24"/>
                </a:cubicBezTo>
                <a:cubicBezTo>
                  <a:pt x="87" y="37"/>
                  <a:pt x="87" y="37"/>
                  <a:pt x="87" y="37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50" y="11"/>
                  <a:pt x="150" y="11"/>
                  <a:pt x="150" y="11"/>
                </a:cubicBezTo>
                <a:cubicBezTo>
                  <a:pt x="149" y="10"/>
                  <a:pt x="148" y="9"/>
                  <a:pt x="148" y="9"/>
                </a:cubicBezTo>
                <a:cubicBezTo>
                  <a:pt x="147" y="8"/>
                  <a:pt x="147" y="8"/>
                  <a:pt x="147" y="8"/>
                </a:cubicBezTo>
                <a:cubicBezTo>
                  <a:pt x="145" y="6"/>
                  <a:pt x="146" y="4"/>
                  <a:pt x="149" y="3"/>
                </a:cubicBezTo>
                <a:cubicBezTo>
                  <a:pt x="150" y="3"/>
                  <a:pt x="150" y="3"/>
                  <a:pt x="150" y="3"/>
                </a:cubicBezTo>
                <a:cubicBezTo>
                  <a:pt x="152" y="2"/>
                  <a:pt x="157" y="1"/>
                  <a:pt x="160" y="1"/>
                </a:cubicBezTo>
                <a:cubicBezTo>
                  <a:pt x="161" y="0"/>
                  <a:pt x="161" y="0"/>
                  <a:pt x="161" y="0"/>
                </a:cubicBezTo>
                <a:close/>
                <a:moveTo>
                  <a:pt x="7" y="104"/>
                </a:moveTo>
                <a:cubicBezTo>
                  <a:pt x="24" y="104"/>
                  <a:pt x="24" y="104"/>
                  <a:pt x="24" y="104"/>
                </a:cubicBezTo>
                <a:cubicBezTo>
                  <a:pt x="24" y="81"/>
                  <a:pt x="24" y="81"/>
                  <a:pt x="24" y="81"/>
                </a:cubicBezTo>
                <a:cubicBezTo>
                  <a:pt x="7" y="97"/>
                  <a:pt x="7" y="97"/>
                  <a:pt x="7" y="97"/>
                </a:cubicBezTo>
                <a:cubicBezTo>
                  <a:pt x="7" y="104"/>
                  <a:pt x="7" y="104"/>
                  <a:pt x="7" y="104"/>
                </a:cubicBezTo>
                <a:close/>
                <a:moveTo>
                  <a:pt x="32" y="104"/>
                </a:moveTo>
                <a:cubicBezTo>
                  <a:pt x="49" y="104"/>
                  <a:pt x="49" y="104"/>
                  <a:pt x="49" y="104"/>
                </a:cubicBezTo>
                <a:cubicBezTo>
                  <a:pt x="49" y="58"/>
                  <a:pt x="49" y="58"/>
                  <a:pt x="49" y="58"/>
                </a:cubicBezTo>
                <a:cubicBezTo>
                  <a:pt x="32" y="74"/>
                  <a:pt x="32" y="74"/>
                  <a:pt x="32" y="74"/>
                </a:cubicBezTo>
                <a:cubicBezTo>
                  <a:pt x="32" y="104"/>
                  <a:pt x="32" y="104"/>
                  <a:pt x="32" y="104"/>
                </a:cubicBezTo>
                <a:close/>
                <a:moveTo>
                  <a:pt x="57" y="50"/>
                </a:moveTo>
                <a:cubicBezTo>
                  <a:pt x="57" y="104"/>
                  <a:pt x="57" y="104"/>
                  <a:pt x="57" y="104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4" y="34"/>
                  <a:pt x="74" y="34"/>
                  <a:pt x="74" y="34"/>
                </a:cubicBezTo>
                <a:cubicBezTo>
                  <a:pt x="74" y="34"/>
                  <a:pt x="74" y="34"/>
                  <a:pt x="74" y="34"/>
                </a:cubicBezTo>
                <a:cubicBezTo>
                  <a:pt x="57" y="50"/>
                  <a:pt x="57" y="50"/>
                  <a:pt x="57" y="50"/>
                </a:cubicBezTo>
                <a:close/>
                <a:moveTo>
                  <a:pt x="82" y="43"/>
                </a:moveTo>
                <a:cubicBezTo>
                  <a:pt x="82" y="104"/>
                  <a:pt x="82" y="104"/>
                  <a:pt x="82" y="104"/>
                </a:cubicBezTo>
                <a:cubicBezTo>
                  <a:pt x="87" y="104"/>
                  <a:pt x="87" y="104"/>
                  <a:pt x="87" y="104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99" y="61"/>
                  <a:pt x="99" y="61"/>
                  <a:pt x="99" y="61"/>
                </a:cubicBezTo>
                <a:cubicBezTo>
                  <a:pt x="87" y="48"/>
                  <a:pt x="87" y="48"/>
                  <a:pt x="87" y="48"/>
                </a:cubicBezTo>
                <a:lnTo>
                  <a:pt x="82" y="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764169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843325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Freeform 45"/>
          <p:cNvSpPr>
            <a:spLocks noEditPoints="1"/>
          </p:cNvSpPr>
          <p:nvPr/>
        </p:nvSpPr>
        <p:spPr bwMode="auto">
          <a:xfrm>
            <a:off x="5994688" y="5378361"/>
            <a:ext cx="402546" cy="413550"/>
          </a:xfrm>
          <a:custGeom>
            <a:avLst/>
            <a:gdLst>
              <a:gd name="T0" fmla="*/ 40 w 46"/>
              <a:gd name="T1" fmla="*/ 28 h 51"/>
              <a:gd name="T2" fmla="*/ 35 w 46"/>
              <a:gd name="T3" fmla="*/ 41 h 51"/>
              <a:gd name="T4" fmla="*/ 34 w 46"/>
              <a:gd name="T5" fmla="*/ 34 h 51"/>
              <a:gd name="T6" fmla="*/ 29 w 46"/>
              <a:gd name="T7" fmla="*/ 30 h 51"/>
              <a:gd name="T8" fmla="*/ 29 w 46"/>
              <a:gd name="T9" fmla="*/ 30 h 51"/>
              <a:gd name="T10" fmla="*/ 27 w 46"/>
              <a:gd name="T11" fmla="*/ 30 h 51"/>
              <a:gd name="T12" fmla="*/ 25 w 46"/>
              <a:gd name="T13" fmla="*/ 35 h 51"/>
              <a:gd name="T14" fmla="*/ 24 w 46"/>
              <a:gd name="T15" fmla="*/ 38 h 51"/>
              <a:gd name="T16" fmla="*/ 24 w 46"/>
              <a:gd name="T17" fmla="*/ 32 h 51"/>
              <a:gd name="T18" fmla="*/ 24 w 46"/>
              <a:gd name="T19" fmla="*/ 31 h 51"/>
              <a:gd name="T20" fmla="*/ 23 w 46"/>
              <a:gd name="T21" fmla="*/ 30 h 51"/>
              <a:gd name="T22" fmla="*/ 22 w 46"/>
              <a:gd name="T23" fmla="*/ 31 h 51"/>
              <a:gd name="T24" fmla="*/ 22 w 46"/>
              <a:gd name="T25" fmla="*/ 32 h 51"/>
              <a:gd name="T26" fmla="*/ 21 w 46"/>
              <a:gd name="T27" fmla="*/ 38 h 51"/>
              <a:gd name="T28" fmla="*/ 20 w 46"/>
              <a:gd name="T29" fmla="*/ 35 h 51"/>
              <a:gd name="T30" fmla="*/ 19 w 46"/>
              <a:gd name="T31" fmla="*/ 30 h 51"/>
              <a:gd name="T32" fmla="*/ 15 w 46"/>
              <a:gd name="T33" fmla="*/ 30 h 51"/>
              <a:gd name="T34" fmla="*/ 15 w 46"/>
              <a:gd name="T35" fmla="*/ 30 h 51"/>
              <a:gd name="T36" fmla="*/ 11 w 46"/>
              <a:gd name="T37" fmla="*/ 34 h 51"/>
              <a:gd name="T38" fmla="*/ 10 w 46"/>
              <a:gd name="T39" fmla="*/ 41 h 51"/>
              <a:gd name="T40" fmla="*/ 5 w 46"/>
              <a:gd name="T41" fmla="*/ 28 h 51"/>
              <a:gd name="T42" fmla="*/ 23 w 46"/>
              <a:gd name="T43" fmla="*/ 11 h 51"/>
              <a:gd name="T44" fmla="*/ 23 w 46"/>
              <a:gd name="T45" fmla="*/ 14 h 51"/>
              <a:gd name="T46" fmla="*/ 25 w 46"/>
              <a:gd name="T47" fmla="*/ 15 h 51"/>
              <a:gd name="T48" fmla="*/ 28 w 46"/>
              <a:gd name="T49" fmla="*/ 13 h 51"/>
              <a:gd name="T50" fmla="*/ 32 w 46"/>
              <a:gd name="T51" fmla="*/ 11 h 51"/>
              <a:gd name="T52" fmla="*/ 34 w 46"/>
              <a:gd name="T53" fmla="*/ 9 h 51"/>
              <a:gd name="T54" fmla="*/ 34 w 46"/>
              <a:gd name="T55" fmla="*/ 7 h 51"/>
              <a:gd name="T56" fmla="*/ 32 w 46"/>
              <a:gd name="T57" fmla="*/ 5 h 51"/>
              <a:gd name="T58" fmla="*/ 28 w 46"/>
              <a:gd name="T59" fmla="*/ 3 h 51"/>
              <a:gd name="T60" fmla="*/ 25 w 46"/>
              <a:gd name="T61" fmla="*/ 1 h 51"/>
              <a:gd name="T62" fmla="*/ 23 w 46"/>
              <a:gd name="T63" fmla="*/ 2 h 51"/>
              <a:gd name="T64" fmla="*/ 23 w 46"/>
              <a:gd name="T65" fmla="*/ 5 h 51"/>
              <a:gd name="T66" fmla="*/ 0 w 46"/>
              <a:gd name="T67" fmla="*/ 28 h 51"/>
              <a:gd name="T68" fmla="*/ 23 w 46"/>
              <a:gd name="T69" fmla="*/ 51 h 51"/>
              <a:gd name="T70" fmla="*/ 46 w 46"/>
              <a:gd name="T71" fmla="*/ 28 h 51"/>
              <a:gd name="T72" fmla="*/ 40 w 46"/>
              <a:gd name="T73" fmla="*/ 28 h 51"/>
              <a:gd name="T74" fmla="*/ 23 w 46"/>
              <a:gd name="T75" fmla="*/ 19 h 51"/>
              <a:gd name="T76" fmla="*/ 28 w 46"/>
              <a:gd name="T77" fmla="*/ 24 h 51"/>
              <a:gd name="T78" fmla="*/ 23 w 46"/>
              <a:gd name="T79" fmla="*/ 29 h 51"/>
              <a:gd name="T80" fmla="*/ 17 w 46"/>
              <a:gd name="T81" fmla="*/ 24 h 51"/>
              <a:gd name="T82" fmla="*/ 23 w 46"/>
              <a:gd name="T83" fmla="*/ 19 h 51"/>
              <a:gd name="T84" fmla="*/ 30 w 46"/>
              <a:gd name="T85" fmla="*/ 37 h 51"/>
              <a:gd name="T86" fmla="*/ 30 w 46"/>
              <a:gd name="T87" fmla="*/ 37 h 51"/>
              <a:gd name="T88" fmla="*/ 30 w 46"/>
              <a:gd name="T89" fmla="*/ 37 h 51"/>
              <a:gd name="T90" fmla="*/ 30 w 46"/>
              <a:gd name="T91" fmla="*/ 44 h 51"/>
              <a:gd name="T92" fmla="*/ 30 w 46"/>
              <a:gd name="T93" fmla="*/ 44 h 51"/>
              <a:gd name="T94" fmla="*/ 29 w 46"/>
              <a:gd name="T95" fmla="*/ 37 h 51"/>
              <a:gd name="T96" fmla="*/ 30 w 46"/>
              <a:gd name="T97" fmla="*/ 37 h 51"/>
              <a:gd name="T98" fmla="*/ 15 w 46"/>
              <a:gd name="T99" fmla="*/ 37 h 51"/>
              <a:gd name="T100" fmla="*/ 15 w 46"/>
              <a:gd name="T101" fmla="*/ 37 h 51"/>
              <a:gd name="T102" fmla="*/ 15 w 46"/>
              <a:gd name="T103" fmla="*/ 44 h 51"/>
              <a:gd name="T104" fmla="*/ 14 w 46"/>
              <a:gd name="T105" fmla="*/ 44 h 51"/>
              <a:gd name="T106" fmla="*/ 14 w 46"/>
              <a:gd name="T107" fmla="*/ 37 h 51"/>
              <a:gd name="T108" fmla="*/ 15 w 46"/>
              <a:gd name="T109" fmla="*/ 3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6" h="51">
                <a:moveTo>
                  <a:pt x="40" y="28"/>
                </a:moveTo>
                <a:cubicBezTo>
                  <a:pt x="40" y="33"/>
                  <a:pt x="38" y="38"/>
                  <a:pt x="35" y="41"/>
                </a:cubicBezTo>
                <a:cubicBezTo>
                  <a:pt x="34" y="38"/>
                  <a:pt x="34" y="35"/>
                  <a:pt x="34" y="34"/>
                </a:cubicBezTo>
                <a:cubicBezTo>
                  <a:pt x="33" y="31"/>
                  <a:pt x="30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1"/>
                  <a:pt x="24" y="31"/>
                </a:cubicBezTo>
                <a:cubicBezTo>
                  <a:pt x="24" y="31"/>
                  <a:pt x="23" y="30"/>
                  <a:pt x="23" y="30"/>
                </a:cubicBezTo>
                <a:cubicBezTo>
                  <a:pt x="22" y="30"/>
                  <a:pt x="22" y="31"/>
                  <a:pt x="22" y="31"/>
                </a:cubicBezTo>
                <a:cubicBezTo>
                  <a:pt x="22" y="31"/>
                  <a:pt x="22" y="32"/>
                  <a:pt x="22" y="32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0"/>
                  <a:pt x="19" y="30"/>
                  <a:pt x="19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3" y="31"/>
                  <a:pt x="11" y="31"/>
                  <a:pt x="11" y="34"/>
                </a:cubicBezTo>
                <a:cubicBezTo>
                  <a:pt x="10" y="35"/>
                  <a:pt x="10" y="37"/>
                  <a:pt x="10" y="41"/>
                </a:cubicBezTo>
                <a:cubicBezTo>
                  <a:pt x="7" y="37"/>
                  <a:pt x="5" y="33"/>
                  <a:pt x="5" y="28"/>
                </a:cubicBezTo>
                <a:cubicBezTo>
                  <a:pt x="5" y="19"/>
                  <a:pt x="1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5"/>
                  <a:pt x="24" y="15"/>
                  <a:pt x="25" y="15"/>
                </a:cubicBezTo>
                <a:cubicBezTo>
                  <a:pt x="28" y="13"/>
                  <a:pt x="28" y="13"/>
                  <a:pt x="28" y="13"/>
                </a:cubicBezTo>
                <a:cubicBezTo>
                  <a:pt x="29" y="12"/>
                  <a:pt x="30" y="11"/>
                  <a:pt x="32" y="11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8"/>
                  <a:pt x="36" y="7"/>
                  <a:pt x="34" y="7"/>
                </a:cubicBezTo>
                <a:cubicBezTo>
                  <a:pt x="32" y="5"/>
                  <a:pt x="32" y="5"/>
                  <a:pt x="32" y="5"/>
                </a:cubicBezTo>
                <a:cubicBezTo>
                  <a:pt x="30" y="4"/>
                  <a:pt x="29" y="3"/>
                  <a:pt x="28" y="3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3" y="1"/>
                  <a:pt x="23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10" y="5"/>
                  <a:pt x="0" y="16"/>
                  <a:pt x="0" y="28"/>
                </a:cubicBezTo>
                <a:cubicBezTo>
                  <a:pt x="0" y="41"/>
                  <a:pt x="10" y="51"/>
                  <a:pt x="23" y="51"/>
                </a:cubicBezTo>
                <a:cubicBezTo>
                  <a:pt x="35" y="51"/>
                  <a:pt x="46" y="41"/>
                  <a:pt x="46" y="28"/>
                </a:cubicBezTo>
                <a:cubicBezTo>
                  <a:pt x="40" y="28"/>
                  <a:pt x="40" y="28"/>
                  <a:pt x="40" y="28"/>
                </a:cubicBezTo>
                <a:close/>
                <a:moveTo>
                  <a:pt x="23" y="19"/>
                </a:moveTo>
                <a:cubicBezTo>
                  <a:pt x="26" y="19"/>
                  <a:pt x="28" y="21"/>
                  <a:pt x="28" y="24"/>
                </a:cubicBezTo>
                <a:cubicBezTo>
                  <a:pt x="28" y="27"/>
                  <a:pt x="26" y="29"/>
                  <a:pt x="23" y="29"/>
                </a:cubicBezTo>
                <a:cubicBezTo>
                  <a:pt x="20" y="29"/>
                  <a:pt x="17" y="27"/>
                  <a:pt x="17" y="24"/>
                </a:cubicBezTo>
                <a:cubicBezTo>
                  <a:pt x="17" y="21"/>
                  <a:pt x="20" y="19"/>
                  <a:pt x="23" y="19"/>
                </a:cubicBezTo>
                <a:close/>
                <a:moveTo>
                  <a:pt x="30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7"/>
                  <a:pt x="30" y="37"/>
                  <a:pt x="30" y="37"/>
                </a:cubicBezTo>
                <a:close/>
                <a:moveTo>
                  <a:pt x="15" y="37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5" y="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08020" tIns="54009" rIns="108020" bIns="54009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009121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088277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Freeform 39"/>
          <p:cNvSpPr>
            <a:spLocks noEditPoints="1"/>
          </p:cNvSpPr>
          <p:nvPr/>
        </p:nvSpPr>
        <p:spPr bwMode="auto">
          <a:xfrm>
            <a:off x="7218545" y="5378361"/>
            <a:ext cx="444730" cy="411183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08020" tIns="54009" rIns="108020" bIns="54009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582118" y="3378814"/>
            <a:ext cx="5174665" cy="0"/>
          </a:xfrm>
          <a:prstGeom prst="line">
            <a:avLst/>
          </a:prstGeom>
          <a:ln>
            <a:solidFill>
              <a:schemeClr val="accent2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412314" y="2104895"/>
            <a:ext cx="3197860" cy="1732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65" b="1" dirty="0" smtClean="0">
                <a:solidFill>
                  <a:schemeClr val="tx1"/>
                </a:solidFill>
                <a:cs typeface="+mn-ea"/>
                <a:sym typeface="+mn-lt"/>
              </a:rPr>
              <a:t>2018</a:t>
            </a:r>
            <a:endParaRPr lang="zh-CN" altLang="en-US" sz="10665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5581182" y="1844824"/>
            <a:ext cx="5175600" cy="150042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5582118" y="3537385"/>
            <a:ext cx="5174664" cy="121635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796819"/>
            <a:ext cx="12192000" cy="3456384"/>
          </a:xfrm>
          <a:prstGeom prst="rect">
            <a:avLst/>
          </a:prstGeom>
          <a:solidFill>
            <a:schemeClr val="accent1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47861" y="2180861"/>
            <a:ext cx="0" cy="256589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/>
          <p:nvPr/>
        </p:nvSpPr>
        <p:spPr>
          <a:xfrm>
            <a:off x="3090528" y="4306307"/>
            <a:ext cx="1203795" cy="328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13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01</a:t>
            </a:r>
            <a:endParaRPr lang="zh-CN" altLang="en-US" sz="2135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同心圆 10"/>
          <p:cNvSpPr/>
          <p:nvPr/>
        </p:nvSpPr>
        <p:spPr>
          <a:xfrm>
            <a:off x="2831638" y="2276876"/>
            <a:ext cx="1596233" cy="1596233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66476" y="2311714"/>
            <a:ext cx="1526556" cy="1526556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3123723" y="2727519"/>
            <a:ext cx="1012061" cy="694944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8541996" y="0"/>
            <a:ext cx="1572376" cy="966317"/>
          </a:xfrm>
          <a:custGeom>
            <a:avLst/>
            <a:gdLst>
              <a:gd name="connsiteX0" fmla="*/ 22704 w 1572376"/>
              <a:gd name="connsiteY0" fmla="*/ 0 h 966317"/>
              <a:gd name="connsiteX1" fmla="*/ 102661 w 1572376"/>
              <a:gd name="connsiteY1" fmla="*/ 0 h 966317"/>
              <a:gd name="connsiteX2" fmla="*/ 91130 w 1572376"/>
              <a:gd name="connsiteY2" fmla="*/ 37146 h 966317"/>
              <a:gd name="connsiteX3" fmla="*/ 76716 w 1572376"/>
              <a:gd name="connsiteY3" fmla="*/ 180129 h 966317"/>
              <a:gd name="connsiteX4" fmla="*/ 786187 w 1572376"/>
              <a:gd name="connsiteY4" fmla="*/ 889600 h 966317"/>
              <a:gd name="connsiteX5" fmla="*/ 1495658 w 1572376"/>
              <a:gd name="connsiteY5" fmla="*/ 180129 h 966317"/>
              <a:gd name="connsiteX6" fmla="*/ 1481244 w 1572376"/>
              <a:gd name="connsiteY6" fmla="*/ 37146 h 966317"/>
              <a:gd name="connsiteX7" fmla="*/ 1469713 w 1572376"/>
              <a:gd name="connsiteY7" fmla="*/ 0 h 966317"/>
              <a:gd name="connsiteX8" fmla="*/ 1549672 w 1572376"/>
              <a:gd name="connsiteY8" fmla="*/ 0 h 966317"/>
              <a:gd name="connsiteX9" fmla="*/ 1556403 w 1572376"/>
              <a:gd name="connsiteY9" fmla="*/ 21685 h 966317"/>
              <a:gd name="connsiteX10" fmla="*/ 1572376 w 1572376"/>
              <a:gd name="connsiteY10" fmla="*/ 180129 h 966317"/>
              <a:gd name="connsiteX11" fmla="*/ 786188 w 1572376"/>
              <a:gd name="connsiteY11" fmla="*/ 966317 h 966317"/>
              <a:gd name="connsiteX12" fmla="*/ 0 w 1572376"/>
              <a:gd name="connsiteY12" fmla="*/ 180129 h 966317"/>
              <a:gd name="connsiteX13" fmla="*/ 15973 w 1572376"/>
              <a:gd name="connsiteY13" fmla="*/ 21685 h 96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72376" h="966317">
                <a:moveTo>
                  <a:pt x="22704" y="0"/>
                </a:moveTo>
                <a:lnTo>
                  <a:pt x="102661" y="0"/>
                </a:lnTo>
                <a:lnTo>
                  <a:pt x="91130" y="37146"/>
                </a:lnTo>
                <a:cubicBezTo>
                  <a:pt x="81679" y="83331"/>
                  <a:pt x="76716" y="131150"/>
                  <a:pt x="76716" y="180129"/>
                </a:cubicBezTo>
                <a:cubicBezTo>
                  <a:pt x="76716" y="571959"/>
                  <a:pt x="394357" y="889600"/>
                  <a:pt x="786187" y="889600"/>
                </a:cubicBezTo>
                <a:cubicBezTo>
                  <a:pt x="1178017" y="889600"/>
                  <a:pt x="1495658" y="571959"/>
                  <a:pt x="1495658" y="180129"/>
                </a:cubicBezTo>
                <a:cubicBezTo>
                  <a:pt x="1495658" y="131150"/>
                  <a:pt x="1490695" y="83331"/>
                  <a:pt x="1481244" y="37146"/>
                </a:cubicBezTo>
                <a:lnTo>
                  <a:pt x="1469713" y="0"/>
                </a:lnTo>
                <a:lnTo>
                  <a:pt x="1549672" y="0"/>
                </a:lnTo>
                <a:lnTo>
                  <a:pt x="1556403" y="21685"/>
                </a:lnTo>
                <a:cubicBezTo>
                  <a:pt x="1566876" y="72864"/>
                  <a:pt x="1572376" y="125854"/>
                  <a:pt x="1572376" y="180129"/>
                </a:cubicBezTo>
                <a:cubicBezTo>
                  <a:pt x="1572376" y="614329"/>
                  <a:pt x="1220388" y="966317"/>
                  <a:pt x="786188" y="966317"/>
                </a:cubicBezTo>
                <a:cubicBezTo>
                  <a:pt x="351988" y="966317"/>
                  <a:pt x="0" y="614329"/>
                  <a:pt x="0" y="180129"/>
                </a:cubicBezTo>
                <a:cubicBezTo>
                  <a:pt x="0" y="125854"/>
                  <a:pt x="5500" y="72864"/>
                  <a:pt x="15973" y="2168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8576314" y="0"/>
            <a:ext cx="1503740" cy="931999"/>
          </a:xfrm>
          <a:custGeom>
            <a:avLst/>
            <a:gdLst>
              <a:gd name="connsiteX0" fmla="*/ 24154 w 1503740"/>
              <a:gd name="connsiteY0" fmla="*/ 0 h 931999"/>
              <a:gd name="connsiteX1" fmla="*/ 1479586 w 1503740"/>
              <a:gd name="connsiteY1" fmla="*/ 0 h 931999"/>
              <a:gd name="connsiteX2" fmla="*/ 1488465 w 1503740"/>
              <a:gd name="connsiteY2" fmla="*/ 28601 h 931999"/>
              <a:gd name="connsiteX3" fmla="*/ 1503740 w 1503740"/>
              <a:gd name="connsiteY3" fmla="*/ 180129 h 931999"/>
              <a:gd name="connsiteX4" fmla="*/ 751870 w 1503740"/>
              <a:gd name="connsiteY4" fmla="*/ 931999 h 931999"/>
              <a:gd name="connsiteX5" fmla="*/ 0 w 1503740"/>
              <a:gd name="connsiteY5" fmla="*/ 180129 h 931999"/>
              <a:gd name="connsiteX6" fmla="*/ 15275 w 1503740"/>
              <a:gd name="connsiteY6" fmla="*/ 28601 h 93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3740" h="931999">
                <a:moveTo>
                  <a:pt x="24154" y="0"/>
                </a:moveTo>
                <a:lnTo>
                  <a:pt x="1479586" y="0"/>
                </a:lnTo>
                <a:lnTo>
                  <a:pt x="1488465" y="28601"/>
                </a:lnTo>
                <a:cubicBezTo>
                  <a:pt x="1498480" y="77546"/>
                  <a:pt x="1503740" y="128223"/>
                  <a:pt x="1503740" y="180129"/>
                </a:cubicBezTo>
                <a:cubicBezTo>
                  <a:pt x="1503740" y="595375"/>
                  <a:pt x="1167116" y="931999"/>
                  <a:pt x="751870" y="931999"/>
                </a:cubicBezTo>
                <a:cubicBezTo>
                  <a:pt x="336624" y="931999"/>
                  <a:pt x="0" y="595375"/>
                  <a:pt x="0" y="180129"/>
                </a:cubicBezTo>
                <a:cubicBezTo>
                  <a:pt x="0" y="128223"/>
                  <a:pt x="5260" y="77546"/>
                  <a:pt x="15275" y="2860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6505794" y="53931"/>
            <a:ext cx="840307" cy="840307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524134" y="72271"/>
            <a:ext cx="803627" cy="803627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410846" y="474085"/>
            <a:ext cx="1187359" cy="1187359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436760" y="499999"/>
            <a:ext cx="1135530" cy="113553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同心圆 19"/>
          <p:cNvSpPr/>
          <p:nvPr/>
        </p:nvSpPr>
        <p:spPr>
          <a:xfrm>
            <a:off x="10507516" y="220915"/>
            <a:ext cx="914400" cy="91440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527473" y="240872"/>
            <a:ext cx="874485" cy="874485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055439" y="6316429"/>
            <a:ext cx="785144" cy="547523"/>
          </a:xfrm>
          <a:custGeom>
            <a:avLst/>
            <a:gdLst>
              <a:gd name="connsiteX0" fmla="*/ 392572 w 785144"/>
              <a:gd name="connsiteY0" fmla="*/ 0 h 547523"/>
              <a:gd name="connsiteX1" fmla="*/ 785144 w 785144"/>
              <a:gd name="connsiteY1" fmla="*/ 392572 h 547523"/>
              <a:gd name="connsiteX2" fmla="*/ 754294 w 785144"/>
              <a:gd name="connsiteY2" fmla="*/ 545379 h 547523"/>
              <a:gd name="connsiteX3" fmla="*/ 753130 w 785144"/>
              <a:gd name="connsiteY3" fmla="*/ 547523 h 547523"/>
              <a:gd name="connsiteX4" fmla="*/ 709738 w 785144"/>
              <a:gd name="connsiteY4" fmla="*/ 547523 h 547523"/>
              <a:gd name="connsiteX5" fmla="*/ 718995 w 785144"/>
              <a:gd name="connsiteY5" fmla="*/ 530468 h 547523"/>
              <a:gd name="connsiteX6" fmla="*/ 746835 w 785144"/>
              <a:gd name="connsiteY6" fmla="*/ 392572 h 547523"/>
              <a:gd name="connsiteX7" fmla="*/ 392571 w 785144"/>
              <a:gd name="connsiteY7" fmla="*/ 38308 h 547523"/>
              <a:gd name="connsiteX8" fmla="*/ 38307 w 785144"/>
              <a:gd name="connsiteY8" fmla="*/ 392572 h 547523"/>
              <a:gd name="connsiteX9" fmla="*/ 66147 w 785144"/>
              <a:gd name="connsiteY9" fmla="*/ 530468 h 547523"/>
              <a:gd name="connsiteX10" fmla="*/ 75404 w 785144"/>
              <a:gd name="connsiteY10" fmla="*/ 547523 h 547523"/>
              <a:gd name="connsiteX11" fmla="*/ 32014 w 785144"/>
              <a:gd name="connsiteY11" fmla="*/ 547523 h 547523"/>
              <a:gd name="connsiteX12" fmla="*/ 30850 w 785144"/>
              <a:gd name="connsiteY12" fmla="*/ 545379 h 547523"/>
              <a:gd name="connsiteX13" fmla="*/ 0 w 785144"/>
              <a:gd name="connsiteY13" fmla="*/ 392572 h 547523"/>
              <a:gd name="connsiteX14" fmla="*/ 392572 w 785144"/>
              <a:gd name="connsiteY14" fmla="*/ 0 h 54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5144" h="547523">
                <a:moveTo>
                  <a:pt x="392572" y="0"/>
                </a:moveTo>
                <a:cubicBezTo>
                  <a:pt x="609384" y="0"/>
                  <a:pt x="785144" y="175760"/>
                  <a:pt x="785144" y="392572"/>
                </a:cubicBezTo>
                <a:cubicBezTo>
                  <a:pt x="785144" y="446775"/>
                  <a:pt x="774159" y="498413"/>
                  <a:pt x="754294" y="545379"/>
                </a:cubicBezTo>
                <a:lnTo>
                  <a:pt x="753130" y="547523"/>
                </a:lnTo>
                <a:lnTo>
                  <a:pt x="709738" y="547523"/>
                </a:lnTo>
                <a:lnTo>
                  <a:pt x="718995" y="530468"/>
                </a:lnTo>
                <a:cubicBezTo>
                  <a:pt x="736922" y="488084"/>
                  <a:pt x="746835" y="441486"/>
                  <a:pt x="746835" y="392572"/>
                </a:cubicBezTo>
                <a:cubicBezTo>
                  <a:pt x="746835" y="196917"/>
                  <a:pt x="588226" y="38308"/>
                  <a:pt x="392571" y="38308"/>
                </a:cubicBezTo>
                <a:cubicBezTo>
                  <a:pt x="196916" y="38308"/>
                  <a:pt x="38307" y="196917"/>
                  <a:pt x="38307" y="392572"/>
                </a:cubicBezTo>
                <a:cubicBezTo>
                  <a:pt x="38307" y="441486"/>
                  <a:pt x="48220" y="488084"/>
                  <a:pt x="66147" y="530468"/>
                </a:cubicBezTo>
                <a:lnTo>
                  <a:pt x="75404" y="547523"/>
                </a:lnTo>
                <a:lnTo>
                  <a:pt x="32014" y="547523"/>
                </a:lnTo>
                <a:lnTo>
                  <a:pt x="30850" y="545379"/>
                </a:lnTo>
                <a:cubicBezTo>
                  <a:pt x="10985" y="498413"/>
                  <a:pt x="0" y="446775"/>
                  <a:pt x="0" y="392572"/>
                </a:cubicBezTo>
                <a:cubicBezTo>
                  <a:pt x="0" y="175760"/>
                  <a:pt x="175760" y="0"/>
                  <a:pt x="39257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072575" y="6333565"/>
            <a:ext cx="750872" cy="530387"/>
          </a:xfrm>
          <a:custGeom>
            <a:avLst/>
            <a:gdLst>
              <a:gd name="connsiteX0" fmla="*/ 375436 w 750872"/>
              <a:gd name="connsiteY0" fmla="*/ 0 h 530387"/>
              <a:gd name="connsiteX1" fmla="*/ 750872 w 750872"/>
              <a:gd name="connsiteY1" fmla="*/ 375436 h 530387"/>
              <a:gd name="connsiteX2" fmla="*/ 721369 w 750872"/>
              <a:gd name="connsiteY2" fmla="*/ 521573 h 530387"/>
              <a:gd name="connsiteX3" fmla="*/ 716584 w 750872"/>
              <a:gd name="connsiteY3" fmla="*/ 530387 h 530387"/>
              <a:gd name="connsiteX4" fmla="*/ 34288 w 750872"/>
              <a:gd name="connsiteY4" fmla="*/ 530387 h 530387"/>
              <a:gd name="connsiteX5" fmla="*/ 29504 w 750872"/>
              <a:gd name="connsiteY5" fmla="*/ 521573 h 530387"/>
              <a:gd name="connsiteX6" fmla="*/ 0 w 750872"/>
              <a:gd name="connsiteY6" fmla="*/ 375436 h 530387"/>
              <a:gd name="connsiteX7" fmla="*/ 375436 w 750872"/>
              <a:gd name="connsiteY7" fmla="*/ 0 h 53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872" h="530387">
                <a:moveTo>
                  <a:pt x="375436" y="0"/>
                </a:moveTo>
                <a:cubicBezTo>
                  <a:pt x="582784" y="0"/>
                  <a:pt x="750872" y="168088"/>
                  <a:pt x="750872" y="375436"/>
                </a:cubicBezTo>
                <a:cubicBezTo>
                  <a:pt x="750872" y="427273"/>
                  <a:pt x="740367" y="476657"/>
                  <a:pt x="721369" y="521573"/>
                </a:cubicBezTo>
                <a:lnTo>
                  <a:pt x="716584" y="530387"/>
                </a:lnTo>
                <a:lnTo>
                  <a:pt x="34288" y="530387"/>
                </a:lnTo>
                <a:lnTo>
                  <a:pt x="29504" y="521573"/>
                </a:lnTo>
                <a:cubicBezTo>
                  <a:pt x="10506" y="476657"/>
                  <a:pt x="0" y="427273"/>
                  <a:pt x="0" y="375436"/>
                </a:cubicBezTo>
                <a:cubicBezTo>
                  <a:pt x="0" y="168088"/>
                  <a:pt x="168088" y="0"/>
                  <a:pt x="37543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5317602" y="5635581"/>
            <a:ext cx="336655" cy="33665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324950" y="5642929"/>
            <a:ext cx="321960" cy="32196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同心圆 25"/>
          <p:cNvSpPr/>
          <p:nvPr/>
        </p:nvSpPr>
        <p:spPr>
          <a:xfrm>
            <a:off x="4275749" y="5365180"/>
            <a:ext cx="705433" cy="705433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91145" y="5380576"/>
            <a:ext cx="674640" cy="67464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1465760" y="-979377"/>
            <a:ext cx="858338" cy="1570437"/>
          </a:xfrm>
          <a:custGeom>
            <a:avLst/>
            <a:gdLst>
              <a:gd name="connsiteX0" fmla="*/ 0 w 858338"/>
              <a:gd name="connsiteY0" fmla="*/ 950581 h 1570437"/>
              <a:gd name="connsiteX1" fmla="*/ 79957 w 858338"/>
              <a:gd name="connsiteY1" fmla="*/ 950581 h 1570437"/>
              <a:gd name="connsiteX2" fmla="*/ 114651 w 858338"/>
              <a:gd name="connsiteY2" fmla="*/ 1062346 h 1570437"/>
              <a:gd name="connsiteX3" fmla="*/ 660323 w 858338"/>
              <a:gd name="connsiteY3" fmla="*/ 1487484 h 1570437"/>
              <a:gd name="connsiteX4" fmla="*/ 742746 w 858338"/>
              <a:gd name="connsiteY4" fmla="*/ 1493721 h 1570437"/>
              <a:gd name="connsiteX5" fmla="*/ 742746 w 858338"/>
              <a:gd name="connsiteY5" fmla="*/ 1570437 h 1570437"/>
              <a:gd name="connsiteX6" fmla="*/ 648640 w 858338"/>
              <a:gd name="connsiteY6" fmla="*/ 1563317 h 1570437"/>
              <a:gd name="connsiteX7" fmla="*/ 43964 w 858338"/>
              <a:gd name="connsiteY7" fmla="*/ 1092208 h 1570437"/>
              <a:gd name="connsiteX8" fmla="*/ 768369 w 858338"/>
              <a:gd name="connsiteY8" fmla="*/ 0 h 1570437"/>
              <a:gd name="connsiteX9" fmla="*/ 848752 w 858338"/>
              <a:gd name="connsiteY9" fmla="*/ 4059 h 1570437"/>
              <a:gd name="connsiteX10" fmla="*/ 858338 w 858338"/>
              <a:gd name="connsiteY10" fmla="*/ 5522 h 1570437"/>
              <a:gd name="connsiteX11" fmla="*/ 678400 w 858338"/>
              <a:gd name="connsiteY11" fmla="*/ 5522 h 1570437"/>
              <a:gd name="connsiteX12" fmla="*/ 687986 w 858338"/>
              <a:gd name="connsiteY12" fmla="*/ 4059 h 1570437"/>
              <a:gd name="connsiteX13" fmla="*/ 768369 w 858338"/>
              <a:gd name="connsiteY13" fmla="*/ 0 h 157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338" h="1570437">
                <a:moveTo>
                  <a:pt x="0" y="950581"/>
                </a:moveTo>
                <a:lnTo>
                  <a:pt x="79957" y="950581"/>
                </a:lnTo>
                <a:lnTo>
                  <a:pt x="114651" y="1062346"/>
                </a:lnTo>
                <a:cubicBezTo>
                  <a:pt x="208891" y="1285156"/>
                  <a:pt x="413717" y="1449804"/>
                  <a:pt x="660323" y="1487484"/>
                </a:cubicBezTo>
                <a:lnTo>
                  <a:pt x="742746" y="1493721"/>
                </a:lnTo>
                <a:lnTo>
                  <a:pt x="742746" y="1570437"/>
                </a:lnTo>
                <a:lnTo>
                  <a:pt x="648640" y="1563317"/>
                </a:lnTo>
                <a:cubicBezTo>
                  <a:pt x="375368" y="1521562"/>
                  <a:pt x="148394" y="1339111"/>
                  <a:pt x="43964" y="1092208"/>
                </a:cubicBezTo>
                <a:close/>
                <a:moveTo>
                  <a:pt x="768369" y="0"/>
                </a:moveTo>
                <a:cubicBezTo>
                  <a:pt x="795507" y="0"/>
                  <a:pt x="822323" y="1375"/>
                  <a:pt x="848752" y="4059"/>
                </a:cubicBezTo>
                <a:lnTo>
                  <a:pt x="858338" y="5522"/>
                </a:lnTo>
                <a:lnTo>
                  <a:pt x="678400" y="5522"/>
                </a:lnTo>
                <a:lnTo>
                  <a:pt x="687986" y="4059"/>
                </a:lnTo>
                <a:cubicBezTo>
                  <a:pt x="714415" y="1375"/>
                  <a:pt x="741232" y="0"/>
                  <a:pt x="76836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1504272" y="-19958"/>
            <a:ext cx="687727" cy="575451"/>
          </a:xfrm>
          <a:custGeom>
            <a:avLst/>
            <a:gdLst>
              <a:gd name="connsiteX0" fmla="*/ 0 w 687727"/>
              <a:gd name="connsiteY0" fmla="*/ 0 h 575451"/>
              <a:gd name="connsiteX1" fmla="*/ 687727 w 687727"/>
              <a:gd name="connsiteY1" fmla="*/ 0 h 575451"/>
              <a:gd name="connsiteX2" fmla="*/ 687727 w 687727"/>
              <a:gd name="connsiteY2" fmla="*/ 575451 h 575451"/>
              <a:gd name="connsiteX3" fmla="*/ 615356 w 687727"/>
              <a:gd name="connsiteY3" fmla="*/ 569976 h 575451"/>
              <a:gd name="connsiteX4" fmla="*/ 37074 w 687727"/>
              <a:gd name="connsiteY4" fmla="*/ 119431 h 57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7" h="575451">
                <a:moveTo>
                  <a:pt x="0" y="0"/>
                </a:moveTo>
                <a:lnTo>
                  <a:pt x="687727" y="0"/>
                </a:lnTo>
                <a:lnTo>
                  <a:pt x="687727" y="575451"/>
                </a:lnTo>
                <a:lnTo>
                  <a:pt x="615356" y="569976"/>
                </a:lnTo>
                <a:cubicBezTo>
                  <a:pt x="354013" y="530043"/>
                  <a:pt x="136947" y="355556"/>
                  <a:pt x="37074" y="11943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11482258" y="986595"/>
            <a:ext cx="297440" cy="29744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1488750" y="993087"/>
            <a:ext cx="284456" cy="284456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2624643" y="5870637"/>
            <a:ext cx="1572376" cy="993315"/>
          </a:xfrm>
          <a:custGeom>
            <a:avLst/>
            <a:gdLst>
              <a:gd name="connsiteX0" fmla="*/ 786188 w 1572376"/>
              <a:gd name="connsiteY0" fmla="*/ 0 h 993315"/>
              <a:gd name="connsiteX1" fmla="*/ 1572376 w 1572376"/>
              <a:gd name="connsiteY1" fmla="*/ 786188 h 993315"/>
              <a:gd name="connsiteX2" fmla="*/ 1556404 w 1572376"/>
              <a:gd name="connsiteY2" fmla="*/ 944633 h 993315"/>
              <a:gd name="connsiteX3" fmla="*/ 1541292 w 1572376"/>
              <a:gd name="connsiteY3" fmla="*/ 993315 h 993315"/>
              <a:gd name="connsiteX4" fmla="*/ 1461333 w 1572376"/>
              <a:gd name="connsiteY4" fmla="*/ 993315 h 993315"/>
              <a:gd name="connsiteX5" fmla="*/ 1481244 w 1572376"/>
              <a:gd name="connsiteY5" fmla="*/ 929171 h 993315"/>
              <a:gd name="connsiteX6" fmla="*/ 1495658 w 1572376"/>
              <a:gd name="connsiteY6" fmla="*/ 786188 h 993315"/>
              <a:gd name="connsiteX7" fmla="*/ 786187 w 1572376"/>
              <a:gd name="connsiteY7" fmla="*/ 76717 h 993315"/>
              <a:gd name="connsiteX8" fmla="*/ 76716 w 1572376"/>
              <a:gd name="connsiteY8" fmla="*/ 786188 h 993315"/>
              <a:gd name="connsiteX9" fmla="*/ 91130 w 1572376"/>
              <a:gd name="connsiteY9" fmla="*/ 929171 h 993315"/>
              <a:gd name="connsiteX10" fmla="*/ 111041 w 1572376"/>
              <a:gd name="connsiteY10" fmla="*/ 993315 h 993315"/>
              <a:gd name="connsiteX11" fmla="*/ 31085 w 1572376"/>
              <a:gd name="connsiteY11" fmla="*/ 993315 h 993315"/>
              <a:gd name="connsiteX12" fmla="*/ 15973 w 1572376"/>
              <a:gd name="connsiteY12" fmla="*/ 944633 h 993315"/>
              <a:gd name="connsiteX13" fmla="*/ 0 w 1572376"/>
              <a:gd name="connsiteY13" fmla="*/ 786188 h 993315"/>
              <a:gd name="connsiteX14" fmla="*/ 786188 w 1572376"/>
              <a:gd name="connsiteY14" fmla="*/ 0 h 99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72376" h="993315">
                <a:moveTo>
                  <a:pt x="786188" y="0"/>
                </a:moveTo>
                <a:cubicBezTo>
                  <a:pt x="1220388" y="0"/>
                  <a:pt x="1572376" y="351988"/>
                  <a:pt x="1572376" y="786188"/>
                </a:cubicBezTo>
                <a:cubicBezTo>
                  <a:pt x="1572376" y="840463"/>
                  <a:pt x="1566876" y="893454"/>
                  <a:pt x="1556404" y="944633"/>
                </a:cubicBezTo>
                <a:lnTo>
                  <a:pt x="1541292" y="993315"/>
                </a:lnTo>
                <a:lnTo>
                  <a:pt x="1461333" y="993315"/>
                </a:lnTo>
                <a:lnTo>
                  <a:pt x="1481244" y="929171"/>
                </a:lnTo>
                <a:cubicBezTo>
                  <a:pt x="1490695" y="882987"/>
                  <a:pt x="1495658" y="835167"/>
                  <a:pt x="1495658" y="786188"/>
                </a:cubicBezTo>
                <a:cubicBezTo>
                  <a:pt x="1495658" y="394358"/>
                  <a:pt x="1178017" y="76717"/>
                  <a:pt x="786187" y="76717"/>
                </a:cubicBezTo>
                <a:cubicBezTo>
                  <a:pt x="394357" y="76717"/>
                  <a:pt x="76716" y="394358"/>
                  <a:pt x="76716" y="786188"/>
                </a:cubicBezTo>
                <a:cubicBezTo>
                  <a:pt x="76716" y="835167"/>
                  <a:pt x="81679" y="882987"/>
                  <a:pt x="91130" y="929171"/>
                </a:cubicBezTo>
                <a:lnTo>
                  <a:pt x="111041" y="993315"/>
                </a:lnTo>
                <a:lnTo>
                  <a:pt x="31085" y="993315"/>
                </a:lnTo>
                <a:lnTo>
                  <a:pt x="15973" y="944633"/>
                </a:lnTo>
                <a:cubicBezTo>
                  <a:pt x="5500" y="893454"/>
                  <a:pt x="0" y="840463"/>
                  <a:pt x="0" y="786188"/>
                </a:cubicBezTo>
                <a:cubicBezTo>
                  <a:pt x="0" y="351988"/>
                  <a:pt x="351988" y="0"/>
                  <a:pt x="78618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658961" y="5904955"/>
            <a:ext cx="1503740" cy="958997"/>
          </a:xfrm>
          <a:custGeom>
            <a:avLst/>
            <a:gdLst>
              <a:gd name="connsiteX0" fmla="*/ 751870 w 1503740"/>
              <a:gd name="connsiteY0" fmla="*/ 0 h 958997"/>
              <a:gd name="connsiteX1" fmla="*/ 1503740 w 1503740"/>
              <a:gd name="connsiteY1" fmla="*/ 751870 h 958997"/>
              <a:gd name="connsiteX2" fmla="*/ 1488465 w 1503740"/>
              <a:gd name="connsiteY2" fmla="*/ 903398 h 958997"/>
              <a:gd name="connsiteX3" fmla="*/ 1471206 w 1503740"/>
              <a:gd name="connsiteY3" fmla="*/ 958997 h 958997"/>
              <a:gd name="connsiteX4" fmla="*/ 32534 w 1503740"/>
              <a:gd name="connsiteY4" fmla="*/ 958997 h 958997"/>
              <a:gd name="connsiteX5" fmla="*/ 15276 w 1503740"/>
              <a:gd name="connsiteY5" fmla="*/ 903398 h 958997"/>
              <a:gd name="connsiteX6" fmla="*/ 0 w 1503740"/>
              <a:gd name="connsiteY6" fmla="*/ 751870 h 958997"/>
              <a:gd name="connsiteX7" fmla="*/ 751870 w 1503740"/>
              <a:gd name="connsiteY7" fmla="*/ 0 h 95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3740" h="958997">
                <a:moveTo>
                  <a:pt x="751870" y="0"/>
                </a:moveTo>
                <a:cubicBezTo>
                  <a:pt x="1167116" y="0"/>
                  <a:pt x="1503740" y="336624"/>
                  <a:pt x="1503740" y="751870"/>
                </a:cubicBezTo>
                <a:cubicBezTo>
                  <a:pt x="1503740" y="803776"/>
                  <a:pt x="1498480" y="854453"/>
                  <a:pt x="1488465" y="903398"/>
                </a:cubicBezTo>
                <a:lnTo>
                  <a:pt x="1471206" y="958997"/>
                </a:lnTo>
                <a:lnTo>
                  <a:pt x="32534" y="958997"/>
                </a:lnTo>
                <a:lnTo>
                  <a:pt x="15276" y="903398"/>
                </a:lnTo>
                <a:cubicBezTo>
                  <a:pt x="5260" y="854453"/>
                  <a:pt x="0" y="803776"/>
                  <a:pt x="0" y="751870"/>
                </a:cubicBezTo>
                <a:cubicBezTo>
                  <a:pt x="0" y="336624"/>
                  <a:pt x="336624" y="0"/>
                  <a:pt x="751870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同心圆 33"/>
          <p:cNvSpPr/>
          <p:nvPr/>
        </p:nvSpPr>
        <p:spPr>
          <a:xfrm>
            <a:off x="1733898" y="5737972"/>
            <a:ext cx="693589" cy="693589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749036" y="5753110"/>
            <a:ext cx="663313" cy="663313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421514" y="6158124"/>
            <a:ext cx="422503" cy="422503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30735" y="6167345"/>
            <a:ext cx="404060" cy="40406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同心圆 37"/>
          <p:cNvSpPr/>
          <p:nvPr/>
        </p:nvSpPr>
        <p:spPr>
          <a:xfrm>
            <a:off x="189562" y="5913714"/>
            <a:ext cx="211251" cy="21125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94173" y="5918325"/>
            <a:ext cx="202030" cy="20203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67852" y="2180123"/>
            <a:ext cx="6372764" cy="1376672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67852" y="3838270"/>
            <a:ext cx="6372764" cy="908490"/>
          </a:xfrm>
        </p:spPr>
        <p:txBody>
          <a:bodyPr>
            <a:normAutofit/>
          </a:bodyPr>
          <a:lstStyle>
            <a:lvl1pPr marL="285750" indent="-285750" algn="l">
              <a:buFont typeface="Wingdings" panose="05000000000000000000" pitchFamily="2" charset="2"/>
              <a:buChar char="ü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心圆 5"/>
          <p:cNvSpPr/>
          <p:nvPr/>
        </p:nvSpPr>
        <p:spPr>
          <a:xfrm>
            <a:off x="5502921" y="1697029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47606" y="1741714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4299122" y="2814629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43807" y="2859314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3064521" y="1814024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09206" y="1858709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7042322" y="2322024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087007" y="2366709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130930" y="4385328"/>
            <a:ext cx="667877" cy="6678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654037" y="4684410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433881" y="4684889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38769" y="4842674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264888" y="4691102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113856" y="4681096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768568" y="4856305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64640" y="4727243"/>
            <a:ext cx="333939" cy="3339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000172" y="4682701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566272" y="4693441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843853" y="4758956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898518" y="4439364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791342" y="4856684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39337" y="4487493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05571" y="4609955"/>
            <a:ext cx="429535" cy="4295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798808" y="4680272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640020" y="4684716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259740" y="4859692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727329" y="4440354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85056" y="4755466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288850" y="4497086"/>
            <a:ext cx="183185" cy="1831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338144" y="4672324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41714"/>
            <a:ext cx="10515600" cy="2391876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4" Type="http://schemas.openxmlformats.org/officeDocument/2006/relationships/comments" Target="../comments/comment2.xml"/><Relationship Id="rId63" Type="http://schemas.openxmlformats.org/officeDocument/2006/relationships/notesSlide" Target="../notesSlides/notesSlide2.xml"/><Relationship Id="rId62" Type="http://schemas.openxmlformats.org/officeDocument/2006/relationships/slideLayout" Target="../slideLayouts/slideLayout7.xml"/><Relationship Id="rId61" Type="http://schemas.openxmlformats.org/officeDocument/2006/relationships/tags" Target="../tags/tag68.xml"/><Relationship Id="rId60" Type="http://schemas.openxmlformats.org/officeDocument/2006/relationships/tags" Target="../tags/tag67.xml"/><Relationship Id="rId6" Type="http://schemas.openxmlformats.org/officeDocument/2006/relationships/tags" Target="../tags/tag13.xml"/><Relationship Id="rId59" Type="http://schemas.openxmlformats.org/officeDocument/2006/relationships/tags" Target="../tags/tag66.xml"/><Relationship Id="rId58" Type="http://schemas.openxmlformats.org/officeDocument/2006/relationships/tags" Target="../tags/tag65.xml"/><Relationship Id="rId57" Type="http://schemas.openxmlformats.org/officeDocument/2006/relationships/tags" Target="../tags/tag64.xml"/><Relationship Id="rId56" Type="http://schemas.openxmlformats.org/officeDocument/2006/relationships/tags" Target="../tags/tag63.xml"/><Relationship Id="rId55" Type="http://schemas.openxmlformats.org/officeDocument/2006/relationships/tags" Target="../tags/tag62.xml"/><Relationship Id="rId54" Type="http://schemas.openxmlformats.org/officeDocument/2006/relationships/tags" Target="../tags/tag61.xml"/><Relationship Id="rId53" Type="http://schemas.openxmlformats.org/officeDocument/2006/relationships/tags" Target="../tags/tag60.xml"/><Relationship Id="rId52" Type="http://schemas.openxmlformats.org/officeDocument/2006/relationships/tags" Target="../tags/tag59.xml"/><Relationship Id="rId51" Type="http://schemas.openxmlformats.org/officeDocument/2006/relationships/tags" Target="../tags/tag58.xml"/><Relationship Id="rId50" Type="http://schemas.openxmlformats.org/officeDocument/2006/relationships/tags" Target="../tags/tag57.xml"/><Relationship Id="rId5" Type="http://schemas.openxmlformats.org/officeDocument/2006/relationships/tags" Target="../tags/tag12.xml"/><Relationship Id="rId49" Type="http://schemas.openxmlformats.org/officeDocument/2006/relationships/tags" Target="../tags/tag56.xml"/><Relationship Id="rId48" Type="http://schemas.openxmlformats.org/officeDocument/2006/relationships/tags" Target="../tags/tag55.xml"/><Relationship Id="rId47" Type="http://schemas.openxmlformats.org/officeDocument/2006/relationships/tags" Target="../tags/tag54.xml"/><Relationship Id="rId46" Type="http://schemas.openxmlformats.org/officeDocument/2006/relationships/tags" Target="../tags/tag53.xml"/><Relationship Id="rId45" Type="http://schemas.openxmlformats.org/officeDocument/2006/relationships/tags" Target="../tags/tag52.xml"/><Relationship Id="rId44" Type="http://schemas.openxmlformats.org/officeDocument/2006/relationships/tags" Target="../tags/tag51.xml"/><Relationship Id="rId43" Type="http://schemas.openxmlformats.org/officeDocument/2006/relationships/tags" Target="../tags/tag50.xml"/><Relationship Id="rId42" Type="http://schemas.openxmlformats.org/officeDocument/2006/relationships/tags" Target="../tags/tag49.xml"/><Relationship Id="rId41" Type="http://schemas.openxmlformats.org/officeDocument/2006/relationships/tags" Target="../tags/tag48.xml"/><Relationship Id="rId40" Type="http://schemas.openxmlformats.org/officeDocument/2006/relationships/tags" Target="../tags/tag47.xml"/><Relationship Id="rId4" Type="http://schemas.openxmlformats.org/officeDocument/2006/relationships/tags" Target="../tags/tag11.xml"/><Relationship Id="rId39" Type="http://schemas.openxmlformats.org/officeDocument/2006/relationships/tags" Target="../tags/tag46.xml"/><Relationship Id="rId38" Type="http://schemas.openxmlformats.org/officeDocument/2006/relationships/tags" Target="../tags/tag45.xml"/><Relationship Id="rId37" Type="http://schemas.openxmlformats.org/officeDocument/2006/relationships/tags" Target="../tags/tag44.xml"/><Relationship Id="rId36" Type="http://schemas.openxmlformats.org/officeDocument/2006/relationships/tags" Target="../tags/tag43.xml"/><Relationship Id="rId35" Type="http://schemas.openxmlformats.org/officeDocument/2006/relationships/tags" Target="../tags/tag42.xml"/><Relationship Id="rId34" Type="http://schemas.openxmlformats.org/officeDocument/2006/relationships/tags" Target="../tags/tag41.xml"/><Relationship Id="rId33" Type="http://schemas.openxmlformats.org/officeDocument/2006/relationships/tags" Target="../tags/tag40.xml"/><Relationship Id="rId32" Type="http://schemas.openxmlformats.org/officeDocument/2006/relationships/tags" Target="../tags/tag39.xml"/><Relationship Id="rId31" Type="http://schemas.openxmlformats.org/officeDocument/2006/relationships/tags" Target="../tags/tag38.xml"/><Relationship Id="rId30" Type="http://schemas.openxmlformats.org/officeDocument/2006/relationships/tags" Target="../tags/tag37.xml"/><Relationship Id="rId3" Type="http://schemas.openxmlformats.org/officeDocument/2006/relationships/tags" Target="../tags/tag10.xml"/><Relationship Id="rId29" Type="http://schemas.openxmlformats.org/officeDocument/2006/relationships/tags" Target="../tags/tag36.xml"/><Relationship Id="rId28" Type="http://schemas.openxmlformats.org/officeDocument/2006/relationships/tags" Target="../tags/tag35.xml"/><Relationship Id="rId27" Type="http://schemas.openxmlformats.org/officeDocument/2006/relationships/tags" Target="../tags/tag34.xml"/><Relationship Id="rId26" Type="http://schemas.openxmlformats.org/officeDocument/2006/relationships/tags" Target="../tags/tag33.xml"/><Relationship Id="rId25" Type="http://schemas.openxmlformats.org/officeDocument/2006/relationships/tags" Target="../tags/tag32.xml"/><Relationship Id="rId24" Type="http://schemas.openxmlformats.org/officeDocument/2006/relationships/tags" Target="../tags/tag31.xml"/><Relationship Id="rId23" Type="http://schemas.openxmlformats.org/officeDocument/2006/relationships/tags" Target="../tags/tag30.xml"/><Relationship Id="rId22" Type="http://schemas.openxmlformats.org/officeDocument/2006/relationships/tags" Target="../tags/tag29.xml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tags" Target="../tags/tag9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34974" y="219202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面向</a:t>
            </a:r>
            <a:r>
              <a:rPr lang="en-US" altLang="zh-CN" sz="540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Redis List</a:t>
            </a:r>
            <a:r>
              <a:rPr lang="zh-CN" altLang="en-US" sz="540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的</a:t>
            </a:r>
            <a:r>
              <a:rPr lang="en-US" altLang="zh-CN" sz="540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OT</a:t>
            </a:r>
            <a:r>
              <a:rPr lang="zh-CN" altLang="en-US" sz="5400" b="1" dirty="0" smtClean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函数的设计</a:t>
            </a:r>
            <a:r>
              <a:rPr lang="zh-CN" altLang="en-US" sz="540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与实现</a:t>
            </a:r>
            <a:endParaRPr lang="zh-CN" altLang="en-US" sz="5400" b="1" dirty="0">
              <a:solidFill>
                <a:schemeClr val="tx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93395" y="3425825"/>
            <a:ext cx="11321415" cy="1926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zh-CN" altLang="en-US" sz="24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学号：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141220044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姓名：纪业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指导老师：魏恒峰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endParaRPr lang="zh-CN" altLang="en-US" sz="1800" dirty="0"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93395" y="341947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具体研究内容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设计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14*14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个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OT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函数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在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Redis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系统中实现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OT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函数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对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OT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函数的正确性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进行验证（用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TLA+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工具）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rgbClr val="040404"/>
                </a:solidFill>
              </a:rPr>
              <a:t>阿里云和</a:t>
            </a:r>
            <a:r>
              <a:rPr lang="en-US" altLang="zh-CN" dirty="0" err="1">
                <a:solidFill>
                  <a:srgbClr val="040404"/>
                </a:solidFill>
              </a:rPr>
              <a:t>RedisLab</a:t>
            </a:r>
            <a:r>
              <a:rPr lang="zh-CN" altLang="en-US" dirty="0">
                <a:solidFill>
                  <a:srgbClr val="040404"/>
                </a:solidFill>
              </a:rPr>
              <a:t>的</a:t>
            </a:r>
            <a:r>
              <a:rPr lang="zh-CN" altLang="en-US" dirty="0" smtClean="0">
                <a:solidFill>
                  <a:srgbClr val="040404"/>
                </a:solidFill>
              </a:rPr>
              <a:t>团队</a:t>
            </a:r>
            <a:r>
              <a:rPr lang="zh-CN" altLang="en-US" dirty="0">
                <a:solidFill>
                  <a:srgbClr val="040404"/>
                </a:solidFill>
              </a:rPr>
              <a:t>都</a:t>
            </a:r>
            <a:r>
              <a:rPr lang="zh-CN" altLang="en-US" dirty="0" smtClean="0">
                <a:solidFill>
                  <a:srgbClr val="040404"/>
                </a:solidFill>
              </a:rPr>
              <a:t>有实现</a:t>
            </a:r>
            <a:r>
              <a:rPr lang="en-US" altLang="zh-CN" dirty="0" smtClean="0">
                <a:solidFill>
                  <a:srgbClr val="040404"/>
                </a:solidFill>
              </a:rPr>
              <a:t>(</a:t>
            </a:r>
            <a:r>
              <a:rPr lang="zh-CN" altLang="en-US" dirty="0" smtClean="0">
                <a:solidFill>
                  <a:srgbClr val="040404"/>
                </a:solidFill>
              </a:rPr>
              <a:t>上述</a:t>
            </a:r>
            <a:r>
              <a:rPr lang="en-US" altLang="zh-CN" dirty="0" smtClean="0">
                <a:solidFill>
                  <a:srgbClr val="040404"/>
                </a:solidFill>
              </a:rPr>
              <a:t>) List </a:t>
            </a:r>
            <a:r>
              <a:rPr lang="zh-CN" altLang="en-US" dirty="0" smtClean="0">
                <a:solidFill>
                  <a:srgbClr val="040404"/>
                </a:solidFill>
              </a:rPr>
              <a:t>的需求。</a:t>
            </a:r>
            <a:endParaRPr lang="zh-CN" altLang="en-US" dirty="0" smtClean="0">
              <a:solidFill>
                <a:srgbClr val="040404"/>
              </a:solidFill>
            </a:endParaRPr>
          </a:p>
        </p:txBody>
      </p:sp>
      <p:pic>
        <p:nvPicPr>
          <p:cNvPr id="4" name="图片 3" descr="RedisL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635" y="4854575"/>
            <a:ext cx="2085340" cy="895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目前工作（准备</a:t>
            </a:r>
            <a:r>
              <a:rPr lang="zh-CN" altLang="en-US" dirty="0" smtClean="0">
                <a:sym typeface="+mn-ea"/>
              </a:rPr>
              <a:t>知识）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577850" y="1825625"/>
            <a:ext cx="5594985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  <a:sym typeface="+mn-ea"/>
              </a:rPr>
              <a:t>1.</a:t>
            </a:r>
            <a:r>
              <a:rPr lang="zh-CN" altLang="en-US">
                <a:solidFill>
                  <a:srgbClr val="040404"/>
                </a:solidFill>
                <a:sym typeface="+mn-ea"/>
              </a:rPr>
              <a:t>三种简单</a:t>
            </a:r>
            <a:r>
              <a:rPr lang="en-US" altLang="zh-CN">
                <a:solidFill>
                  <a:srgbClr val="040404"/>
                </a:solidFill>
                <a:sym typeface="+mn-ea"/>
              </a:rPr>
              <a:t>operations</a:t>
            </a:r>
            <a:r>
              <a:rPr lang="zh-CN" altLang="en-US">
                <a:solidFill>
                  <a:srgbClr val="040404"/>
                </a:solidFill>
                <a:sym typeface="+mn-ea"/>
              </a:rPr>
              <a:t>的</a:t>
            </a:r>
            <a:r>
              <a:rPr lang="en-US" altLang="zh-CN">
                <a:solidFill>
                  <a:srgbClr val="040404"/>
                </a:solidFill>
                <a:sym typeface="+mn-ea"/>
              </a:rPr>
              <a:t>OT</a:t>
            </a:r>
            <a:r>
              <a:rPr lang="zh-CN" altLang="en-US">
                <a:solidFill>
                  <a:srgbClr val="040404"/>
                </a:solidFill>
                <a:sym typeface="+mn-ea"/>
              </a:rPr>
              <a:t>函数</a:t>
            </a:r>
            <a:r>
              <a:rPr lang="en-US" altLang="zh-CN">
                <a:solidFill>
                  <a:srgbClr val="040404"/>
                </a:solidFill>
                <a:sym typeface="+mn-ea"/>
              </a:rPr>
              <a:t>ins,del,set</a:t>
            </a:r>
            <a:r>
              <a:rPr lang="zh-CN" altLang="en-US">
                <a:solidFill>
                  <a:srgbClr val="040404"/>
                </a:solidFill>
                <a:sym typeface="+mn-ea"/>
              </a:rPr>
              <a:t>的数学化表示</a:t>
            </a:r>
            <a:r>
              <a:rPr lang="en-US" altLang="zh-CN">
                <a:solidFill>
                  <a:srgbClr val="040404"/>
                </a:solidFill>
                <a:sym typeface="+mn-ea"/>
              </a:rPr>
              <a:t>(</a:t>
            </a:r>
            <a:r>
              <a:rPr lang="zh-CN" altLang="en-US">
                <a:solidFill>
                  <a:srgbClr val="040404"/>
                </a:solidFill>
                <a:sym typeface="+mn-ea"/>
              </a:rPr>
              <a:t>共</a:t>
            </a:r>
            <a:r>
              <a:rPr lang="en-US" altLang="zh-CN">
                <a:solidFill>
                  <a:srgbClr val="040404"/>
                </a:solidFill>
                <a:sym typeface="+mn-ea"/>
              </a:rPr>
              <a:t>9</a:t>
            </a:r>
            <a:r>
              <a:rPr lang="zh-CN" altLang="en-US">
                <a:solidFill>
                  <a:srgbClr val="040404"/>
                </a:solidFill>
                <a:sym typeface="+mn-ea"/>
              </a:rPr>
              <a:t>个</a:t>
            </a:r>
            <a:r>
              <a:rPr lang="en-US" altLang="zh-CN">
                <a:solidFill>
                  <a:srgbClr val="040404"/>
                </a:solidFill>
                <a:sym typeface="+mn-ea"/>
              </a:rPr>
              <a:t>)</a:t>
            </a:r>
            <a:r>
              <a:rPr lang="zh-CN" altLang="en-US">
                <a:solidFill>
                  <a:srgbClr val="040404"/>
                </a:solidFill>
                <a:sym typeface="+mn-ea"/>
              </a:rPr>
              <a:t>：</a:t>
            </a:r>
            <a:endParaRPr lang="zh-CN" altLang="en-US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r>
              <a:rPr lang="es-ES" altLang="zh-CN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xform(del </a:t>
            </a:r>
            <a:r>
              <a:rPr lang="en-US" altLang="es-ES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(i)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, del 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(j)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) </a:t>
            </a:r>
            <a:r>
              <a:rPr lang="es-ES" altLang="zh-CN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=</a:t>
            </a:r>
            <a:br>
              <a:rPr lang="es-ES" altLang="zh-CN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del 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(i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-1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)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, del 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(j)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} if 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&gt; 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j</a:t>
            </a:r>
            <a:br>
              <a:rPr lang="es-ES" altLang="zh-CN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{del </a:t>
            </a:r>
            <a:r>
              <a:rPr lang="en-US" altLang="es-ES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(i)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, del 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(j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-1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)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} if 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&lt; 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j</a:t>
            </a:r>
            <a:br>
              <a:rPr lang="es-ES" altLang="zh-CN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{no-op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, no-op} </a:t>
            </a:r>
            <a:r>
              <a:rPr lang="es-ES" altLang="zh-CN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 if </a:t>
            </a:r>
            <a:r>
              <a:rPr lang="en-US" altLang="es-ES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= 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j</a:t>
            </a:r>
            <a:endParaRPr lang="en-US" altLang="es-ES" sz="20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es-ES" altLang="zh-CN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xform(</a:t>
            </a:r>
            <a:r>
              <a:rPr lang="en-US" altLang="es-ES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set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(i,x)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, 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set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(j,y)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) </a:t>
            </a:r>
            <a:r>
              <a:rPr lang="es-ES" altLang="zh-CN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=</a:t>
            </a:r>
            <a:endParaRPr lang="es-ES" altLang="zh-CN" sz="2000" dirty="0" smtClean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es-ES" altLang="zh-CN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</a:t>
            </a:r>
            <a:r>
              <a:rPr lang="en-US" altLang="es-ES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set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(i,x)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, 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set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(j,y)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} if 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!=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j</a:t>
            </a:r>
            <a:br>
              <a:rPr lang="es-ES" altLang="zh-CN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</a:t>
            </a:r>
            <a:r>
              <a:rPr lang="en-US" altLang="es-ES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set (i,x), no-op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} </a:t>
            </a:r>
            <a:r>
              <a:rPr lang="es-ES" altLang="zh-CN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 if </a:t>
            </a:r>
            <a:r>
              <a:rPr lang="en-US" altLang="es-ES" sz="20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= </a:t>
            </a:r>
            <a:r>
              <a:rPr lang="en-US" altLang="es-ES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j</a:t>
            </a:r>
            <a:endParaRPr lang="en-US" altLang="es-ES" sz="20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endParaRPr lang="en-US" altLang="es-ES" sz="20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6172835" y="2696845"/>
            <a:ext cx="5990590" cy="4627245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xform(ins (i,x), ins (j,y)) =</a:t>
            </a:r>
            <a:endParaRPr lang="es-ES" altLang="zh-CN" sz="20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algn="l">
              <a:buNone/>
            </a:pP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{ins(i+1, x), ins(j, y)} if i &gt; j</a:t>
            </a:r>
            <a:b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{ins(i, x), ins(j+1, y)} if i &lt; j</a:t>
            </a:r>
            <a:b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{ins(i, x), ins(i+1, y)}   if i = j</a:t>
            </a:r>
            <a:endParaRPr lang="es-ES" altLang="zh-CN" sz="20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algn="l">
              <a:buNone/>
            </a:pP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xform(del (i), ins (j,x)) =</a:t>
            </a:r>
            <a:b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{del (i+1), ins(j,x)} if i &gt; j</a:t>
            </a:r>
            <a:b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{del i, ins(j-1,x)} if i &lt; j</a:t>
            </a:r>
            <a:b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{del (i+1), ins(j,x)}   if i = j</a:t>
            </a:r>
            <a:endParaRPr lang="es-ES" altLang="zh-CN" sz="20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algn="l">
              <a:buNone/>
            </a:pP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xform(del (i), set (j,x)) =</a:t>
            </a:r>
            <a:b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{del(i), set(j,x)} if i &gt; j</a:t>
            </a:r>
            <a:b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{del (i), set(j-1,x)} if i &lt; j</a:t>
            </a:r>
            <a:b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</a:br>
            <a:r>
              <a:rPr lang="es-ES" altLang="zh-CN" sz="20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{del (i), no-op}   if i = j</a:t>
            </a:r>
            <a:endParaRPr lang="es-ES" altLang="zh-CN" sz="20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algn="l">
              <a:buNone/>
            </a:pPr>
            <a:r>
              <a:rPr lang="en-US" altLang="zh-CN" sz="2000" dirty="0">
                <a:solidFill>
                  <a:srgbClr val="040404"/>
                </a:solidFill>
                <a:latin typeface="Consolas" panose="020B0609020204030204" pitchFamily="49" charset="0"/>
              </a:rPr>
              <a:t>....................</a:t>
            </a:r>
            <a:endParaRPr lang="en-US" altLang="zh-CN" sz="2000" dirty="0">
              <a:solidFill>
                <a:srgbClr val="040404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目前工作（准备</a:t>
            </a:r>
            <a:r>
              <a:rPr lang="zh-CN" altLang="en-US" dirty="0" smtClean="0">
                <a:sym typeface="+mn-ea"/>
              </a:rPr>
              <a:t>知识）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4795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2.</a:t>
            </a:r>
            <a:r>
              <a:rPr lang="zh-CN" altLang="en-US">
                <a:solidFill>
                  <a:srgbClr val="040404"/>
                </a:solidFill>
              </a:rPr>
              <a:t>对于另外</a:t>
            </a:r>
            <a:r>
              <a:rPr lang="en-US" altLang="zh-CN">
                <a:solidFill>
                  <a:srgbClr val="040404"/>
                </a:solidFill>
              </a:rPr>
              <a:t>14</a:t>
            </a:r>
            <a:r>
              <a:rPr lang="zh-CN" altLang="en-US">
                <a:solidFill>
                  <a:srgbClr val="040404"/>
                </a:solidFill>
              </a:rPr>
              <a:t>个基于</a:t>
            </a:r>
            <a:r>
              <a:rPr lang="en-US" altLang="zh-CN">
                <a:solidFill>
                  <a:srgbClr val="040404"/>
                </a:solidFill>
              </a:rPr>
              <a:t>Redis List</a:t>
            </a:r>
            <a:r>
              <a:rPr lang="zh-CN" altLang="en-US">
                <a:solidFill>
                  <a:srgbClr val="040404"/>
                </a:solidFill>
              </a:rPr>
              <a:t>的</a:t>
            </a:r>
            <a:endParaRPr lang="zh-CN" altLang="en-US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non-blocking operations的</a:t>
            </a:r>
            <a:r>
              <a:rPr lang="zh-CN" altLang="en-US">
                <a:solidFill>
                  <a:srgbClr val="040404"/>
                </a:solidFill>
              </a:rPr>
              <a:t>初步认识</a:t>
            </a:r>
            <a:endParaRPr lang="zh-CN" altLang="en-US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40404"/>
                </a:solidFill>
              </a:rPr>
              <a:t>3.</a:t>
            </a:r>
            <a:r>
              <a:rPr lang="zh-CN" altLang="en-US">
                <a:solidFill>
                  <a:srgbClr val="040404"/>
                </a:solidFill>
              </a:rPr>
              <a:t>相关文献的阅读</a:t>
            </a:r>
            <a:endParaRPr lang="zh-CN" altLang="en-US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40404"/>
                </a:solidFill>
              </a:rPr>
              <a:t>[1].High-Latency,Low-Bandwidth Windowing in the Jupiter Collaboration </a:t>
            </a:r>
            <a:endParaRPr lang="en-US" altLang="zh-CN" sz="1600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40404"/>
                </a:solidFill>
              </a:rPr>
              <a:t>System, David A.Nichols, Pavel Curtis, Michael Dixon, and John Lamping, </a:t>
            </a:r>
            <a:r>
              <a:rPr lang="en-US" altLang="zh-CN" sz="1600">
                <a:solidFill>
                  <a:srgbClr val="040404"/>
                </a:solidFill>
                <a:sym typeface="+mn-ea"/>
              </a:rPr>
              <a:t>UIST'95.</a:t>
            </a:r>
            <a:endParaRPr lang="en-US" altLang="zh-CN" sz="160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40404"/>
                </a:solidFill>
              </a:rPr>
              <a:t>[2].Exhaustive Search of Puzzles in Operational Transformation,  Chengzheng Sun , Yi Xu , and Agustina, CSCW'14.</a:t>
            </a:r>
            <a:endParaRPr lang="en-US" altLang="zh-CN" sz="1600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40404"/>
                </a:solidFill>
              </a:rPr>
              <a:t>[3].Specification and Complexity of Collaborative Text Editing, Hagit Attiya, Sebastian Burckhardt, Alexey Gotsman, Adam Morrison, Hongseok Yang, Marek Zawirski, PODC'16.</a:t>
            </a:r>
            <a:endParaRPr lang="en-US" altLang="zh-CN" sz="1600">
              <a:solidFill>
                <a:srgbClr val="040404"/>
              </a:solidFill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8210" y="548640"/>
            <a:ext cx="1790700" cy="37661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毕设计划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40404"/>
                </a:solidFill>
              </a:rPr>
              <a:t>Step1</a:t>
            </a:r>
            <a:r>
              <a:rPr lang="en-US" altLang="zh-CN" sz="2800" dirty="0">
                <a:solidFill>
                  <a:srgbClr val="040404"/>
                </a:solidFill>
              </a:rPr>
              <a:t> </a:t>
            </a:r>
            <a:r>
              <a:rPr lang="zh-CN" altLang="en-US" sz="2800" dirty="0">
                <a:solidFill>
                  <a:srgbClr val="040404"/>
                </a:solidFill>
              </a:rPr>
              <a:t>阅读</a:t>
            </a:r>
            <a:r>
              <a:rPr lang="zh-CN" altLang="en-US" sz="2800" dirty="0" smtClean="0">
                <a:solidFill>
                  <a:srgbClr val="040404"/>
                </a:solidFill>
              </a:rPr>
              <a:t>相关文献</a:t>
            </a:r>
            <a:endParaRPr lang="zh-CN" altLang="en-US" sz="2800" dirty="0" smtClean="0">
              <a:solidFill>
                <a:srgbClr val="040404"/>
              </a:solidFill>
            </a:endParaRPr>
          </a:p>
          <a:p>
            <a:r>
              <a:rPr lang="en-US" altLang="zh-CN" sz="2800" dirty="0" smtClean="0">
                <a:solidFill>
                  <a:srgbClr val="040404"/>
                </a:solidFill>
              </a:rPr>
              <a:t>Step2</a:t>
            </a:r>
            <a:r>
              <a:rPr lang="en-US" altLang="zh-CN" sz="2800" dirty="0">
                <a:solidFill>
                  <a:srgbClr val="040404"/>
                </a:solidFill>
              </a:rPr>
              <a:t> </a:t>
            </a:r>
            <a:r>
              <a:rPr lang="zh-CN" altLang="en-US" sz="2800" dirty="0" smtClean="0">
                <a:solidFill>
                  <a:srgbClr val="040404"/>
                </a:solidFill>
              </a:rPr>
              <a:t>简单</a:t>
            </a:r>
            <a:r>
              <a:rPr lang="en-US" altLang="zh-CN" sz="2800" dirty="0">
                <a:solidFill>
                  <a:srgbClr val="040404"/>
                </a:solidFill>
              </a:rPr>
              <a:t>OT </a:t>
            </a:r>
            <a:r>
              <a:rPr lang="zh-CN" altLang="en-US" sz="2800" dirty="0">
                <a:solidFill>
                  <a:srgbClr val="040404"/>
                </a:solidFill>
              </a:rPr>
              <a:t>函数</a:t>
            </a:r>
            <a:r>
              <a:rPr lang="zh-CN" altLang="en-US" sz="2800" dirty="0" smtClean="0">
                <a:solidFill>
                  <a:srgbClr val="040404"/>
                </a:solidFill>
              </a:rPr>
              <a:t>的</a:t>
            </a:r>
            <a:r>
              <a:rPr lang="zh-CN" altLang="en-US" sz="2800" dirty="0">
                <a:solidFill>
                  <a:srgbClr val="040404"/>
                </a:solidFill>
              </a:rPr>
              <a:t>初步理解和设计</a:t>
            </a:r>
            <a:endParaRPr lang="zh-CN" altLang="en-US" sz="2800" dirty="0">
              <a:solidFill>
                <a:srgbClr val="040404"/>
              </a:solidFill>
            </a:endParaRPr>
          </a:p>
          <a:p>
            <a:r>
              <a:rPr lang="en-US" altLang="zh-CN" sz="2800" dirty="0" smtClean="0">
                <a:solidFill>
                  <a:srgbClr val="040404"/>
                </a:solidFill>
              </a:rPr>
              <a:t>Step3</a:t>
            </a:r>
            <a:r>
              <a:rPr lang="en-US" altLang="zh-CN" sz="2800" dirty="0">
                <a:solidFill>
                  <a:srgbClr val="040404"/>
                </a:solidFill>
              </a:rPr>
              <a:t> </a:t>
            </a:r>
            <a:r>
              <a:rPr lang="en-US" altLang="zh-CN" sz="2800" dirty="0" smtClean="0">
                <a:solidFill>
                  <a:srgbClr val="040404"/>
                </a:solidFill>
              </a:rPr>
              <a:t>Redis </a:t>
            </a:r>
            <a:r>
              <a:rPr lang="en-US" altLang="zh-CN" sz="2800" dirty="0">
                <a:solidFill>
                  <a:srgbClr val="040404"/>
                </a:solidFill>
              </a:rPr>
              <a:t>List</a:t>
            </a:r>
            <a:r>
              <a:rPr lang="zh-CN" altLang="en-US" sz="2800" dirty="0" smtClean="0">
                <a:solidFill>
                  <a:srgbClr val="040404"/>
                </a:solidFill>
              </a:rPr>
              <a:t>中</a:t>
            </a:r>
            <a:r>
              <a:rPr lang="en-US" altLang="zh-CN" sz="2800" dirty="0" smtClean="0">
                <a:solidFill>
                  <a:srgbClr val="040404"/>
                </a:solidFill>
              </a:rPr>
              <a:t>14</a:t>
            </a:r>
            <a:r>
              <a:rPr lang="zh-CN" altLang="en-US" sz="2800" dirty="0" smtClean="0">
                <a:solidFill>
                  <a:srgbClr val="040404"/>
                </a:solidFill>
              </a:rPr>
              <a:t>种</a:t>
            </a:r>
            <a:r>
              <a:rPr lang="zh-CN" altLang="en-US" sz="2800" dirty="0">
                <a:solidFill>
                  <a:srgbClr val="040404"/>
                </a:solidFill>
              </a:rPr>
              <a:t>操作</a:t>
            </a:r>
            <a:r>
              <a:rPr lang="zh-CN" altLang="en-US" sz="2800" dirty="0" smtClean="0">
                <a:solidFill>
                  <a:srgbClr val="040404"/>
                </a:solidFill>
              </a:rPr>
              <a:t>的</a:t>
            </a:r>
            <a:r>
              <a:rPr lang="en-US" altLang="zh-CN" sz="2800" dirty="0">
                <a:solidFill>
                  <a:srgbClr val="040404"/>
                </a:solidFill>
              </a:rPr>
              <a:t>OT</a:t>
            </a:r>
            <a:r>
              <a:rPr lang="zh-CN" altLang="en-US" sz="2800" dirty="0">
                <a:solidFill>
                  <a:srgbClr val="040404"/>
                </a:solidFill>
              </a:rPr>
              <a:t>函数的设计与实现</a:t>
            </a:r>
            <a:endParaRPr lang="zh-CN" altLang="en-US" sz="2800" dirty="0">
              <a:solidFill>
                <a:srgbClr val="040404"/>
              </a:solidFill>
            </a:endParaRPr>
          </a:p>
          <a:p>
            <a:r>
              <a:rPr lang="en-US" altLang="zh-CN" sz="2800" dirty="0" smtClean="0">
                <a:solidFill>
                  <a:srgbClr val="040404"/>
                </a:solidFill>
              </a:rPr>
              <a:t>Step4</a:t>
            </a:r>
            <a:r>
              <a:rPr lang="en-US" altLang="zh-CN" sz="2800" dirty="0">
                <a:solidFill>
                  <a:srgbClr val="040404"/>
                </a:solidFill>
              </a:rPr>
              <a:t> </a:t>
            </a:r>
            <a:r>
              <a:rPr lang="zh-CN" altLang="en-US" sz="2800" dirty="0" smtClean="0">
                <a:solidFill>
                  <a:srgbClr val="040404"/>
                </a:solidFill>
              </a:rPr>
              <a:t>验证</a:t>
            </a:r>
            <a:r>
              <a:rPr lang="zh-CN" altLang="en-US" sz="2800" dirty="0">
                <a:solidFill>
                  <a:srgbClr val="040404"/>
                </a:solidFill>
              </a:rPr>
              <a:t>所设计</a:t>
            </a:r>
            <a:r>
              <a:rPr lang="en-US" altLang="zh-CN" sz="2800" dirty="0">
                <a:solidFill>
                  <a:srgbClr val="040404"/>
                </a:solidFill>
              </a:rPr>
              <a:t>OT</a:t>
            </a:r>
            <a:r>
              <a:rPr lang="zh-CN" altLang="en-US" sz="2800" dirty="0">
                <a:solidFill>
                  <a:srgbClr val="040404"/>
                </a:solidFill>
              </a:rPr>
              <a:t>函数的正确性（用</a:t>
            </a:r>
            <a:r>
              <a:rPr lang="en-US" altLang="zh-CN" sz="2800" dirty="0">
                <a:solidFill>
                  <a:srgbClr val="040404"/>
                </a:solidFill>
              </a:rPr>
              <a:t>TLA+</a:t>
            </a:r>
            <a:r>
              <a:rPr lang="zh-CN" altLang="en-US" sz="2800" dirty="0">
                <a:solidFill>
                  <a:srgbClr val="040404"/>
                </a:solidFill>
              </a:rPr>
              <a:t>工具）</a:t>
            </a:r>
            <a:endParaRPr lang="zh-CN" altLang="en-US" sz="2800" dirty="0">
              <a:solidFill>
                <a:srgbClr val="040404"/>
              </a:solidFill>
            </a:endParaRPr>
          </a:p>
          <a:p>
            <a:r>
              <a:rPr lang="en-US" altLang="zh-CN" sz="2800" dirty="0" smtClean="0">
                <a:solidFill>
                  <a:srgbClr val="040404"/>
                </a:solidFill>
              </a:rPr>
              <a:t>Step5</a:t>
            </a:r>
            <a:r>
              <a:rPr lang="en-US" altLang="zh-CN" sz="2800" dirty="0">
                <a:solidFill>
                  <a:srgbClr val="040404"/>
                </a:solidFill>
              </a:rPr>
              <a:t> </a:t>
            </a:r>
            <a:r>
              <a:rPr lang="zh-CN" altLang="en-US" sz="2800" dirty="0" smtClean="0">
                <a:solidFill>
                  <a:srgbClr val="040404"/>
                </a:solidFill>
              </a:rPr>
              <a:t>毕业论文</a:t>
            </a:r>
            <a:endParaRPr lang="zh-CN" altLang="en-US" sz="2800" dirty="0" smtClean="0">
              <a:solidFill>
                <a:srgbClr val="040404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/>
          <p:nvPr/>
        </p:nvSpPr>
        <p:spPr>
          <a:xfrm>
            <a:off x="4267200" y="2816225"/>
            <a:ext cx="3273425" cy="10147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6000" dirty="0">
                <a:solidFill>
                  <a:srgbClr val="C00000"/>
                </a:solidFill>
                <a:latin typeface="Arial" panose="020B0604020202020204" pitchFamily="34" charset="0"/>
                <a:ea typeface="Kozuka Gothic Pr6N B" pitchFamily="34" charset="-128"/>
              </a:rPr>
              <a:t>THANKS</a:t>
            </a:r>
            <a:endParaRPr lang="en-US" altLang="zh-CN" sz="6000" dirty="0">
              <a:solidFill>
                <a:srgbClr val="C00000"/>
              </a:solidFill>
              <a:latin typeface="Arial" panose="020B0604020202020204" pitchFamily="34" charset="0"/>
              <a:ea typeface="Kozuka Gothic Pr6N B" pitchFamily="34" charset="-128"/>
            </a:endParaRPr>
          </a:p>
        </p:txBody>
      </p:sp>
      <p:sp>
        <p:nvSpPr>
          <p:cNvPr id="3" name="空心弧 2"/>
          <p:cNvSpPr/>
          <p:nvPr/>
        </p:nvSpPr>
        <p:spPr bwMode="auto">
          <a:xfrm rot="7086271">
            <a:off x="6551930" y="2576830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4415155" y="3660775"/>
            <a:ext cx="21920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谢谢聆听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740236" y="1564133"/>
            <a:ext cx="360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  <a:sym typeface="+mn-lt"/>
              </a:rPr>
              <a:t>协同</a:t>
            </a:r>
            <a:r>
              <a:rPr lang="zh-CN" altLang="en-US" sz="2400" b="1" dirty="0" smtClean="0">
                <a:latin typeface="宋体" panose="02010600030101010101" pitchFamily="2" charset="-122"/>
                <a:sym typeface="+mn-lt"/>
              </a:rPr>
              <a:t>编辑简介</a:t>
            </a:r>
            <a:endParaRPr lang="en-US" altLang="zh-CN" sz="2400" b="1" dirty="0" smtClean="0">
              <a:solidFill>
                <a:schemeClr val="accent1"/>
              </a:solidFill>
              <a:latin typeface="宋体" panose="02010600030101010101" pitchFamily="2" charset="-122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038215" y="1564005"/>
            <a:ext cx="528320" cy="461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5" name="TextBox 10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40525" y="2323465"/>
            <a:ext cx="379857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accent1"/>
                </a:solidFill>
                <a:latin typeface="宋体" panose="02010600030101010101" pitchFamily="2" charset="-122"/>
                <a:sym typeface="+mn-ea"/>
              </a:rPr>
              <a:t>系统模型及</a:t>
            </a:r>
            <a:r>
              <a:rPr lang="en-US" altLang="zh-CN" sz="2400" b="1" dirty="0">
                <a:solidFill>
                  <a:schemeClr val="accent1"/>
                </a:solidFill>
                <a:latin typeface="宋体" panose="02010600030101010101" pitchFamily="2" charset="-122"/>
                <a:sym typeface="+mn-ea"/>
              </a:rPr>
              <a:t>OT</a:t>
            </a:r>
            <a:r>
              <a:rPr lang="zh-CN" altLang="en-US" sz="2400" b="1" dirty="0">
                <a:solidFill>
                  <a:schemeClr val="accent1"/>
                </a:solidFill>
                <a:latin typeface="宋体" panose="02010600030101010101" pitchFamily="2" charset="-122"/>
                <a:sym typeface="+mn-ea"/>
              </a:rPr>
              <a:t>函数简介</a:t>
            </a:r>
            <a:endParaRPr lang="zh-CN" altLang="en-US" sz="2400" b="1" dirty="0">
              <a:solidFill>
                <a:schemeClr val="accent1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038332" y="2384249"/>
            <a:ext cx="527709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8" name="TextBox 10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40236" y="3118005"/>
            <a:ext cx="360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毕设目标</a:t>
            </a:r>
            <a:endParaRPr lang="zh-CN" altLang="en-US" sz="2400" b="1" dirty="0">
              <a:solidFill>
                <a:schemeClr val="accent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038967" y="3118005"/>
            <a:ext cx="527709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03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6038967" y="3913204"/>
            <a:ext cx="527709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04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65" name="文本框 64"/>
          <p:cNvSpPr txBox="1"/>
          <p:nvPr>
            <p:custDataLst>
              <p:tags r:id="rId8"/>
            </p:custDataLst>
          </p:nvPr>
        </p:nvSpPr>
        <p:spPr>
          <a:xfrm>
            <a:off x="2854954" y="2670403"/>
            <a:ext cx="1723549" cy="1015663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sz="6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6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文本框 65"/>
          <p:cNvSpPr txBox="1"/>
          <p:nvPr>
            <p:custDataLst>
              <p:tags r:id="rId9"/>
            </p:custDataLst>
          </p:nvPr>
        </p:nvSpPr>
        <p:spPr>
          <a:xfrm>
            <a:off x="2647775" y="3709868"/>
            <a:ext cx="2137906" cy="40010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kumimoji="1" lang="en-US" altLang="zh-CN" sz="2000" b="1">
                <a:solidFill>
                  <a:schemeClr val="accent1"/>
                </a:solidFill>
                <a:sym typeface="+mn-lt"/>
              </a:rPr>
              <a:t>CONTENTS</a:t>
            </a:r>
            <a:endParaRPr kumimoji="1" lang="en-US" altLang="zh-CN" sz="2000" b="1">
              <a:solidFill>
                <a:schemeClr val="accent1"/>
              </a:solidFill>
              <a:sym typeface="+mn-lt"/>
            </a:endParaRPr>
          </a:p>
        </p:txBody>
      </p:sp>
      <p:grpSp>
        <p:nvGrpSpPr>
          <p:cNvPr id="12" name="组合 11"/>
          <p:cNvGrpSpPr/>
          <p:nvPr>
            <p:custDataLst>
              <p:tags r:id="rId10"/>
            </p:custDataLst>
          </p:nvPr>
        </p:nvGrpSpPr>
        <p:grpSpPr>
          <a:xfrm>
            <a:off x="1975078" y="2375582"/>
            <a:ext cx="3473450" cy="425451"/>
            <a:chOff x="4500563" y="1898650"/>
            <a:chExt cx="3473450" cy="425451"/>
          </a:xfrm>
          <a:solidFill>
            <a:schemeClr val="accent1"/>
          </a:solidFill>
        </p:grpSpPr>
        <p:sp>
          <p:nvSpPr>
            <p:cNvPr id="13" name="Oval 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192838" y="2190750"/>
              <a:ext cx="65088" cy="666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4" name="Oval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200776" y="2278063"/>
              <a:ext cx="49213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5" name="Oval 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200776" y="2120900"/>
              <a:ext cx="49213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6" name="Oval 8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203951" y="206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>
              <p:custDataLst>
                <p:tags r:id="rId15"/>
              </p:custDataLst>
            </p:nvPr>
          </p:nvSpPr>
          <p:spPr bwMode="auto">
            <a:xfrm>
              <a:off x="5945188" y="2001838"/>
              <a:ext cx="23813" cy="20638"/>
            </a:xfrm>
            <a:custGeom>
              <a:avLst/>
              <a:gdLst>
                <a:gd name="T0" fmla="*/ 2 w 8"/>
                <a:gd name="T1" fmla="*/ 6 h 7"/>
                <a:gd name="T2" fmla="*/ 7 w 8"/>
                <a:gd name="T3" fmla="*/ 6 h 7"/>
                <a:gd name="T4" fmla="*/ 6 w 8"/>
                <a:gd name="T5" fmla="*/ 1 h 7"/>
                <a:gd name="T6" fmla="*/ 2 w 8"/>
                <a:gd name="T7" fmla="*/ 1 h 7"/>
                <a:gd name="T8" fmla="*/ 2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7"/>
                    <a:pt x="5" y="7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>
              <p:custDataLst>
                <p:tags r:id="rId16"/>
              </p:custDataLst>
            </p:nvPr>
          </p:nvSpPr>
          <p:spPr bwMode="auto">
            <a:xfrm>
              <a:off x="5983288" y="1968500"/>
              <a:ext cx="30163" cy="30163"/>
            </a:xfrm>
            <a:custGeom>
              <a:avLst/>
              <a:gdLst>
                <a:gd name="T0" fmla="*/ 2 w 10"/>
                <a:gd name="T1" fmla="*/ 8 h 10"/>
                <a:gd name="T2" fmla="*/ 8 w 10"/>
                <a:gd name="T3" fmla="*/ 8 h 10"/>
                <a:gd name="T4" fmla="*/ 8 w 10"/>
                <a:gd name="T5" fmla="*/ 1 h 10"/>
                <a:gd name="T6" fmla="*/ 2 w 10"/>
                <a:gd name="T7" fmla="*/ 2 h 10"/>
                <a:gd name="T8" fmla="*/ 2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8"/>
                  </a:move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6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>
              <p:custDataLst>
                <p:tags r:id="rId17"/>
              </p:custDataLst>
            </p:nvPr>
          </p:nvSpPr>
          <p:spPr bwMode="auto">
            <a:xfrm>
              <a:off x="6030913" y="1938338"/>
              <a:ext cx="42863" cy="39688"/>
            </a:xfrm>
            <a:custGeom>
              <a:avLst/>
              <a:gdLst>
                <a:gd name="T0" fmla="*/ 3 w 14"/>
                <a:gd name="T1" fmla="*/ 11 h 13"/>
                <a:gd name="T2" fmla="*/ 11 w 14"/>
                <a:gd name="T3" fmla="*/ 10 h 13"/>
                <a:gd name="T4" fmla="*/ 11 w 14"/>
                <a:gd name="T5" fmla="*/ 2 h 13"/>
                <a:gd name="T6" fmla="*/ 3 w 14"/>
                <a:gd name="T7" fmla="*/ 2 h 13"/>
                <a:gd name="T8" fmla="*/ 3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3" y="11"/>
                  </a:moveTo>
                  <a:cubicBezTo>
                    <a:pt x="6" y="13"/>
                    <a:pt x="9" y="13"/>
                    <a:pt x="11" y="10"/>
                  </a:cubicBezTo>
                  <a:cubicBezTo>
                    <a:pt x="14" y="8"/>
                    <a:pt x="13" y="4"/>
                    <a:pt x="11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0" y="5"/>
                    <a:pt x="1" y="9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>
              <p:custDataLst>
                <p:tags r:id="rId18"/>
              </p:custDataLst>
            </p:nvPr>
          </p:nvSpPr>
          <p:spPr bwMode="auto">
            <a:xfrm>
              <a:off x="6264276" y="1901825"/>
              <a:ext cx="107950" cy="173038"/>
            </a:xfrm>
            <a:custGeom>
              <a:avLst/>
              <a:gdLst>
                <a:gd name="T0" fmla="*/ 0 w 36"/>
                <a:gd name="T1" fmla="*/ 57 h 57"/>
                <a:gd name="T2" fmla="*/ 13 w 36"/>
                <a:gd name="T3" fmla="*/ 24 h 57"/>
                <a:gd name="T4" fmla="*/ 32 w 36"/>
                <a:gd name="T5" fmla="*/ 14 h 57"/>
                <a:gd name="T6" fmla="*/ 0 w 36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57">
                  <a:moveTo>
                    <a:pt x="0" y="57"/>
                  </a:moveTo>
                  <a:cubicBezTo>
                    <a:pt x="0" y="57"/>
                    <a:pt x="12" y="37"/>
                    <a:pt x="13" y="24"/>
                  </a:cubicBezTo>
                  <a:cubicBezTo>
                    <a:pt x="14" y="11"/>
                    <a:pt x="27" y="0"/>
                    <a:pt x="32" y="14"/>
                  </a:cubicBezTo>
                  <a:cubicBezTo>
                    <a:pt x="36" y="26"/>
                    <a:pt x="5" y="52"/>
                    <a:pt x="0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32500" lnSpcReduction="20000"/>
            </a:bodyPr>
            <a:lstStyle/>
            <a:p>
              <a:endParaRPr lang="zh-CN" altLang="en-US"/>
            </a:p>
          </p:txBody>
        </p:sp>
        <p:sp>
          <p:nvSpPr>
            <p:cNvPr id="21" name="Freeform 13"/>
            <p:cNvSpPr/>
            <p:nvPr>
              <p:custDataLst>
                <p:tags r:id="rId19"/>
              </p:custDataLst>
            </p:nvPr>
          </p:nvSpPr>
          <p:spPr bwMode="auto">
            <a:xfrm>
              <a:off x="6088063" y="1901825"/>
              <a:ext cx="104775" cy="173038"/>
            </a:xfrm>
            <a:custGeom>
              <a:avLst/>
              <a:gdLst>
                <a:gd name="T0" fmla="*/ 35 w 35"/>
                <a:gd name="T1" fmla="*/ 57 h 57"/>
                <a:gd name="T2" fmla="*/ 22 w 35"/>
                <a:gd name="T3" fmla="*/ 24 h 57"/>
                <a:gd name="T4" fmla="*/ 4 w 35"/>
                <a:gd name="T5" fmla="*/ 14 h 57"/>
                <a:gd name="T6" fmla="*/ 35 w 35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7">
                  <a:moveTo>
                    <a:pt x="35" y="57"/>
                  </a:moveTo>
                  <a:cubicBezTo>
                    <a:pt x="35" y="57"/>
                    <a:pt x="24" y="37"/>
                    <a:pt x="22" y="24"/>
                  </a:cubicBezTo>
                  <a:cubicBezTo>
                    <a:pt x="21" y="11"/>
                    <a:pt x="8" y="0"/>
                    <a:pt x="4" y="14"/>
                  </a:cubicBezTo>
                  <a:cubicBezTo>
                    <a:pt x="0" y="26"/>
                    <a:pt x="31" y="52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32500" lnSpcReduction="20000"/>
            </a:bodyPr>
            <a:lstStyle/>
            <a:p>
              <a:endParaRPr lang="zh-CN" altLang="en-US"/>
            </a:p>
          </p:txBody>
        </p:sp>
        <p:sp>
          <p:nvSpPr>
            <p:cNvPr id="22" name="Freeform 14"/>
            <p:cNvSpPr/>
            <p:nvPr>
              <p:custDataLst>
                <p:tags r:id="rId20"/>
              </p:custDataLst>
            </p:nvPr>
          </p:nvSpPr>
          <p:spPr bwMode="auto">
            <a:xfrm>
              <a:off x="6494463" y="2001838"/>
              <a:ext cx="23813" cy="20638"/>
            </a:xfrm>
            <a:custGeom>
              <a:avLst/>
              <a:gdLst>
                <a:gd name="T0" fmla="*/ 6 w 8"/>
                <a:gd name="T1" fmla="*/ 6 h 7"/>
                <a:gd name="T2" fmla="*/ 1 w 8"/>
                <a:gd name="T3" fmla="*/ 6 h 7"/>
                <a:gd name="T4" fmla="*/ 2 w 8"/>
                <a:gd name="T5" fmla="*/ 1 h 7"/>
                <a:gd name="T6" fmla="*/ 6 w 8"/>
                <a:gd name="T7" fmla="*/ 1 h 7"/>
                <a:gd name="T8" fmla="*/ 6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6"/>
                  </a:moveTo>
                  <a:cubicBezTo>
                    <a:pt x="5" y="7"/>
                    <a:pt x="3" y="7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8" y="3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3" name="Freeform 15"/>
            <p:cNvSpPr/>
            <p:nvPr>
              <p:custDataLst>
                <p:tags r:id="rId21"/>
              </p:custDataLst>
            </p:nvPr>
          </p:nvSpPr>
          <p:spPr bwMode="auto">
            <a:xfrm>
              <a:off x="6450013" y="1968500"/>
              <a:ext cx="30163" cy="30163"/>
            </a:xfrm>
            <a:custGeom>
              <a:avLst/>
              <a:gdLst>
                <a:gd name="T0" fmla="*/ 8 w 10"/>
                <a:gd name="T1" fmla="*/ 8 h 10"/>
                <a:gd name="T2" fmla="*/ 1 w 10"/>
                <a:gd name="T3" fmla="*/ 8 h 10"/>
                <a:gd name="T4" fmla="*/ 2 w 10"/>
                <a:gd name="T5" fmla="*/ 1 h 10"/>
                <a:gd name="T6" fmla="*/ 8 w 10"/>
                <a:gd name="T7" fmla="*/ 2 h 10"/>
                <a:gd name="T8" fmla="*/ 8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8"/>
                  </a:moveTo>
                  <a:cubicBezTo>
                    <a:pt x="6" y="10"/>
                    <a:pt x="3" y="10"/>
                    <a:pt x="1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10" y="3"/>
                    <a:pt x="10" y="6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4" name="Freeform 16"/>
            <p:cNvSpPr/>
            <p:nvPr>
              <p:custDataLst>
                <p:tags r:id="rId22"/>
              </p:custDataLst>
            </p:nvPr>
          </p:nvSpPr>
          <p:spPr bwMode="auto">
            <a:xfrm>
              <a:off x="6389688" y="1938338"/>
              <a:ext cx="41275" cy="39688"/>
            </a:xfrm>
            <a:custGeom>
              <a:avLst/>
              <a:gdLst>
                <a:gd name="T0" fmla="*/ 11 w 14"/>
                <a:gd name="T1" fmla="*/ 11 h 13"/>
                <a:gd name="T2" fmla="*/ 2 w 14"/>
                <a:gd name="T3" fmla="*/ 10 h 13"/>
                <a:gd name="T4" fmla="*/ 3 w 14"/>
                <a:gd name="T5" fmla="*/ 2 h 13"/>
                <a:gd name="T6" fmla="*/ 11 w 14"/>
                <a:gd name="T7" fmla="*/ 2 h 13"/>
                <a:gd name="T8" fmla="*/ 11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1" y="11"/>
                  </a:moveTo>
                  <a:cubicBezTo>
                    <a:pt x="8" y="13"/>
                    <a:pt x="5" y="13"/>
                    <a:pt x="2" y="10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6" y="0"/>
                    <a:pt x="9" y="0"/>
                    <a:pt x="11" y="2"/>
                  </a:cubicBezTo>
                  <a:cubicBezTo>
                    <a:pt x="14" y="5"/>
                    <a:pt x="13" y="9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5" name="Freeform 17"/>
            <p:cNvSpPr/>
            <p:nvPr>
              <p:custDataLst>
                <p:tags r:id="rId23"/>
              </p:custDataLst>
            </p:nvPr>
          </p:nvSpPr>
          <p:spPr bwMode="auto">
            <a:xfrm>
              <a:off x="6180138" y="1898650"/>
              <a:ext cx="90488" cy="139700"/>
            </a:xfrm>
            <a:custGeom>
              <a:avLst/>
              <a:gdLst>
                <a:gd name="T0" fmla="*/ 25 w 30"/>
                <a:gd name="T1" fmla="*/ 27 h 46"/>
                <a:gd name="T2" fmla="*/ 30 w 30"/>
                <a:gd name="T3" fmla="*/ 16 h 46"/>
                <a:gd name="T4" fmla="*/ 15 w 30"/>
                <a:gd name="T5" fmla="*/ 0 h 46"/>
                <a:gd name="T6" fmla="*/ 0 w 30"/>
                <a:gd name="T7" fmla="*/ 16 h 46"/>
                <a:gd name="T8" fmla="*/ 5 w 30"/>
                <a:gd name="T9" fmla="*/ 27 h 46"/>
                <a:gd name="T10" fmla="*/ 3 w 30"/>
                <a:gd name="T11" fmla="*/ 34 h 46"/>
                <a:gd name="T12" fmla="*/ 15 w 30"/>
                <a:gd name="T13" fmla="*/ 46 h 46"/>
                <a:gd name="T14" fmla="*/ 27 w 30"/>
                <a:gd name="T15" fmla="*/ 34 h 46"/>
                <a:gd name="T16" fmla="*/ 25 w 30"/>
                <a:gd name="T17" fmla="*/ 2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6">
                  <a:moveTo>
                    <a:pt x="25" y="27"/>
                  </a:moveTo>
                  <a:cubicBezTo>
                    <a:pt x="28" y="24"/>
                    <a:pt x="30" y="20"/>
                    <a:pt x="30" y="16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0"/>
                    <a:pt x="2" y="24"/>
                    <a:pt x="5" y="27"/>
                  </a:cubicBezTo>
                  <a:cubicBezTo>
                    <a:pt x="4" y="29"/>
                    <a:pt x="3" y="31"/>
                    <a:pt x="3" y="34"/>
                  </a:cubicBezTo>
                  <a:cubicBezTo>
                    <a:pt x="3" y="41"/>
                    <a:pt x="8" y="46"/>
                    <a:pt x="15" y="46"/>
                  </a:cubicBezTo>
                  <a:cubicBezTo>
                    <a:pt x="22" y="46"/>
                    <a:pt x="27" y="41"/>
                    <a:pt x="27" y="34"/>
                  </a:cubicBezTo>
                  <a:cubicBezTo>
                    <a:pt x="27" y="31"/>
                    <a:pt x="26" y="29"/>
                    <a:pt x="25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6867526" y="2174875"/>
              <a:ext cx="1062038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7" name="Oval 19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885113" y="2128838"/>
              <a:ext cx="88900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8" name="Line 20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543426" y="2174875"/>
              <a:ext cx="1060450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9" name="Oval 2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500563" y="2128838"/>
              <a:ext cx="90488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30" name="Freeform 22"/>
            <p:cNvSpPr/>
            <p:nvPr>
              <p:custDataLst>
                <p:tags r:id="rId28"/>
              </p:custDataLst>
            </p:nvPr>
          </p:nvSpPr>
          <p:spPr bwMode="auto">
            <a:xfrm>
              <a:off x="5953126" y="2062163"/>
              <a:ext cx="247650" cy="234950"/>
            </a:xfrm>
            <a:custGeom>
              <a:avLst/>
              <a:gdLst>
                <a:gd name="T0" fmla="*/ 61 w 83"/>
                <a:gd name="T1" fmla="*/ 69 h 77"/>
                <a:gd name="T2" fmla="*/ 46 w 83"/>
                <a:gd name="T3" fmla="*/ 53 h 77"/>
                <a:gd name="T4" fmla="*/ 47 w 83"/>
                <a:gd name="T5" fmla="*/ 45 h 77"/>
                <a:gd name="T6" fmla="*/ 35 w 83"/>
                <a:gd name="T7" fmla="*/ 50 h 77"/>
                <a:gd name="T8" fmla="*/ 52 w 83"/>
                <a:gd name="T9" fmla="*/ 69 h 77"/>
                <a:gd name="T10" fmla="*/ 21 w 83"/>
                <a:gd name="T11" fmla="*/ 54 h 77"/>
                <a:gd name="T12" fmla="*/ 20 w 83"/>
                <a:gd name="T13" fmla="*/ 19 h 77"/>
                <a:gd name="T14" fmla="*/ 34 w 83"/>
                <a:gd name="T15" fmla="*/ 19 h 77"/>
                <a:gd name="T16" fmla="*/ 24 w 83"/>
                <a:gd name="T17" fmla="*/ 1 h 77"/>
                <a:gd name="T18" fmla="*/ 8 w 83"/>
                <a:gd name="T19" fmla="*/ 44 h 77"/>
                <a:gd name="T20" fmla="*/ 26 w 83"/>
                <a:gd name="T21" fmla="*/ 67 h 77"/>
                <a:gd name="T22" fmla="*/ 83 w 83"/>
                <a:gd name="T23" fmla="*/ 58 h 77"/>
                <a:gd name="T24" fmla="*/ 61 w 83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77">
                  <a:moveTo>
                    <a:pt x="61" y="69"/>
                  </a:moveTo>
                  <a:cubicBezTo>
                    <a:pt x="47" y="68"/>
                    <a:pt x="46" y="53"/>
                    <a:pt x="46" y="53"/>
                  </a:cubicBezTo>
                  <a:cubicBezTo>
                    <a:pt x="46" y="53"/>
                    <a:pt x="49" y="49"/>
                    <a:pt x="47" y="45"/>
                  </a:cubicBezTo>
                  <a:cubicBezTo>
                    <a:pt x="44" y="41"/>
                    <a:pt x="36" y="41"/>
                    <a:pt x="35" y="50"/>
                  </a:cubicBezTo>
                  <a:cubicBezTo>
                    <a:pt x="34" y="59"/>
                    <a:pt x="43" y="67"/>
                    <a:pt x="52" y="69"/>
                  </a:cubicBezTo>
                  <a:cubicBezTo>
                    <a:pt x="52" y="69"/>
                    <a:pt x="32" y="70"/>
                    <a:pt x="21" y="54"/>
                  </a:cubicBezTo>
                  <a:cubicBezTo>
                    <a:pt x="10" y="38"/>
                    <a:pt x="20" y="19"/>
                    <a:pt x="20" y="19"/>
                  </a:cubicBezTo>
                  <a:cubicBezTo>
                    <a:pt x="20" y="19"/>
                    <a:pt x="26" y="26"/>
                    <a:pt x="34" y="19"/>
                  </a:cubicBezTo>
                  <a:cubicBezTo>
                    <a:pt x="42" y="13"/>
                    <a:pt x="36" y="0"/>
                    <a:pt x="24" y="1"/>
                  </a:cubicBezTo>
                  <a:cubicBezTo>
                    <a:pt x="13" y="2"/>
                    <a:pt x="0" y="16"/>
                    <a:pt x="8" y="44"/>
                  </a:cubicBezTo>
                  <a:cubicBezTo>
                    <a:pt x="10" y="54"/>
                    <a:pt x="17" y="62"/>
                    <a:pt x="26" y="67"/>
                  </a:cubicBezTo>
                  <a:cubicBezTo>
                    <a:pt x="45" y="77"/>
                    <a:pt x="74" y="76"/>
                    <a:pt x="83" y="58"/>
                  </a:cubicBezTo>
                  <a:cubicBezTo>
                    <a:pt x="83" y="58"/>
                    <a:pt x="75" y="69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57500" lnSpcReduction="20000"/>
            </a:bodyPr>
            <a:lstStyle/>
            <a:p>
              <a:endParaRPr lang="zh-CN" altLang="en-US"/>
            </a:p>
          </p:txBody>
        </p:sp>
        <p:sp>
          <p:nvSpPr>
            <p:cNvPr id="31" name="Freeform 23"/>
            <p:cNvSpPr/>
            <p:nvPr>
              <p:custDataLst>
                <p:tags r:id="rId29"/>
              </p:custDataLst>
            </p:nvPr>
          </p:nvSpPr>
          <p:spPr bwMode="auto">
            <a:xfrm>
              <a:off x="5735638" y="2022475"/>
              <a:ext cx="304800" cy="280988"/>
            </a:xfrm>
            <a:custGeom>
              <a:avLst/>
              <a:gdLst>
                <a:gd name="T0" fmla="*/ 50 w 102"/>
                <a:gd name="T1" fmla="*/ 69 h 92"/>
                <a:gd name="T2" fmla="*/ 26 w 102"/>
                <a:gd name="T3" fmla="*/ 46 h 92"/>
                <a:gd name="T4" fmla="*/ 35 w 102"/>
                <a:gd name="T5" fmla="*/ 33 h 92"/>
                <a:gd name="T6" fmla="*/ 46 w 102"/>
                <a:gd name="T7" fmla="*/ 25 h 92"/>
                <a:gd name="T8" fmla="*/ 24 w 102"/>
                <a:gd name="T9" fmla="*/ 29 h 92"/>
                <a:gd name="T10" fmla="*/ 25 w 102"/>
                <a:gd name="T11" fmla="*/ 56 h 92"/>
                <a:gd name="T12" fmla="*/ 33 w 102"/>
                <a:gd name="T13" fmla="*/ 10 h 92"/>
                <a:gd name="T14" fmla="*/ 58 w 102"/>
                <a:gd name="T15" fmla="*/ 22 h 92"/>
                <a:gd name="T16" fmla="*/ 49 w 102"/>
                <a:gd name="T17" fmla="*/ 35 h 92"/>
                <a:gd name="T18" fmla="*/ 57 w 102"/>
                <a:gd name="T19" fmla="*/ 12 h 92"/>
                <a:gd name="T20" fmla="*/ 19 w 102"/>
                <a:gd name="T21" fmla="*/ 10 h 92"/>
                <a:gd name="T22" fmla="*/ 14 w 102"/>
                <a:gd name="T23" fmla="*/ 65 h 92"/>
                <a:gd name="T24" fmla="*/ 61 w 102"/>
                <a:gd name="T25" fmla="*/ 79 h 92"/>
                <a:gd name="T26" fmla="*/ 91 w 102"/>
                <a:gd name="T27" fmla="*/ 75 h 92"/>
                <a:gd name="T28" fmla="*/ 87 w 102"/>
                <a:gd name="T29" fmla="*/ 90 h 92"/>
                <a:gd name="T30" fmla="*/ 78 w 102"/>
                <a:gd name="T31" fmla="*/ 82 h 92"/>
                <a:gd name="T32" fmla="*/ 88 w 102"/>
                <a:gd name="T33" fmla="*/ 92 h 92"/>
                <a:gd name="T34" fmla="*/ 95 w 102"/>
                <a:gd name="T35" fmla="*/ 74 h 92"/>
                <a:gd name="T36" fmla="*/ 50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0" y="69"/>
                  </a:moveTo>
                  <a:cubicBezTo>
                    <a:pt x="34" y="70"/>
                    <a:pt x="26" y="58"/>
                    <a:pt x="26" y="46"/>
                  </a:cubicBezTo>
                  <a:cubicBezTo>
                    <a:pt x="26" y="35"/>
                    <a:pt x="35" y="33"/>
                    <a:pt x="35" y="33"/>
                  </a:cubicBezTo>
                  <a:cubicBezTo>
                    <a:pt x="41" y="36"/>
                    <a:pt x="47" y="32"/>
                    <a:pt x="46" y="25"/>
                  </a:cubicBezTo>
                  <a:cubicBezTo>
                    <a:pt x="44" y="18"/>
                    <a:pt x="30" y="18"/>
                    <a:pt x="24" y="29"/>
                  </a:cubicBezTo>
                  <a:cubicBezTo>
                    <a:pt x="18" y="40"/>
                    <a:pt x="25" y="56"/>
                    <a:pt x="25" y="56"/>
                  </a:cubicBezTo>
                  <a:cubicBezTo>
                    <a:pt x="12" y="36"/>
                    <a:pt x="19" y="16"/>
                    <a:pt x="33" y="10"/>
                  </a:cubicBezTo>
                  <a:cubicBezTo>
                    <a:pt x="45" y="5"/>
                    <a:pt x="58" y="10"/>
                    <a:pt x="58" y="22"/>
                  </a:cubicBezTo>
                  <a:cubicBezTo>
                    <a:pt x="59" y="34"/>
                    <a:pt x="49" y="35"/>
                    <a:pt x="49" y="35"/>
                  </a:cubicBezTo>
                  <a:cubicBezTo>
                    <a:pt x="58" y="37"/>
                    <a:pt x="65" y="21"/>
                    <a:pt x="57" y="12"/>
                  </a:cubicBezTo>
                  <a:cubicBezTo>
                    <a:pt x="49" y="2"/>
                    <a:pt x="33" y="0"/>
                    <a:pt x="19" y="10"/>
                  </a:cubicBezTo>
                  <a:cubicBezTo>
                    <a:pt x="7" y="19"/>
                    <a:pt x="0" y="46"/>
                    <a:pt x="14" y="65"/>
                  </a:cubicBezTo>
                  <a:cubicBezTo>
                    <a:pt x="28" y="84"/>
                    <a:pt x="54" y="80"/>
                    <a:pt x="61" y="79"/>
                  </a:cubicBezTo>
                  <a:cubicBezTo>
                    <a:pt x="67" y="78"/>
                    <a:pt x="83" y="69"/>
                    <a:pt x="91" y="75"/>
                  </a:cubicBezTo>
                  <a:cubicBezTo>
                    <a:pt x="98" y="81"/>
                    <a:pt x="93" y="89"/>
                    <a:pt x="87" y="90"/>
                  </a:cubicBezTo>
                  <a:cubicBezTo>
                    <a:pt x="80" y="90"/>
                    <a:pt x="78" y="82"/>
                    <a:pt x="78" y="82"/>
                  </a:cubicBezTo>
                  <a:cubicBezTo>
                    <a:pt x="77" y="87"/>
                    <a:pt x="81" y="91"/>
                    <a:pt x="88" y="92"/>
                  </a:cubicBezTo>
                  <a:cubicBezTo>
                    <a:pt x="95" y="92"/>
                    <a:pt x="102" y="83"/>
                    <a:pt x="95" y="74"/>
                  </a:cubicBezTo>
                  <a:cubicBezTo>
                    <a:pt x="88" y="65"/>
                    <a:pt x="67" y="68"/>
                    <a:pt x="50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80000" lnSpcReduction="20000"/>
            </a:bodyPr>
            <a:lstStyle/>
            <a:p>
              <a:endParaRPr lang="zh-CN" altLang="en-US"/>
            </a:p>
          </p:txBody>
        </p:sp>
        <p:sp>
          <p:nvSpPr>
            <p:cNvPr id="32" name="Freeform 24"/>
            <p:cNvSpPr/>
            <p:nvPr>
              <p:custDataLst>
                <p:tags r:id="rId30"/>
              </p:custDataLst>
            </p:nvPr>
          </p:nvSpPr>
          <p:spPr bwMode="auto">
            <a:xfrm>
              <a:off x="6253163" y="2062163"/>
              <a:ext cx="244475" cy="234950"/>
            </a:xfrm>
            <a:custGeom>
              <a:avLst/>
              <a:gdLst>
                <a:gd name="T0" fmla="*/ 21 w 82"/>
                <a:gd name="T1" fmla="*/ 69 h 77"/>
                <a:gd name="T2" fmla="*/ 37 w 82"/>
                <a:gd name="T3" fmla="*/ 53 h 77"/>
                <a:gd name="T4" fmla="*/ 36 w 82"/>
                <a:gd name="T5" fmla="*/ 45 h 77"/>
                <a:gd name="T6" fmla="*/ 47 w 82"/>
                <a:gd name="T7" fmla="*/ 50 h 77"/>
                <a:gd name="T8" fmla="*/ 30 w 82"/>
                <a:gd name="T9" fmla="*/ 69 h 77"/>
                <a:gd name="T10" fmla="*/ 61 w 82"/>
                <a:gd name="T11" fmla="*/ 54 h 77"/>
                <a:gd name="T12" fmla="*/ 63 w 82"/>
                <a:gd name="T13" fmla="*/ 19 h 77"/>
                <a:gd name="T14" fmla="*/ 48 w 82"/>
                <a:gd name="T15" fmla="*/ 19 h 77"/>
                <a:gd name="T16" fmla="*/ 58 w 82"/>
                <a:gd name="T17" fmla="*/ 1 h 77"/>
                <a:gd name="T18" fmla="*/ 75 w 82"/>
                <a:gd name="T19" fmla="*/ 44 h 77"/>
                <a:gd name="T20" fmla="*/ 56 w 82"/>
                <a:gd name="T21" fmla="*/ 67 h 77"/>
                <a:gd name="T22" fmla="*/ 0 w 82"/>
                <a:gd name="T23" fmla="*/ 58 h 77"/>
                <a:gd name="T24" fmla="*/ 21 w 82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77">
                  <a:moveTo>
                    <a:pt x="21" y="69"/>
                  </a:moveTo>
                  <a:cubicBezTo>
                    <a:pt x="35" y="68"/>
                    <a:pt x="37" y="53"/>
                    <a:pt x="37" y="53"/>
                  </a:cubicBezTo>
                  <a:cubicBezTo>
                    <a:pt x="37" y="53"/>
                    <a:pt x="33" y="49"/>
                    <a:pt x="36" y="45"/>
                  </a:cubicBezTo>
                  <a:cubicBezTo>
                    <a:pt x="38" y="41"/>
                    <a:pt x="46" y="41"/>
                    <a:pt x="47" y="50"/>
                  </a:cubicBezTo>
                  <a:cubicBezTo>
                    <a:pt x="48" y="59"/>
                    <a:pt x="39" y="67"/>
                    <a:pt x="30" y="69"/>
                  </a:cubicBezTo>
                  <a:cubicBezTo>
                    <a:pt x="30" y="69"/>
                    <a:pt x="51" y="70"/>
                    <a:pt x="61" y="54"/>
                  </a:cubicBezTo>
                  <a:cubicBezTo>
                    <a:pt x="72" y="38"/>
                    <a:pt x="63" y="19"/>
                    <a:pt x="63" y="19"/>
                  </a:cubicBezTo>
                  <a:cubicBezTo>
                    <a:pt x="63" y="19"/>
                    <a:pt x="56" y="26"/>
                    <a:pt x="48" y="19"/>
                  </a:cubicBezTo>
                  <a:cubicBezTo>
                    <a:pt x="40" y="13"/>
                    <a:pt x="46" y="0"/>
                    <a:pt x="58" y="1"/>
                  </a:cubicBezTo>
                  <a:cubicBezTo>
                    <a:pt x="70" y="2"/>
                    <a:pt x="82" y="16"/>
                    <a:pt x="75" y="44"/>
                  </a:cubicBezTo>
                  <a:cubicBezTo>
                    <a:pt x="72" y="54"/>
                    <a:pt x="65" y="62"/>
                    <a:pt x="56" y="67"/>
                  </a:cubicBezTo>
                  <a:cubicBezTo>
                    <a:pt x="37" y="77"/>
                    <a:pt x="8" y="76"/>
                    <a:pt x="0" y="58"/>
                  </a:cubicBezTo>
                  <a:cubicBezTo>
                    <a:pt x="0" y="58"/>
                    <a:pt x="7" y="69"/>
                    <a:pt x="2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57500" lnSpcReduction="20000"/>
            </a:bodyPr>
            <a:lstStyle/>
            <a:p>
              <a:endParaRPr lang="zh-CN" altLang="en-US"/>
            </a:p>
          </p:txBody>
        </p:sp>
        <p:sp>
          <p:nvSpPr>
            <p:cNvPr id="33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6410326" y="2022475"/>
              <a:ext cx="304800" cy="280988"/>
            </a:xfrm>
            <a:custGeom>
              <a:avLst/>
              <a:gdLst>
                <a:gd name="T0" fmla="*/ 52 w 102"/>
                <a:gd name="T1" fmla="*/ 69 h 92"/>
                <a:gd name="T2" fmla="*/ 76 w 102"/>
                <a:gd name="T3" fmla="*/ 46 h 92"/>
                <a:gd name="T4" fmla="*/ 67 w 102"/>
                <a:gd name="T5" fmla="*/ 33 h 92"/>
                <a:gd name="T6" fmla="*/ 57 w 102"/>
                <a:gd name="T7" fmla="*/ 25 h 92"/>
                <a:gd name="T8" fmla="*/ 78 w 102"/>
                <a:gd name="T9" fmla="*/ 29 h 92"/>
                <a:gd name="T10" fmla="*/ 78 w 102"/>
                <a:gd name="T11" fmla="*/ 56 h 92"/>
                <a:gd name="T12" fmla="*/ 69 w 102"/>
                <a:gd name="T13" fmla="*/ 10 h 92"/>
                <a:gd name="T14" fmla="*/ 44 w 102"/>
                <a:gd name="T15" fmla="*/ 22 h 92"/>
                <a:gd name="T16" fmla="*/ 54 w 102"/>
                <a:gd name="T17" fmla="*/ 35 h 92"/>
                <a:gd name="T18" fmla="*/ 45 w 102"/>
                <a:gd name="T19" fmla="*/ 12 h 92"/>
                <a:gd name="T20" fmla="*/ 83 w 102"/>
                <a:gd name="T21" fmla="*/ 10 h 92"/>
                <a:gd name="T22" fmla="*/ 88 w 102"/>
                <a:gd name="T23" fmla="*/ 65 h 92"/>
                <a:gd name="T24" fmla="*/ 42 w 102"/>
                <a:gd name="T25" fmla="*/ 79 h 92"/>
                <a:gd name="T26" fmla="*/ 12 w 102"/>
                <a:gd name="T27" fmla="*/ 75 h 92"/>
                <a:gd name="T28" fmla="*/ 15 w 102"/>
                <a:gd name="T29" fmla="*/ 90 h 92"/>
                <a:gd name="T30" fmla="*/ 25 w 102"/>
                <a:gd name="T31" fmla="*/ 82 h 92"/>
                <a:gd name="T32" fmla="*/ 14 w 102"/>
                <a:gd name="T33" fmla="*/ 92 h 92"/>
                <a:gd name="T34" fmla="*/ 7 w 102"/>
                <a:gd name="T35" fmla="*/ 74 h 92"/>
                <a:gd name="T36" fmla="*/ 52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2" y="69"/>
                  </a:moveTo>
                  <a:cubicBezTo>
                    <a:pt x="69" y="70"/>
                    <a:pt x="77" y="58"/>
                    <a:pt x="76" y="46"/>
                  </a:cubicBezTo>
                  <a:cubicBezTo>
                    <a:pt x="76" y="35"/>
                    <a:pt x="67" y="33"/>
                    <a:pt x="67" y="33"/>
                  </a:cubicBezTo>
                  <a:cubicBezTo>
                    <a:pt x="62" y="36"/>
                    <a:pt x="55" y="32"/>
                    <a:pt x="57" y="25"/>
                  </a:cubicBezTo>
                  <a:cubicBezTo>
                    <a:pt x="58" y="18"/>
                    <a:pt x="72" y="18"/>
                    <a:pt x="78" y="29"/>
                  </a:cubicBezTo>
                  <a:cubicBezTo>
                    <a:pt x="84" y="40"/>
                    <a:pt x="78" y="56"/>
                    <a:pt x="78" y="56"/>
                  </a:cubicBezTo>
                  <a:cubicBezTo>
                    <a:pt x="91" y="36"/>
                    <a:pt x="84" y="16"/>
                    <a:pt x="69" y="10"/>
                  </a:cubicBezTo>
                  <a:cubicBezTo>
                    <a:pt x="57" y="5"/>
                    <a:pt x="44" y="10"/>
                    <a:pt x="44" y="22"/>
                  </a:cubicBezTo>
                  <a:cubicBezTo>
                    <a:pt x="44" y="34"/>
                    <a:pt x="54" y="35"/>
                    <a:pt x="54" y="35"/>
                  </a:cubicBezTo>
                  <a:cubicBezTo>
                    <a:pt x="44" y="37"/>
                    <a:pt x="37" y="21"/>
                    <a:pt x="45" y="12"/>
                  </a:cubicBezTo>
                  <a:cubicBezTo>
                    <a:pt x="53" y="2"/>
                    <a:pt x="70" y="0"/>
                    <a:pt x="83" y="10"/>
                  </a:cubicBezTo>
                  <a:cubicBezTo>
                    <a:pt x="96" y="19"/>
                    <a:pt x="102" y="46"/>
                    <a:pt x="88" y="65"/>
                  </a:cubicBezTo>
                  <a:cubicBezTo>
                    <a:pt x="74" y="84"/>
                    <a:pt x="48" y="80"/>
                    <a:pt x="42" y="79"/>
                  </a:cubicBezTo>
                  <a:cubicBezTo>
                    <a:pt x="35" y="78"/>
                    <a:pt x="19" y="69"/>
                    <a:pt x="12" y="75"/>
                  </a:cubicBezTo>
                  <a:cubicBezTo>
                    <a:pt x="4" y="81"/>
                    <a:pt x="9" y="89"/>
                    <a:pt x="15" y="90"/>
                  </a:cubicBezTo>
                  <a:cubicBezTo>
                    <a:pt x="22" y="90"/>
                    <a:pt x="25" y="82"/>
                    <a:pt x="25" y="82"/>
                  </a:cubicBezTo>
                  <a:cubicBezTo>
                    <a:pt x="25" y="87"/>
                    <a:pt x="22" y="91"/>
                    <a:pt x="14" y="92"/>
                  </a:cubicBezTo>
                  <a:cubicBezTo>
                    <a:pt x="8" y="92"/>
                    <a:pt x="0" y="83"/>
                    <a:pt x="7" y="74"/>
                  </a:cubicBezTo>
                  <a:cubicBezTo>
                    <a:pt x="15" y="65"/>
                    <a:pt x="35" y="68"/>
                    <a:pt x="52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80000" lnSpcReduction="20000"/>
            </a:bodyPr>
            <a:lstStyle/>
            <a:p>
              <a:endParaRPr lang="zh-CN" altLang="en-US"/>
            </a:p>
          </p:txBody>
        </p:sp>
        <p:sp>
          <p:nvSpPr>
            <p:cNvPr id="34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5576888" y="2058988"/>
              <a:ext cx="166688" cy="152400"/>
            </a:xfrm>
            <a:custGeom>
              <a:avLst/>
              <a:gdLst>
                <a:gd name="T0" fmla="*/ 45 w 56"/>
                <a:gd name="T1" fmla="*/ 14 h 50"/>
                <a:gd name="T2" fmla="*/ 27 w 56"/>
                <a:gd name="T3" fmla="*/ 23 h 50"/>
                <a:gd name="T4" fmla="*/ 21 w 56"/>
                <a:gd name="T5" fmla="*/ 41 h 50"/>
                <a:gd name="T6" fmla="*/ 7 w 56"/>
                <a:gd name="T7" fmla="*/ 36 h 50"/>
                <a:gd name="T8" fmla="*/ 0 w 56"/>
                <a:gd name="T9" fmla="*/ 36 h 50"/>
                <a:gd name="T10" fmla="*/ 0 w 56"/>
                <a:gd name="T11" fmla="*/ 37 h 50"/>
                <a:gd name="T12" fmla="*/ 25 w 56"/>
                <a:gd name="T13" fmla="*/ 49 h 50"/>
                <a:gd name="T14" fmla="*/ 45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45" y="14"/>
                  </a:moveTo>
                  <a:cubicBezTo>
                    <a:pt x="34" y="0"/>
                    <a:pt x="21" y="17"/>
                    <a:pt x="27" y="23"/>
                  </a:cubicBezTo>
                  <a:cubicBezTo>
                    <a:pt x="34" y="29"/>
                    <a:pt x="30" y="40"/>
                    <a:pt x="21" y="41"/>
                  </a:cubicBezTo>
                  <a:cubicBezTo>
                    <a:pt x="16" y="42"/>
                    <a:pt x="11" y="40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5"/>
                    <a:pt x="14" y="50"/>
                    <a:pt x="25" y="49"/>
                  </a:cubicBezTo>
                  <a:cubicBezTo>
                    <a:pt x="43" y="47"/>
                    <a:pt x="56" y="29"/>
                    <a:pt x="4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35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6711951" y="2058988"/>
              <a:ext cx="168275" cy="152400"/>
            </a:xfrm>
            <a:custGeom>
              <a:avLst/>
              <a:gdLst>
                <a:gd name="T0" fmla="*/ 11 w 56"/>
                <a:gd name="T1" fmla="*/ 14 h 50"/>
                <a:gd name="T2" fmla="*/ 28 w 56"/>
                <a:gd name="T3" fmla="*/ 23 h 50"/>
                <a:gd name="T4" fmla="*/ 35 w 56"/>
                <a:gd name="T5" fmla="*/ 41 h 50"/>
                <a:gd name="T6" fmla="*/ 49 w 56"/>
                <a:gd name="T7" fmla="*/ 36 h 50"/>
                <a:gd name="T8" fmla="*/ 56 w 56"/>
                <a:gd name="T9" fmla="*/ 36 h 50"/>
                <a:gd name="T10" fmla="*/ 56 w 56"/>
                <a:gd name="T11" fmla="*/ 37 h 50"/>
                <a:gd name="T12" fmla="*/ 31 w 56"/>
                <a:gd name="T13" fmla="*/ 49 h 50"/>
                <a:gd name="T14" fmla="*/ 11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11" y="14"/>
                  </a:moveTo>
                  <a:cubicBezTo>
                    <a:pt x="22" y="0"/>
                    <a:pt x="35" y="17"/>
                    <a:pt x="28" y="23"/>
                  </a:cubicBezTo>
                  <a:cubicBezTo>
                    <a:pt x="22" y="29"/>
                    <a:pt x="26" y="40"/>
                    <a:pt x="35" y="41"/>
                  </a:cubicBezTo>
                  <a:cubicBezTo>
                    <a:pt x="40" y="42"/>
                    <a:pt x="44" y="40"/>
                    <a:pt x="49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1" y="45"/>
                    <a:pt x="42" y="50"/>
                    <a:pt x="31" y="49"/>
                  </a:cubicBezTo>
                  <a:cubicBezTo>
                    <a:pt x="13" y="47"/>
                    <a:pt x="0" y="29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>
            <p:custDataLst>
              <p:tags r:id="rId34"/>
            </p:custDataLst>
          </p:nvPr>
        </p:nvGrpSpPr>
        <p:grpSpPr>
          <a:xfrm flipV="1">
            <a:off x="1975078" y="4109973"/>
            <a:ext cx="3473450" cy="425451"/>
            <a:chOff x="4500563" y="1898650"/>
            <a:chExt cx="3473450" cy="425451"/>
          </a:xfrm>
          <a:solidFill>
            <a:schemeClr val="accent1"/>
          </a:solidFill>
        </p:grpSpPr>
        <p:sp>
          <p:nvSpPr>
            <p:cNvPr id="37" name="Oval 5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6192838" y="2190750"/>
              <a:ext cx="65088" cy="666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38" name="Oval 6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200776" y="2278063"/>
              <a:ext cx="49213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39" name="Oval 7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6200776" y="2120900"/>
              <a:ext cx="49213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0" name="Oval 8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6203951" y="206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1" name="Freeform 9"/>
            <p:cNvSpPr/>
            <p:nvPr>
              <p:custDataLst>
                <p:tags r:id="rId39"/>
              </p:custDataLst>
            </p:nvPr>
          </p:nvSpPr>
          <p:spPr bwMode="auto">
            <a:xfrm>
              <a:off x="5945188" y="2001838"/>
              <a:ext cx="23813" cy="20638"/>
            </a:xfrm>
            <a:custGeom>
              <a:avLst/>
              <a:gdLst>
                <a:gd name="T0" fmla="*/ 2 w 8"/>
                <a:gd name="T1" fmla="*/ 6 h 7"/>
                <a:gd name="T2" fmla="*/ 7 w 8"/>
                <a:gd name="T3" fmla="*/ 6 h 7"/>
                <a:gd name="T4" fmla="*/ 6 w 8"/>
                <a:gd name="T5" fmla="*/ 1 h 7"/>
                <a:gd name="T6" fmla="*/ 2 w 8"/>
                <a:gd name="T7" fmla="*/ 1 h 7"/>
                <a:gd name="T8" fmla="*/ 2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7"/>
                    <a:pt x="5" y="7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2" name="Freeform 10"/>
            <p:cNvSpPr/>
            <p:nvPr>
              <p:custDataLst>
                <p:tags r:id="rId40"/>
              </p:custDataLst>
            </p:nvPr>
          </p:nvSpPr>
          <p:spPr bwMode="auto">
            <a:xfrm>
              <a:off x="5983288" y="1968500"/>
              <a:ext cx="30163" cy="30163"/>
            </a:xfrm>
            <a:custGeom>
              <a:avLst/>
              <a:gdLst>
                <a:gd name="T0" fmla="*/ 2 w 10"/>
                <a:gd name="T1" fmla="*/ 8 h 10"/>
                <a:gd name="T2" fmla="*/ 8 w 10"/>
                <a:gd name="T3" fmla="*/ 8 h 10"/>
                <a:gd name="T4" fmla="*/ 8 w 10"/>
                <a:gd name="T5" fmla="*/ 1 h 10"/>
                <a:gd name="T6" fmla="*/ 2 w 10"/>
                <a:gd name="T7" fmla="*/ 2 h 10"/>
                <a:gd name="T8" fmla="*/ 2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8"/>
                  </a:move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6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3" name="Freeform 11"/>
            <p:cNvSpPr/>
            <p:nvPr>
              <p:custDataLst>
                <p:tags r:id="rId41"/>
              </p:custDataLst>
            </p:nvPr>
          </p:nvSpPr>
          <p:spPr bwMode="auto">
            <a:xfrm>
              <a:off x="6030913" y="1938338"/>
              <a:ext cx="42863" cy="39688"/>
            </a:xfrm>
            <a:custGeom>
              <a:avLst/>
              <a:gdLst>
                <a:gd name="T0" fmla="*/ 3 w 14"/>
                <a:gd name="T1" fmla="*/ 11 h 13"/>
                <a:gd name="T2" fmla="*/ 11 w 14"/>
                <a:gd name="T3" fmla="*/ 10 h 13"/>
                <a:gd name="T4" fmla="*/ 11 w 14"/>
                <a:gd name="T5" fmla="*/ 2 h 13"/>
                <a:gd name="T6" fmla="*/ 3 w 14"/>
                <a:gd name="T7" fmla="*/ 2 h 13"/>
                <a:gd name="T8" fmla="*/ 3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3" y="11"/>
                  </a:moveTo>
                  <a:cubicBezTo>
                    <a:pt x="6" y="13"/>
                    <a:pt x="9" y="13"/>
                    <a:pt x="11" y="10"/>
                  </a:cubicBezTo>
                  <a:cubicBezTo>
                    <a:pt x="14" y="8"/>
                    <a:pt x="13" y="4"/>
                    <a:pt x="11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0" y="5"/>
                    <a:pt x="1" y="9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4" name="Freeform 12"/>
            <p:cNvSpPr/>
            <p:nvPr>
              <p:custDataLst>
                <p:tags r:id="rId42"/>
              </p:custDataLst>
            </p:nvPr>
          </p:nvSpPr>
          <p:spPr bwMode="auto">
            <a:xfrm>
              <a:off x="6264276" y="1901825"/>
              <a:ext cx="107950" cy="173038"/>
            </a:xfrm>
            <a:custGeom>
              <a:avLst/>
              <a:gdLst>
                <a:gd name="T0" fmla="*/ 0 w 36"/>
                <a:gd name="T1" fmla="*/ 57 h 57"/>
                <a:gd name="T2" fmla="*/ 13 w 36"/>
                <a:gd name="T3" fmla="*/ 24 h 57"/>
                <a:gd name="T4" fmla="*/ 32 w 36"/>
                <a:gd name="T5" fmla="*/ 14 h 57"/>
                <a:gd name="T6" fmla="*/ 0 w 36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57">
                  <a:moveTo>
                    <a:pt x="0" y="57"/>
                  </a:moveTo>
                  <a:cubicBezTo>
                    <a:pt x="0" y="57"/>
                    <a:pt x="12" y="37"/>
                    <a:pt x="13" y="24"/>
                  </a:cubicBezTo>
                  <a:cubicBezTo>
                    <a:pt x="14" y="11"/>
                    <a:pt x="27" y="0"/>
                    <a:pt x="32" y="14"/>
                  </a:cubicBezTo>
                  <a:cubicBezTo>
                    <a:pt x="36" y="26"/>
                    <a:pt x="5" y="52"/>
                    <a:pt x="0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32500" lnSpcReduction="20000"/>
            </a:bodyPr>
            <a:lstStyle/>
            <a:p>
              <a:endParaRPr lang="zh-CN" altLang="en-US"/>
            </a:p>
          </p:txBody>
        </p:sp>
        <p:sp>
          <p:nvSpPr>
            <p:cNvPr id="45" name="Freeform 13"/>
            <p:cNvSpPr/>
            <p:nvPr>
              <p:custDataLst>
                <p:tags r:id="rId43"/>
              </p:custDataLst>
            </p:nvPr>
          </p:nvSpPr>
          <p:spPr bwMode="auto">
            <a:xfrm>
              <a:off x="6088063" y="1901825"/>
              <a:ext cx="104775" cy="173038"/>
            </a:xfrm>
            <a:custGeom>
              <a:avLst/>
              <a:gdLst>
                <a:gd name="T0" fmla="*/ 35 w 35"/>
                <a:gd name="T1" fmla="*/ 57 h 57"/>
                <a:gd name="T2" fmla="*/ 22 w 35"/>
                <a:gd name="T3" fmla="*/ 24 h 57"/>
                <a:gd name="T4" fmla="*/ 4 w 35"/>
                <a:gd name="T5" fmla="*/ 14 h 57"/>
                <a:gd name="T6" fmla="*/ 35 w 35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7">
                  <a:moveTo>
                    <a:pt x="35" y="57"/>
                  </a:moveTo>
                  <a:cubicBezTo>
                    <a:pt x="35" y="57"/>
                    <a:pt x="24" y="37"/>
                    <a:pt x="22" y="24"/>
                  </a:cubicBezTo>
                  <a:cubicBezTo>
                    <a:pt x="21" y="11"/>
                    <a:pt x="8" y="0"/>
                    <a:pt x="4" y="14"/>
                  </a:cubicBezTo>
                  <a:cubicBezTo>
                    <a:pt x="0" y="26"/>
                    <a:pt x="31" y="52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32500" lnSpcReduction="20000"/>
            </a:bodyPr>
            <a:lstStyle/>
            <a:p>
              <a:endParaRPr lang="zh-CN" altLang="en-US"/>
            </a:p>
          </p:txBody>
        </p:sp>
        <p:sp>
          <p:nvSpPr>
            <p:cNvPr id="46" name="Freeform 14"/>
            <p:cNvSpPr/>
            <p:nvPr>
              <p:custDataLst>
                <p:tags r:id="rId44"/>
              </p:custDataLst>
            </p:nvPr>
          </p:nvSpPr>
          <p:spPr bwMode="auto">
            <a:xfrm>
              <a:off x="6494463" y="2001838"/>
              <a:ext cx="23813" cy="20638"/>
            </a:xfrm>
            <a:custGeom>
              <a:avLst/>
              <a:gdLst>
                <a:gd name="T0" fmla="*/ 6 w 8"/>
                <a:gd name="T1" fmla="*/ 6 h 7"/>
                <a:gd name="T2" fmla="*/ 1 w 8"/>
                <a:gd name="T3" fmla="*/ 6 h 7"/>
                <a:gd name="T4" fmla="*/ 2 w 8"/>
                <a:gd name="T5" fmla="*/ 1 h 7"/>
                <a:gd name="T6" fmla="*/ 6 w 8"/>
                <a:gd name="T7" fmla="*/ 1 h 7"/>
                <a:gd name="T8" fmla="*/ 6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6"/>
                  </a:moveTo>
                  <a:cubicBezTo>
                    <a:pt x="5" y="7"/>
                    <a:pt x="3" y="7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8" y="3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7" name="Freeform 15"/>
            <p:cNvSpPr/>
            <p:nvPr>
              <p:custDataLst>
                <p:tags r:id="rId45"/>
              </p:custDataLst>
            </p:nvPr>
          </p:nvSpPr>
          <p:spPr bwMode="auto">
            <a:xfrm>
              <a:off x="6450013" y="1968500"/>
              <a:ext cx="30163" cy="30163"/>
            </a:xfrm>
            <a:custGeom>
              <a:avLst/>
              <a:gdLst>
                <a:gd name="T0" fmla="*/ 8 w 10"/>
                <a:gd name="T1" fmla="*/ 8 h 10"/>
                <a:gd name="T2" fmla="*/ 1 w 10"/>
                <a:gd name="T3" fmla="*/ 8 h 10"/>
                <a:gd name="T4" fmla="*/ 2 w 10"/>
                <a:gd name="T5" fmla="*/ 1 h 10"/>
                <a:gd name="T6" fmla="*/ 8 w 10"/>
                <a:gd name="T7" fmla="*/ 2 h 10"/>
                <a:gd name="T8" fmla="*/ 8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8"/>
                  </a:moveTo>
                  <a:cubicBezTo>
                    <a:pt x="6" y="10"/>
                    <a:pt x="3" y="10"/>
                    <a:pt x="1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10" y="3"/>
                    <a:pt x="10" y="6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8" name="Freeform 16"/>
            <p:cNvSpPr/>
            <p:nvPr>
              <p:custDataLst>
                <p:tags r:id="rId46"/>
              </p:custDataLst>
            </p:nvPr>
          </p:nvSpPr>
          <p:spPr bwMode="auto">
            <a:xfrm>
              <a:off x="6389688" y="1938338"/>
              <a:ext cx="41275" cy="39688"/>
            </a:xfrm>
            <a:custGeom>
              <a:avLst/>
              <a:gdLst>
                <a:gd name="T0" fmla="*/ 11 w 14"/>
                <a:gd name="T1" fmla="*/ 11 h 13"/>
                <a:gd name="T2" fmla="*/ 2 w 14"/>
                <a:gd name="T3" fmla="*/ 10 h 13"/>
                <a:gd name="T4" fmla="*/ 3 w 14"/>
                <a:gd name="T5" fmla="*/ 2 h 13"/>
                <a:gd name="T6" fmla="*/ 11 w 14"/>
                <a:gd name="T7" fmla="*/ 2 h 13"/>
                <a:gd name="T8" fmla="*/ 11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1" y="11"/>
                  </a:moveTo>
                  <a:cubicBezTo>
                    <a:pt x="8" y="13"/>
                    <a:pt x="5" y="13"/>
                    <a:pt x="2" y="10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6" y="0"/>
                    <a:pt x="9" y="0"/>
                    <a:pt x="11" y="2"/>
                  </a:cubicBezTo>
                  <a:cubicBezTo>
                    <a:pt x="14" y="5"/>
                    <a:pt x="13" y="9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9" name="Freeform 17"/>
            <p:cNvSpPr/>
            <p:nvPr>
              <p:custDataLst>
                <p:tags r:id="rId47"/>
              </p:custDataLst>
            </p:nvPr>
          </p:nvSpPr>
          <p:spPr bwMode="auto">
            <a:xfrm>
              <a:off x="6180138" y="1898650"/>
              <a:ext cx="90488" cy="139700"/>
            </a:xfrm>
            <a:custGeom>
              <a:avLst/>
              <a:gdLst>
                <a:gd name="T0" fmla="*/ 25 w 30"/>
                <a:gd name="T1" fmla="*/ 27 h 46"/>
                <a:gd name="T2" fmla="*/ 30 w 30"/>
                <a:gd name="T3" fmla="*/ 16 h 46"/>
                <a:gd name="T4" fmla="*/ 15 w 30"/>
                <a:gd name="T5" fmla="*/ 0 h 46"/>
                <a:gd name="T6" fmla="*/ 0 w 30"/>
                <a:gd name="T7" fmla="*/ 16 h 46"/>
                <a:gd name="T8" fmla="*/ 5 w 30"/>
                <a:gd name="T9" fmla="*/ 27 h 46"/>
                <a:gd name="T10" fmla="*/ 3 w 30"/>
                <a:gd name="T11" fmla="*/ 34 h 46"/>
                <a:gd name="T12" fmla="*/ 15 w 30"/>
                <a:gd name="T13" fmla="*/ 46 h 46"/>
                <a:gd name="T14" fmla="*/ 27 w 30"/>
                <a:gd name="T15" fmla="*/ 34 h 46"/>
                <a:gd name="T16" fmla="*/ 25 w 30"/>
                <a:gd name="T17" fmla="*/ 2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6">
                  <a:moveTo>
                    <a:pt x="25" y="27"/>
                  </a:moveTo>
                  <a:cubicBezTo>
                    <a:pt x="28" y="24"/>
                    <a:pt x="30" y="20"/>
                    <a:pt x="30" y="16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0"/>
                    <a:pt x="2" y="24"/>
                    <a:pt x="5" y="27"/>
                  </a:cubicBezTo>
                  <a:cubicBezTo>
                    <a:pt x="4" y="29"/>
                    <a:pt x="3" y="31"/>
                    <a:pt x="3" y="34"/>
                  </a:cubicBezTo>
                  <a:cubicBezTo>
                    <a:pt x="3" y="41"/>
                    <a:pt x="8" y="46"/>
                    <a:pt x="15" y="46"/>
                  </a:cubicBezTo>
                  <a:cubicBezTo>
                    <a:pt x="22" y="46"/>
                    <a:pt x="27" y="41"/>
                    <a:pt x="27" y="34"/>
                  </a:cubicBezTo>
                  <a:cubicBezTo>
                    <a:pt x="27" y="31"/>
                    <a:pt x="26" y="29"/>
                    <a:pt x="25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50" name="Line 18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6867526" y="2174875"/>
              <a:ext cx="1062038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51" name="Oval 19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885113" y="2128838"/>
              <a:ext cx="88900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52" name="Line 20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 flipH="1">
              <a:off x="4543426" y="2174875"/>
              <a:ext cx="1060450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53" name="Oval 21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500563" y="2128838"/>
              <a:ext cx="90488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54" name="Freeform 22"/>
            <p:cNvSpPr/>
            <p:nvPr>
              <p:custDataLst>
                <p:tags r:id="rId52"/>
              </p:custDataLst>
            </p:nvPr>
          </p:nvSpPr>
          <p:spPr bwMode="auto">
            <a:xfrm>
              <a:off x="5953126" y="2062163"/>
              <a:ext cx="247650" cy="234950"/>
            </a:xfrm>
            <a:custGeom>
              <a:avLst/>
              <a:gdLst>
                <a:gd name="T0" fmla="*/ 61 w 83"/>
                <a:gd name="T1" fmla="*/ 69 h 77"/>
                <a:gd name="T2" fmla="*/ 46 w 83"/>
                <a:gd name="T3" fmla="*/ 53 h 77"/>
                <a:gd name="T4" fmla="*/ 47 w 83"/>
                <a:gd name="T5" fmla="*/ 45 h 77"/>
                <a:gd name="T6" fmla="*/ 35 w 83"/>
                <a:gd name="T7" fmla="*/ 50 h 77"/>
                <a:gd name="T8" fmla="*/ 52 w 83"/>
                <a:gd name="T9" fmla="*/ 69 h 77"/>
                <a:gd name="T10" fmla="*/ 21 w 83"/>
                <a:gd name="T11" fmla="*/ 54 h 77"/>
                <a:gd name="T12" fmla="*/ 20 w 83"/>
                <a:gd name="T13" fmla="*/ 19 h 77"/>
                <a:gd name="T14" fmla="*/ 34 w 83"/>
                <a:gd name="T15" fmla="*/ 19 h 77"/>
                <a:gd name="T16" fmla="*/ 24 w 83"/>
                <a:gd name="T17" fmla="*/ 1 h 77"/>
                <a:gd name="T18" fmla="*/ 8 w 83"/>
                <a:gd name="T19" fmla="*/ 44 h 77"/>
                <a:gd name="T20" fmla="*/ 26 w 83"/>
                <a:gd name="T21" fmla="*/ 67 h 77"/>
                <a:gd name="T22" fmla="*/ 83 w 83"/>
                <a:gd name="T23" fmla="*/ 58 h 77"/>
                <a:gd name="T24" fmla="*/ 61 w 83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77">
                  <a:moveTo>
                    <a:pt x="61" y="69"/>
                  </a:moveTo>
                  <a:cubicBezTo>
                    <a:pt x="47" y="68"/>
                    <a:pt x="46" y="53"/>
                    <a:pt x="46" y="53"/>
                  </a:cubicBezTo>
                  <a:cubicBezTo>
                    <a:pt x="46" y="53"/>
                    <a:pt x="49" y="49"/>
                    <a:pt x="47" y="45"/>
                  </a:cubicBezTo>
                  <a:cubicBezTo>
                    <a:pt x="44" y="41"/>
                    <a:pt x="36" y="41"/>
                    <a:pt x="35" y="50"/>
                  </a:cubicBezTo>
                  <a:cubicBezTo>
                    <a:pt x="34" y="59"/>
                    <a:pt x="43" y="67"/>
                    <a:pt x="52" y="69"/>
                  </a:cubicBezTo>
                  <a:cubicBezTo>
                    <a:pt x="52" y="69"/>
                    <a:pt x="32" y="70"/>
                    <a:pt x="21" y="54"/>
                  </a:cubicBezTo>
                  <a:cubicBezTo>
                    <a:pt x="10" y="38"/>
                    <a:pt x="20" y="19"/>
                    <a:pt x="20" y="19"/>
                  </a:cubicBezTo>
                  <a:cubicBezTo>
                    <a:pt x="20" y="19"/>
                    <a:pt x="26" y="26"/>
                    <a:pt x="34" y="19"/>
                  </a:cubicBezTo>
                  <a:cubicBezTo>
                    <a:pt x="42" y="13"/>
                    <a:pt x="36" y="0"/>
                    <a:pt x="24" y="1"/>
                  </a:cubicBezTo>
                  <a:cubicBezTo>
                    <a:pt x="13" y="2"/>
                    <a:pt x="0" y="16"/>
                    <a:pt x="8" y="44"/>
                  </a:cubicBezTo>
                  <a:cubicBezTo>
                    <a:pt x="10" y="54"/>
                    <a:pt x="17" y="62"/>
                    <a:pt x="26" y="67"/>
                  </a:cubicBezTo>
                  <a:cubicBezTo>
                    <a:pt x="45" y="77"/>
                    <a:pt x="74" y="76"/>
                    <a:pt x="83" y="58"/>
                  </a:cubicBezTo>
                  <a:cubicBezTo>
                    <a:pt x="83" y="58"/>
                    <a:pt x="75" y="69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57500" lnSpcReduction="20000"/>
            </a:bodyPr>
            <a:lstStyle/>
            <a:p>
              <a:endParaRPr lang="zh-CN" altLang="en-US"/>
            </a:p>
          </p:txBody>
        </p:sp>
        <p:sp>
          <p:nvSpPr>
            <p:cNvPr id="55" name="Freeform 23"/>
            <p:cNvSpPr/>
            <p:nvPr>
              <p:custDataLst>
                <p:tags r:id="rId53"/>
              </p:custDataLst>
            </p:nvPr>
          </p:nvSpPr>
          <p:spPr bwMode="auto">
            <a:xfrm>
              <a:off x="5735638" y="2022475"/>
              <a:ext cx="304800" cy="280988"/>
            </a:xfrm>
            <a:custGeom>
              <a:avLst/>
              <a:gdLst>
                <a:gd name="T0" fmla="*/ 50 w 102"/>
                <a:gd name="T1" fmla="*/ 69 h 92"/>
                <a:gd name="T2" fmla="*/ 26 w 102"/>
                <a:gd name="T3" fmla="*/ 46 h 92"/>
                <a:gd name="T4" fmla="*/ 35 w 102"/>
                <a:gd name="T5" fmla="*/ 33 h 92"/>
                <a:gd name="T6" fmla="*/ 46 w 102"/>
                <a:gd name="T7" fmla="*/ 25 h 92"/>
                <a:gd name="T8" fmla="*/ 24 w 102"/>
                <a:gd name="T9" fmla="*/ 29 h 92"/>
                <a:gd name="T10" fmla="*/ 25 w 102"/>
                <a:gd name="T11" fmla="*/ 56 h 92"/>
                <a:gd name="T12" fmla="*/ 33 w 102"/>
                <a:gd name="T13" fmla="*/ 10 h 92"/>
                <a:gd name="T14" fmla="*/ 58 w 102"/>
                <a:gd name="T15" fmla="*/ 22 h 92"/>
                <a:gd name="T16" fmla="*/ 49 w 102"/>
                <a:gd name="T17" fmla="*/ 35 h 92"/>
                <a:gd name="T18" fmla="*/ 57 w 102"/>
                <a:gd name="T19" fmla="*/ 12 h 92"/>
                <a:gd name="T20" fmla="*/ 19 w 102"/>
                <a:gd name="T21" fmla="*/ 10 h 92"/>
                <a:gd name="T22" fmla="*/ 14 w 102"/>
                <a:gd name="T23" fmla="*/ 65 h 92"/>
                <a:gd name="T24" fmla="*/ 61 w 102"/>
                <a:gd name="T25" fmla="*/ 79 h 92"/>
                <a:gd name="T26" fmla="*/ 91 w 102"/>
                <a:gd name="T27" fmla="*/ 75 h 92"/>
                <a:gd name="T28" fmla="*/ 87 w 102"/>
                <a:gd name="T29" fmla="*/ 90 h 92"/>
                <a:gd name="T30" fmla="*/ 78 w 102"/>
                <a:gd name="T31" fmla="*/ 82 h 92"/>
                <a:gd name="T32" fmla="*/ 88 w 102"/>
                <a:gd name="T33" fmla="*/ 92 h 92"/>
                <a:gd name="T34" fmla="*/ 95 w 102"/>
                <a:gd name="T35" fmla="*/ 74 h 92"/>
                <a:gd name="T36" fmla="*/ 50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0" y="69"/>
                  </a:moveTo>
                  <a:cubicBezTo>
                    <a:pt x="34" y="70"/>
                    <a:pt x="26" y="58"/>
                    <a:pt x="26" y="46"/>
                  </a:cubicBezTo>
                  <a:cubicBezTo>
                    <a:pt x="26" y="35"/>
                    <a:pt x="35" y="33"/>
                    <a:pt x="35" y="33"/>
                  </a:cubicBezTo>
                  <a:cubicBezTo>
                    <a:pt x="41" y="36"/>
                    <a:pt x="47" y="32"/>
                    <a:pt x="46" y="25"/>
                  </a:cubicBezTo>
                  <a:cubicBezTo>
                    <a:pt x="44" y="18"/>
                    <a:pt x="30" y="18"/>
                    <a:pt x="24" y="29"/>
                  </a:cubicBezTo>
                  <a:cubicBezTo>
                    <a:pt x="18" y="40"/>
                    <a:pt x="25" y="56"/>
                    <a:pt x="25" y="56"/>
                  </a:cubicBezTo>
                  <a:cubicBezTo>
                    <a:pt x="12" y="36"/>
                    <a:pt x="19" y="16"/>
                    <a:pt x="33" y="10"/>
                  </a:cubicBezTo>
                  <a:cubicBezTo>
                    <a:pt x="45" y="5"/>
                    <a:pt x="58" y="10"/>
                    <a:pt x="58" y="22"/>
                  </a:cubicBezTo>
                  <a:cubicBezTo>
                    <a:pt x="59" y="34"/>
                    <a:pt x="49" y="35"/>
                    <a:pt x="49" y="35"/>
                  </a:cubicBezTo>
                  <a:cubicBezTo>
                    <a:pt x="58" y="37"/>
                    <a:pt x="65" y="21"/>
                    <a:pt x="57" y="12"/>
                  </a:cubicBezTo>
                  <a:cubicBezTo>
                    <a:pt x="49" y="2"/>
                    <a:pt x="33" y="0"/>
                    <a:pt x="19" y="10"/>
                  </a:cubicBezTo>
                  <a:cubicBezTo>
                    <a:pt x="7" y="19"/>
                    <a:pt x="0" y="46"/>
                    <a:pt x="14" y="65"/>
                  </a:cubicBezTo>
                  <a:cubicBezTo>
                    <a:pt x="28" y="84"/>
                    <a:pt x="54" y="80"/>
                    <a:pt x="61" y="79"/>
                  </a:cubicBezTo>
                  <a:cubicBezTo>
                    <a:pt x="67" y="78"/>
                    <a:pt x="83" y="69"/>
                    <a:pt x="91" y="75"/>
                  </a:cubicBezTo>
                  <a:cubicBezTo>
                    <a:pt x="98" y="81"/>
                    <a:pt x="93" y="89"/>
                    <a:pt x="87" y="90"/>
                  </a:cubicBezTo>
                  <a:cubicBezTo>
                    <a:pt x="80" y="90"/>
                    <a:pt x="78" y="82"/>
                    <a:pt x="78" y="82"/>
                  </a:cubicBezTo>
                  <a:cubicBezTo>
                    <a:pt x="77" y="87"/>
                    <a:pt x="81" y="91"/>
                    <a:pt x="88" y="92"/>
                  </a:cubicBezTo>
                  <a:cubicBezTo>
                    <a:pt x="95" y="92"/>
                    <a:pt x="102" y="83"/>
                    <a:pt x="95" y="74"/>
                  </a:cubicBezTo>
                  <a:cubicBezTo>
                    <a:pt x="88" y="65"/>
                    <a:pt x="67" y="68"/>
                    <a:pt x="50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80000" lnSpcReduction="20000"/>
            </a:bodyPr>
            <a:lstStyle/>
            <a:p>
              <a:endParaRPr lang="zh-CN" altLang="en-US"/>
            </a:p>
          </p:txBody>
        </p:sp>
        <p:sp>
          <p:nvSpPr>
            <p:cNvPr id="56" name="Freeform 24"/>
            <p:cNvSpPr/>
            <p:nvPr>
              <p:custDataLst>
                <p:tags r:id="rId54"/>
              </p:custDataLst>
            </p:nvPr>
          </p:nvSpPr>
          <p:spPr bwMode="auto">
            <a:xfrm>
              <a:off x="6253163" y="2062163"/>
              <a:ext cx="244475" cy="234950"/>
            </a:xfrm>
            <a:custGeom>
              <a:avLst/>
              <a:gdLst>
                <a:gd name="T0" fmla="*/ 21 w 82"/>
                <a:gd name="T1" fmla="*/ 69 h 77"/>
                <a:gd name="T2" fmla="*/ 37 w 82"/>
                <a:gd name="T3" fmla="*/ 53 h 77"/>
                <a:gd name="T4" fmla="*/ 36 w 82"/>
                <a:gd name="T5" fmla="*/ 45 h 77"/>
                <a:gd name="T6" fmla="*/ 47 w 82"/>
                <a:gd name="T7" fmla="*/ 50 h 77"/>
                <a:gd name="T8" fmla="*/ 30 w 82"/>
                <a:gd name="T9" fmla="*/ 69 h 77"/>
                <a:gd name="T10" fmla="*/ 61 w 82"/>
                <a:gd name="T11" fmla="*/ 54 h 77"/>
                <a:gd name="T12" fmla="*/ 63 w 82"/>
                <a:gd name="T13" fmla="*/ 19 h 77"/>
                <a:gd name="T14" fmla="*/ 48 w 82"/>
                <a:gd name="T15" fmla="*/ 19 h 77"/>
                <a:gd name="T16" fmla="*/ 58 w 82"/>
                <a:gd name="T17" fmla="*/ 1 h 77"/>
                <a:gd name="T18" fmla="*/ 75 w 82"/>
                <a:gd name="T19" fmla="*/ 44 h 77"/>
                <a:gd name="T20" fmla="*/ 56 w 82"/>
                <a:gd name="T21" fmla="*/ 67 h 77"/>
                <a:gd name="T22" fmla="*/ 0 w 82"/>
                <a:gd name="T23" fmla="*/ 58 h 77"/>
                <a:gd name="T24" fmla="*/ 21 w 82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77">
                  <a:moveTo>
                    <a:pt x="21" y="69"/>
                  </a:moveTo>
                  <a:cubicBezTo>
                    <a:pt x="35" y="68"/>
                    <a:pt x="37" y="53"/>
                    <a:pt x="37" y="53"/>
                  </a:cubicBezTo>
                  <a:cubicBezTo>
                    <a:pt x="37" y="53"/>
                    <a:pt x="33" y="49"/>
                    <a:pt x="36" y="45"/>
                  </a:cubicBezTo>
                  <a:cubicBezTo>
                    <a:pt x="38" y="41"/>
                    <a:pt x="46" y="41"/>
                    <a:pt x="47" y="50"/>
                  </a:cubicBezTo>
                  <a:cubicBezTo>
                    <a:pt x="48" y="59"/>
                    <a:pt x="39" y="67"/>
                    <a:pt x="30" y="69"/>
                  </a:cubicBezTo>
                  <a:cubicBezTo>
                    <a:pt x="30" y="69"/>
                    <a:pt x="51" y="70"/>
                    <a:pt x="61" y="54"/>
                  </a:cubicBezTo>
                  <a:cubicBezTo>
                    <a:pt x="72" y="38"/>
                    <a:pt x="63" y="19"/>
                    <a:pt x="63" y="19"/>
                  </a:cubicBezTo>
                  <a:cubicBezTo>
                    <a:pt x="63" y="19"/>
                    <a:pt x="56" y="26"/>
                    <a:pt x="48" y="19"/>
                  </a:cubicBezTo>
                  <a:cubicBezTo>
                    <a:pt x="40" y="13"/>
                    <a:pt x="46" y="0"/>
                    <a:pt x="58" y="1"/>
                  </a:cubicBezTo>
                  <a:cubicBezTo>
                    <a:pt x="70" y="2"/>
                    <a:pt x="82" y="16"/>
                    <a:pt x="75" y="44"/>
                  </a:cubicBezTo>
                  <a:cubicBezTo>
                    <a:pt x="72" y="54"/>
                    <a:pt x="65" y="62"/>
                    <a:pt x="56" y="67"/>
                  </a:cubicBezTo>
                  <a:cubicBezTo>
                    <a:pt x="37" y="77"/>
                    <a:pt x="8" y="76"/>
                    <a:pt x="0" y="58"/>
                  </a:cubicBezTo>
                  <a:cubicBezTo>
                    <a:pt x="0" y="58"/>
                    <a:pt x="7" y="69"/>
                    <a:pt x="2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57500" lnSpcReduction="20000"/>
            </a:bodyPr>
            <a:lstStyle/>
            <a:p>
              <a:endParaRPr lang="zh-CN" altLang="en-US"/>
            </a:p>
          </p:txBody>
        </p:sp>
        <p:sp>
          <p:nvSpPr>
            <p:cNvPr id="57" name="Freeform 25"/>
            <p:cNvSpPr/>
            <p:nvPr>
              <p:custDataLst>
                <p:tags r:id="rId55"/>
              </p:custDataLst>
            </p:nvPr>
          </p:nvSpPr>
          <p:spPr bwMode="auto">
            <a:xfrm>
              <a:off x="6410326" y="2022475"/>
              <a:ext cx="304800" cy="280988"/>
            </a:xfrm>
            <a:custGeom>
              <a:avLst/>
              <a:gdLst>
                <a:gd name="T0" fmla="*/ 52 w 102"/>
                <a:gd name="T1" fmla="*/ 69 h 92"/>
                <a:gd name="T2" fmla="*/ 76 w 102"/>
                <a:gd name="T3" fmla="*/ 46 h 92"/>
                <a:gd name="T4" fmla="*/ 67 w 102"/>
                <a:gd name="T5" fmla="*/ 33 h 92"/>
                <a:gd name="T6" fmla="*/ 57 w 102"/>
                <a:gd name="T7" fmla="*/ 25 h 92"/>
                <a:gd name="T8" fmla="*/ 78 w 102"/>
                <a:gd name="T9" fmla="*/ 29 h 92"/>
                <a:gd name="T10" fmla="*/ 78 w 102"/>
                <a:gd name="T11" fmla="*/ 56 h 92"/>
                <a:gd name="T12" fmla="*/ 69 w 102"/>
                <a:gd name="T13" fmla="*/ 10 h 92"/>
                <a:gd name="T14" fmla="*/ 44 w 102"/>
                <a:gd name="T15" fmla="*/ 22 h 92"/>
                <a:gd name="T16" fmla="*/ 54 w 102"/>
                <a:gd name="T17" fmla="*/ 35 h 92"/>
                <a:gd name="T18" fmla="*/ 45 w 102"/>
                <a:gd name="T19" fmla="*/ 12 h 92"/>
                <a:gd name="T20" fmla="*/ 83 w 102"/>
                <a:gd name="T21" fmla="*/ 10 h 92"/>
                <a:gd name="T22" fmla="*/ 88 w 102"/>
                <a:gd name="T23" fmla="*/ 65 h 92"/>
                <a:gd name="T24" fmla="*/ 42 w 102"/>
                <a:gd name="T25" fmla="*/ 79 h 92"/>
                <a:gd name="T26" fmla="*/ 12 w 102"/>
                <a:gd name="T27" fmla="*/ 75 h 92"/>
                <a:gd name="T28" fmla="*/ 15 w 102"/>
                <a:gd name="T29" fmla="*/ 90 h 92"/>
                <a:gd name="T30" fmla="*/ 25 w 102"/>
                <a:gd name="T31" fmla="*/ 82 h 92"/>
                <a:gd name="T32" fmla="*/ 14 w 102"/>
                <a:gd name="T33" fmla="*/ 92 h 92"/>
                <a:gd name="T34" fmla="*/ 7 w 102"/>
                <a:gd name="T35" fmla="*/ 74 h 92"/>
                <a:gd name="T36" fmla="*/ 52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2" y="69"/>
                  </a:moveTo>
                  <a:cubicBezTo>
                    <a:pt x="69" y="70"/>
                    <a:pt x="77" y="58"/>
                    <a:pt x="76" y="46"/>
                  </a:cubicBezTo>
                  <a:cubicBezTo>
                    <a:pt x="76" y="35"/>
                    <a:pt x="67" y="33"/>
                    <a:pt x="67" y="33"/>
                  </a:cubicBezTo>
                  <a:cubicBezTo>
                    <a:pt x="62" y="36"/>
                    <a:pt x="55" y="32"/>
                    <a:pt x="57" y="25"/>
                  </a:cubicBezTo>
                  <a:cubicBezTo>
                    <a:pt x="58" y="18"/>
                    <a:pt x="72" y="18"/>
                    <a:pt x="78" y="29"/>
                  </a:cubicBezTo>
                  <a:cubicBezTo>
                    <a:pt x="84" y="40"/>
                    <a:pt x="78" y="56"/>
                    <a:pt x="78" y="56"/>
                  </a:cubicBezTo>
                  <a:cubicBezTo>
                    <a:pt x="91" y="36"/>
                    <a:pt x="84" y="16"/>
                    <a:pt x="69" y="10"/>
                  </a:cubicBezTo>
                  <a:cubicBezTo>
                    <a:pt x="57" y="5"/>
                    <a:pt x="44" y="10"/>
                    <a:pt x="44" y="22"/>
                  </a:cubicBezTo>
                  <a:cubicBezTo>
                    <a:pt x="44" y="34"/>
                    <a:pt x="54" y="35"/>
                    <a:pt x="54" y="35"/>
                  </a:cubicBezTo>
                  <a:cubicBezTo>
                    <a:pt x="44" y="37"/>
                    <a:pt x="37" y="21"/>
                    <a:pt x="45" y="12"/>
                  </a:cubicBezTo>
                  <a:cubicBezTo>
                    <a:pt x="53" y="2"/>
                    <a:pt x="70" y="0"/>
                    <a:pt x="83" y="10"/>
                  </a:cubicBezTo>
                  <a:cubicBezTo>
                    <a:pt x="96" y="19"/>
                    <a:pt x="102" y="46"/>
                    <a:pt x="88" y="65"/>
                  </a:cubicBezTo>
                  <a:cubicBezTo>
                    <a:pt x="74" y="84"/>
                    <a:pt x="48" y="80"/>
                    <a:pt x="42" y="79"/>
                  </a:cubicBezTo>
                  <a:cubicBezTo>
                    <a:pt x="35" y="78"/>
                    <a:pt x="19" y="69"/>
                    <a:pt x="12" y="75"/>
                  </a:cubicBezTo>
                  <a:cubicBezTo>
                    <a:pt x="4" y="81"/>
                    <a:pt x="9" y="89"/>
                    <a:pt x="15" y="90"/>
                  </a:cubicBezTo>
                  <a:cubicBezTo>
                    <a:pt x="22" y="90"/>
                    <a:pt x="25" y="82"/>
                    <a:pt x="25" y="82"/>
                  </a:cubicBezTo>
                  <a:cubicBezTo>
                    <a:pt x="25" y="87"/>
                    <a:pt x="22" y="91"/>
                    <a:pt x="14" y="92"/>
                  </a:cubicBezTo>
                  <a:cubicBezTo>
                    <a:pt x="8" y="92"/>
                    <a:pt x="0" y="83"/>
                    <a:pt x="7" y="74"/>
                  </a:cubicBezTo>
                  <a:cubicBezTo>
                    <a:pt x="15" y="65"/>
                    <a:pt x="35" y="68"/>
                    <a:pt x="52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80000" lnSpcReduction="20000"/>
            </a:bodyPr>
            <a:lstStyle/>
            <a:p>
              <a:endParaRPr lang="zh-CN" altLang="en-US"/>
            </a:p>
          </p:txBody>
        </p:sp>
        <p:sp>
          <p:nvSpPr>
            <p:cNvPr id="58" name="Freeform 26"/>
            <p:cNvSpPr/>
            <p:nvPr>
              <p:custDataLst>
                <p:tags r:id="rId56"/>
              </p:custDataLst>
            </p:nvPr>
          </p:nvSpPr>
          <p:spPr bwMode="auto">
            <a:xfrm>
              <a:off x="5576888" y="2058988"/>
              <a:ext cx="166688" cy="152400"/>
            </a:xfrm>
            <a:custGeom>
              <a:avLst/>
              <a:gdLst>
                <a:gd name="T0" fmla="*/ 45 w 56"/>
                <a:gd name="T1" fmla="*/ 14 h 50"/>
                <a:gd name="T2" fmla="*/ 27 w 56"/>
                <a:gd name="T3" fmla="*/ 23 h 50"/>
                <a:gd name="T4" fmla="*/ 21 w 56"/>
                <a:gd name="T5" fmla="*/ 41 h 50"/>
                <a:gd name="T6" fmla="*/ 7 w 56"/>
                <a:gd name="T7" fmla="*/ 36 h 50"/>
                <a:gd name="T8" fmla="*/ 0 w 56"/>
                <a:gd name="T9" fmla="*/ 36 h 50"/>
                <a:gd name="T10" fmla="*/ 0 w 56"/>
                <a:gd name="T11" fmla="*/ 37 h 50"/>
                <a:gd name="T12" fmla="*/ 25 w 56"/>
                <a:gd name="T13" fmla="*/ 49 h 50"/>
                <a:gd name="T14" fmla="*/ 45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45" y="14"/>
                  </a:moveTo>
                  <a:cubicBezTo>
                    <a:pt x="34" y="0"/>
                    <a:pt x="21" y="17"/>
                    <a:pt x="27" y="23"/>
                  </a:cubicBezTo>
                  <a:cubicBezTo>
                    <a:pt x="34" y="29"/>
                    <a:pt x="30" y="40"/>
                    <a:pt x="21" y="41"/>
                  </a:cubicBezTo>
                  <a:cubicBezTo>
                    <a:pt x="16" y="42"/>
                    <a:pt x="11" y="40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5"/>
                    <a:pt x="14" y="50"/>
                    <a:pt x="25" y="49"/>
                  </a:cubicBezTo>
                  <a:cubicBezTo>
                    <a:pt x="43" y="47"/>
                    <a:pt x="56" y="29"/>
                    <a:pt x="4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59" name="Freeform 27"/>
            <p:cNvSpPr/>
            <p:nvPr>
              <p:custDataLst>
                <p:tags r:id="rId57"/>
              </p:custDataLst>
            </p:nvPr>
          </p:nvSpPr>
          <p:spPr bwMode="auto">
            <a:xfrm>
              <a:off x="6711951" y="2058988"/>
              <a:ext cx="168275" cy="152400"/>
            </a:xfrm>
            <a:custGeom>
              <a:avLst/>
              <a:gdLst>
                <a:gd name="T0" fmla="*/ 11 w 56"/>
                <a:gd name="T1" fmla="*/ 14 h 50"/>
                <a:gd name="T2" fmla="*/ 28 w 56"/>
                <a:gd name="T3" fmla="*/ 23 h 50"/>
                <a:gd name="T4" fmla="*/ 35 w 56"/>
                <a:gd name="T5" fmla="*/ 41 h 50"/>
                <a:gd name="T6" fmla="*/ 49 w 56"/>
                <a:gd name="T7" fmla="*/ 36 h 50"/>
                <a:gd name="T8" fmla="*/ 56 w 56"/>
                <a:gd name="T9" fmla="*/ 36 h 50"/>
                <a:gd name="T10" fmla="*/ 56 w 56"/>
                <a:gd name="T11" fmla="*/ 37 h 50"/>
                <a:gd name="T12" fmla="*/ 31 w 56"/>
                <a:gd name="T13" fmla="*/ 49 h 50"/>
                <a:gd name="T14" fmla="*/ 11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11" y="14"/>
                  </a:moveTo>
                  <a:cubicBezTo>
                    <a:pt x="22" y="0"/>
                    <a:pt x="35" y="17"/>
                    <a:pt x="28" y="23"/>
                  </a:cubicBezTo>
                  <a:cubicBezTo>
                    <a:pt x="22" y="29"/>
                    <a:pt x="26" y="40"/>
                    <a:pt x="35" y="41"/>
                  </a:cubicBezTo>
                  <a:cubicBezTo>
                    <a:pt x="40" y="42"/>
                    <a:pt x="44" y="40"/>
                    <a:pt x="49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1" y="45"/>
                    <a:pt x="42" y="50"/>
                    <a:pt x="31" y="49"/>
                  </a:cubicBezTo>
                  <a:cubicBezTo>
                    <a:pt x="13" y="47"/>
                    <a:pt x="0" y="29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>
            <p:custDataLst>
              <p:tags r:id="rId58"/>
            </p:custDataLst>
          </p:nvPr>
        </p:nvSpPr>
        <p:spPr>
          <a:xfrm>
            <a:off x="6038332" y="4657853"/>
            <a:ext cx="527709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05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60" name="TextBox 105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6740525" y="3811270"/>
            <a:ext cx="379857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400" b="1">
                <a:sym typeface="+mn-ea"/>
              </a:rPr>
              <a:t>目前工作</a:t>
            </a:r>
            <a:endParaRPr lang="zh-CN" sz="2400" b="1" dirty="0">
              <a:solidFill>
                <a:schemeClr val="accent1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61" name="TextBox 105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740525" y="4657725"/>
            <a:ext cx="379857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400" b="1">
                <a:sym typeface="+mn-ea"/>
              </a:rPr>
              <a:t>毕设计划</a:t>
            </a:r>
            <a:endParaRPr lang="zh-CN" sz="2400" b="1" dirty="0">
              <a:solidFill>
                <a:schemeClr val="accent1"/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6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协同编辑应用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40404"/>
                </a:solidFill>
              </a:rPr>
              <a:t>实时协同编辑，是指</a:t>
            </a:r>
            <a:r>
              <a:rPr lang="zh-CN" altLang="en-US">
                <a:solidFill>
                  <a:srgbClr val="040404"/>
                </a:solidFill>
              </a:rPr>
              <a:t>可以</a:t>
            </a:r>
            <a:r>
              <a:rPr lang="en-US" altLang="zh-CN">
                <a:solidFill>
                  <a:srgbClr val="040404"/>
                </a:solidFill>
              </a:rPr>
              <a:t>多人同时编辑一个文档</a:t>
            </a:r>
            <a:endParaRPr lang="en-US" altLang="zh-CN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40404"/>
              </a:solidFill>
            </a:endParaRPr>
          </a:p>
          <a:p>
            <a:r>
              <a:rPr lang="en-US" altLang="zh-CN">
                <a:solidFill>
                  <a:srgbClr val="040404"/>
                </a:solidFill>
              </a:rPr>
              <a:t>Google Docs</a:t>
            </a:r>
            <a:endParaRPr lang="en-US" altLang="zh-CN">
              <a:solidFill>
                <a:srgbClr val="040404"/>
              </a:solidFill>
            </a:endParaRPr>
          </a:p>
          <a:p>
            <a:r>
              <a:rPr lang="en-US" altLang="zh-CN">
                <a:solidFill>
                  <a:srgbClr val="040404"/>
                </a:solidFill>
              </a:rPr>
              <a:t>Apache Wave</a:t>
            </a:r>
            <a:endParaRPr lang="en-US" altLang="zh-CN">
              <a:solidFill>
                <a:srgbClr val="040404"/>
              </a:solidFill>
            </a:endParaRPr>
          </a:p>
          <a:p>
            <a:r>
              <a:rPr lang="en-US" altLang="zh-CN">
                <a:solidFill>
                  <a:srgbClr val="040404"/>
                </a:solidFill>
              </a:rPr>
              <a:t>wikis</a:t>
            </a:r>
            <a:endParaRPr lang="en-US" altLang="zh-CN">
              <a:solidFill>
                <a:srgbClr val="040404"/>
              </a:solidFill>
            </a:endParaRPr>
          </a:p>
        </p:txBody>
      </p:sp>
      <p:pic>
        <p:nvPicPr>
          <p:cNvPr id="4" name="图片 3" descr="c2cec3fdfc0392453c670fa88f94a4c27c1e25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2780" y="2458720"/>
            <a:ext cx="2944495" cy="1941195"/>
          </a:xfrm>
          <a:prstGeom prst="rect">
            <a:avLst/>
          </a:prstGeom>
        </p:spPr>
      </p:pic>
      <p:pic>
        <p:nvPicPr>
          <p:cNvPr id="5" name="图片 4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520" y="2251075"/>
            <a:ext cx="3251200" cy="35013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协同编辑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sz="3200" b="1" dirty="0">
                <a:solidFill>
                  <a:srgbClr val="040404"/>
                </a:solidFill>
              </a:rPr>
              <a:t>应用特点：</a:t>
            </a:r>
            <a:endParaRPr lang="zh-CN" altLang="en-US" sz="3200" b="1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r>
              <a:rPr lang="en-US" altLang="zh-CN" sz="3200" dirty="0">
                <a:solidFill>
                  <a:srgbClr val="040404"/>
                </a:solidFill>
              </a:rPr>
              <a:t>1.</a:t>
            </a:r>
            <a:r>
              <a:rPr lang="zh-CN" altLang="en-US" sz="3200" dirty="0">
                <a:solidFill>
                  <a:srgbClr val="040404"/>
                </a:solidFill>
              </a:rPr>
              <a:t>文档副本</a:t>
            </a: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r>
              <a:rPr lang="en-US" altLang="zh-CN" sz="3200" dirty="0">
                <a:solidFill>
                  <a:srgbClr val="040404"/>
                </a:solidFill>
              </a:rPr>
              <a:t>2.</a:t>
            </a:r>
            <a:r>
              <a:rPr lang="zh-CN" altLang="en-US" sz="3200" dirty="0">
                <a:solidFill>
                  <a:srgbClr val="040404"/>
                </a:solidFill>
              </a:rPr>
              <a:t>本地操作立即返回</a:t>
            </a: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r>
              <a:rPr lang="en-US" altLang="zh-CN" sz="3200" dirty="0">
                <a:solidFill>
                  <a:srgbClr val="040404"/>
                </a:solidFill>
              </a:rPr>
              <a:t>3.</a:t>
            </a:r>
            <a:r>
              <a:rPr lang="zh-CN" altLang="en-US" sz="3200" dirty="0">
                <a:solidFill>
                  <a:srgbClr val="040404"/>
                </a:solidFill>
              </a:rPr>
              <a:t>更新操作异步地传递给其他副本</a:t>
            </a: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r>
              <a:rPr lang="en-US" altLang="zh-CN" sz="3200" dirty="0">
                <a:solidFill>
                  <a:srgbClr val="040404"/>
                </a:solidFill>
              </a:rPr>
              <a:t>4.</a:t>
            </a:r>
            <a:r>
              <a:rPr lang="zh-CN" altLang="en-US" sz="3200" dirty="0">
                <a:solidFill>
                  <a:srgbClr val="040404"/>
                </a:solidFill>
              </a:rPr>
              <a:t>最终结果的一致性</a:t>
            </a: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r>
              <a:rPr lang="zh-CN" altLang="en-US" sz="3200" b="1" dirty="0">
                <a:solidFill>
                  <a:srgbClr val="040404"/>
                </a:solidFill>
              </a:rPr>
              <a:t>如何保证最终一致性？</a:t>
            </a:r>
            <a:endParaRPr lang="zh-CN" altLang="en-US" sz="3200" b="1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r>
              <a:rPr lang="zh-CN" altLang="en-US" sz="3200" dirty="0">
                <a:solidFill>
                  <a:srgbClr val="040404"/>
                </a:solidFill>
              </a:rPr>
              <a:t>OT</a:t>
            </a:r>
            <a:r>
              <a:rPr lang="en-US" altLang="zh-CN" sz="3200" dirty="0">
                <a:solidFill>
                  <a:srgbClr val="040404"/>
                </a:solidFill>
              </a:rPr>
              <a:t>(Operational Transformation)</a:t>
            </a:r>
            <a:r>
              <a:rPr lang="zh-CN" altLang="en-US" sz="3200" dirty="0">
                <a:solidFill>
                  <a:srgbClr val="040404"/>
                </a:solidFill>
              </a:rPr>
              <a:t>协议。</a:t>
            </a:r>
            <a:endParaRPr lang="zh-CN" altLang="en-US" sz="3200" dirty="0">
              <a:solidFill>
                <a:srgbClr val="040404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69545"/>
            <a:ext cx="10515600" cy="1325563"/>
          </a:xfrm>
        </p:spPr>
        <p:txBody>
          <a:bodyPr/>
          <a:lstStyle/>
          <a:p>
            <a:r>
              <a:rPr lang="zh-CN" altLang="en-US"/>
              <a:t>系统模型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9020"/>
            <a:ext cx="10515600" cy="5666740"/>
          </a:xfrm>
        </p:spPr>
        <p:txBody>
          <a:bodyPr>
            <a:normAutofit fontScale="80000"/>
          </a:bodyPr>
          <a:lstStyle/>
          <a:p>
            <a:r>
              <a:rPr lang="en-US" altLang="zh-CN" sz="2800" dirty="0">
                <a:solidFill>
                  <a:srgbClr val="040404"/>
                </a:solidFill>
              </a:rPr>
              <a:t>1.</a:t>
            </a:r>
            <a:r>
              <a:rPr lang="zh-CN" altLang="en-US" sz="2800" dirty="0">
                <a:solidFill>
                  <a:srgbClr val="040404"/>
                </a:solidFill>
              </a:rPr>
              <a:t>文档用</a:t>
            </a:r>
            <a:r>
              <a:rPr lang="en-US" altLang="zh-CN" sz="2800" dirty="0">
                <a:solidFill>
                  <a:srgbClr val="040404"/>
                </a:solidFill>
              </a:rPr>
              <a:t>list</a:t>
            </a:r>
            <a:r>
              <a:rPr lang="zh-CN" altLang="en-US" sz="2800" dirty="0">
                <a:solidFill>
                  <a:srgbClr val="040404"/>
                </a:solidFill>
              </a:rPr>
              <a:t>来表示</a:t>
            </a:r>
            <a:endParaRPr lang="zh-CN" altLang="en-US" sz="2800" dirty="0">
              <a:solidFill>
                <a:srgbClr val="040404"/>
              </a:solidFill>
            </a:endParaRPr>
          </a:p>
          <a:p>
            <a:endParaRPr lang="zh-CN" altLang="en-US" sz="2800" dirty="0">
              <a:solidFill>
                <a:srgbClr val="040404"/>
              </a:solidFill>
            </a:endParaRPr>
          </a:p>
          <a:p>
            <a:r>
              <a:rPr lang="en-US" altLang="zh-CN" sz="2800" dirty="0">
                <a:solidFill>
                  <a:srgbClr val="040404"/>
                </a:solidFill>
              </a:rPr>
              <a:t>2.</a:t>
            </a:r>
            <a:r>
              <a:rPr lang="zh-CN" altLang="en-US" sz="2800" dirty="0">
                <a:solidFill>
                  <a:srgbClr val="040404"/>
                </a:solidFill>
              </a:rPr>
              <a:t>具体实现：</a:t>
            </a:r>
            <a:endParaRPr lang="zh-CN" altLang="en-US" sz="2800" dirty="0">
              <a:solidFill>
                <a:srgbClr val="040404"/>
              </a:solidFill>
            </a:endParaRPr>
          </a:p>
          <a:p>
            <a:pPr lvl="1"/>
            <a:r>
              <a:rPr lang="zh-CN" altLang="en-US" sz="2800" dirty="0">
                <a:solidFill>
                  <a:srgbClr val="040404"/>
                </a:solidFill>
              </a:rPr>
              <a:t>控制算法（</a:t>
            </a:r>
            <a:r>
              <a:rPr lang="en-US" altLang="zh-CN" sz="2800" dirty="0">
                <a:solidFill>
                  <a:srgbClr val="040404"/>
                </a:solidFill>
              </a:rPr>
              <a:t>Jupiter</a:t>
            </a:r>
            <a:r>
              <a:rPr lang="zh-CN" altLang="en-US" sz="2800" dirty="0">
                <a:solidFill>
                  <a:srgbClr val="040404"/>
                </a:solidFill>
              </a:rPr>
              <a:t>算法</a:t>
            </a:r>
            <a:r>
              <a:rPr lang="zh-CN" altLang="en-US" sz="2800" baseline="30000" dirty="0">
                <a:solidFill>
                  <a:srgbClr val="040404"/>
                </a:solidFill>
              </a:rPr>
              <a:t>【</a:t>
            </a:r>
            <a:r>
              <a:rPr lang="en-US" altLang="zh-CN" sz="2800" baseline="30000" dirty="0">
                <a:solidFill>
                  <a:srgbClr val="040404"/>
                </a:solidFill>
              </a:rPr>
              <a:t>1</a:t>
            </a:r>
            <a:r>
              <a:rPr lang="zh-CN" altLang="en-US" sz="2800" baseline="30000" dirty="0">
                <a:solidFill>
                  <a:srgbClr val="040404"/>
                </a:solidFill>
              </a:rPr>
              <a:t>】</a:t>
            </a:r>
            <a:r>
              <a:rPr lang="en-US" altLang="zh-CN" sz="2800" dirty="0">
                <a:solidFill>
                  <a:srgbClr val="040404"/>
                </a:solidFill>
              </a:rPr>
              <a:t>)</a:t>
            </a:r>
            <a:endParaRPr lang="en-US" altLang="zh-CN" sz="2800" dirty="0">
              <a:solidFill>
                <a:srgbClr val="040404"/>
              </a:solidFill>
            </a:endParaRPr>
          </a:p>
          <a:p>
            <a:pPr lvl="1"/>
            <a:r>
              <a:rPr lang="en-US" altLang="zh-CN" sz="2800" dirty="0">
                <a:solidFill>
                  <a:srgbClr val="040404"/>
                </a:solidFill>
              </a:rPr>
              <a:t>OT</a:t>
            </a:r>
            <a:r>
              <a:rPr lang="zh-CN" altLang="en-US" sz="2800" dirty="0">
                <a:solidFill>
                  <a:srgbClr val="040404"/>
                </a:solidFill>
              </a:rPr>
              <a:t>函数</a:t>
            </a:r>
            <a:endParaRPr lang="zh-CN" altLang="en-US" sz="2800" dirty="0">
              <a:solidFill>
                <a:srgbClr val="040404"/>
              </a:solidFill>
            </a:endParaRP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040404"/>
                </a:solidFill>
              </a:rPr>
              <a:t>OT</a:t>
            </a:r>
            <a:r>
              <a:rPr lang="zh-CN" altLang="en-US" sz="2800" dirty="0">
                <a:solidFill>
                  <a:srgbClr val="040404"/>
                </a:solidFill>
              </a:rPr>
              <a:t>函数满足</a:t>
            </a:r>
            <a:r>
              <a:rPr lang="en-US" altLang="zh-CN" sz="2800" dirty="0">
                <a:solidFill>
                  <a:srgbClr val="040404"/>
                </a:solidFill>
              </a:rPr>
              <a:t>CP1/CP2</a:t>
            </a:r>
            <a:r>
              <a:rPr lang="zh-CN" altLang="en-US" sz="2800" dirty="0">
                <a:solidFill>
                  <a:srgbClr val="040404"/>
                </a:solidFill>
              </a:rPr>
              <a:t>，控制算法基于</a:t>
            </a:r>
            <a:r>
              <a:rPr lang="en-US" altLang="zh-CN" sz="2800" dirty="0">
                <a:solidFill>
                  <a:srgbClr val="040404"/>
                </a:solidFill>
              </a:rPr>
              <a:t>CP1/CP2</a:t>
            </a:r>
            <a:r>
              <a:rPr lang="zh-CN" altLang="en-US" sz="2800" dirty="0">
                <a:solidFill>
                  <a:srgbClr val="040404"/>
                </a:solidFill>
              </a:rPr>
              <a:t>编写，两者组成一个完整的系统</a:t>
            </a:r>
            <a:endParaRPr lang="zh-CN" altLang="en-US" sz="2800" dirty="0">
              <a:solidFill>
                <a:srgbClr val="040404"/>
              </a:solidFill>
            </a:endParaRPr>
          </a:p>
          <a:p>
            <a:pPr marL="457200" lvl="1" indent="0">
              <a:buNone/>
            </a:pPr>
            <a:endParaRPr lang="zh-CN" altLang="en-US" sz="2800" dirty="0">
              <a:solidFill>
                <a:srgbClr val="040404"/>
              </a:solidFill>
            </a:endParaRPr>
          </a:p>
          <a:p>
            <a:pPr marL="457200" lvl="1" indent="0">
              <a:buNone/>
            </a:pPr>
            <a:endParaRPr lang="zh-CN" altLang="en-US" sz="2800" dirty="0">
              <a:solidFill>
                <a:srgbClr val="040404"/>
              </a:solidFill>
            </a:endParaRPr>
          </a:p>
          <a:p>
            <a:pPr marL="457200" lvl="1" indent="0">
              <a:buNone/>
            </a:pPr>
            <a:endParaRPr lang="zh-CN" altLang="en-US" sz="2800" dirty="0">
              <a:solidFill>
                <a:srgbClr val="040404"/>
              </a:solidFill>
            </a:endParaRPr>
          </a:p>
          <a:p>
            <a:pPr marL="457200" lvl="1" indent="0">
              <a:buNone/>
            </a:pPr>
            <a:endParaRPr lang="zh-CN" altLang="en-US" sz="2800" dirty="0">
              <a:solidFill>
                <a:srgbClr val="040404"/>
              </a:solidFill>
            </a:endParaRPr>
          </a:p>
          <a:p>
            <a:pPr marL="457200" lvl="1" indent="0">
              <a:buNone/>
            </a:pPr>
            <a:endParaRPr lang="zh-CN" altLang="en-US" sz="2800" dirty="0">
              <a:solidFill>
                <a:srgbClr val="040404"/>
              </a:solidFill>
            </a:endParaRPr>
          </a:p>
          <a:p>
            <a:pPr marL="457200" lvl="1" indent="0">
              <a:buNone/>
            </a:pPr>
            <a:endParaRPr lang="zh-CN" altLang="en-US" sz="2800" dirty="0">
              <a:solidFill>
                <a:srgbClr val="040404"/>
              </a:solidFill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040404"/>
                </a:solidFill>
              </a:rPr>
              <a:t>我们的关注点是</a:t>
            </a:r>
            <a:r>
              <a:rPr lang="en-US" altLang="zh-CN" sz="2800" dirty="0">
                <a:solidFill>
                  <a:srgbClr val="040404"/>
                </a:solidFill>
              </a:rPr>
              <a:t>OT</a:t>
            </a:r>
            <a:r>
              <a:rPr lang="zh-CN" altLang="en-US" sz="2800" dirty="0">
                <a:solidFill>
                  <a:srgbClr val="040404"/>
                </a:solidFill>
              </a:rPr>
              <a:t>函数的设计与实现</a:t>
            </a:r>
            <a:endParaRPr lang="zh-CN" altLang="en-US" sz="2800" dirty="0">
              <a:solidFill>
                <a:srgbClr val="040404"/>
              </a:solidFill>
            </a:endParaRPr>
          </a:p>
          <a:p>
            <a:pPr marL="457200" lvl="1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[1]High-Latency,Low-Bandwidth Windowing in the Jupiter Collaboration System David A.Nichols,Pavel Curtis,Michael Dixon, and John Lamping,UIST'95.</a:t>
            </a:r>
            <a:endParaRPr lang="en-US" altLang="zh-CN" sz="1400" dirty="0"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064895" y="3587115"/>
          <a:ext cx="8533765" cy="166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648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dk1"/>
                          </a:solidFill>
                        </a:rPr>
                        <a:t>Control Algorithms(</a:t>
                      </a:r>
                      <a:r>
                        <a:rPr lang="zh-CN" altLang="en-US" sz="2800" b="0">
                          <a:solidFill>
                            <a:schemeClr val="dk1"/>
                          </a:solidFill>
                        </a:rPr>
                        <a:t>控制算法）</a:t>
                      </a:r>
                      <a:endParaRPr lang="zh-CN" altLang="en-US" sz="2800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Transformation Properties and Conditions(CP1/CP2)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/>
                        <a:t>Transformation Functions(OT</a:t>
                      </a:r>
                      <a:r>
                        <a:rPr lang="zh-CN" altLang="en-US" sz="2800"/>
                        <a:t>函数）</a:t>
                      </a:r>
                      <a:endParaRPr lang="zh-CN" altLang="en-US" sz="28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OT</a:t>
            </a:r>
            <a:r>
              <a:rPr lang="zh-CN" altLang="en-US"/>
              <a:t>函数简介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82279" y="1825879"/>
            <a:ext cx="1447800" cy="698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750941" y="1825879"/>
            <a:ext cx="1447800" cy="698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606814" y="2524121"/>
            <a:ext cx="415" cy="3853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474841" y="2524121"/>
            <a:ext cx="415" cy="3853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99870" y="2947035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ABCDE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476365" y="2947035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ABCDE</a:t>
            </a:r>
            <a:endParaRPr lang="en-US" altLang="zh-CN" dirty="0"/>
          </a:p>
        </p:txBody>
      </p:sp>
      <p:sp>
        <p:nvSpPr>
          <p:cNvPr id="22" name="双括号 21"/>
          <p:cNvSpPr/>
          <p:nvPr/>
        </p:nvSpPr>
        <p:spPr>
          <a:xfrm>
            <a:off x="1748040" y="3685195"/>
            <a:ext cx="858774" cy="363543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 4</a:t>
            </a:r>
            <a:endParaRPr lang="zh-CN" altLang="en-US" dirty="0"/>
          </a:p>
        </p:txBody>
      </p:sp>
      <p:sp>
        <p:nvSpPr>
          <p:cNvPr id="8" name="双括号 7"/>
          <p:cNvSpPr/>
          <p:nvPr/>
        </p:nvSpPr>
        <p:spPr>
          <a:xfrm>
            <a:off x="6476250" y="3685195"/>
            <a:ext cx="858774" cy="363543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 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99870" y="4328795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ABCE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475095" y="4328795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ACDE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476365" y="5758180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ACD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499870" y="5758180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ACE</a:t>
            </a:r>
            <a:endParaRPr lang="en-US" altLang="zh-CN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767516" y="4017818"/>
            <a:ext cx="3491689" cy="154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820994" y="4020121"/>
            <a:ext cx="3386188" cy="154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408160" y="4155440"/>
            <a:ext cx="2354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tx2">
                    <a:lumMod val="50000"/>
                  </a:schemeClr>
                </a:solidFill>
              </a:rPr>
              <a:t>client</a:t>
            </a:r>
            <a:r>
              <a:rPr lang="zh-CN" altLang="en-US" sz="3200" b="1">
                <a:solidFill>
                  <a:schemeClr val="tx2">
                    <a:lumMod val="50000"/>
                  </a:schemeClr>
                </a:solidFill>
              </a:rPr>
              <a:t>和</a:t>
            </a:r>
            <a:r>
              <a:rPr lang="en-US" altLang="zh-CN" sz="3200" b="1">
                <a:solidFill>
                  <a:schemeClr val="tx2">
                    <a:lumMod val="50000"/>
                  </a:schemeClr>
                </a:solidFill>
              </a:rPr>
              <a:t>server</a:t>
            </a:r>
            <a:r>
              <a:rPr lang="zh-CN" altLang="en-US" sz="3200" b="1">
                <a:solidFill>
                  <a:schemeClr val="tx2">
                    <a:lumMod val="50000"/>
                  </a:schemeClr>
                </a:solidFill>
              </a:rPr>
              <a:t>结果不一致</a:t>
            </a:r>
            <a:r>
              <a:rPr lang="zh-CN" altLang="en-US" sz="3200" b="1"/>
              <a:t>！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5" grpId="0" bldLvl="0" animBg="1"/>
      <p:bldP spid="19" grpId="0" bldLvl="0" animBg="1"/>
      <p:bldP spid="5" grpId="0" bldLvl="0" animBg="1"/>
      <p:bldP spid="22" grpId="0" bldLvl="0" animBg="1"/>
      <p:bldP spid="8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OT</a:t>
            </a:r>
            <a:r>
              <a:rPr lang="zh-CN" altLang="en-US"/>
              <a:t>函数简介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zh-CN" sz="32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xform(</a:t>
            </a:r>
            <a:r>
              <a:rPr lang="en-US" altLang="es-ES" sz="32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c,s</a:t>
            </a:r>
            <a:r>
              <a:rPr lang="es-ES" altLang="zh-CN" sz="32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)</a:t>
            </a:r>
            <a:r>
              <a:rPr lang="en-US" altLang="es-ES" sz="32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={c',s'} </a:t>
            </a:r>
            <a:endParaRPr lang="en-US" altLang="es-ES" sz="32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</a:t>
            </a:r>
            <a:r>
              <a:rPr lang="zh-CN" altLang="es-ES" sz="32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执行操作 </a:t>
            </a:r>
            <a:r>
              <a:rPr lang="en-US" altLang="es-ES" sz="32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client:c</a:t>
            </a:r>
            <a:r>
              <a:rPr lang="zh-CN" altLang="en-US" sz="32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；</a:t>
            </a:r>
            <a:r>
              <a:rPr lang="en-US" altLang="es-ES" sz="32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s'  server:s</a:t>
            </a:r>
            <a:r>
              <a:rPr lang="zh-CN" altLang="en-US" sz="32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；</a:t>
            </a:r>
            <a:r>
              <a:rPr lang="en-US" altLang="es-ES" sz="32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c'</a:t>
            </a:r>
            <a:r>
              <a:rPr lang="es-ES" altLang="zh-CN" sz="32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</a:t>
            </a:r>
            <a:endParaRPr lang="es-ES" altLang="zh-CN" sz="32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endParaRPr lang="es-ES" altLang="zh-CN" sz="32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zh-CN" altLang="es-ES" sz="3200" b="1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以</a:t>
            </a:r>
            <a:r>
              <a:rPr lang="en-US" altLang="zh-CN" sz="3200" b="1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del operation</a:t>
            </a:r>
            <a:r>
              <a:rPr lang="zh-CN" altLang="en-US" sz="3200" b="1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为例</a:t>
            </a:r>
            <a:endParaRPr lang="zh-CN" altLang="en-US" sz="3200" b="1" dirty="0" smtClean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es-ES" altLang="zh-CN" sz="32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xform(del </a:t>
            </a:r>
            <a:r>
              <a:rPr lang="es-ES" altLang="zh-CN" sz="32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x, del y) </a:t>
            </a:r>
            <a:r>
              <a:rPr lang="es-ES" altLang="zh-CN" sz="32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=</a:t>
            </a:r>
            <a:br>
              <a:rPr lang="es-ES" altLang="zh-CN" sz="32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</a:br>
            <a:r>
              <a:rPr lang="es-ES" altLang="zh-CN" sz="32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</a:t>
            </a:r>
            <a:r>
              <a:rPr lang="es-ES" altLang="zh-CN" sz="32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del x-1, del y} if x &gt; </a:t>
            </a:r>
            <a:r>
              <a:rPr lang="es-ES" altLang="zh-CN" sz="32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y</a:t>
            </a:r>
            <a:br>
              <a:rPr lang="es-ES" altLang="zh-CN" sz="32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</a:br>
            <a:r>
              <a:rPr lang="es-ES" altLang="zh-CN" sz="32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{del </a:t>
            </a:r>
            <a:r>
              <a:rPr lang="es-ES" altLang="zh-CN" sz="32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x, del y-1} if x &lt; </a:t>
            </a:r>
            <a:r>
              <a:rPr lang="es-ES" altLang="zh-CN" sz="32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y</a:t>
            </a:r>
            <a:br>
              <a:rPr lang="es-ES" altLang="zh-CN" sz="32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</a:br>
            <a:r>
              <a:rPr lang="es-ES" altLang="zh-CN" sz="32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{no-op</a:t>
            </a:r>
            <a:r>
              <a:rPr lang="es-ES" altLang="zh-CN" sz="32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, no-op} </a:t>
            </a:r>
            <a:r>
              <a:rPr lang="es-ES" altLang="zh-CN" sz="32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 if </a:t>
            </a:r>
            <a:r>
              <a:rPr lang="es-ES" altLang="zh-CN" sz="32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x = </a:t>
            </a:r>
            <a:r>
              <a:rPr lang="es-ES" altLang="zh-CN" sz="32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y</a:t>
            </a:r>
            <a:endParaRPr lang="es-ES" altLang="zh-CN" sz="3200" dirty="0" smtClean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endParaRPr lang="en-US" altLang="es-ES" dirty="0"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endParaRPr lang="es-ES" altLang="zh-CN" dirty="0"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endParaRPr lang="es-ES" altLang="zh-CN" dirty="0"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endParaRPr lang="es-ES" altLang="zh-CN" dirty="0" smtClean="0"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endParaRPr lang="es-ES" altLang="zh-CN" dirty="0" smtClean="0"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OT</a:t>
            </a:r>
            <a:r>
              <a:rPr lang="zh-CN" altLang="en-US"/>
              <a:t>函数简介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82279" y="1825879"/>
            <a:ext cx="1447800" cy="698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750941" y="1825879"/>
            <a:ext cx="1447800" cy="698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606814" y="2524121"/>
            <a:ext cx="415" cy="3853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474841" y="2524121"/>
            <a:ext cx="415" cy="3853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99870" y="2947035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ABCDE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476365" y="2947035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ABCDE</a:t>
            </a:r>
            <a:endParaRPr lang="en-US" altLang="zh-CN" dirty="0"/>
          </a:p>
        </p:txBody>
      </p:sp>
      <p:sp>
        <p:nvSpPr>
          <p:cNvPr id="22" name="双括号 21"/>
          <p:cNvSpPr/>
          <p:nvPr/>
        </p:nvSpPr>
        <p:spPr>
          <a:xfrm>
            <a:off x="1748040" y="3685195"/>
            <a:ext cx="858774" cy="363543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 4</a:t>
            </a:r>
            <a:endParaRPr lang="zh-CN" altLang="en-US" dirty="0"/>
          </a:p>
        </p:txBody>
      </p:sp>
      <p:sp>
        <p:nvSpPr>
          <p:cNvPr id="8" name="双括号 7"/>
          <p:cNvSpPr/>
          <p:nvPr/>
        </p:nvSpPr>
        <p:spPr>
          <a:xfrm>
            <a:off x="6476250" y="3685195"/>
            <a:ext cx="858774" cy="363543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 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99870" y="4328795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ABCE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475095" y="4328795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ACDE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476365" y="5758180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ACE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499870" y="5758180"/>
            <a:ext cx="110744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ACE</a:t>
            </a:r>
            <a:endParaRPr lang="en-US" altLang="zh-CN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767516" y="4017818"/>
            <a:ext cx="3491689" cy="154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820994" y="4020121"/>
            <a:ext cx="3386188" cy="154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双括号 6"/>
          <p:cNvSpPr/>
          <p:nvPr/>
        </p:nvSpPr>
        <p:spPr>
          <a:xfrm>
            <a:off x="6474980" y="5394615"/>
            <a:ext cx="858774" cy="363543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 3</a:t>
            </a:r>
            <a:endParaRPr lang="zh-CN" altLang="en-US" dirty="0"/>
          </a:p>
        </p:txBody>
      </p:sp>
      <p:sp>
        <p:nvSpPr>
          <p:cNvPr id="11" name="双括号 10"/>
          <p:cNvSpPr/>
          <p:nvPr/>
        </p:nvSpPr>
        <p:spPr>
          <a:xfrm>
            <a:off x="1748040" y="5394615"/>
            <a:ext cx="858774" cy="363543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Del 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408160" y="4155440"/>
            <a:ext cx="2354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tx2">
                    <a:lumMod val="50000"/>
                  </a:schemeClr>
                </a:solidFill>
              </a:rPr>
              <a:t>结果一致</a:t>
            </a:r>
            <a:r>
              <a:rPr lang="zh-CN" altLang="en-US" sz="3200" b="1"/>
              <a:t>！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5" grpId="0" bldLvl="0" animBg="1"/>
      <p:bldP spid="19" grpId="0" bldLvl="0" animBg="1"/>
      <p:bldP spid="5" grpId="0" bldLvl="0" animBg="1"/>
      <p:bldP spid="22" grpId="0" bldLvl="0" animBg="1"/>
      <p:bldP spid="8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7" grpId="0" bldLvl="0" animBg="1"/>
      <p:bldP spid="11" grpId="0" bldLvl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毕设目标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40404"/>
                </a:solidFill>
              </a:rPr>
              <a:t>现在论文中只考虑了</a:t>
            </a:r>
            <a:r>
              <a:rPr lang="en-US" altLang="zh-CN" dirty="0" err="1" smtClean="0">
                <a:solidFill>
                  <a:srgbClr val="040404"/>
                </a:solidFill>
              </a:rPr>
              <a:t>ins,del,set</a:t>
            </a:r>
            <a:r>
              <a:rPr lang="en-US" altLang="zh-CN" dirty="0" smtClean="0">
                <a:solidFill>
                  <a:srgbClr val="040404"/>
                </a:solidFill>
              </a:rPr>
              <a:t> </a:t>
            </a:r>
            <a:r>
              <a:rPr lang="zh-CN" altLang="en-US" dirty="0" smtClean="0">
                <a:solidFill>
                  <a:srgbClr val="040404"/>
                </a:solidFill>
              </a:rPr>
              <a:t>等</a:t>
            </a:r>
            <a:r>
              <a:rPr lang="zh-CN" altLang="en-US" dirty="0">
                <a:solidFill>
                  <a:srgbClr val="040404"/>
                </a:solidFill>
              </a:rPr>
              <a:t>简单</a:t>
            </a:r>
            <a:r>
              <a:rPr lang="en-US" altLang="zh-CN" dirty="0" smtClean="0">
                <a:solidFill>
                  <a:srgbClr val="040404"/>
                </a:solidFill>
              </a:rPr>
              <a:t>operations</a:t>
            </a:r>
            <a:r>
              <a:rPr lang="zh-CN" altLang="en-US" dirty="0" smtClean="0">
                <a:solidFill>
                  <a:srgbClr val="040404"/>
                </a:solidFill>
              </a:rPr>
              <a:t>的</a:t>
            </a:r>
            <a:r>
              <a:rPr lang="en-US" altLang="zh-CN" dirty="0">
                <a:solidFill>
                  <a:srgbClr val="040404"/>
                </a:solidFill>
              </a:rPr>
              <a:t>OT</a:t>
            </a:r>
            <a:r>
              <a:rPr lang="zh-CN" altLang="en-US" dirty="0">
                <a:solidFill>
                  <a:srgbClr val="040404"/>
                </a:solidFill>
              </a:rPr>
              <a:t>函数</a:t>
            </a:r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 sz="3200" b="1" dirty="0" err="1" smtClean="0">
                <a:solidFill>
                  <a:srgbClr val="040404"/>
                </a:solidFill>
              </a:rPr>
              <a:t>目标</a:t>
            </a:r>
            <a:r>
              <a:rPr lang="en-US" altLang="zh-CN" sz="3200" b="1" dirty="0" smtClean="0">
                <a:solidFill>
                  <a:srgbClr val="040404"/>
                </a:solidFill>
              </a:rPr>
              <a:t>：</a:t>
            </a:r>
            <a:r>
              <a:rPr lang="zh-CN" altLang="en-US" sz="3200" b="1" dirty="0" smtClean="0">
                <a:solidFill>
                  <a:srgbClr val="040404"/>
                </a:solidFill>
              </a:rPr>
              <a:t>实现 </a:t>
            </a:r>
            <a:r>
              <a:rPr lang="en-US" altLang="zh-CN" sz="3200" b="1" dirty="0" smtClean="0">
                <a:solidFill>
                  <a:srgbClr val="040404"/>
                </a:solidFill>
              </a:rPr>
              <a:t>Redis List </a:t>
            </a:r>
            <a:r>
              <a:rPr lang="zh-CN" altLang="en-US" sz="3200" b="1" dirty="0" smtClean="0">
                <a:solidFill>
                  <a:srgbClr val="040404"/>
                </a:solidFill>
              </a:rPr>
              <a:t>所</a:t>
            </a:r>
            <a:r>
              <a:rPr lang="zh-CN" altLang="en-US" sz="3200" b="1" dirty="0">
                <a:solidFill>
                  <a:srgbClr val="040404"/>
                </a:solidFill>
              </a:rPr>
              <a:t>支持的</a:t>
            </a:r>
            <a:r>
              <a:rPr lang="en-US" altLang="zh-CN" sz="3200" b="1" dirty="0">
                <a:solidFill>
                  <a:srgbClr val="040404"/>
                </a:solidFill>
              </a:rPr>
              <a:t>14</a:t>
            </a:r>
            <a:r>
              <a:rPr lang="zh-CN" altLang="en-US" sz="3200" b="1" dirty="0">
                <a:solidFill>
                  <a:srgbClr val="040404"/>
                </a:solidFill>
              </a:rPr>
              <a:t>种</a:t>
            </a:r>
            <a:endParaRPr lang="zh-CN" altLang="en-US" sz="32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40404"/>
                </a:solidFill>
              </a:rPr>
              <a:t>(</a:t>
            </a:r>
            <a:r>
              <a:rPr lang="zh-CN" altLang="en-US" sz="3200" b="1" dirty="0" smtClean="0">
                <a:solidFill>
                  <a:srgbClr val="040404"/>
                </a:solidFill>
              </a:rPr>
              <a:t>非阻塞</a:t>
            </a:r>
            <a:r>
              <a:rPr lang="en-US" altLang="zh-CN" sz="3200" b="1" dirty="0" smtClean="0">
                <a:solidFill>
                  <a:srgbClr val="040404"/>
                </a:solidFill>
              </a:rPr>
              <a:t>) </a:t>
            </a:r>
            <a:r>
              <a:rPr lang="zh-CN" altLang="en-US" sz="3200" b="1" dirty="0" smtClean="0">
                <a:solidFill>
                  <a:srgbClr val="040404"/>
                </a:solidFill>
              </a:rPr>
              <a:t>操作</a:t>
            </a:r>
            <a:r>
              <a:rPr lang="zh-CN" altLang="en-US" sz="3200" b="1" dirty="0">
                <a:solidFill>
                  <a:srgbClr val="040404"/>
                </a:solidFill>
              </a:rPr>
              <a:t>的</a:t>
            </a:r>
            <a:r>
              <a:rPr lang="en-US" altLang="zh-CN" sz="3200" b="1" dirty="0">
                <a:solidFill>
                  <a:srgbClr val="040404"/>
                </a:solidFill>
              </a:rPr>
              <a:t>OT</a:t>
            </a:r>
            <a:r>
              <a:rPr lang="zh-CN" altLang="en-US" sz="3200" b="1" dirty="0" smtClean="0">
                <a:solidFill>
                  <a:srgbClr val="040404"/>
                </a:solidFill>
              </a:rPr>
              <a:t>函数 </a:t>
            </a:r>
            <a:r>
              <a:rPr lang="en-US" altLang="zh-CN" sz="3200" b="1" dirty="0" smtClean="0">
                <a:solidFill>
                  <a:srgbClr val="040404"/>
                </a:solidFill>
              </a:rPr>
              <a:t>(</a:t>
            </a:r>
            <a:r>
              <a:rPr lang="en-US" altLang="zh-CN" sz="3200" b="1" dirty="0">
                <a:solidFill>
                  <a:srgbClr val="040404"/>
                </a:solidFill>
              </a:rPr>
              <a:t>14*14</a:t>
            </a:r>
            <a:r>
              <a:rPr lang="zh-CN" altLang="en-US" sz="3200" b="1" dirty="0">
                <a:solidFill>
                  <a:srgbClr val="040404"/>
                </a:solidFill>
              </a:rPr>
              <a:t>个</a:t>
            </a:r>
            <a:r>
              <a:rPr lang="en-US" altLang="zh-CN" sz="3200" b="1" dirty="0">
                <a:solidFill>
                  <a:srgbClr val="040404"/>
                </a:solidFill>
              </a:rPr>
              <a:t>)</a:t>
            </a:r>
            <a:r>
              <a:rPr lang="zh-CN" altLang="en-US" sz="3200" b="1" dirty="0">
                <a:solidFill>
                  <a:srgbClr val="040404"/>
                </a:solidFill>
              </a:rPr>
              <a:t>。</a:t>
            </a:r>
            <a:endParaRPr lang="zh-CN" altLang="en-US" sz="32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32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40404"/>
                </a:solidFill>
              </a:rPr>
              <a:t>基本思想：</a:t>
            </a:r>
            <a:r>
              <a:rPr lang="zh-CN" altLang="en-US" dirty="0" smtClean="0">
                <a:solidFill>
                  <a:srgbClr val="040404"/>
                </a:solidFill>
              </a:rPr>
              <a:t>坐标变换</a:t>
            </a: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en-US" altLang="zh-CN" sz="3200" b="1" dirty="0" err="1" smtClean="0">
                <a:solidFill>
                  <a:srgbClr val="040404"/>
                </a:solidFill>
              </a:rPr>
              <a:t>挑战</a:t>
            </a:r>
            <a:r>
              <a:rPr lang="zh-CN" altLang="en-US" sz="3200" b="1" dirty="0" smtClean="0">
                <a:solidFill>
                  <a:srgbClr val="040404"/>
                </a:solidFill>
              </a:rPr>
              <a:t>：操作类型多样、</a:t>
            </a:r>
            <a:r>
              <a:rPr lang="en-US" altLang="zh-CN" sz="3200" b="1" dirty="0" smtClean="0">
                <a:solidFill>
                  <a:srgbClr val="040404"/>
                </a:solidFill>
              </a:rPr>
              <a:t>OT</a:t>
            </a:r>
            <a:r>
              <a:rPr lang="zh-CN" altLang="en-US" sz="3200" b="1" dirty="0" smtClean="0">
                <a:solidFill>
                  <a:srgbClr val="040404"/>
                </a:solidFill>
              </a:rPr>
              <a:t>函数更复杂</a:t>
            </a:r>
            <a:endParaRPr lang="zh-CN" altLang="en-US" sz="3200" b="1" dirty="0" smtClean="0">
              <a:solidFill>
                <a:srgbClr val="040404"/>
              </a:solidFill>
            </a:endParaRPr>
          </a:p>
        </p:txBody>
      </p:sp>
      <p:pic>
        <p:nvPicPr>
          <p:cNvPr id="4" name="图片 3" descr="aec379310a55b319139cb67141a98226cffc17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215" y="2560320"/>
            <a:ext cx="1889760" cy="1736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8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2_1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2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3_1"/>
  <p:tag name="KSO_WM_UNIT_TEXT_FILL_FORE_SCHEMECOLOR_INDEX" val="5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4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4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CLEAR" val="0"/>
  <p:tag name="KSO_WM_UNIT_PRESET_TEXT" val="目录"/>
  <p:tag name="KSO_WM_TEMPLATE_CATEGORY" val="custom"/>
  <p:tag name="KSO_WM_TEMPLATE_INDEX" val="20181635"/>
  <p:tag name="KSO_WM_DIAGRAM_GROUP_CODE" val="l1_1"/>
  <p:tag name="KSO_WM_UNIT_ID" val="custom20181635_8*a*1"/>
  <p:tag name="KSO_WM_UNIT_TEXT_FILL_FORE_SCHEMECOLOR_INDEX" val="5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CONTENTS"/>
  <p:tag name="KSO_WM_TEMPLATE_CATEGORY" val="custom"/>
  <p:tag name="KSO_WM_TEMPLATE_INDEX" val="20181635"/>
  <p:tag name="KSO_WM_DIAGRAM_GROUP_CODE" val="l1_1"/>
  <p:tag name="KSO_WM_UNIT_ID" val="custom20181635_8*b*1"/>
  <p:tag name="KSO_WM_UNIT_TEXT_FILL_FORE_SCHEMECOLOR_INDEX" val="5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"/>
  <p:tag name="KSO_WM_TEMPLATE_CATEGORY" val="custom"/>
  <p:tag name="KSO_WM_TEMPLATE_INDEX" val="20181635"/>
  <p:tag name="KSO_WM_DIAGRAM_GROUP_CODE" val="l1_1"/>
  <p:tag name="KSO_WM_UNIT_ID" val="custom20181635_8*i*10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4"/>
  <p:tag name="KSO_WM_TEMPLATE_CATEGORY" val="custom"/>
  <p:tag name="KSO_WM_TEMPLATE_INDEX" val="20181635"/>
  <p:tag name="KSO_WM_DIAGRAM_GROUP_CODE" val="l1_1"/>
  <p:tag name="KSO_WM_UNIT_ID" val="custom20181635_8*i*3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5"/>
  <p:tag name="KSO_WM_TEMPLATE_CATEGORY" val="custom"/>
  <p:tag name="KSO_WM_TEMPLATE_INDEX" val="20181635"/>
  <p:tag name="KSO_WM_DIAGRAM_GROUP_CODE" val="l1_1"/>
  <p:tag name="KSO_WM_UNIT_ID" val="custom20181635_8*i*3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8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6"/>
  <p:tag name="KSO_WM_TEMPLATE_CATEGORY" val="custom"/>
  <p:tag name="KSO_WM_TEMPLATE_INDEX" val="20181635"/>
  <p:tag name="KSO_WM_DIAGRAM_GROUP_CODE" val="l1_1"/>
  <p:tag name="KSO_WM_UNIT_ID" val="custom20181635_8*i*3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7"/>
  <p:tag name="KSO_WM_TEMPLATE_CATEGORY" val="custom"/>
  <p:tag name="KSO_WM_TEMPLATE_INDEX" val="20181635"/>
  <p:tag name="KSO_WM_DIAGRAM_GROUP_CODE" val="l1_1"/>
  <p:tag name="KSO_WM_UNIT_ID" val="custom20181635_8*i*3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8"/>
  <p:tag name="KSO_WM_TEMPLATE_CATEGORY" val="custom"/>
  <p:tag name="KSO_WM_TEMPLATE_INDEX" val="20181635"/>
  <p:tag name="KSO_WM_DIAGRAM_GROUP_CODE" val="l1_1"/>
  <p:tag name="KSO_WM_UNIT_ID" val="custom20181635_8*i*3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9"/>
  <p:tag name="KSO_WM_TEMPLATE_CATEGORY" val="custom"/>
  <p:tag name="KSO_WM_TEMPLATE_INDEX" val="20181635"/>
  <p:tag name="KSO_WM_DIAGRAM_GROUP_CODE" val="l1_1"/>
  <p:tag name="KSO_WM_UNIT_ID" val="custom20181635_8*i*3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0"/>
  <p:tag name="KSO_WM_TEMPLATE_CATEGORY" val="custom"/>
  <p:tag name="KSO_WM_TEMPLATE_INDEX" val="20181635"/>
  <p:tag name="KSO_WM_DIAGRAM_GROUP_CODE" val="l1_1"/>
  <p:tag name="KSO_WM_UNIT_ID" val="custom20181635_8*i*4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1"/>
  <p:tag name="KSO_WM_TEMPLATE_CATEGORY" val="custom"/>
  <p:tag name="KSO_WM_TEMPLATE_INDEX" val="20181635"/>
  <p:tag name="KSO_WM_DIAGRAM_GROUP_CODE" val="l1_1"/>
  <p:tag name="KSO_WM_UNIT_ID" val="custom20181635_8*i*4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2"/>
  <p:tag name="KSO_WM_TEMPLATE_CATEGORY" val="custom"/>
  <p:tag name="KSO_WM_TEMPLATE_INDEX" val="20181635"/>
  <p:tag name="KSO_WM_DIAGRAM_GROUP_CODE" val="l1_1"/>
  <p:tag name="KSO_WM_UNIT_ID" val="custom20181635_8*i*4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3"/>
  <p:tag name="KSO_WM_TEMPLATE_CATEGORY" val="custom"/>
  <p:tag name="KSO_WM_TEMPLATE_INDEX" val="20181635"/>
  <p:tag name="KSO_WM_DIAGRAM_GROUP_CODE" val="l1_1"/>
  <p:tag name="KSO_WM_UNIT_ID" val="custom20181635_8*i*4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4"/>
  <p:tag name="KSO_WM_TEMPLATE_CATEGORY" val="custom"/>
  <p:tag name="KSO_WM_TEMPLATE_INDEX" val="20181635"/>
  <p:tag name="KSO_WM_DIAGRAM_GROUP_CODE" val="l1_1"/>
  <p:tag name="KSO_WM_UNIT_ID" val="custom20181635_8*i*4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5"/>
  <p:tag name="KSO_WM_TEMPLATE_CATEGORY" val="custom"/>
  <p:tag name="KSO_WM_TEMPLATE_INDEX" val="20181635"/>
  <p:tag name="KSO_WM_DIAGRAM_GROUP_CODE" val="l1_1"/>
  <p:tag name="KSO_WM_UNIT_ID" val="custom20181635_8*i*4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83_1"/>
  <p:tag name="KSO_WM_TEMPLATE_CATEGORY" val="custom"/>
  <p:tag name="KSO_WM_TEMPLATE_INDEX" val="20181687"/>
  <p:tag name="KSO_WM_TEMPLATE_SUBCATEGORY" val="combine"/>
  <p:tag name="KSO_WM_TEMPLATE_THUMBS_INDEX" val="1、4、5、6、11、12、16、19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6"/>
  <p:tag name="KSO_WM_TEMPLATE_CATEGORY" val="custom"/>
  <p:tag name="KSO_WM_TEMPLATE_INDEX" val="20181635"/>
  <p:tag name="KSO_WM_DIAGRAM_GROUP_CODE" val="l1_1"/>
  <p:tag name="KSO_WM_UNIT_ID" val="custom20181635_8*i*4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7"/>
  <p:tag name="KSO_WM_TEMPLATE_CATEGORY" val="custom"/>
  <p:tag name="KSO_WM_TEMPLATE_INDEX" val="20181635"/>
  <p:tag name="KSO_WM_DIAGRAM_GROUP_CODE" val="l1_1"/>
  <p:tag name="KSO_WM_UNIT_ID" val="custom20181635_8*i*4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8"/>
  <p:tag name="KSO_WM_TEMPLATE_CATEGORY" val="custom"/>
  <p:tag name="KSO_WM_TEMPLATE_INDEX" val="20181635"/>
  <p:tag name="KSO_WM_DIAGRAM_GROUP_CODE" val="l1_1"/>
  <p:tag name="KSO_WM_UNIT_ID" val="custom20181635_8*i*4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9"/>
  <p:tag name="KSO_WM_TEMPLATE_CATEGORY" val="custom"/>
  <p:tag name="KSO_WM_TEMPLATE_INDEX" val="20181635"/>
  <p:tag name="KSO_WM_DIAGRAM_GROUP_CODE" val="l1_1"/>
  <p:tag name="KSO_WM_UNIT_ID" val="custom20181635_8*i*4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0"/>
  <p:tag name="KSO_WM_TEMPLATE_CATEGORY" val="custom"/>
  <p:tag name="KSO_WM_TEMPLATE_INDEX" val="20181635"/>
  <p:tag name="KSO_WM_DIAGRAM_GROUP_CODE" val="l1_1"/>
  <p:tag name="KSO_WM_UNIT_ID" val="custom20181635_8*i*5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1"/>
  <p:tag name="KSO_WM_TEMPLATE_CATEGORY" val="custom"/>
  <p:tag name="KSO_WM_TEMPLATE_INDEX" val="20181635"/>
  <p:tag name="KSO_WM_DIAGRAM_GROUP_CODE" val="l1_1"/>
  <p:tag name="KSO_WM_UNIT_ID" val="custom20181635_8*i*5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2"/>
  <p:tag name="KSO_WM_TEMPLATE_CATEGORY" val="custom"/>
  <p:tag name="KSO_WM_TEMPLATE_INDEX" val="20181635"/>
  <p:tag name="KSO_WM_DIAGRAM_GROUP_CODE" val="l1_1"/>
  <p:tag name="KSO_WM_UNIT_ID" val="custom20181635_8*i*5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3"/>
  <p:tag name="KSO_WM_TEMPLATE_CATEGORY" val="custom"/>
  <p:tag name="KSO_WM_TEMPLATE_INDEX" val="20181635"/>
  <p:tag name="KSO_WM_DIAGRAM_GROUP_CODE" val="l1_1"/>
  <p:tag name="KSO_WM_UNIT_ID" val="custom20181635_8*i*5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4"/>
  <p:tag name="KSO_WM_TEMPLATE_CATEGORY" val="custom"/>
  <p:tag name="KSO_WM_TEMPLATE_INDEX" val="20181635"/>
  <p:tag name="KSO_WM_DIAGRAM_GROUP_CODE" val="l1_1"/>
  <p:tag name="KSO_WM_UNIT_ID" val="custom20181635_8*i*5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5"/>
  <p:tag name="KSO_WM_TEMPLATE_CATEGORY" val="custom"/>
  <p:tag name="KSO_WM_TEMPLATE_INDEX" val="20181635"/>
  <p:tag name="KSO_WM_DIAGRAM_GROUP_CODE" val="l1_1"/>
  <p:tag name="KSO_WM_UNIT_ID" val="custom20181635_8*i*5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TEMPLATE_CATEGORY" val="custom"/>
  <p:tag name="KSO_WM_TEMPLATE_INDEX" val="20181637"/>
  <p:tag name="KSO_WM_UNIT_ID" val="custom20181637_20*a*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6"/>
  <p:tag name="KSO_WM_TEMPLATE_CATEGORY" val="custom"/>
  <p:tag name="KSO_WM_TEMPLATE_INDEX" val="20181635"/>
  <p:tag name="KSO_WM_DIAGRAM_GROUP_CODE" val="l1_1"/>
  <p:tag name="KSO_WM_UNIT_ID" val="custom20181635_8*i*5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7"/>
  <p:tag name="KSO_WM_TEMPLATE_CATEGORY" val="custom"/>
  <p:tag name="KSO_WM_TEMPLATE_INDEX" val="20181635"/>
  <p:tag name="KSO_WM_DIAGRAM_GROUP_CODE" val="l1_1"/>
  <p:tag name="KSO_WM_UNIT_ID" val="custom20181635_8*i*57"/>
  <p:tag name="KSO_WM_UNIT_FILL_FORE_SCHEMECOLOR_INDEX" val="5"/>
  <p:tag name="KSO_WM_UNI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1"/>
  <p:tag name="KSO_WM_TEMPLATE_CATEGORY" val="custom"/>
  <p:tag name="KSO_WM_TEMPLATE_INDEX" val="20181635"/>
  <p:tag name="KSO_WM_DIAGRAM_GROUP_CODE" val="l1_1"/>
  <p:tag name="KSO_WM_UNIT_ID" val="custom20181635_8*i*8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2"/>
  <p:tag name="KSO_WM_TEMPLATE_CATEGORY" val="custom"/>
  <p:tag name="KSO_WM_TEMPLATE_INDEX" val="20181635"/>
  <p:tag name="KSO_WM_DIAGRAM_GROUP_CODE" val="l1_1"/>
  <p:tag name="KSO_WM_UNIT_ID" val="custom20181635_8*i*8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3"/>
  <p:tag name="KSO_WM_TEMPLATE_CATEGORY" val="custom"/>
  <p:tag name="KSO_WM_TEMPLATE_INDEX" val="20181635"/>
  <p:tag name="KSO_WM_DIAGRAM_GROUP_CODE" val="l1_1"/>
  <p:tag name="KSO_WM_UNIT_ID" val="custom20181635_8*i*8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4"/>
  <p:tag name="KSO_WM_TEMPLATE_CATEGORY" val="custom"/>
  <p:tag name="KSO_WM_TEMPLATE_INDEX" val="20181635"/>
  <p:tag name="KSO_WM_DIAGRAM_GROUP_CODE" val="l1_1"/>
  <p:tag name="KSO_WM_UNIT_ID" val="custom20181635_8*i*8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5"/>
  <p:tag name="KSO_WM_TEMPLATE_CATEGORY" val="custom"/>
  <p:tag name="KSO_WM_TEMPLATE_INDEX" val="20181635"/>
  <p:tag name="KSO_WM_DIAGRAM_GROUP_CODE" val="l1_1"/>
  <p:tag name="KSO_WM_UNIT_ID" val="custom20181635_8*i*8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6"/>
  <p:tag name="KSO_WM_TEMPLATE_CATEGORY" val="custom"/>
  <p:tag name="KSO_WM_TEMPLATE_INDEX" val="20181635"/>
  <p:tag name="KSO_WM_DIAGRAM_GROUP_CODE" val="l1_1"/>
  <p:tag name="KSO_WM_UNIT_ID" val="custom20181635_8*i*8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7"/>
  <p:tag name="KSO_WM_TEMPLATE_CATEGORY" val="custom"/>
  <p:tag name="KSO_WM_TEMPLATE_INDEX" val="20181635"/>
  <p:tag name="KSO_WM_DIAGRAM_GROUP_CODE" val="l1_1"/>
  <p:tag name="KSO_WM_UNIT_ID" val="custom20181635_8*i*8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8"/>
  <p:tag name="KSO_WM_TEMPLATE_CATEGORY" val="custom"/>
  <p:tag name="KSO_WM_TEMPLATE_INDEX" val="20181635"/>
  <p:tag name="KSO_WM_DIAGRAM_GROUP_CODE" val="l1_1"/>
  <p:tag name="KSO_WM_UNIT_ID" val="custom20181635_8*i*8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144"/>
  <p:tag name="KSO_WM_UNIT_LAYERLEVEL" val="1"/>
  <p:tag name="KSO_WM_UNIT_INDEX" val="1"/>
  <p:tag name="KSO_WM_UNIT_TYPE" val="f"/>
  <p:tag name="KSO_WM_TEMPLATE_CATEGORY" val="custom"/>
  <p:tag name="KSO_WM_TEMPLATE_INDEX" val="20181637"/>
  <p:tag name="KSO_WM_UNIT_ID" val="custom20181637_20*f*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9"/>
  <p:tag name="KSO_WM_TEMPLATE_CATEGORY" val="custom"/>
  <p:tag name="KSO_WM_TEMPLATE_INDEX" val="20181635"/>
  <p:tag name="KSO_WM_DIAGRAM_GROUP_CODE" val="l1_1"/>
  <p:tag name="KSO_WM_UNIT_ID" val="custom20181635_8*i*8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0"/>
  <p:tag name="KSO_WM_TEMPLATE_CATEGORY" val="custom"/>
  <p:tag name="KSO_WM_TEMPLATE_INDEX" val="20181635"/>
  <p:tag name="KSO_WM_DIAGRAM_GROUP_CODE" val="l1_1"/>
  <p:tag name="KSO_WM_UNIT_ID" val="custom20181635_8*i*9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1"/>
  <p:tag name="KSO_WM_TEMPLATE_CATEGORY" val="custom"/>
  <p:tag name="KSO_WM_TEMPLATE_INDEX" val="20181635"/>
  <p:tag name="KSO_WM_DIAGRAM_GROUP_CODE" val="l1_1"/>
  <p:tag name="KSO_WM_UNIT_ID" val="custom20181635_8*i*9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2"/>
  <p:tag name="KSO_WM_TEMPLATE_CATEGORY" val="custom"/>
  <p:tag name="KSO_WM_TEMPLATE_INDEX" val="20181635"/>
  <p:tag name="KSO_WM_DIAGRAM_GROUP_CODE" val="l1_1"/>
  <p:tag name="KSO_WM_UNIT_ID" val="custom20181635_8*i*9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3"/>
  <p:tag name="KSO_WM_TEMPLATE_CATEGORY" val="custom"/>
  <p:tag name="KSO_WM_TEMPLATE_INDEX" val="20181635"/>
  <p:tag name="KSO_WM_DIAGRAM_GROUP_CODE" val="l1_1"/>
  <p:tag name="KSO_WM_UNIT_ID" val="custom20181635_8*i*9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4"/>
  <p:tag name="KSO_WM_TEMPLATE_CATEGORY" val="custom"/>
  <p:tag name="KSO_WM_TEMPLATE_INDEX" val="20181635"/>
  <p:tag name="KSO_WM_DIAGRAM_GROUP_CODE" val="l1_1"/>
  <p:tag name="KSO_WM_UNIT_ID" val="custom20181635_8*i*9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5"/>
  <p:tag name="KSO_WM_TEMPLATE_CATEGORY" val="custom"/>
  <p:tag name="KSO_WM_TEMPLATE_INDEX" val="20181635"/>
  <p:tag name="KSO_WM_DIAGRAM_GROUP_CODE" val="l1_1"/>
  <p:tag name="KSO_WM_UNIT_ID" val="custom20181635_8*i*9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6"/>
  <p:tag name="KSO_WM_TEMPLATE_CATEGORY" val="custom"/>
  <p:tag name="KSO_WM_TEMPLATE_INDEX" val="20181635"/>
  <p:tag name="KSO_WM_DIAGRAM_GROUP_CODE" val="l1_1"/>
  <p:tag name="KSO_WM_UNIT_ID" val="custom20181635_8*i*9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7"/>
  <p:tag name="KSO_WM_TEMPLATE_CATEGORY" val="custom"/>
  <p:tag name="KSO_WM_TEMPLATE_INDEX" val="20181635"/>
  <p:tag name="KSO_WM_DIAGRAM_GROUP_CODE" val="l1_1"/>
  <p:tag name="KSO_WM_UNIT_ID" val="custom20181635_8*i*9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8"/>
  <p:tag name="KSO_WM_TEMPLATE_CATEGORY" val="custom"/>
  <p:tag name="KSO_WM_TEMPLATE_INDEX" val="20181635"/>
  <p:tag name="KSO_WM_DIAGRAM_GROUP_CODE" val="l1_1"/>
  <p:tag name="KSO_WM_UNIT_ID" val="custom20181635_8*i*9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181637"/>
  <p:tag name="KSO_WM_UNIT_ID" val="custom20181637_20*i*2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9"/>
  <p:tag name="KSO_WM_TEMPLATE_CATEGORY" val="custom"/>
  <p:tag name="KSO_WM_TEMPLATE_INDEX" val="20181635"/>
  <p:tag name="KSO_WM_DIAGRAM_GROUP_CODE" val="l1_1"/>
  <p:tag name="KSO_WM_UNIT_ID" val="custom20181635_8*i*9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0"/>
  <p:tag name="KSO_WM_TEMPLATE_CATEGORY" val="custom"/>
  <p:tag name="KSO_WM_TEMPLATE_INDEX" val="20181635"/>
  <p:tag name="KSO_WM_DIAGRAM_GROUP_CODE" val="l1_1"/>
  <p:tag name="KSO_WM_UNIT_ID" val="custom20181635_8*i*10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1"/>
  <p:tag name="KSO_WM_TEMPLATE_CATEGORY" val="custom"/>
  <p:tag name="KSO_WM_TEMPLATE_INDEX" val="20181635"/>
  <p:tag name="KSO_WM_DIAGRAM_GROUP_CODE" val="l1_1"/>
  <p:tag name="KSO_WM_UNIT_ID" val="custom20181635_8*i*10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2"/>
  <p:tag name="KSO_WM_TEMPLATE_CATEGORY" val="custom"/>
  <p:tag name="KSO_WM_TEMPLATE_INDEX" val="20181635"/>
  <p:tag name="KSO_WM_DIAGRAM_GROUP_CODE" val="l1_1"/>
  <p:tag name="KSO_WM_UNIT_ID" val="custom20181635_8*i*10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3"/>
  <p:tag name="KSO_WM_TEMPLATE_CATEGORY" val="custom"/>
  <p:tag name="KSO_WM_TEMPLATE_INDEX" val="20181635"/>
  <p:tag name="KSO_WM_DIAGRAM_GROUP_CODE" val="l1_1"/>
  <p:tag name="KSO_WM_UNIT_ID" val="custom20181635_8*i*10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2_1"/>
  <p:tag name="KSO_WM_UNIT_TEXT_FILL_FORE_SCHEMECOLOR_INDEX" val="5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2_1"/>
  <p:tag name="KSO_WM_UNIT_TEXT_FILL_FORE_SCHEMECOLOR_INDEX" val="5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AG_VERSION" val="1.0"/>
  <p:tag name="KSO_WM_SLIDE_ITEM_CNT" val="4"/>
  <p:tag name="KSO_WM_SLIDE_LAYOUT" val="a_b_l"/>
  <p:tag name="KSO_WM_SLIDE_LAYOUT_CNT" val="1_1_1"/>
  <p:tag name="KSO_WM_SLIDE_TYPE" val="contents"/>
  <p:tag name="KSO_WM_BEAUTIFY_FLAG" val="#wm#"/>
  <p:tag name="KSO_WM_COMBINE_RELATE_SLIDE_ID" val="custom20181415_9"/>
  <p:tag name="KSO_WM_TEMPLATE_CATEGORY" val="custom"/>
  <p:tag name="KSO_WM_TEMPLATE_INDEX" val="20181687"/>
  <p:tag name="KSO_WM_SLIDE_ID" val="custom20181635_8"/>
  <p:tag name="KSO_WM_SLIDE_INDEX" val="8"/>
  <p:tag name="KSO_WM_DIAGRAM_GROUP_CODE" val="l1-1"/>
  <p:tag name="KSO_WM_TEMPLATE_SUBCATEGORY" val="combine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.xml><?xml version="1.0" encoding="utf-8"?>
<p:tagLst xmlns:p="http://schemas.openxmlformats.org/presentationml/2006/main">
  <p:tag name="KSO_WM_SLIDE_LAYOUT_CNT" val="1_1"/>
  <p:tag name="KSO_WM_SLIDE_LAYOUT" val="a_f"/>
  <p:tag name="KSO_WM_SLIDE_SIZE" val="891*84"/>
  <p:tag name="KSO_WM_SLIDE_POSITION" val="39*270"/>
  <p:tag name="KSO_WM_BEAUTIFY_FLAG" val="#wm#"/>
  <p:tag name="KSO_WM_SLIDE_TYPE" val="text"/>
  <p:tag name="KSO_WM_SLIDE_ITEM_CNT" val="1"/>
  <p:tag name="KSO_WM_TAG_VERSION" val="1.0"/>
  <p:tag name="KSO_WM_COMBINE_RELATE_SLIDE_ID" val="background20180946_8"/>
  <p:tag name="KSO_WM_TEMPLATE_CATEGORY" val="custom"/>
  <p:tag name="KSO_WM_TEMPLATE_INDEX" val="20181687"/>
  <p:tag name="KSO_WM_SLIDE_ID" val="custom20181637_20"/>
  <p:tag name="KSO_WM_SLIDE_INDEX" val="20"/>
  <p:tag name="KSO_WM_TEMPLATE_SUBCATEGORY" val="combine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1_1"/>
  <p:tag name="KSO_WM_UNIT_TEXT_FILL_FORE_SCHEMECOLOR_INDEX" val="5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TEMPLATE_CATEGORY" val="custom"/>
  <p:tag name="KSO_WM_TEMPLATE_INDEX" val="2018168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 主题">
      <a:dk1>
        <a:srgbClr val="7030A0"/>
      </a:dk1>
      <a:lt1>
        <a:srgbClr val="FFFFFF"/>
      </a:lt1>
      <a:dk2>
        <a:srgbClr val="44546A"/>
      </a:dk2>
      <a:lt2>
        <a:srgbClr val="FFFFFF"/>
      </a:lt2>
      <a:accent1>
        <a:srgbClr val="7030A0"/>
      </a:accent1>
      <a:accent2>
        <a:srgbClr val="FFFFFF"/>
      </a:accent2>
      <a:accent3>
        <a:srgbClr val="BFBFB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2397</Words>
  <Application>WPS 演示</Application>
  <PresentationFormat>宽屏</PresentationFormat>
  <Paragraphs>199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黑体</vt:lpstr>
      <vt:lpstr>楷体</vt:lpstr>
      <vt:lpstr>Calibri</vt:lpstr>
      <vt:lpstr>微软雅黑</vt:lpstr>
      <vt:lpstr>Consolas</vt:lpstr>
      <vt:lpstr>Kozuka Gothic Pr6N B</vt:lpstr>
      <vt:lpstr>Arial Unicode MS</vt:lpstr>
      <vt:lpstr>Yu Mincho</vt:lpstr>
      <vt:lpstr>Office 主题​​</vt:lpstr>
      <vt:lpstr>PowerPoint 演示文稿</vt:lpstr>
      <vt:lpstr>PowerPoint 演示文稿</vt:lpstr>
      <vt:lpstr>协同编辑应用</vt:lpstr>
      <vt:lpstr>协同编辑</vt:lpstr>
      <vt:lpstr>系统模型</vt:lpstr>
      <vt:lpstr>OT函数简介</vt:lpstr>
      <vt:lpstr>OT函数简介</vt:lpstr>
      <vt:lpstr>OT函数简介</vt:lpstr>
      <vt:lpstr>毕设目标</vt:lpstr>
      <vt:lpstr>具体研究内容</vt:lpstr>
      <vt:lpstr>目前工作（准备知识）</vt:lpstr>
      <vt:lpstr>目前工作（准备知识）</vt:lpstr>
      <vt:lpstr>毕设计划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xhdn</cp:lastModifiedBy>
  <cp:revision>13</cp:revision>
  <dcterms:created xsi:type="dcterms:W3CDTF">2015-05-05T08:02:00Z</dcterms:created>
  <dcterms:modified xsi:type="dcterms:W3CDTF">2017-11-28T05:58:56Z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