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264" r:id="rId5"/>
    <p:sldId id="299" r:id="rId6"/>
    <p:sldId id="315" r:id="rId7"/>
    <p:sldId id="316" r:id="rId8"/>
    <p:sldId id="317" r:id="rId9"/>
    <p:sldId id="289" r:id="rId10"/>
    <p:sldId id="290" r:id="rId11"/>
    <p:sldId id="318" r:id="rId12"/>
    <p:sldId id="297" r:id="rId13"/>
    <p:sldId id="319" r:id="rId14"/>
    <p:sldId id="298" r:id="rId15"/>
    <p:sldId id="309" r:id="rId16"/>
    <p:sldId id="320" r:id="rId17"/>
    <p:sldId id="321" r:id="rId18"/>
    <p:sldId id="322" r:id="rId19"/>
    <p:sldId id="313" r:id="rId20"/>
    <p:sldId id="25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gxin wei" initials="hw" lastIdx="13" clrIdx="0"/>
  <p:cmAuthor id="2" name="xhdn" initials="x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3452-FC8F-4B98-AA5D-D6C57A8A4F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ssdas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同心圆 11"/>
          <p:cNvSpPr/>
          <p:nvPr/>
        </p:nvSpPr>
        <p:spPr>
          <a:xfrm>
            <a:off x="508444" y="1405665"/>
            <a:ext cx="1537712" cy="1537712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42005" y="1439226"/>
            <a:ext cx="1470589" cy="1470589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4" name="同心圆 13"/>
          <p:cNvSpPr/>
          <p:nvPr/>
        </p:nvSpPr>
        <p:spPr>
          <a:xfrm>
            <a:off x="3580785" y="3122031"/>
            <a:ext cx="1537712" cy="1537712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614346" y="3155592"/>
            <a:ext cx="1470589" cy="1470589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2192928" y="3722284"/>
            <a:ext cx="1914989" cy="1914989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234724" y="3764080"/>
            <a:ext cx="1831398" cy="1831398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909744" y="932723"/>
            <a:ext cx="4014461" cy="401446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97362" y="1020341"/>
            <a:ext cx="3839225" cy="3839225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0" name="同心圆 19"/>
          <p:cNvSpPr/>
          <p:nvPr/>
        </p:nvSpPr>
        <p:spPr>
          <a:xfrm>
            <a:off x="4898177" y="1101045"/>
            <a:ext cx="668416" cy="668416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912766" y="1115634"/>
            <a:ext cx="639239" cy="639239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297790" y="5163690"/>
            <a:ext cx="863584" cy="863576"/>
          </a:xfrm>
          <a:prstGeom prst="ellipse">
            <a:avLst/>
          </a:prstGeom>
          <a:gradFill>
            <a:gsLst>
              <a:gs pos="0">
                <a:srgbClr val="EBEBEB"/>
              </a:gs>
              <a:gs pos="100000">
                <a:srgbClr val="FEFEFE"/>
              </a:gs>
            </a:gsLst>
            <a:lin ang="7530000" scaled="0"/>
          </a:gradFill>
          <a:ln w="12700">
            <a:solidFill>
              <a:schemeClr val="bg1"/>
            </a:solidFill>
          </a:ln>
          <a:effectLst>
            <a:outerShdw blurRad="165100" dist="139700" dir="7800000" sx="74000" sy="74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376946" y="5242844"/>
            <a:ext cx="705275" cy="7052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Freeform 44"/>
          <p:cNvSpPr>
            <a:spLocks noEditPoints="1"/>
          </p:cNvSpPr>
          <p:nvPr/>
        </p:nvSpPr>
        <p:spPr bwMode="auto">
          <a:xfrm>
            <a:off x="8524961" y="5401414"/>
            <a:ext cx="482075" cy="388128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08020" tIns="54009" rIns="108020" bIns="54009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547754" y="5163690"/>
            <a:ext cx="863584" cy="863576"/>
          </a:xfrm>
          <a:prstGeom prst="ellipse">
            <a:avLst/>
          </a:prstGeom>
          <a:gradFill>
            <a:gsLst>
              <a:gs pos="0">
                <a:srgbClr val="EBEBEB"/>
              </a:gs>
              <a:gs pos="100000">
                <a:srgbClr val="FEFEFE"/>
              </a:gs>
            </a:gsLst>
            <a:lin ang="7530000" scaled="0"/>
          </a:gradFill>
          <a:ln w="12700">
            <a:solidFill>
              <a:schemeClr val="bg1"/>
            </a:solidFill>
          </a:ln>
          <a:effectLst>
            <a:outerShdw blurRad="165100" dist="139700" dir="7800000" sx="74000" sy="74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9626910" y="5242844"/>
            <a:ext cx="705275" cy="7052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9704584" y="5414993"/>
            <a:ext cx="549919" cy="319446"/>
          </a:xfrm>
          <a:custGeom>
            <a:avLst/>
            <a:gdLst>
              <a:gd name="T0" fmla="*/ 107 w 165"/>
              <a:gd name="T1" fmla="*/ 104 h 104"/>
              <a:gd name="T2" fmla="*/ 124 w 165"/>
              <a:gd name="T3" fmla="*/ 104 h 104"/>
              <a:gd name="T4" fmla="*/ 124 w 165"/>
              <a:gd name="T5" fmla="*/ 45 h 104"/>
              <a:gd name="T6" fmla="*/ 107 w 165"/>
              <a:gd name="T7" fmla="*/ 61 h 104"/>
              <a:gd name="T8" fmla="*/ 107 w 165"/>
              <a:gd name="T9" fmla="*/ 104 h 104"/>
              <a:gd name="T10" fmla="*/ 132 w 165"/>
              <a:gd name="T11" fmla="*/ 104 h 104"/>
              <a:gd name="T12" fmla="*/ 149 w 165"/>
              <a:gd name="T13" fmla="*/ 104 h 104"/>
              <a:gd name="T14" fmla="*/ 149 w 165"/>
              <a:gd name="T15" fmla="*/ 22 h 104"/>
              <a:gd name="T16" fmla="*/ 132 w 165"/>
              <a:gd name="T17" fmla="*/ 38 h 104"/>
              <a:gd name="T18" fmla="*/ 132 w 165"/>
              <a:gd name="T19" fmla="*/ 104 h 104"/>
              <a:gd name="T20" fmla="*/ 161 w 165"/>
              <a:gd name="T21" fmla="*/ 0 h 104"/>
              <a:gd name="T22" fmla="*/ 164 w 165"/>
              <a:gd name="T23" fmla="*/ 4 h 104"/>
              <a:gd name="T24" fmla="*/ 164 w 165"/>
              <a:gd name="T25" fmla="*/ 5 h 104"/>
              <a:gd name="T26" fmla="*/ 161 w 165"/>
              <a:gd name="T27" fmla="*/ 15 h 104"/>
              <a:gd name="T28" fmla="*/ 161 w 165"/>
              <a:gd name="T29" fmla="*/ 16 h 104"/>
              <a:gd name="T30" fmla="*/ 156 w 165"/>
              <a:gd name="T31" fmla="*/ 17 h 104"/>
              <a:gd name="T32" fmla="*/ 155 w 165"/>
              <a:gd name="T33" fmla="*/ 17 h 104"/>
              <a:gd name="T34" fmla="*/ 153 w 165"/>
              <a:gd name="T35" fmla="*/ 14 h 104"/>
              <a:gd name="T36" fmla="*/ 103 w 165"/>
              <a:gd name="T37" fmla="*/ 61 h 104"/>
              <a:gd name="T38" fmla="*/ 87 w 165"/>
              <a:gd name="T39" fmla="*/ 44 h 104"/>
              <a:gd name="T40" fmla="*/ 74 w 165"/>
              <a:gd name="T41" fmla="*/ 30 h 104"/>
              <a:gd name="T42" fmla="*/ 3 w 165"/>
              <a:gd name="T43" fmla="*/ 96 h 104"/>
              <a:gd name="T44" fmla="*/ 0 w 165"/>
              <a:gd name="T45" fmla="*/ 93 h 104"/>
              <a:gd name="T46" fmla="*/ 74 w 165"/>
              <a:gd name="T47" fmla="*/ 24 h 104"/>
              <a:gd name="T48" fmla="*/ 87 w 165"/>
              <a:gd name="T49" fmla="*/ 37 h 104"/>
              <a:gd name="T50" fmla="*/ 103 w 165"/>
              <a:gd name="T51" fmla="*/ 55 h 104"/>
              <a:gd name="T52" fmla="*/ 150 w 165"/>
              <a:gd name="T53" fmla="*/ 11 h 104"/>
              <a:gd name="T54" fmla="*/ 148 w 165"/>
              <a:gd name="T55" fmla="*/ 9 h 104"/>
              <a:gd name="T56" fmla="*/ 147 w 165"/>
              <a:gd name="T57" fmla="*/ 8 h 104"/>
              <a:gd name="T58" fmla="*/ 149 w 165"/>
              <a:gd name="T59" fmla="*/ 3 h 104"/>
              <a:gd name="T60" fmla="*/ 150 w 165"/>
              <a:gd name="T61" fmla="*/ 3 h 104"/>
              <a:gd name="T62" fmla="*/ 160 w 165"/>
              <a:gd name="T63" fmla="*/ 1 h 104"/>
              <a:gd name="T64" fmla="*/ 161 w 165"/>
              <a:gd name="T65" fmla="*/ 0 h 104"/>
              <a:gd name="T66" fmla="*/ 7 w 165"/>
              <a:gd name="T67" fmla="*/ 104 h 104"/>
              <a:gd name="T68" fmla="*/ 24 w 165"/>
              <a:gd name="T69" fmla="*/ 104 h 104"/>
              <a:gd name="T70" fmla="*/ 24 w 165"/>
              <a:gd name="T71" fmla="*/ 81 h 104"/>
              <a:gd name="T72" fmla="*/ 7 w 165"/>
              <a:gd name="T73" fmla="*/ 97 h 104"/>
              <a:gd name="T74" fmla="*/ 7 w 165"/>
              <a:gd name="T75" fmla="*/ 104 h 104"/>
              <a:gd name="T76" fmla="*/ 32 w 165"/>
              <a:gd name="T77" fmla="*/ 104 h 104"/>
              <a:gd name="T78" fmla="*/ 49 w 165"/>
              <a:gd name="T79" fmla="*/ 104 h 104"/>
              <a:gd name="T80" fmla="*/ 49 w 165"/>
              <a:gd name="T81" fmla="*/ 58 h 104"/>
              <a:gd name="T82" fmla="*/ 32 w 165"/>
              <a:gd name="T83" fmla="*/ 74 h 104"/>
              <a:gd name="T84" fmla="*/ 32 w 165"/>
              <a:gd name="T85" fmla="*/ 104 h 104"/>
              <a:gd name="T86" fmla="*/ 57 w 165"/>
              <a:gd name="T87" fmla="*/ 50 h 104"/>
              <a:gd name="T88" fmla="*/ 57 w 165"/>
              <a:gd name="T89" fmla="*/ 104 h 104"/>
              <a:gd name="T90" fmla="*/ 74 w 165"/>
              <a:gd name="T91" fmla="*/ 104 h 104"/>
              <a:gd name="T92" fmla="*/ 74 w 165"/>
              <a:gd name="T93" fmla="*/ 34 h 104"/>
              <a:gd name="T94" fmla="*/ 74 w 165"/>
              <a:gd name="T95" fmla="*/ 34 h 104"/>
              <a:gd name="T96" fmla="*/ 57 w 165"/>
              <a:gd name="T97" fmla="*/ 50 h 104"/>
              <a:gd name="T98" fmla="*/ 82 w 165"/>
              <a:gd name="T99" fmla="*/ 43 h 104"/>
              <a:gd name="T100" fmla="*/ 82 w 165"/>
              <a:gd name="T101" fmla="*/ 104 h 104"/>
              <a:gd name="T102" fmla="*/ 87 w 165"/>
              <a:gd name="T103" fmla="*/ 104 h 104"/>
              <a:gd name="T104" fmla="*/ 99 w 165"/>
              <a:gd name="T105" fmla="*/ 104 h 104"/>
              <a:gd name="T106" fmla="*/ 99 w 165"/>
              <a:gd name="T107" fmla="*/ 61 h 104"/>
              <a:gd name="T108" fmla="*/ 87 w 165"/>
              <a:gd name="T109" fmla="*/ 48 h 104"/>
              <a:gd name="T110" fmla="*/ 82 w 165"/>
              <a:gd name="T111" fmla="*/ 4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5" h="104">
                <a:moveTo>
                  <a:pt x="107" y="104"/>
                </a:moveTo>
                <a:cubicBezTo>
                  <a:pt x="124" y="104"/>
                  <a:pt x="124" y="104"/>
                  <a:pt x="124" y="104"/>
                </a:cubicBezTo>
                <a:cubicBezTo>
                  <a:pt x="124" y="45"/>
                  <a:pt x="124" y="45"/>
                  <a:pt x="124" y="45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7" y="104"/>
                  <a:pt x="107" y="104"/>
                  <a:pt x="107" y="104"/>
                </a:cubicBezTo>
                <a:close/>
                <a:moveTo>
                  <a:pt x="132" y="104"/>
                </a:moveTo>
                <a:cubicBezTo>
                  <a:pt x="149" y="104"/>
                  <a:pt x="149" y="104"/>
                  <a:pt x="149" y="104"/>
                </a:cubicBezTo>
                <a:cubicBezTo>
                  <a:pt x="149" y="22"/>
                  <a:pt x="149" y="22"/>
                  <a:pt x="149" y="22"/>
                </a:cubicBezTo>
                <a:cubicBezTo>
                  <a:pt x="132" y="38"/>
                  <a:pt x="132" y="38"/>
                  <a:pt x="132" y="38"/>
                </a:cubicBezTo>
                <a:cubicBezTo>
                  <a:pt x="132" y="104"/>
                  <a:pt x="132" y="104"/>
                  <a:pt x="132" y="104"/>
                </a:cubicBezTo>
                <a:close/>
                <a:moveTo>
                  <a:pt x="161" y="0"/>
                </a:moveTo>
                <a:cubicBezTo>
                  <a:pt x="164" y="0"/>
                  <a:pt x="165" y="2"/>
                  <a:pt x="164" y="4"/>
                </a:cubicBezTo>
                <a:cubicBezTo>
                  <a:pt x="164" y="5"/>
                  <a:pt x="164" y="5"/>
                  <a:pt x="164" y="5"/>
                </a:cubicBezTo>
                <a:cubicBezTo>
                  <a:pt x="163" y="8"/>
                  <a:pt x="162" y="12"/>
                  <a:pt x="161" y="15"/>
                </a:cubicBezTo>
                <a:cubicBezTo>
                  <a:pt x="161" y="16"/>
                  <a:pt x="161" y="16"/>
                  <a:pt x="161" y="16"/>
                </a:cubicBezTo>
                <a:cubicBezTo>
                  <a:pt x="160" y="19"/>
                  <a:pt x="158" y="19"/>
                  <a:pt x="156" y="17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4" y="16"/>
                  <a:pt x="154" y="15"/>
                  <a:pt x="153" y="14"/>
                </a:cubicBezTo>
                <a:cubicBezTo>
                  <a:pt x="103" y="61"/>
                  <a:pt x="103" y="61"/>
                  <a:pt x="103" y="61"/>
                </a:cubicBezTo>
                <a:cubicBezTo>
                  <a:pt x="87" y="44"/>
                  <a:pt x="87" y="44"/>
                  <a:pt x="87" y="44"/>
                </a:cubicBezTo>
                <a:cubicBezTo>
                  <a:pt x="74" y="30"/>
                  <a:pt x="74" y="30"/>
                  <a:pt x="74" y="30"/>
                </a:cubicBezTo>
                <a:cubicBezTo>
                  <a:pt x="3" y="96"/>
                  <a:pt x="3" y="96"/>
                  <a:pt x="3" y="96"/>
                </a:cubicBezTo>
                <a:cubicBezTo>
                  <a:pt x="0" y="93"/>
                  <a:pt x="0" y="93"/>
                  <a:pt x="0" y="93"/>
                </a:cubicBezTo>
                <a:cubicBezTo>
                  <a:pt x="74" y="24"/>
                  <a:pt x="74" y="24"/>
                  <a:pt x="74" y="24"/>
                </a:cubicBezTo>
                <a:cubicBezTo>
                  <a:pt x="87" y="37"/>
                  <a:pt x="87" y="37"/>
                  <a:pt x="87" y="37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50" y="11"/>
                  <a:pt x="150" y="11"/>
                  <a:pt x="150" y="11"/>
                </a:cubicBezTo>
                <a:cubicBezTo>
                  <a:pt x="149" y="10"/>
                  <a:pt x="148" y="9"/>
                  <a:pt x="148" y="9"/>
                </a:cubicBezTo>
                <a:cubicBezTo>
                  <a:pt x="147" y="8"/>
                  <a:pt x="147" y="8"/>
                  <a:pt x="147" y="8"/>
                </a:cubicBezTo>
                <a:cubicBezTo>
                  <a:pt x="145" y="6"/>
                  <a:pt x="146" y="4"/>
                  <a:pt x="149" y="3"/>
                </a:cubicBezTo>
                <a:cubicBezTo>
                  <a:pt x="150" y="3"/>
                  <a:pt x="150" y="3"/>
                  <a:pt x="150" y="3"/>
                </a:cubicBezTo>
                <a:cubicBezTo>
                  <a:pt x="152" y="2"/>
                  <a:pt x="157" y="1"/>
                  <a:pt x="160" y="1"/>
                </a:cubicBezTo>
                <a:cubicBezTo>
                  <a:pt x="161" y="0"/>
                  <a:pt x="161" y="0"/>
                  <a:pt x="161" y="0"/>
                </a:cubicBezTo>
                <a:close/>
                <a:moveTo>
                  <a:pt x="7" y="104"/>
                </a:moveTo>
                <a:cubicBezTo>
                  <a:pt x="24" y="104"/>
                  <a:pt x="24" y="104"/>
                  <a:pt x="24" y="104"/>
                </a:cubicBezTo>
                <a:cubicBezTo>
                  <a:pt x="24" y="81"/>
                  <a:pt x="24" y="81"/>
                  <a:pt x="24" y="81"/>
                </a:cubicBezTo>
                <a:cubicBezTo>
                  <a:pt x="7" y="97"/>
                  <a:pt x="7" y="97"/>
                  <a:pt x="7" y="97"/>
                </a:cubicBezTo>
                <a:cubicBezTo>
                  <a:pt x="7" y="104"/>
                  <a:pt x="7" y="104"/>
                  <a:pt x="7" y="104"/>
                </a:cubicBezTo>
                <a:close/>
                <a:moveTo>
                  <a:pt x="32" y="104"/>
                </a:moveTo>
                <a:cubicBezTo>
                  <a:pt x="49" y="104"/>
                  <a:pt x="49" y="104"/>
                  <a:pt x="49" y="104"/>
                </a:cubicBezTo>
                <a:cubicBezTo>
                  <a:pt x="49" y="58"/>
                  <a:pt x="49" y="58"/>
                  <a:pt x="49" y="58"/>
                </a:cubicBezTo>
                <a:cubicBezTo>
                  <a:pt x="32" y="74"/>
                  <a:pt x="32" y="74"/>
                  <a:pt x="32" y="74"/>
                </a:cubicBezTo>
                <a:cubicBezTo>
                  <a:pt x="32" y="104"/>
                  <a:pt x="32" y="104"/>
                  <a:pt x="32" y="104"/>
                </a:cubicBezTo>
                <a:close/>
                <a:moveTo>
                  <a:pt x="57" y="50"/>
                </a:moveTo>
                <a:cubicBezTo>
                  <a:pt x="57" y="104"/>
                  <a:pt x="57" y="104"/>
                  <a:pt x="57" y="104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4" y="34"/>
                  <a:pt x="74" y="34"/>
                  <a:pt x="74" y="34"/>
                </a:cubicBezTo>
                <a:cubicBezTo>
                  <a:pt x="74" y="34"/>
                  <a:pt x="74" y="34"/>
                  <a:pt x="74" y="34"/>
                </a:cubicBezTo>
                <a:cubicBezTo>
                  <a:pt x="57" y="50"/>
                  <a:pt x="57" y="50"/>
                  <a:pt x="57" y="50"/>
                </a:cubicBezTo>
                <a:close/>
                <a:moveTo>
                  <a:pt x="82" y="43"/>
                </a:moveTo>
                <a:cubicBezTo>
                  <a:pt x="82" y="104"/>
                  <a:pt x="82" y="104"/>
                  <a:pt x="82" y="104"/>
                </a:cubicBezTo>
                <a:cubicBezTo>
                  <a:pt x="87" y="104"/>
                  <a:pt x="87" y="104"/>
                  <a:pt x="87" y="104"/>
                </a:cubicBezTo>
                <a:cubicBezTo>
                  <a:pt x="99" y="104"/>
                  <a:pt x="99" y="104"/>
                  <a:pt x="99" y="104"/>
                </a:cubicBezTo>
                <a:cubicBezTo>
                  <a:pt x="99" y="61"/>
                  <a:pt x="99" y="61"/>
                  <a:pt x="99" y="61"/>
                </a:cubicBezTo>
                <a:cubicBezTo>
                  <a:pt x="87" y="48"/>
                  <a:pt x="87" y="48"/>
                  <a:pt x="87" y="48"/>
                </a:cubicBezTo>
                <a:lnTo>
                  <a:pt x="82" y="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764169" y="5163690"/>
            <a:ext cx="863584" cy="863576"/>
          </a:xfrm>
          <a:prstGeom prst="ellipse">
            <a:avLst/>
          </a:prstGeom>
          <a:gradFill>
            <a:gsLst>
              <a:gs pos="0">
                <a:srgbClr val="EBEBEB"/>
              </a:gs>
              <a:gs pos="100000">
                <a:srgbClr val="FEFEFE"/>
              </a:gs>
            </a:gsLst>
            <a:lin ang="7530000" scaled="0"/>
          </a:gradFill>
          <a:ln w="12700">
            <a:solidFill>
              <a:schemeClr val="bg1"/>
            </a:solidFill>
          </a:ln>
          <a:effectLst>
            <a:outerShdw blurRad="165100" dist="139700" dir="7800000" sx="74000" sy="74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843325" y="5242844"/>
            <a:ext cx="705275" cy="7052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0" name="Freeform 45"/>
          <p:cNvSpPr>
            <a:spLocks noEditPoints="1"/>
          </p:cNvSpPr>
          <p:nvPr/>
        </p:nvSpPr>
        <p:spPr bwMode="auto">
          <a:xfrm>
            <a:off x="5994688" y="5378361"/>
            <a:ext cx="402546" cy="413550"/>
          </a:xfrm>
          <a:custGeom>
            <a:avLst/>
            <a:gdLst>
              <a:gd name="T0" fmla="*/ 40 w 46"/>
              <a:gd name="T1" fmla="*/ 28 h 51"/>
              <a:gd name="T2" fmla="*/ 35 w 46"/>
              <a:gd name="T3" fmla="*/ 41 h 51"/>
              <a:gd name="T4" fmla="*/ 34 w 46"/>
              <a:gd name="T5" fmla="*/ 34 h 51"/>
              <a:gd name="T6" fmla="*/ 29 w 46"/>
              <a:gd name="T7" fmla="*/ 30 h 51"/>
              <a:gd name="T8" fmla="*/ 29 w 46"/>
              <a:gd name="T9" fmla="*/ 30 h 51"/>
              <a:gd name="T10" fmla="*/ 27 w 46"/>
              <a:gd name="T11" fmla="*/ 30 h 51"/>
              <a:gd name="T12" fmla="*/ 25 w 46"/>
              <a:gd name="T13" fmla="*/ 35 h 51"/>
              <a:gd name="T14" fmla="*/ 24 w 46"/>
              <a:gd name="T15" fmla="*/ 38 h 51"/>
              <a:gd name="T16" fmla="*/ 24 w 46"/>
              <a:gd name="T17" fmla="*/ 32 h 51"/>
              <a:gd name="T18" fmla="*/ 24 w 46"/>
              <a:gd name="T19" fmla="*/ 31 h 51"/>
              <a:gd name="T20" fmla="*/ 23 w 46"/>
              <a:gd name="T21" fmla="*/ 30 h 51"/>
              <a:gd name="T22" fmla="*/ 22 w 46"/>
              <a:gd name="T23" fmla="*/ 31 h 51"/>
              <a:gd name="T24" fmla="*/ 22 w 46"/>
              <a:gd name="T25" fmla="*/ 32 h 51"/>
              <a:gd name="T26" fmla="*/ 21 w 46"/>
              <a:gd name="T27" fmla="*/ 38 h 51"/>
              <a:gd name="T28" fmla="*/ 20 w 46"/>
              <a:gd name="T29" fmla="*/ 35 h 51"/>
              <a:gd name="T30" fmla="*/ 19 w 46"/>
              <a:gd name="T31" fmla="*/ 30 h 51"/>
              <a:gd name="T32" fmla="*/ 15 w 46"/>
              <a:gd name="T33" fmla="*/ 30 h 51"/>
              <a:gd name="T34" fmla="*/ 15 w 46"/>
              <a:gd name="T35" fmla="*/ 30 h 51"/>
              <a:gd name="T36" fmla="*/ 11 w 46"/>
              <a:gd name="T37" fmla="*/ 34 h 51"/>
              <a:gd name="T38" fmla="*/ 10 w 46"/>
              <a:gd name="T39" fmla="*/ 41 h 51"/>
              <a:gd name="T40" fmla="*/ 5 w 46"/>
              <a:gd name="T41" fmla="*/ 28 h 51"/>
              <a:gd name="T42" fmla="*/ 23 w 46"/>
              <a:gd name="T43" fmla="*/ 11 h 51"/>
              <a:gd name="T44" fmla="*/ 23 w 46"/>
              <a:gd name="T45" fmla="*/ 14 h 51"/>
              <a:gd name="T46" fmla="*/ 25 w 46"/>
              <a:gd name="T47" fmla="*/ 15 h 51"/>
              <a:gd name="T48" fmla="*/ 28 w 46"/>
              <a:gd name="T49" fmla="*/ 13 h 51"/>
              <a:gd name="T50" fmla="*/ 32 w 46"/>
              <a:gd name="T51" fmla="*/ 11 h 51"/>
              <a:gd name="T52" fmla="*/ 34 w 46"/>
              <a:gd name="T53" fmla="*/ 9 h 51"/>
              <a:gd name="T54" fmla="*/ 34 w 46"/>
              <a:gd name="T55" fmla="*/ 7 h 51"/>
              <a:gd name="T56" fmla="*/ 32 w 46"/>
              <a:gd name="T57" fmla="*/ 5 h 51"/>
              <a:gd name="T58" fmla="*/ 28 w 46"/>
              <a:gd name="T59" fmla="*/ 3 h 51"/>
              <a:gd name="T60" fmla="*/ 25 w 46"/>
              <a:gd name="T61" fmla="*/ 1 h 51"/>
              <a:gd name="T62" fmla="*/ 23 w 46"/>
              <a:gd name="T63" fmla="*/ 2 h 51"/>
              <a:gd name="T64" fmla="*/ 23 w 46"/>
              <a:gd name="T65" fmla="*/ 5 h 51"/>
              <a:gd name="T66" fmla="*/ 0 w 46"/>
              <a:gd name="T67" fmla="*/ 28 h 51"/>
              <a:gd name="T68" fmla="*/ 23 w 46"/>
              <a:gd name="T69" fmla="*/ 51 h 51"/>
              <a:gd name="T70" fmla="*/ 46 w 46"/>
              <a:gd name="T71" fmla="*/ 28 h 51"/>
              <a:gd name="T72" fmla="*/ 40 w 46"/>
              <a:gd name="T73" fmla="*/ 28 h 51"/>
              <a:gd name="T74" fmla="*/ 23 w 46"/>
              <a:gd name="T75" fmla="*/ 19 h 51"/>
              <a:gd name="T76" fmla="*/ 28 w 46"/>
              <a:gd name="T77" fmla="*/ 24 h 51"/>
              <a:gd name="T78" fmla="*/ 23 w 46"/>
              <a:gd name="T79" fmla="*/ 29 h 51"/>
              <a:gd name="T80" fmla="*/ 17 w 46"/>
              <a:gd name="T81" fmla="*/ 24 h 51"/>
              <a:gd name="T82" fmla="*/ 23 w 46"/>
              <a:gd name="T83" fmla="*/ 19 h 51"/>
              <a:gd name="T84" fmla="*/ 30 w 46"/>
              <a:gd name="T85" fmla="*/ 37 h 51"/>
              <a:gd name="T86" fmla="*/ 30 w 46"/>
              <a:gd name="T87" fmla="*/ 37 h 51"/>
              <a:gd name="T88" fmla="*/ 30 w 46"/>
              <a:gd name="T89" fmla="*/ 37 h 51"/>
              <a:gd name="T90" fmla="*/ 30 w 46"/>
              <a:gd name="T91" fmla="*/ 44 h 51"/>
              <a:gd name="T92" fmla="*/ 30 w 46"/>
              <a:gd name="T93" fmla="*/ 44 h 51"/>
              <a:gd name="T94" fmla="*/ 29 w 46"/>
              <a:gd name="T95" fmla="*/ 37 h 51"/>
              <a:gd name="T96" fmla="*/ 30 w 46"/>
              <a:gd name="T97" fmla="*/ 37 h 51"/>
              <a:gd name="T98" fmla="*/ 15 w 46"/>
              <a:gd name="T99" fmla="*/ 37 h 51"/>
              <a:gd name="T100" fmla="*/ 15 w 46"/>
              <a:gd name="T101" fmla="*/ 37 h 51"/>
              <a:gd name="T102" fmla="*/ 15 w 46"/>
              <a:gd name="T103" fmla="*/ 44 h 51"/>
              <a:gd name="T104" fmla="*/ 14 w 46"/>
              <a:gd name="T105" fmla="*/ 44 h 51"/>
              <a:gd name="T106" fmla="*/ 14 w 46"/>
              <a:gd name="T107" fmla="*/ 37 h 51"/>
              <a:gd name="T108" fmla="*/ 15 w 46"/>
              <a:gd name="T109" fmla="*/ 3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6" h="51">
                <a:moveTo>
                  <a:pt x="40" y="28"/>
                </a:moveTo>
                <a:cubicBezTo>
                  <a:pt x="40" y="33"/>
                  <a:pt x="38" y="38"/>
                  <a:pt x="35" y="41"/>
                </a:cubicBezTo>
                <a:cubicBezTo>
                  <a:pt x="34" y="38"/>
                  <a:pt x="34" y="35"/>
                  <a:pt x="34" y="34"/>
                </a:cubicBezTo>
                <a:cubicBezTo>
                  <a:pt x="33" y="31"/>
                  <a:pt x="30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5" y="35"/>
                  <a:pt x="25" y="35"/>
                  <a:pt x="25" y="35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2"/>
                  <a:pt x="24" y="31"/>
                  <a:pt x="24" y="31"/>
                </a:cubicBezTo>
                <a:cubicBezTo>
                  <a:pt x="24" y="31"/>
                  <a:pt x="23" y="30"/>
                  <a:pt x="23" y="30"/>
                </a:cubicBezTo>
                <a:cubicBezTo>
                  <a:pt x="22" y="30"/>
                  <a:pt x="22" y="31"/>
                  <a:pt x="22" y="31"/>
                </a:cubicBezTo>
                <a:cubicBezTo>
                  <a:pt x="22" y="31"/>
                  <a:pt x="22" y="32"/>
                  <a:pt x="22" y="32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0"/>
                  <a:pt x="19" y="30"/>
                  <a:pt x="19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3" y="31"/>
                  <a:pt x="11" y="31"/>
                  <a:pt x="11" y="34"/>
                </a:cubicBezTo>
                <a:cubicBezTo>
                  <a:pt x="10" y="35"/>
                  <a:pt x="10" y="37"/>
                  <a:pt x="10" y="41"/>
                </a:cubicBezTo>
                <a:cubicBezTo>
                  <a:pt x="7" y="37"/>
                  <a:pt x="5" y="33"/>
                  <a:pt x="5" y="28"/>
                </a:cubicBezTo>
                <a:cubicBezTo>
                  <a:pt x="5" y="19"/>
                  <a:pt x="1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5"/>
                  <a:pt x="24" y="15"/>
                  <a:pt x="25" y="15"/>
                </a:cubicBezTo>
                <a:cubicBezTo>
                  <a:pt x="28" y="13"/>
                  <a:pt x="28" y="13"/>
                  <a:pt x="28" y="13"/>
                </a:cubicBezTo>
                <a:cubicBezTo>
                  <a:pt x="29" y="12"/>
                  <a:pt x="30" y="11"/>
                  <a:pt x="32" y="11"/>
                </a:cubicBezTo>
                <a:cubicBezTo>
                  <a:pt x="34" y="9"/>
                  <a:pt x="34" y="9"/>
                  <a:pt x="34" y="9"/>
                </a:cubicBezTo>
                <a:cubicBezTo>
                  <a:pt x="36" y="8"/>
                  <a:pt x="36" y="7"/>
                  <a:pt x="34" y="7"/>
                </a:cubicBezTo>
                <a:cubicBezTo>
                  <a:pt x="32" y="5"/>
                  <a:pt x="32" y="5"/>
                  <a:pt x="32" y="5"/>
                </a:cubicBezTo>
                <a:cubicBezTo>
                  <a:pt x="30" y="4"/>
                  <a:pt x="29" y="3"/>
                  <a:pt x="28" y="3"/>
                </a:cubicBezTo>
                <a:cubicBezTo>
                  <a:pt x="25" y="1"/>
                  <a:pt x="25" y="1"/>
                  <a:pt x="25" y="1"/>
                </a:cubicBezTo>
                <a:cubicBezTo>
                  <a:pt x="24" y="0"/>
                  <a:pt x="23" y="1"/>
                  <a:pt x="23" y="2"/>
                </a:cubicBezTo>
                <a:cubicBezTo>
                  <a:pt x="23" y="5"/>
                  <a:pt x="23" y="5"/>
                  <a:pt x="23" y="5"/>
                </a:cubicBezTo>
                <a:cubicBezTo>
                  <a:pt x="10" y="5"/>
                  <a:pt x="0" y="16"/>
                  <a:pt x="0" y="28"/>
                </a:cubicBezTo>
                <a:cubicBezTo>
                  <a:pt x="0" y="41"/>
                  <a:pt x="10" y="51"/>
                  <a:pt x="23" y="51"/>
                </a:cubicBezTo>
                <a:cubicBezTo>
                  <a:pt x="35" y="51"/>
                  <a:pt x="46" y="41"/>
                  <a:pt x="46" y="28"/>
                </a:cubicBezTo>
                <a:cubicBezTo>
                  <a:pt x="40" y="28"/>
                  <a:pt x="40" y="28"/>
                  <a:pt x="40" y="28"/>
                </a:cubicBezTo>
                <a:close/>
                <a:moveTo>
                  <a:pt x="23" y="19"/>
                </a:moveTo>
                <a:cubicBezTo>
                  <a:pt x="26" y="19"/>
                  <a:pt x="28" y="21"/>
                  <a:pt x="28" y="24"/>
                </a:cubicBezTo>
                <a:cubicBezTo>
                  <a:pt x="28" y="27"/>
                  <a:pt x="26" y="29"/>
                  <a:pt x="23" y="29"/>
                </a:cubicBezTo>
                <a:cubicBezTo>
                  <a:pt x="20" y="29"/>
                  <a:pt x="17" y="27"/>
                  <a:pt x="17" y="24"/>
                </a:cubicBezTo>
                <a:cubicBezTo>
                  <a:pt x="17" y="21"/>
                  <a:pt x="20" y="19"/>
                  <a:pt x="23" y="19"/>
                </a:cubicBezTo>
                <a:close/>
                <a:moveTo>
                  <a:pt x="30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37"/>
                  <a:pt x="29" y="37"/>
                  <a:pt x="29" y="37"/>
                </a:cubicBezTo>
                <a:cubicBezTo>
                  <a:pt x="30" y="37"/>
                  <a:pt x="30" y="37"/>
                  <a:pt x="30" y="37"/>
                </a:cubicBezTo>
                <a:close/>
                <a:moveTo>
                  <a:pt x="15" y="37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4" y="44"/>
                  <a:pt x="14" y="44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5" y="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08020" tIns="54009" rIns="108020" bIns="54009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009121" y="5163690"/>
            <a:ext cx="863584" cy="863576"/>
          </a:xfrm>
          <a:prstGeom prst="ellipse">
            <a:avLst/>
          </a:prstGeom>
          <a:gradFill>
            <a:gsLst>
              <a:gs pos="0">
                <a:srgbClr val="EBEBEB"/>
              </a:gs>
              <a:gs pos="100000">
                <a:srgbClr val="FEFEFE"/>
              </a:gs>
            </a:gsLst>
            <a:lin ang="7530000" scaled="0"/>
          </a:gradFill>
          <a:ln w="12700">
            <a:solidFill>
              <a:schemeClr val="bg1"/>
            </a:solidFill>
          </a:ln>
          <a:effectLst>
            <a:outerShdw blurRad="165100" dist="139700" dir="7800000" sx="74000" sy="74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088277" y="5242844"/>
            <a:ext cx="705275" cy="7052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Freeform 39"/>
          <p:cNvSpPr>
            <a:spLocks noEditPoints="1"/>
          </p:cNvSpPr>
          <p:nvPr/>
        </p:nvSpPr>
        <p:spPr bwMode="auto">
          <a:xfrm>
            <a:off x="7218545" y="5378361"/>
            <a:ext cx="444730" cy="411183"/>
          </a:xfrm>
          <a:custGeom>
            <a:avLst/>
            <a:gdLst>
              <a:gd name="T0" fmla="*/ 43 w 57"/>
              <a:gd name="T1" fmla="*/ 9 h 58"/>
              <a:gd name="T2" fmla="*/ 4 w 57"/>
              <a:gd name="T3" fmla="*/ 22 h 58"/>
              <a:gd name="T4" fmla="*/ 5 w 57"/>
              <a:gd name="T5" fmla="*/ 25 h 58"/>
              <a:gd name="T6" fmla="*/ 6 w 57"/>
              <a:gd name="T7" fmla="*/ 30 h 58"/>
              <a:gd name="T8" fmla="*/ 7 w 57"/>
              <a:gd name="T9" fmla="*/ 35 h 58"/>
              <a:gd name="T10" fmla="*/ 10 w 57"/>
              <a:gd name="T11" fmla="*/ 39 h 58"/>
              <a:gd name="T12" fmla="*/ 12 w 57"/>
              <a:gd name="T13" fmla="*/ 41 h 58"/>
              <a:gd name="T14" fmla="*/ 13 w 57"/>
              <a:gd name="T15" fmla="*/ 49 h 58"/>
              <a:gd name="T16" fmla="*/ 16 w 57"/>
              <a:gd name="T17" fmla="*/ 52 h 58"/>
              <a:gd name="T18" fmla="*/ 17 w 57"/>
              <a:gd name="T19" fmla="*/ 51 h 58"/>
              <a:gd name="T20" fmla="*/ 18 w 57"/>
              <a:gd name="T21" fmla="*/ 47 h 58"/>
              <a:gd name="T22" fmla="*/ 20 w 57"/>
              <a:gd name="T23" fmla="*/ 41 h 58"/>
              <a:gd name="T24" fmla="*/ 24 w 57"/>
              <a:gd name="T25" fmla="*/ 36 h 58"/>
              <a:gd name="T26" fmla="*/ 26 w 57"/>
              <a:gd name="T27" fmla="*/ 33 h 58"/>
              <a:gd name="T28" fmla="*/ 22 w 57"/>
              <a:gd name="T29" fmla="*/ 30 h 58"/>
              <a:gd name="T30" fmla="*/ 19 w 57"/>
              <a:gd name="T31" fmla="*/ 29 h 58"/>
              <a:gd name="T32" fmla="*/ 16 w 57"/>
              <a:gd name="T33" fmla="*/ 26 h 58"/>
              <a:gd name="T34" fmla="*/ 12 w 57"/>
              <a:gd name="T35" fmla="*/ 24 h 58"/>
              <a:gd name="T36" fmla="*/ 8 w 57"/>
              <a:gd name="T37" fmla="*/ 24 h 58"/>
              <a:gd name="T38" fmla="*/ 6 w 57"/>
              <a:gd name="T39" fmla="*/ 22 h 58"/>
              <a:gd name="T40" fmla="*/ 6 w 57"/>
              <a:gd name="T41" fmla="*/ 18 h 58"/>
              <a:gd name="T42" fmla="*/ 4 w 57"/>
              <a:gd name="T43" fmla="*/ 19 h 58"/>
              <a:gd name="T44" fmla="*/ 6 w 57"/>
              <a:gd name="T45" fmla="*/ 15 h 58"/>
              <a:gd name="T46" fmla="*/ 9 w 57"/>
              <a:gd name="T47" fmla="*/ 15 h 58"/>
              <a:gd name="T48" fmla="*/ 11 w 57"/>
              <a:gd name="T49" fmla="*/ 13 h 58"/>
              <a:gd name="T50" fmla="*/ 15 w 57"/>
              <a:gd name="T51" fmla="*/ 9 h 58"/>
              <a:gd name="T52" fmla="*/ 16 w 57"/>
              <a:gd name="T53" fmla="*/ 8 h 58"/>
              <a:gd name="T54" fmla="*/ 21 w 57"/>
              <a:gd name="T55" fmla="*/ 6 h 58"/>
              <a:gd name="T56" fmla="*/ 17 w 57"/>
              <a:gd name="T57" fmla="*/ 4 h 58"/>
              <a:gd name="T58" fmla="*/ 16 w 57"/>
              <a:gd name="T59" fmla="*/ 4 h 58"/>
              <a:gd name="T60" fmla="*/ 24 w 57"/>
              <a:gd name="T61" fmla="*/ 1 h 58"/>
              <a:gd name="T62" fmla="*/ 27 w 57"/>
              <a:gd name="T63" fmla="*/ 3 h 58"/>
              <a:gd name="T64" fmla="*/ 41 w 57"/>
              <a:gd name="T65" fmla="*/ 3 h 58"/>
              <a:gd name="T66" fmla="*/ 39 w 57"/>
              <a:gd name="T67" fmla="*/ 6 h 58"/>
              <a:gd name="T68" fmla="*/ 42 w 57"/>
              <a:gd name="T69" fmla="*/ 10 h 58"/>
              <a:gd name="T70" fmla="*/ 44 w 57"/>
              <a:gd name="T71" fmla="*/ 10 h 58"/>
              <a:gd name="T72" fmla="*/ 46 w 57"/>
              <a:gd name="T73" fmla="*/ 9 h 58"/>
              <a:gd name="T74" fmla="*/ 48 w 57"/>
              <a:gd name="T75" fmla="*/ 12 h 58"/>
              <a:gd name="T76" fmla="*/ 50 w 57"/>
              <a:gd name="T77" fmla="*/ 13 h 58"/>
              <a:gd name="T78" fmla="*/ 47 w 57"/>
              <a:gd name="T79" fmla="*/ 14 h 58"/>
              <a:gd name="T80" fmla="*/ 44 w 57"/>
              <a:gd name="T81" fmla="*/ 12 h 58"/>
              <a:gd name="T82" fmla="*/ 40 w 57"/>
              <a:gd name="T83" fmla="*/ 12 h 58"/>
              <a:gd name="T84" fmla="*/ 36 w 57"/>
              <a:gd name="T85" fmla="*/ 15 h 58"/>
              <a:gd name="T86" fmla="*/ 34 w 57"/>
              <a:gd name="T87" fmla="*/ 20 h 58"/>
              <a:gd name="T88" fmla="*/ 36 w 57"/>
              <a:gd name="T89" fmla="*/ 25 h 58"/>
              <a:gd name="T90" fmla="*/ 40 w 57"/>
              <a:gd name="T91" fmla="*/ 27 h 58"/>
              <a:gd name="T92" fmla="*/ 45 w 57"/>
              <a:gd name="T93" fmla="*/ 27 h 58"/>
              <a:gd name="T94" fmla="*/ 47 w 57"/>
              <a:gd name="T95" fmla="*/ 30 h 58"/>
              <a:gd name="T96" fmla="*/ 47 w 57"/>
              <a:gd name="T97" fmla="*/ 35 h 58"/>
              <a:gd name="T98" fmla="*/ 47 w 57"/>
              <a:gd name="T99" fmla="*/ 40 h 58"/>
              <a:gd name="T100" fmla="*/ 50 w 57"/>
              <a:gd name="T101" fmla="*/ 45 h 58"/>
              <a:gd name="T102" fmla="*/ 53 w 57"/>
              <a:gd name="T103" fmla="*/ 41 h 58"/>
              <a:gd name="T104" fmla="*/ 56 w 57"/>
              <a:gd name="T105" fmla="*/ 34 h 58"/>
              <a:gd name="T106" fmla="*/ 56 w 57"/>
              <a:gd name="T107" fmla="*/ 26 h 58"/>
              <a:gd name="T108" fmla="*/ 54 w 57"/>
              <a:gd name="T109" fmla="*/ 19 h 58"/>
              <a:gd name="T110" fmla="*/ 52 w 57"/>
              <a:gd name="T111" fmla="*/ 16 h 58"/>
              <a:gd name="T112" fmla="*/ 55 w 57"/>
              <a:gd name="T113" fmla="*/ 20 h 58"/>
              <a:gd name="T114" fmla="*/ 39 w 57"/>
              <a:gd name="T115" fmla="*/ 5 h 58"/>
              <a:gd name="T116" fmla="*/ 37 w 57"/>
              <a:gd name="T117" fmla="*/ 3 h 58"/>
              <a:gd name="T118" fmla="*/ 38 w 57"/>
              <a:gd name="T119" fmla="*/ 5 h 58"/>
              <a:gd name="T120" fmla="*/ 36 w 57"/>
              <a:gd name="T121" fmla="*/ 2 h 58"/>
              <a:gd name="T122" fmla="*/ 54 w 57"/>
              <a:gd name="T123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" h="58">
                <a:moveTo>
                  <a:pt x="3" y="17"/>
                </a:move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2" y="17"/>
                  <a:pt x="2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lose/>
                <a:moveTo>
                  <a:pt x="2" y="17"/>
                </a:move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lose/>
                <a:moveTo>
                  <a:pt x="43" y="9"/>
                </a:move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55" y="19"/>
                </a:moveTo>
                <a:cubicBezTo>
                  <a:pt x="56" y="22"/>
                  <a:pt x="57" y="25"/>
                  <a:pt x="57" y="29"/>
                </a:cubicBez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25"/>
                  <a:pt x="1" y="21"/>
                  <a:pt x="2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3"/>
                  <a:pt x="6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0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49"/>
                </a:cubicBezTo>
                <a:cubicBezTo>
                  <a:pt x="17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5" y="32"/>
                </a:cubicBezTo>
                <a:cubicBezTo>
                  <a:pt x="25" y="32"/>
                  <a:pt x="25" y="32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8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4" y="25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20"/>
                  <a:pt x="6" y="20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9" y="17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2" y="13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1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7" y="4"/>
                  <a:pt x="17" y="4"/>
                </a:cubicBezTo>
                <a:cubicBezTo>
                  <a:pt x="17" y="4"/>
                  <a:pt x="17" y="4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0" y="2"/>
                  <a:pt x="22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1"/>
                  <a:pt x="30" y="1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1"/>
                  <a:pt x="37" y="1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8"/>
                  <a:pt x="39" y="8"/>
                  <a:pt x="39" y="9"/>
                </a:cubicBezTo>
                <a:cubicBezTo>
                  <a:pt x="39" y="9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7" y="10"/>
                  <a:pt x="47" y="10"/>
                </a:cubicBezTo>
                <a:cubicBezTo>
                  <a:pt x="47" y="10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7" y="8"/>
                </a:cubicBezTo>
                <a:cubicBezTo>
                  <a:pt x="47" y="8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9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4" y="21"/>
                  <a:pt x="34" y="21"/>
                </a:cubicBezTo>
                <a:cubicBezTo>
                  <a:pt x="34" y="21"/>
                  <a:pt x="34" y="21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5" y="22"/>
                </a:cubicBezTo>
                <a:cubicBezTo>
                  <a:pt x="35" y="22"/>
                  <a:pt x="35" y="22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6"/>
                  <a:pt x="37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6"/>
                  <a:pt x="42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7" y="28"/>
                  <a:pt x="47" y="28"/>
                </a:cubicBezTo>
                <a:cubicBezTo>
                  <a:pt x="47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2"/>
                  <a:pt x="47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5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3"/>
                  <a:pt x="47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5"/>
                  <a:pt x="47" y="45"/>
                </a:cubicBezTo>
                <a:cubicBezTo>
                  <a:pt x="47" y="45"/>
                  <a:pt x="47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8" y="46"/>
                  <a:pt x="48" y="46"/>
                </a:cubicBezTo>
                <a:cubicBezTo>
                  <a:pt x="48" y="46"/>
                  <a:pt x="48" y="46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4"/>
                  <a:pt x="50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1" y="42"/>
                  <a:pt x="51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3" y="41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4" y="39"/>
                  <a:pt x="54" y="39"/>
                </a:cubicBezTo>
                <a:cubicBezTo>
                  <a:pt x="54" y="39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7"/>
                  <a:pt x="54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1" y="16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2" y="15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3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3" y="17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2"/>
                </a:cubicBezTo>
                <a:cubicBezTo>
                  <a:pt x="55" y="22"/>
                  <a:pt x="55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lose/>
                <a:moveTo>
                  <a:pt x="39" y="3"/>
                </a:moveTo>
                <a:cubicBezTo>
                  <a:pt x="39" y="3"/>
                  <a:pt x="39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3"/>
                  <a:pt x="39" y="3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5"/>
                  <a:pt x="38" y="5"/>
                  <a:pt x="38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lose/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8" y="5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2"/>
                  <a:pt x="38" y="2"/>
                </a:cubicBezTo>
                <a:cubicBezTo>
                  <a:pt x="38" y="2"/>
                  <a:pt x="38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lose/>
                <a:moveTo>
                  <a:pt x="55" y="38"/>
                </a:moveTo>
                <a:cubicBezTo>
                  <a:pt x="56" y="38"/>
                  <a:pt x="56" y="38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5" y="41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08020" tIns="54009" rIns="108020" bIns="54009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582118" y="3378814"/>
            <a:ext cx="5174665" cy="0"/>
          </a:xfrm>
          <a:prstGeom prst="line">
            <a:avLst/>
          </a:prstGeom>
          <a:ln>
            <a:solidFill>
              <a:schemeClr val="accent2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412314" y="2104895"/>
            <a:ext cx="3197860" cy="1732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665" b="1" dirty="0" smtClean="0">
                <a:solidFill>
                  <a:schemeClr val="tx1"/>
                </a:solidFill>
                <a:cs typeface="+mn-ea"/>
                <a:sym typeface="+mn-lt"/>
              </a:rPr>
              <a:t>2018</a:t>
            </a:r>
            <a:endParaRPr lang="zh-CN" altLang="en-US" sz="10665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5581182" y="1844824"/>
            <a:ext cx="5175600" cy="150042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5582118" y="3537385"/>
            <a:ext cx="5174664" cy="121635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796819"/>
            <a:ext cx="12192000" cy="3456384"/>
          </a:xfrm>
          <a:prstGeom prst="rect">
            <a:avLst/>
          </a:prstGeom>
          <a:solidFill>
            <a:schemeClr val="accent1">
              <a:lumMod val="60000"/>
              <a:lumOff val="4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847861" y="2180861"/>
            <a:ext cx="0" cy="2565899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/>
          <p:nvPr/>
        </p:nvSpPr>
        <p:spPr>
          <a:xfrm>
            <a:off x="3090528" y="4306307"/>
            <a:ext cx="1203795" cy="328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135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01</a:t>
            </a:r>
            <a:endParaRPr lang="zh-CN" altLang="en-US" sz="2135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同心圆 10"/>
          <p:cNvSpPr/>
          <p:nvPr/>
        </p:nvSpPr>
        <p:spPr>
          <a:xfrm>
            <a:off x="2831638" y="2276876"/>
            <a:ext cx="1596233" cy="1596233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66476" y="2311714"/>
            <a:ext cx="1526556" cy="1526556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KSO_Shape"/>
          <p:cNvSpPr/>
          <p:nvPr/>
        </p:nvSpPr>
        <p:spPr bwMode="auto">
          <a:xfrm>
            <a:off x="3123723" y="2727519"/>
            <a:ext cx="1012061" cy="694944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8541996" y="0"/>
            <a:ext cx="1572376" cy="966317"/>
          </a:xfrm>
          <a:custGeom>
            <a:avLst/>
            <a:gdLst>
              <a:gd name="connsiteX0" fmla="*/ 22704 w 1572376"/>
              <a:gd name="connsiteY0" fmla="*/ 0 h 966317"/>
              <a:gd name="connsiteX1" fmla="*/ 102661 w 1572376"/>
              <a:gd name="connsiteY1" fmla="*/ 0 h 966317"/>
              <a:gd name="connsiteX2" fmla="*/ 91130 w 1572376"/>
              <a:gd name="connsiteY2" fmla="*/ 37146 h 966317"/>
              <a:gd name="connsiteX3" fmla="*/ 76716 w 1572376"/>
              <a:gd name="connsiteY3" fmla="*/ 180129 h 966317"/>
              <a:gd name="connsiteX4" fmla="*/ 786187 w 1572376"/>
              <a:gd name="connsiteY4" fmla="*/ 889600 h 966317"/>
              <a:gd name="connsiteX5" fmla="*/ 1495658 w 1572376"/>
              <a:gd name="connsiteY5" fmla="*/ 180129 h 966317"/>
              <a:gd name="connsiteX6" fmla="*/ 1481244 w 1572376"/>
              <a:gd name="connsiteY6" fmla="*/ 37146 h 966317"/>
              <a:gd name="connsiteX7" fmla="*/ 1469713 w 1572376"/>
              <a:gd name="connsiteY7" fmla="*/ 0 h 966317"/>
              <a:gd name="connsiteX8" fmla="*/ 1549672 w 1572376"/>
              <a:gd name="connsiteY8" fmla="*/ 0 h 966317"/>
              <a:gd name="connsiteX9" fmla="*/ 1556403 w 1572376"/>
              <a:gd name="connsiteY9" fmla="*/ 21685 h 966317"/>
              <a:gd name="connsiteX10" fmla="*/ 1572376 w 1572376"/>
              <a:gd name="connsiteY10" fmla="*/ 180129 h 966317"/>
              <a:gd name="connsiteX11" fmla="*/ 786188 w 1572376"/>
              <a:gd name="connsiteY11" fmla="*/ 966317 h 966317"/>
              <a:gd name="connsiteX12" fmla="*/ 0 w 1572376"/>
              <a:gd name="connsiteY12" fmla="*/ 180129 h 966317"/>
              <a:gd name="connsiteX13" fmla="*/ 15973 w 1572376"/>
              <a:gd name="connsiteY13" fmla="*/ 21685 h 96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72376" h="966317">
                <a:moveTo>
                  <a:pt x="22704" y="0"/>
                </a:moveTo>
                <a:lnTo>
                  <a:pt x="102661" y="0"/>
                </a:lnTo>
                <a:lnTo>
                  <a:pt x="91130" y="37146"/>
                </a:lnTo>
                <a:cubicBezTo>
                  <a:pt x="81679" y="83331"/>
                  <a:pt x="76716" y="131150"/>
                  <a:pt x="76716" y="180129"/>
                </a:cubicBezTo>
                <a:cubicBezTo>
                  <a:pt x="76716" y="571959"/>
                  <a:pt x="394357" y="889600"/>
                  <a:pt x="786187" y="889600"/>
                </a:cubicBezTo>
                <a:cubicBezTo>
                  <a:pt x="1178017" y="889600"/>
                  <a:pt x="1495658" y="571959"/>
                  <a:pt x="1495658" y="180129"/>
                </a:cubicBezTo>
                <a:cubicBezTo>
                  <a:pt x="1495658" y="131150"/>
                  <a:pt x="1490695" y="83331"/>
                  <a:pt x="1481244" y="37146"/>
                </a:cubicBezTo>
                <a:lnTo>
                  <a:pt x="1469713" y="0"/>
                </a:lnTo>
                <a:lnTo>
                  <a:pt x="1549672" y="0"/>
                </a:lnTo>
                <a:lnTo>
                  <a:pt x="1556403" y="21685"/>
                </a:lnTo>
                <a:cubicBezTo>
                  <a:pt x="1566876" y="72864"/>
                  <a:pt x="1572376" y="125854"/>
                  <a:pt x="1572376" y="180129"/>
                </a:cubicBezTo>
                <a:cubicBezTo>
                  <a:pt x="1572376" y="614329"/>
                  <a:pt x="1220388" y="966317"/>
                  <a:pt x="786188" y="966317"/>
                </a:cubicBezTo>
                <a:cubicBezTo>
                  <a:pt x="351988" y="966317"/>
                  <a:pt x="0" y="614329"/>
                  <a:pt x="0" y="180129"/>
                </a:cubicBezTo>
                <a:cubicBezTo>
                  <a:pt x="0" y="125854"/>
                  <a:pt x="5500" y="72864"/>
                  <a:pt x="15973" y="21685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8576314" y="0"/>
            <a:ext cx="1503740" cy="931999"/>
          </a:xfrm>
          <a:custGeom>
            <a:avLst/>
            <a:gdLst>
              <a:gd name="connsiteX0" fmla="*/ 24154 w 1503740"/>
              <a:gd name="connsiteY0" fmla="*/ 0 h 931999"/>
              <a:gd name="connsiteX1" fmla="*/ 1479586 w 1503740"/>
              <a:gd name="connsiteY1" fmla="*/ 0 h 931999"/>
              <a:gd name="connsiteX2" fmla="*/ 1488465 w 1503740"/>
              <a:gd name="connsiteY2" fmla="*/ 28601 h 931999"/>
              <a:gd name="connsiteX3" fmla="*/ 1503740 w 1503740"/>
              <a:gd name="connsiteY3" fmla="*/ 180129 h 931999"/>
              <a:gd name="connsiteX4" fmla="*/ 751870 w 1503740"/>
              <a:gd name="connsiteY4" fmla="*/ 931999 h 931999"/>
              <a:gd name="connsiteX5" fmla="*/ 0 w 1503740"/>
              <a:gd name="connsiteY5" fmla="*/ 180129 h 931999"/>
              <a:gd name="connsiteX6" fmla="*/ 15275 w 1503740"/>
              <a:gd name="connsiteY6" fmla="*/ 28601 h 93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3740" h="931999">
                <a:moveTo>
                  <a:pt x="24154" y="0"/>
                </a:moveTo>
                <a:lnTo>
                  <a:pt x="1479586" y="0"/>
                </a:lnTo>
                <a:lnTo>
                  <a:pt x="1488465" y="28601"/>
                </a:lnTo>
                <a:cubicBezTo>
                  <a:pt x="1498480" y="77546"/>
                  <a:pt x="1503740" y="128223"/>
                  <a:pt x="1503740" y="180129"/>
                </a:cubicBezTo>
                <a:cubicBezTo>
                  <a:pt x="1503740" y="595375"/>
                  <a:pt x="1167116" y="931999"/>
                  <a:pt x="751870" y="931999"/>
                </a:cubicBezTo>
                <a:cubicBezTo>
                  <a:pt x="336624" y="931999"/>
                  <a:pt x="0" y="595375"/>
                  <a:pt x="0" y="180129"/>
                </a:cubicBezTo>
                <a:cubicBezTo>
                  <a:pt x="0" y="128223"/>
                  <a:pt x="5260" y="77546"/>
                  <a:pt x="15275" y="2860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6505794" y="53931"/>
            <a:ext cx="840307" cy="840307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524134" y="72271"/>
            <a:ext cx="803627" cy="803627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7410846" y="474085"/>
            <a:ext cx="1187359" cy="1187359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436760" y="499999"/>
            <a:ext cx="1135530" cy="1135530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同心圆 19"/>
          <p:cNvSpPr/>
          <p:nvPr/>
        </p:nvSpPr>
        <p:spPr>
          <a:xfrm>
            <a:off x="10507516" y="220915"/>
            <a:ext cx="914400" cy="91440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527473" y="240872"/>
            <a:ext cx="874485" cy="874485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1055439" y="6316429"/>
            <a:ext cx="785144" cy="547523"/>
          </a:xfrm>
          <a:custGeom>
            <a:avLst/>
            <a:gdLst>
              <a:gd name="connsiteX0" fmla="*/ 392572 w 785144"/>
              <a:gd name="connsiteY0" fmla="*/ 0 h 547523"/>
              <a:gd name="connsiteX1" fmla="*/ 785144 w 785144"/>
              <a:gd name="connsiteY1" fmla="*/ 392572 h 547523"/>
              <a:gd name="connsiteX2" fmla="*/ 754294 w 785144"/>
              <a:gd name="connsiteY2" fmla="*/ 545379 h 547523"/>
              <a:gd name="connsiteX3" fmla="*/ 753130 w 785144"/>
              <a:gd name="connsiteY3" fmla="*/ 547523 h 547523"/>
              <a:gd name="connsiteX4" fmla="*/ 709738 w 785144"/>
              <a:gd name="connsiteY4" fmla="*/ 547523 h 547523"/>
              <a:gd name="connsiteX5" fmla="*/ 718995 w 785144"/>
              <a:gd name="connsiteY5" fmla="*/ 530468 h 547523"/>
              <a:gd name="connsiteX6" fmla="*/ 746835 w 785144"/>
              <a:gd name="connsiteY6" fmla="*/ 392572 h 547523"/>
              <a:gd name="connsiteX7" fmla="*/ 392571 w 785144"/>
              <a:gd name="connsiteY7" fmla="*/ 38308 h 547523"/>
              <a:gd name="connsiteX8" fmla="*/ 38307 w 785144"/>
              <a:gd name="connsiteY8" fmla="*/ 392572 h 547523"/>
              <a:gd name="connsiteX9" fmla="*/ 66147 w 785144"/>
              <a:gd name="connsiteY9" fmla="*/ 530468 h 547523"/>
              <a:gd name="connsiteX10" fmla="*/ 75404 w 785144"/>
              <a:gd name="connsiteY10" fmla="*/ 547523 h 547523"/>
              <a:gd name="connsiteX11" fmla="*/ 32014 w 785144"/>
              <a:gd name="connsiteY11" fmla="*/ 547523 h 547523"/>
              <a:gd name="connsiteX12" fmla="*/ 30850 w 785144"/>
              <a:gd name="connsiteY12" fmla="*/ 545379 h 547523"/>
              <a:gd name="connsiteX13" fmla="*/ 0 w 785144"/>
              <a:gd name="connsiteY13" fmla="*/ 392572 h 547523"/>
              <a:gd name="connsiteX14" fmla="*/ 392572 w 785144"/>
              <a:gd name="connsiteY14" fmla="*/ 0 h 54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85144" h="547523">
                <a:moveTo>
                  <a:pt x="392572" y="0"/>
                </a:moveTo>
                <a:cubicBezTo>
                  <a:pt x="609384" y="0"/>
                  <a:pt x="785144" y="175760"/>
                  <a:pt x="785144" y="392572"/>
                </a:cubicBezTo>
                <a:cubicBezTo>
                  <a:pt x="785144" y="446775"/>
                  <a:pt x="774159" y="498413"/>
                  <a:pt x="754294" y="545379"/>
                </a:cubicBezTo>
                <a:lnTo>
                  <a:pt x="753130" y="547523"/>
                </a:lnTo>
                <a:lnTo>
                  <a:pt x="709738" y="547523"/>
                </a:lnTo>
                <a:lnTo>
                  <a:pt x="718995" y="530468"/>
                </a:lnTo>
                <a:cubicBezTo>
                  <a:pt x="736922" y="488084"/>
                  <a:pt x="746835" y="441486"/>
                  <a:pt x="746835" y="392572"/>
                </a:cubicBezTo>
                <a:cubicBezTo>
                  <a:pt x="746835" y="196917"/>
                  <a:pt x="588226" y="38308"/>
                  <a:pt x="392571" y="38308"/>
                </a:cubicBezTo>
                <a:cubicBezTo>
                  <a:pt x="196916" y="38308"/>
                  <a:pt x="38307" y="196917"/>
                  <a:pt x="38307" y="392572"/>
                </a:cubicBezTo>
                <a:cubicBezTo>
                  <a:pt x="38307" y="441486"/>
                  <a:pt x="48220" y="488084"/>
                  <a:pt x="66147" y="530468"/>
                </a:cubicBezTo>
                <a:lnTo>
                  <a:pt x="75404" y="547523"/>
                </a:lnTo>
                <a:lnTo>
                  <a:pt x="32014" y="547523"/>
                </a:lnTo>
                <a:lnTo>
                  <a:pt x="30850" y="545379"/>
                </a:lnTo>
                <a:cubicBezTo>
                  <a:pt x="10985" y="498413"/>
                  <a:pt x="0" y="446775"/>
                  <a:pt x="0" y="392572"/>
                </a:cubicBezTo>
                <a:cubicBezTo>
                  <a:pt x="0" y="175760"/>
                  <a:pt x="175760" y="0"/>
                  <a:pt x="39257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072575" y="6333565"/>
            <a:ext cx="750872" cy="530387"/>
          </a:xfrm>
          <a:custGeom>
            <a:avLst/>
            <a:gdLst>
              <a:gd name="connsiteX0" fmla="*/ 375436 w 750872"/>
              <a:gd name="connsiteY0" fmla="*/ 0 h 530387"/>
              <a:gd name="connsiteX1" fmla="*/ 750872 w 750872"/>
              <a:gd name="connsiteY1" fmla="*/ 375436 h 530387"/>
              <a:gd name="connsiteX2" fmla="*/ 721369 w 750872"/>
              <a:gd name="connsiteY2" fmla="*/ 521573 h 530387"/>
              <a:gd name="connsiteX3" fmla="*/ 716584 w 750872"/>
              <a:gd name="connsiteY3" fmla="*/ 530387 h 530387"/>
              <a:gd name="connsiteX4" fmla="*/ 34288 w 750872"/>
              <a:gd name="connsiteY4" fmla="*/ 530387 h 530387"/>
              <a:gd name="connsiteX5" fmla="*/ 29504 w 750872"/>
              <a:gd name="connsiteY5" fmla="*/ 521573 h 530387"/>
              <a:gd name="connsiteX6" fmla="*/ 0 w 750872"/>
              <a:gd name="connsiteY6" fmla="*/ 375436 h 530387"/>
              <a:gd name="connsiteX7" fmla="*/ 375436 w 750872"/>
              <a:gd name="connsiteY7" fmla="*/ 0 h 53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0872" h="530387">
                <a:moveTo>
                  <a:pt x="375436" y="0"/>
                </a:moveTo>
                <a:cubicBezTo>
                  <a:pt x="582784" y="0"/>
                  <a:pt x="750872" y="168088"/>
                  <a:pt x="750872" y="375436"/>
                </a:cubicBezTo>
                <a:cubicBezTo>
                  <a:pt x="750872" y="427273"/>
                  <a:pt x="740367" y="476657"/>
                  <a:pt x="721369" y="521573"/>
                </a:cubicBezTo>
                <a:lnTo>
                  <a:pt x="716584" y="530387"/>
                </a:lnTo>
                <a:lnTo>
                  <a:pt x="34288" y="530387"/>
                </a:lnTo>
                <a:lnTo>
                  <a:pt x="29504" y="521573"/>
                </a:lnTo>
                <a:cubicBezTo>
                  <a:pt x="10506" y="476657"/>
                  <a:pt x="0" y="427273"/>
                  <a:pt x="0" y="375436"/>
                </a:cubicBezTo>
                <a:cubicBezTo>
                  <a:pt x="0" y="168088"/>
                  <a:pt x="168088" y="0"/>
                  <a:pt x="37543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同心圆 23"/>
          <p:cNvSpPr/>
          <p:nvPr/>
        </p:nvSpPr>
        <p:spPr>
          <a:xfrm>
            <a:off x="5317602" y="5635581"/>
            <a:ext cx="336655" cy="33665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324950" y="5642929"/>
            <a:ext cx="321960" cy="321960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同心圆 25"/>
          <p:cNvSpPr/>
          <p:nvPr/>
        </p:nvSpPr>
        <p:spPr>
          <a:xfrm>
            <a:off x="4275749" y="5365180"/>
            <a:ext cx="705433" cy="705433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91145" y="5380576"/>
            <a:ext cx="674640" cy="674640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1465760" y="-979377"/>
            <a:ext cx="858338" cy="1570437"/>
          </a:xfrm>
          <a:custGeom>
            <a:avLst/>
            <a:gdLst>
              <a:gd name="connsiteX0" fmla="*/ 0 w 858338"/>
              <a:gd name="connsiteY0" fmla="*/ 950581 h 1570437"/>
              <a:gd name="connsiteX1" fmla="*/ 79957 w 858338"/>
              <a:gd name="connsiteY1" fmla="*/ 950581 h 1570437"/>
              <a:gd name="connsiteX2" fmla="*/ 114651 w 858338"/>
              <a:gd name="connsiteY2" fmla="*/ 1062346 h 1570437"/>
              <a:gd name="connsiteX3" fmla="*/ 660323 w 858338"/>
              <a:gd name="connsiteY3" fmla="*/ 1487484 h 1570437"/>
              <a:gd name="connsiteX4" fmla="*/ 742746 w 858338"/>
              <a:gd name="connsiteY4" fmla="*/ 1493721 h 1570437"/>
              <a:gd name="connsiteX5" fmla="*/ 742746 w 858338"/>
              <a:gd name="connsiteY5" fmla="*/ 1570437 h 1570437"/>
              <a:gd name="connsiteX6" fmla="*/ 648640 w 858338"/>
              <a:gd name="connsiteY6" fmla="*/ 1563317 h 1570437"/>
              <a:gd name="connsiteX7" fmla="*/ 43964 w 858338"/>
              <a:gd name="connsiteY7" fmla="*/ 1092208 h 1570437"/>
              <a:gd name="connsiteX8" fmla="*/ 768369 w 858338"/>
              <a:gd name="connsiteY8" fmla="*/ 0 h 1570437"/>
              <a:gd name="connsiteX9" fmla="*/ 848752 w 858338"/>
              <a:gd name="connsiteY9" fmla="*/ 4059 h 1570437"/>
              <a:gd name="connsiteX10" fmla="*/ 858338 w 858338"/>
              <a:gd name="connsiteY10" fmla="*/ 5522 h 1570437"/>
              <a:gd name="connsiteX11" fmla="*/ 678400 w 858338"/>
              <a:gd name="connsiteY11" fmla="*/ 5522 h 1570437"/>
              <a:gd name="connsiteX12" fmla="*/ 687986 w 858338"/>
              <a:gd name="connsiteY12" fmla="*/ 4059 h 1570437"/>
              <a:gd name="connsiteX13" fmla="*/ 768369 w 858338"/>
              <a:gd name="connsiteY13" fmla="*/ 0 h 157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8338" h="1570437">
                <a:moveTo>
                  <a:pt x="0" y="950581"/>
                </a:moveTo>
                <a:lnTo>
                  <a:pt x="79957" y="950581"/>
                </a:lnTo>
                <a:lnTo>
                  <a:pt x="114651" y="1062346"/>
                </a:lnTo>
                <a:cubicBezTo>
                  <a:pt x="208891" y="1285156"/>
                  <a:pt x="413717" y="1449804"/>
                  <a:pt x="660323" y="1487484"/>
                </a:cubicBezTo>
                <a:lnTo>
                  <a:pt x="742746" y="1493721"/>
                </a:lnTo>
                <a:lnTo>
                  <a:pt x="742746" y="1570437"/>
                </a:lnTo>
                <a:lnTo>
                  <a:pt x="648640" y="1563317"/>
                </a:lnTo>
                <a:cubicBezTo>
                  <a:pt x="375368" y="1521562"/>
                  <a:pt x="148394" y="1339111"/>
                  <a:pt x="43964" y="1092208"/>
                </a:cubicBezTo>
                <a:close/>
                <a:moveTo>
                  <a:pt x="768369" y="0"/>
                </a:moveTo>
                <a:cubicBezTo>
                  <a:pt x="795507" y="0"/>
                  <a:pt x="822323" y="1375"/>
                  <a:pt x="848752" y="4059"/>
                </a:cubicBezTo>
                <a:lnTo>
                  <a:pt x="858338" y="5522"/>
                </a:lnTo>
                <a:lnTo>
                  <a:pt x="678400" y="5522"/>
                </a:lnTo>
                <a:lnTo>
                  <a:pt x="687986" y="4059"/>
                </a:lnTo>
                <a:cubicBezTo>
                  <a:pt x="714415" y="1375"/>
                  <a:pt x="741232" y="0"/>
                  <a:pt x="76836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1504272" y="-19958"/>
            <a:ext cx="687727" cy="575451"/>
          </a:xfrm>
          <a:custGeom>
            <a:avLst/>
            <a:gdLst>
              <a:gd name="connsiteX0" fmla="*/ 0 w 687727"/>
              <a:gd name="connsiteY0" fmla="*/ 0 h 575451"/>
              <a:gd name="connsiteX1" fmla="*/ 687727 w 687727"/>
              <a:gd name="connsiteY1" fmla="*/ 0 h 575451"/>
              <a:gd name="connsiteX2" fmla="*/ 687727 w 687727"/>
              <a:gd name="connsiteY2" fmla="*/ 575451 h 575451"/>
              <a:gd name="connsiteX3" fmla="*/ 615356 w 687727"/>
              <a:gd name="connsiteY3" fmla="*/ 569976 h 575451"/>
              <a:gd name="connsiteX4" fmla="*/ 37074 w 687727"/>
              <a:gd name="connsiteY4" fmla="*/ 119431 h 57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27" h="575451">
                <a:moveTo>
                  <a:pt x="0" y="0"/>
                </a:moveTo>
                <a:lnTo>
                  <a:pt x="687727" y="0"/>
                </a:lnTo>
                <a:lnTo>
                  <a:pt x="687727" y="575451"/>
                </a:lnTo>
                <a:lnTo>
                  <a:pt x="615356" y="569976"/>
                </a:lnTo>
                <a:cubicBezTo>
                  <a:pt x="354013" y="530043"/>
                  <a:pt x="136947" y="355556"/>
                  <a:pt x="37074" y="11943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同心圆 29"/>
          <p:cNvSpPr/>
          <p:nvPr/>
        </p:nvSpPr>
        <p:spPr>
          <a:xfrm>
            <a:off x="11482258" y="986595"/>
            <a:ext cx="297440" cy="297440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1488750" y="993087"/>
            <a:ext cx="284456" cy="284456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2624643" y="5870637"/>
            <a:ext cx="1572376" cy="993315"/>
          </a:xfrm>
          <a:custGeom>
            <a:avLst/>
            <a:gdLst>
              <a:gd name="connsiteX0" fmla="*/ 786188 w 1572376"/>
              <a:gd name="connsiteY0" fmla="*/ 0 h 993315"/>
              <a:gd name="connsiteX1" fmla="*/ 1572376 w 1572376"/>
              <a:gd name="connsiteY1" fmla="*/ 786188 h 993315"/>
              <a:gd name="connsiteX2" fmla="*/ 1556404 w 1572376"/>
              <a:gd name="connsiteY2" fmla="*/ 944633 h 993315"/>
              <a:gd name="connsiteX3" fmla="*/ 1541292 w 1572376"/>
              <a:gd name="connsiteY3" fmla="*/ 993315 h 993315"/>
              <a:gd name="connsiteX4" fmla="*/ 1461333 w 1572376"/>
              <a:gd name="connsiteY4" fmla="*/ 993315 h 993315"/>
              <a:gd name="connsiteX5" fmla="*/ 1481244 w 1572376"/>
              <a:gd name="connsiteY5" fmla="*/ 929171 h 993315"/>
              <a:gd name="connsiteX6" fmla="*/ 1495658 w 1572376"/>
              <a:gd name="connsiteY6" fmla="*/ 786188 h 993315"/>
              <a:gd name="connsiteX7" fmla="*/ 786187 w 1572376"/>
              <a:gd name="connsiteY7" fmla="*/ 76717 h 993315"/>
              <a:gd name="connsiteX8" fmla="*/ 76716 w 1572376"/>
              <a:gd name="connsiteY8" fmla="*/ 786188 h 993315"/>
              <a:gd name="connsiteX9" fmla="*/ 91130 w 1572376"/>
              <a:gd name="connsiteY9" fmla="*/ 929171 h 993315"/>
              <a:gd name="connsiteX10" fmla="*/ 111041 w 1572376"/>
              <a:gd name="connsiteY10" fmla="*/ 993315 h 993315"/>
              <a:gd name="connsiteX11" fmla="*/ 31085 w 1572376"/>
              <a:gd name="connsiteY11" fmla="*/ 993315 h 993315"/>
              <a:gd name="connsiteX12" fmla="*/ 15973 w 1572376"/>
              <a:gd name="connsiteY12" fmla="*/ 944633 h 993315"/>
              <a:gd name="connsiteX13" fmla="*/ 0 w 1572376"/>
              <a:gd name="connsiteY13" fmla="*/ 786188 h 993315"/>
              <a:gd name="connsiteX14" fmla="*/ 786188 w 1572376"/>
              <a:gd name="connsiteY14" fmla="*/ 0 h 99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72376" h="993315">
                <a:moveTo>
                  <a:pt x="786188" y="0"/>
                </a:moveTo>
                <a:cubicBezTo>
                  <a:pt x="1220388" y="0"/>
                  <a:pt x="1572376" y="351988"/>
                  <a:pt x="1572376" y="786188"/>
                </a:cubicBezTo>
                <a:cubicBezTo>
                  <a:pt x="1572376" y="840463"/>
                  <a:pt x="1566876" y="893454"/>
                  <a:pt x="1556404" y="944633"/>
                </a:cubicBezTo>
                <a:lnTo>
                  <a:pt x="1541292" y="993315"/>
                </a:lnTo>
                <a:lnTo>
                  <a:pt x="1461333" y="993315"/>
                </a:lnTo>
                <a:lnTo>
                  <a:pt x="1481244" y="929171"/>
                </a:lnTo>
                <a:cubicBezTo>
                  <a:pt x="1490695" y="882987"/>
                  <a:pt x="1495658" y="835167"/>
                  <a:pt x="1495658" y="786188"/>
                </a:cubicBezTo>
                <a:cubicBezTo>
                  <a:pt x="1495658" y="394358"/>
                  <a:pt x="1178017" y="76717"/>
                  <a:pt x="786187" y="76717"/>
                </a:cubicBezTo>
                <a:cubicBezTo>
                  <a:pt x="394357" y="76717"/>
                  <a:pt x="76716" y="394358"/>
                  <a:pt x="76716" y="786188"/>
                </a:cubicBezTo>
                <a:cubicBezTo>
                  <a:pt x="76716" y="835167"/>
                  <a:pt x="81679" y="882987"/>
                  <a:pt x="91130" y="929171"/>
                </a:cubicBezTo>
                <a:lnTo>
                  <a:pt x="111041" y="993315"/>
                </a:lnTo>
                <a:lnTo>
                  <a:pt x="31085" y="993315"/>
                </a:lnTo>
                <a:lnTo>
                  <a:pt x="15973" y="944633"/>
                </a:lnTo>
                <a:cubicBezTo>
                  <a:pt x="5500" y="893454"/>
                  <a:pt x="0" y="840463"/>
                  <a:pt x="0" y="786188"/>
                </a:cubicBezTo>
                <a:cubicBezTo>
                  <a:pt x="0" y="351988"/>
                  <a:pt x="351988" y="0"/>
                  <a:pt x="786188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2658961" y="5904955"/>
            <a:ext cx="1503740" cy="958997"/>
          </a:xfrm>
          <a:custGeom>
            <a:avLst/>
            <a:gdLst>
              <a:gd name="connsiteX0" fmla="*/ 751870 w 1503740"/>
              <a:gd name="connsiteY0" fmla="*/ 0 h 958997"/>
              <a:gd name="connsiteX1" fmla="*/ 1503740 w 1503740"/>
              <a:gd name="connsiteY1" fmla="*/ 751870 h 958997"/>
              <a:gd name="connsiteX2" fmla="*/ 1488465 w 1503740"/>
              <a:gd name="connsiteY2" fmla="*/ 903398 h 958997"/>
              <a:gd name="connsiteX3" fmla="*/ 1471206 w 1503740"/>
              <a:gd name="connsiteY3" fmla="*/ 958997 h 958997"/>
              <a:gd name="connsiteX4" fmla="*/ 32534 w 1503740"/>
              <a:gd name="connsiteY4" fmla="*/ 958997 h 958997"/>
              <a:gd name="connsiteX5" fmla="*/ 15276 w 1503740"/>
              <a:gd name="connsiteY5" fmla="*/ 903398 h 958997"/>
              <a:gd name="connsiteX6" fmla="*/ 0 w 1503740"/>
              <a:gd name="connsiteY6" fmla="*/ 751870 h 958997"/>
              <a:gd name="connsiteX7" fmla="*/ 751870 w 1503740"/>
              <a:gd name="connsiteY7" fmla="*/ 0 h 95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3740" h="958997">
                <a:moveTo>
                  <a:pt x="751870" y="0"/>
                </a:moveTo>
                <a:cubicBezTo>
                  <a:pt x="1167116" y="0"/>
                  <a:pt x="1503740" y="336624"/>
                  <a:pt x="1503740" y="751870"/>
                </a:cubicBezTo>
                <a:cubicBezTo>
                  <a:pt x="1503740" y="803776"/>
                  <a:pt x="1498480" y="854453"/>
                  <a:pt x="1488465" y="903398"/>
                </a:cubicBezTo>
                <a:lnTo>
                  <a:pt x="1471206" y="958997"/>
                </a:lnTo>
                <a:lnTo>
                  <a:pt x="32534" y="958997"/>
                </a:lnTo>
                <a:lnTo>
                  <a:pt x="15276" y="903398"/>
                </a:lnTo>
                <a:cubicBezTo>
                  <a:pt x="5260" y="854453"/>
                  <a:pt x="0" y="803776"/>
                  <a:pt x="0" y="751870"/>
                </a:cubicBezTo>
                <a:cubicBezTo>
                  <a:pt x="0" y="336624"/>
                  <a:pt x="336624" y="0"/>
                  <a:pt x="751870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同心圆 33"/>
          <p:cNvSpPr/>
          <p:nvPr/>
        </p:nvSpPr>
        <p:spPr>
          <a:xfrm>
            <a:off x="1733898" y="5737972"/>
            <a:ext cx="693589" cy="693589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749036" y="5753110"/>
            <a:ext cx="663313" cy="663313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421514" y="6158124"/>
            <a:ext cx="422503" cy="422503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30735" y="6167345"/>
            <a:ext cx="404060" cy="404060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同心圆 37"/>
          <p:cNvSpPr/>
          <p:nvPr/>
        </p:nvSpPr>
        <p:spPr>
          <a:xfrm>
            <a:off x="189562" y="5913714"/>
            <a:ext cx="211251" cy="211251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94173" y="5918325"/>
            <a:ext cx="202030" cy="202030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67852" y="2180123"/>
            <a:ext cx="6372764" cy="1376672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67852" y="3838270"/>
            <a:ext cx="6372764" cy="908490"/>
          </a:xfrm>
        </p:spPr>
        <p:txBody>
          <a:bodyPr>
            <a:normAutofit/>
          </a:bodyPr>
          <a:lstStyle>
            <a:lvl1pPr marL="285750" indent="-285750" algn="l">
              <a:buFont typeface="Wingdings" panose="05000000000000000000" pitchFamily="2" charset="2"/>
              <a:buChar char="ü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心圆 5"/>
          <p:cNvSpPr/>
          <p:nvPr/>
        </p:nvSpPr>
        <p:spPr>
          <a:xfrm>
            <a:off x="5502921" y="1697029"/>
            <a:ext cx="2047401" cy="204739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547606" y="1741714"/>
            <a:ext cx="1958030" cy="1958024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4299122" y="2814629"/>
            <a:ext cx="2047401" cy="204739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343807" y="2859314"/>
            <a:ext cx="1958030" cy="1958024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3064521" y="1814024"/>
            <a:ext cx="2047401" cy="204739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09206" y="1858709"/>
            <a:ext cx="1958030" cy="1958024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7042322" y="2322024"/>
            <a:ext cx="2047401" cy="204739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accent2"/>
              </a:gs>
              <a:gs pos="55000">
                <a:schemeClr val="accent2">
                  <a:lumMod val="95000"/>
                </a:schemeClr>
              </a:gs>
              <a:gs pos="100000">
                <a:schemeClr val="accent2">
                  <a:lumMod val="65000"/>
                </a:scheme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087007" y="2366709"/>
            <a:ext cx="1958030" cy="1958024"/>
          </a:xfrm>
          <a:prstGeom prst="ellipse">
            <a:avLst/>
          </a:prstGeom>
          <a:gradFill>
            <a:gsLst>
              <a:gs pos="0">
                <a:schemeClr val="accent2"/>
              </a:gs>
              <a:gs pos="51000">
                <a:schemeClr val="accent2">
                  <a:lumMod val="95000"/>
                </a:schemeClr>
              </a:gs>
              <a:gs pos="100000">
                <a:schemeClr val="accent3"/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130930" y="4385328"/>
            <a:ext cx="667877" cy="6678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654037" y="4684410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433881" y="4684889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38769" y="4842674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264888" y="4691102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113856" y="4681096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768568" y="4856305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164640" y="4727243"/>
            <a:ext cx="333939" cy="3339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000172" y="4682701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566272" y="4693441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843853" y="4758956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898518" y="4439364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791342" y="4856684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39337" y="4487493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05571" y="4609955"/>
            <a:ext cx="429535" cy="4295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798808" y="4680272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640020" y="4684716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259740" y="4859692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727329" y="4440354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285056" y="4755466"/>
            <a:ext cx="183185" cy="18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288850" y="4497086"/>
            <a:ext cx="183185" cy="1831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338144" y="4672324"/>
            <a:ext cx="366369" cy="366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41714"/>
            <a:ext cx="10515600" cy="2391876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3" Type="http://schemas.openxmlformats.org/officeDocument/2006/relationships/notesSlide" Target="../notesSlides/notesSlide2.xml"/><Relationship Id="rId62" Type="http://schemas.openxmlformats.org/officeDocument/2006/relationships/slideLayout" Target="../slideLayouts/slideLayout7.xml"/><Relationship Id="rId61" Type="http://schemas.openxmlformats.org/officeDocument/2006/relationships/tags" Target="../tags/tag68.xml"/><Relationship Id="rId60" Type="http://schemas.openxmlformats.org/officeDocument/2006/relationships/tags" Target="../tags/tag67.xml"/><Relationship Id="rId6" Type="http://schemas.openxmlformats.org/officeDocument/2006/relationships/tags" Target="../tags/tag13.xml"/><Relationship Id="rId59" Type="http://schemas.openxmlformats.org/officeDocument/2006/relationships/tags" Target="../tags/tag66.xml"/><Relationship Id="rId58" Type="http://schemas.openxmlformats.org/officeDocument/2006/relationships/tags" Target="../tags/tag65.xml"/><Relationship Id="rId57" Type="http://schemas.openxmlformats.org/officeDocument/2006/relationships/tags" Target="../tags/tag64.xml"/><Relationship Id="rId56" Type="http://schemas.openxmlformats.org/officeDocument/2006/relationships/tags" Target="../tags/tag63.xml"/><Relationship Id="rId55" Type="http://schemas.openxmlformats.org/officeDocument/2006/relationships/tags" Target="../tags/tag62.xml"/><Relationship Id="rId54" Type="http://schemas.openxmlformats.org/officeDocument/2006/relationships/tags" Target="../tags/tag61.xml"/><Relationship Id="rId53" Type="http://schemas.openxmlformats.org/officeDocument/2006/relationships/tags" Target="../tags/tag60.xml"/><Relationship Id="rId52" Type="http://schemas.openxmlformats.org/officeDocument/2006/relationships/tags" Target="../tags/tag59.xml"/><Relationship Id="rId51" Type="http://schemas.openxmlformats.org/officeDocument/2006/relationships/tags" Target="../tags/tag58.xml"/><Relationship Id="rId50" Type="http://schemas.openxmlformats.org/officeDocument/2006/relationships/tags" Target="../tags/tag57.xml"/><Relationship Id="rId5" Type="http://schemas.openxmlformats.org/officeDocument/2006/relationships/tags" Target="../tags/tag12.xml"/><Relationship Id="rId49" Type="http://schemas.openxmlformats.org/officeDocument/2006/relationships/tags" Target="../tags/tag56.xml"/><Relationship Id="rId48" Type="http://schemas.openxmlformats.org/officeDocument/2006/relationships/tags" Target="../tags/tag55.xml"/><Relationship Id="rId47" Type="http://schemas.openxmlformats.org/officeDocument/2006/relationships/tags" Target="../tags/tag54.xml"/><Relationship Id="rId46" Type="http://schemas.openxmlformats.org/officeDocument/2006/relationships/tags" Target="../tags/tag53.xml"/><Relationship Id="rId45" Type="http://schemas.openxmlformats.org/officeDocument/2006/relationships/tags" Target="../tags/tag52.xml"/><Relationship Id="rId44" Type="http://schemas.openxmlformats.org/officeDocument/2006/relationships/tags" Target="../tags/tag51.xml"/><Relationship Id="rId43" Type="http://schemas.openxmlformats.org/officeDocument/2006/relationships/tags" Target="../tags/tag50.xml"/><Relationship Id="rId42" Type="http://schemas.openxmlformats.org/officeDocument/2006/relationships/tags" Target="../tags/tag49.xml"/><Relationship Id="rId41" Type="http://schemas.openxmlformats.org/officeDocument/2006/relationships/tags" Target="../tags/tag48.xml"/><Relationship Id="rId40" Type="http://schemas.openxmlformats.org/officeDocument/2006/relationships/tags" Target="../tags/tag47.xml"/><Relationship Id="rId4" Type="http://schemas.openxmlformats.org/officeDocument/2006/relationships/tags" Target="../tags/tag11.xml"/><Relationship Id="rId39" Type="http://schemas.openxmlformats.org/officeDocument/2006/relationships/tags" Target="../tags/tag46.xml"/><Relationship Id="rId38" Type="http://schemas.openxmlformats.org/officeDocument/2006/relationships/tags" Target="../tags/tag45.xml"/><Relationship Id="rId37" Type="http://schemas.openxmlformats.org/officeDocument/2006/relationships/tags" Target="../tags/tag44.xml"/><Relationship Id="rId36" Type="http://schemas.openxmlformats.org/officeDocument/2006/relationships/tags" Target="../tags/tag43.xml"/><Relationship Id="rId35" Type="http://schemas.openxmlformats.org/officeDocument/2006/relationships/tags" Target="../tags/tag42.xml"/><Relationship Id="rId34" Type="http://schemas.openxmlformats.org/officeDocument/2006/relationships/tags" Target="../tags/tag41.xml"/><Relationship Id="rId33" Type="http://schemas.openxmlformats.org/officeDocument/2006/relationships/tags" Target="../tags/tag40.xml"/><Relationship Id="rId32" Type="http://schemas.openxmlformats.org/officeDocument/2006/relationships/tags" Target="../tags/tag39.xml"/><Relationship Id="rId31" Type="http://schemas.openxmlformats.org/officeDocument/2006/relationships/tags" Target="../tags/tag38.xml"/><Relationship Id="rId30" Type="http://schemas.openxmlformats.org/officeDocument/2006/relationships/tags" Target="../tags/tag37.xml"/><Relationship Id="rId3" Type="http://schemas.openxmlformats.org/officeDocument/2006/relationships/tags" Target="../tags/tag10.xml"/><Relationship Id="rId29" Type="http://schemas.openxmlformats.org/officeDocument/2006/relationships/tags" Target="../tags/tag36.xml"/><Relationship Id="rId28" Type="http://schemas.openxmlformats.org/officeDocument/2006/relationships/tags" Target="../tags/tag35.xml"/><Relationship Id="rId27" Type="http://schemas.openxmlformats.org/officeDocument/2006/relationships/tags" Target="../tags/tag34.xml"/><Relationship Id="rId26" Type="http://schemas.openxmlformats.org/officeDocument/2006/relationships/tags" Target="../tags/tag33.xml"/><Relationship Id="rId25" Type="http://schemas.openxmlformats.org/officeDocument/2006/relationships/tags" Target="../tags/tag32.xml"/><Relationship Id="rId24" Type="http://schemas.openxmlformats.org/officeDocument/2006/relationships/tags" Target="../tags/tag31.xml"/><Relationship Id="rId23" Type="http://schemas.openxmlformats.org/officeDocument/2006/relationships/tags" Target="../tags/tag30.xml"/><Relationship Id="rId22" Type="http://schemas.openxmlformats.org/officeDocument/2006/relationships/tags" Target="../tags/tag29.xml"/><Relationship Id="rId21" Type="http://schemas.openxmlformats.org/officeDocument/2006/relationships/tags" Target="../tags/tag28.xml"/><Relationship Id="rId20" Type="http://schemas.openxmlformats.org/officeDocument/2006/relationships/tags" Target="../tags/tag27.xml"/><Relationship Id="rId2" Type="http://schemas.openxmlformats.org/officeDocument/2006/relationships/tags" Target="../tags/tag9.xml"/><Relationship Id="rId19" Type="http://schemas.openxmlformats.org/officeDocument/2006/relationships/tags" Target="../tags/tag26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3395" y="2192020"/>
            <a:ext cx="11262995" cy="17030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dirty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面向</a:t>
            </a:r>
            <a:r>
              <a:rPr lang="en-US" altLang="zh-CN" sz="5400" b="1" dirty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Redis List</a:t>
            </a:r>
            <a:r>
              <a:rPr lang="zh-CN" altLang="en-US" sz="5400" b="1" dirty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的</a:t>
            </a:r>
            <a:r>
              <a:rPr sz="5400" b="1" dirty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操作转换函数</a:t>
            </a:r>
            <a:r>
              <a:rPr lang="zh-CN" altLang="en-US" sz="5400" b="1" dirty="0" smtClean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的</a:t>
            </a:r>
            <a:endParaRPr lang="zh-CN" altLang="en-US" sz="5400" b="1" dirty="0" smtClean="0">
              <a:solidFill>
                <a:schemeClr val="tx1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ctr"/>
            <a:r>
              <a:rPr lang="zh-CN" altLang="en-US" sz="5400" b="1" dirty="0" smtClean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设计与验证</a:t>
            </a:r>
            <a:endParaRPr lang="zh-CN" altLang="en-US" sz="5400" b="1" dirty="0">
              <a:solidFill>
                <a:schemeClr val="tx1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93395" y="3425825"/>
            <a:ext cx="11321415" cy="1926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zh-CN" altLang="en-US" sz="24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学号：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141220044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姓名：纪业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指导老师：魏恒峰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endParaRPr lang="zh-CN" altLang="en-US" sz="1800" dirty="0"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493395" y="3419475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ym typeface="+mn-ea"/>
              </a:rPr>
              <a:t>第二章：</a:t>
            </a:r>
            <a:r>
              <a:rPr lang="en-US" altLang="zh-CN" b="1" dirty="0" smtClean="0">
                <a:sym typeface="+mn-ea"/>
              </a:rPr>
              <a:t>Redis List OT </a:t>
            </a:r>
            <a:r>
              <a:rPr lang="zh-CN" altLang="en-US" b="1" dirty="0" smtClean="0">
                <a:sym typeface="+mn-ea"/>
              </a:rPr>
              <a:t>函数设计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89310" cy="4351655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r>
              <a:rPr lang="zh-CN" altLang="en-US" sz="3200" dirty="0">
                <a:solidFill>
                  <a:srgbClr val="040404"/>
                </a:solidFill>
              </a:rPr>
              <a:t>第三类</a:t>
            </a:r>
            <a:r>
              <a:rPr lang="en-US" altLang="zh-CN" sz="3200" dirty="0">
                <a:solidFill>
                  <a:srgbClr val="040404"/>
                </a:solidFill>
              </a:rPr>
              <a:t>OT</a:t>
            </a:r>
            <a:r>
              <a:rPr lang="zh-CN" altLang="en-US" sz="3200" dirty="0">
                <a:solidFill>
                  <a:srgbClr val="040404"/>
                </a:solidFill>
              </a:rPr>
              <a:t>函数的设计：</a:t>
            </a:r>
            <a:endParaRPr lang="zh-CN" altLang="en-US" sz="32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800" dirty="0">
              <a:solidFill>
                <a:srgbClr val="040404"/>
              </a:solidFill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621280" y="3124200"/>
            <a:ext cx="6233160" cy="167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550920" y="2964180"/>
            <a:ext cx="0" cy="48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516120" y="2964180"/>
            <a:ext cx="0" cy="48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056880" y="2964180"/>
            <a:ext cx="0" cy="48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096000" y="2964180"/>
            <a:ext cx="0" cy="48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486400" y="2964180"/>
            <a:ext cx="0" cy="48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86880" y="2964180"/>
            <a:ext cx="0" cy="48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50920" y="3581400"/>
            <a:ext cx="1082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486400" y="3581400"/>
            <a:ext cx="655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786880" y="3581400"/>
            <a:ext cx="13512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693160" y="3779520"/>
            <a:ext cx="822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Del1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486400" y="3779520"/>
            <a:ext cx="822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Del2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7051040" y="3779520"/>
            <a:ext cx="822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Del3</a:t>
            </a:r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091940" y="4147820"/>
            <a:ext cx="0" cy="15849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064760" y="4147820"/>
            <a:ext cx="0" cy="15849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091940" y="4756150"/>
            <a:ext cx="822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074920" y="4756150"/>
            <a:ext cx="822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18" grpId="0"/>
      <p:bldP spid="19" grpId="0"/>
      <p:bldP spid="23" grpId="0"/>
      <p:bldP spid="24" grpId="0"/>
      <p:bldP spid="2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ym typeface="+mn-ea"/>
              </a:rPr>
              <a:t>第二章：</a:t>
            </a:r>
            <a:r>
              <a:rPr lang="en-US" altLang="zh-CN" b="1" dirty="0" smtClean="0">
                <a:sym typeface="+mn-ea"/>
              </a:rPr>
              <a:t>Redis List OT </a:t>
            </a:r>
            <a:r>
              <a:rPr lang="zh-CN" altLang="en-US" b="1" dirty="0" smtClean="0">
                <a:sym typeface="+mn-ea"/>
              </a:rPr>
              <a:t>函数设计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89310" cy="4351655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r>
              <a:rPr lang="zh-CN" altLang="en-US" sz="3200" dirty="0">
                <a:solidFill>
                  <a:srgbClr val="040404"/>
                </a:solidFill>
              </a:rPr>
              <a:t>第三类</a:t>
            </a:r>
            <a:r>
              <a:rPr lang="en-US" altLang="zh-CN" sz="3200" dirty="0">
                <a:solidFill>
                  <a:srgbClr val="040404"/>
                </a:solidFill>
              </a:rPr>
              <a:t>OT</a:t>
            </a:r>
            <a:r>
              <a:rPr lang="zh-CN" altLang="en-US" sz="3200" dirty="0">
                <a:solidFill>
                  <a:srgbClr val="040404"/>
                </a:solidFill>
              </a:rPr>
              <a:t>函数的设计：</a:t>
            </a:r>
            <a:endParaRPr lang="zh-CN" altLang="en-US" sz="32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800" dirty="0">
              <a:solidFill>
                <a:srgbClr val="040404"/>
              </a:solidFill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0" y="3645535"/>
            <a:ext cx="4867910" cy="1790700"/>
          </a:xfrm>
          <a:prstGeom prst="rect">
            <a:avLst/>
          </a:prstGeom>
        </p:spPr>
      </p:pic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440" y="2635250"/>
            <a:ext cx="6515735" cy="38106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第三章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 </a:t>
            </a:r>
            <a:r>
              <a:rPr lang="zh-CN" altLang="en-US" b="1" dirty="0" smtClean="0">
                <a:sym typeface="+mn-ea"/>
              </a:rPr>
              <a:t>的 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872345" cy="4351655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r>
              <a:rPr lang="en-US" altLang="zh-CN" sz="3200" dirty="0" smtClean="0">
                <a:solidFill>
                  <a:srgbClr val="040404"/>
                </a:solidFill>
                <a:sym typeface="+mn-ea"/>
              </a:rPr>
              <a:t>TLA+ </a:t>
            </a:r>
            <a:r>
              <a:rPr lang="zh-CN" altLang="en-US" sz="3200" dirty="0" smtClean="0">
                <a:solidFill>
                  <a:srgbClr val="040404"/>
                </a:solidFill>
                <a:sym typeface="+mn-ea"/>
              </a:rPr>
              <a:t>简介                                    </a:t>
            </a:r>
            <a:endParaRPr lang="zh-CN" altLang="en-US" sz="3200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sz="3200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sz="32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32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32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3200" dirty="0">
              <a:solidFill>
                <a:srgbClr val="040404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sz="3200" dirty="0"/>
          </a:p>
          <a:p>
            <a:pPr marL="173990" lvl="1" indent="0">
              <a:buNone/>
            </a:pPr>
            <a:endParaRPr lang="zh-CN" altLang="en-US" sz="32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32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800" dirty="0">
              <a:solidFill>
                <a:srgbClr val="040404"/>
              </a:solidFill>
            </a:endParaRPr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335" y="3201670"/>
            <a:ext cx="3282315" cy="2396490"/>
          </a:xfrm>
          <a:prstGeom prst="rect">
            <a:avLst/>
          </a:prstGeom>
        </p:spPr>
      </p:pic>
      <p:pic>
        <p:nvPicPr>
          <p:cNvPr id="7" name="图片 6" descr="modu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525" y="3072130"/>
            <a:ext cx="4047490" cy="24193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第三章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 </a:t>
            </a:r>
            <a:r>
              <a:rPr lang="zh-CN" altLang="en-US" b="1" dirty="0" smtClean="0">
                <a:sym typeface="+mn-ea"/>
              </a:rPr>
              <a:t>的 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872345" cy="4351655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endParaRPr lang="en-US" altLang="zh-CN" sz="3200" dirty="0"/>
          </a:p>
          <a:p>
            <a:pPr marL="173990" lvl="1" indent="0">
              <a:buNone/>
            </a:pPr>
            <a:endParaRPr lang="zh-CN" altLang="en-US" sz="32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32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800" dirty="0">
              <a:solidFill>
                <a:srgbClr val="040404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第三章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 </a:t>
            </a:r>
            <a:r>
              <a:rPr lang="zh-CN" altLang="en-US" b="1" dirty="0" smtClean="0">
                <a:sym typeface="+mn-ea"/>
              </a:rPr>
              <a:t>的 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872345" cy="4351655"/>
          </a:xfrm>
        </p:spPr>
        <p:txBody>
          <a:bodyPr>
            <a:normAutofit lnSpcReduction="10000"/>
          </a:bodyPr>
          <a:lstStyle/>
          <a:p>
            <a:pPr marL="173990" lvl="1" indent="0">
              <a:buNone/>
            </a:pPr>
            <a:r>
              <a:rPr lang="zh-CN" altLang="en-US" sz="2400" dirty="0">
                <a:solidFill>
                  <a:srgbClr val="040404"/>
                </a:solidFill>
              </a:rPr>
              <a:t>最终验证的目标：</a:t>
            </a:r>
            <a:r>
              <a:rPr lang="en-US" altLang="zh-CN" sz="2400" dirty="0">
                <a:solidFill>
                  <a:srgbClr val="040404"/>
                </a:solidFill>
              </a:rPr>
              <a:t>CP1</a:t>
            </a:r>
            <a:r>
              <a:rPr lang="zh-CN" altLang="en-US" sz="2400" dirty="0">
                <a:solidFill>
                  <a:srgbClr val="040404"/>
                </a:solidFill>
              </a:rPr>
              <a:t>正确性</a:t>
            </a:r>
            <a:endParaRPr lang="zh-CN" altLang="en-US" sz="24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4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4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r>
              <a:rPr lang="en-US" altLang="zh-CN" sz="2400" dirty="0">
                <a:solidFill>
                  <a:srgbClr val="040404"/>
                </a:solidFill>
              </a:rPr>
              <a:t>在文档状态S 上的给定操作O1和O2，按顺序实施O1,OT(O2,O1) 操作和实施O2,OT(O1,O2) 操作效果相同。</a:t>
            </a:r>
            <a:endParaRPr lang="en-US" altLang="zh-CN" sz="24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en-US" altLang="zh-CN" sz="24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en-US" altLang="zh-CN" sz="24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r>
              <a:rPr lang="zh-CN" altLang="en-US" sz="2400" dirty="0">
                <a:solidFill>
                  <a:srgbClr val="040404"/>
                </a:solidFill>
              </a:rPr>
              <a:t>apply(apply(list;op1); Xform(op2;op1)) = </a:t>
            </a:r>
            <a:r>
              <a:rPr lang="zh-CN" altLang="en-US" sz="2400" dirty="0">
                <a:solidFill>
                  <a:srgbClr val="040404"/>
                </a:solidFill>
                <a:sym typeface="+mn-ea"/>
              </a:rPr>
              <a:t>apply(apply(list;op2);Xform(op1; op2))</a:t>
            </a:r>
            <a:endParaRPr lang="zh-CN" altLang="en-US" sz="24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32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800" dirty="0">
              <a:solidFill>
                <a:srgbClr val="040404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第三章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 </a:t>
            </a:r>
            <a:r>
              <a:rPr lang="zh-CN" altLang="en-US" b="1" dirty="0" smtClean="0">
                <a:sym typeface="+mn-ea"/>
              </a:rPr>
              <a:t>的 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872345" cy="4351655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r>
              <a:rPr lang="zh-CN" altLang="en-US" sz="2400" dirty="0">
                <a:solidFill>
                  <a:srgbClr val="040404"/>
                </a:solidFill>
              </a:rPr>
              <a:t>验证结果：</a:t>
            </a:r>
            <a:endParaRPr lang="zh-CN" altLang="en-US" sz="2400" dirty="0">
              <a:solidFill>
                <a:srgbClr val="040404"/>
              </a:solidFill>
            </a:endParaRPr>
          </a:p>
          <a:p>
            <a:pPr marL="688340" lvl="1" indent="-514350">
              <a:buAutoNum type="arabicPeriod"/>
            </a:pPr>
            <a:r>
              <a:rPr lang="zh-CN" altLang="en-US" sz="2400" dirty="0">
                <a:solidFill>
                  <a:srgbClr val="040404"/>
                </a:solidFill>
                <a:sym typeface="+mn-ea"/>
              </a:rPr>
              <a:t>列表长度</a:t>
            </a:r>
            <a:r>
              <a:rPr lang="en-US" altLang="zh-CN" sz="2400" dirty="0">
                <a:solidFill>
                  <a:srgbClr val="040404"/>
                </a:solidFill>
                <a:sym typeface="+mn-ea"/>
              </a:rPr>
              <a:t>200</a:t>
            </a:r>
            <a:r>
              <a:rPr lang="zh-CN" altLang="en-US" sz="2400" dirty="0">
                <a:solidFill>
                  <a:srgbClr val="040404"/>
                </a:solidFill>
                <a:sym typeface="+mn-ea"/>
              </a:rPr>
              <a:t>以内的第一类函数的正确性</a:t>
            </a:r>
            <a:endParaRPr lang="zh-CN" altLang="en-US" sz="2400" dirty="0">
              <a:solidFill>
                <a:srgbClr val="040404"/>
              </a:solidFill>
              <a:sym typeface="+mn-ea"/>
            </a:endParaRPr>
          </a:p>
          <a:p>
            <a:pPr marL="688340" lvl="1" indent="-514350">
              <a:buAutoNum type="arabicPeriod"/>
            </a:pPr>
            <a:r>
              <a:rPr lang="zh-CN" altLang="en-US" sz="2400" dirty="0">
                <a:solidFill>
                  <a:srgbClr val="040404"/>
                </a:solidFill>
                <a:sym typeface="+mn-ea"/>
              </a:rPr>
              <a:t>列表长度</a:t>
            </a:r>
            <a:r>
              <a:rPr lang="en-US" altLang="zh-CN" sz="2400" dirty="0">
                <a:solidFill>
                  <a:srgbClr val="040404"/>
                </a:solidFill>
                <a:sym typeface="+mn-ea"/>
              </a:rPr>
              <a:t>100</a:t>
            </a:r>
            <a:r>
              <a:rPr lang="zh-CN" altLang="en-US" sz="2400" dirty="0">
                <a:solidFill>
                  <a:srgbClr val="040404"/>
                </a:solidFill>
                <a:sym typeface="+mn-ea"/>
              </a:rPr>
              <a:t>以内的第二类函数的正确性</a:t>
            </a:r>
            <a:endParaRPr lang="zh-CN" altLang="en-US" sz="2400" dirty="0">
              <a:solidFill>
                <a:srgbClr val="040404"/>
              </a:solidFill>
              <a:sym typeface="+mn-ea"/>
            </a:endParaRPr>
          </a:p>
          <a:p>
            <a:pPr marL="688340" lvl="1" indent="-514350">
              <a:buAutoNum type="arabicPeriod"/>
            </a:pPr>
            <a:r>
              <a:rPr lang="zh-CN" altLang="en-US" sz="2400" dirty="0">
                <a:solidFill>
                  <a:srgbClr val="040404"/>
                </a:solidFill>
                <a:sym typeface="+mn-ea"/>
              </a:rPr>
              <a:t>列表长度</a:t>
            </a:r>
            <a:r>
              <a:rPr lang="en-US" altLang="zh-CN" sz="2400" dirty="0">
                <a:solidFill>
                  <a:srgbClr val="040404"/>
                </a:solidFill>
                <a:sym typeface="+mn-ea"/>
              </a:rPr>
              <a:t>7</a:t>
            </a:r>
            <a:r>
              <a:rPr lang="zh-CN" altLang="en-US" sz="2400" dirty="0">
                <a:solidFill>
                  <a:srgbClr val="040404"/>
                </a:solidFill>
                <a:sym typeface="+mn-ea"/>
              </a:rPr>
              <a:t>以内的第三类函数的正确性</a:t>
            </a:r>
            <a:endParaRPr lang="zh-CN" altLang="en-US" sz="2400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r>
              <a:rPr lang="zh-CN" altLang="en-US" sz="2400" dirty="0">
                <a:solidFill>
                  <a:srgbClr val="040404"/>
                </a:solidFill>
                <a:sym typeface="+mn-ea"/>
              </a:rPr>
              <a:t>验证成功的列表长度有限，不过已经可以大大增强所设计数</a:t>
            </a:r>
            <a:endParaRPr lang="zh-CN" altLang="en-US" sz="2400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r>
              <a:rPr lang="zh-CN" altLang="en-US" sz="2400" dirty="0">
                <a:solidFill>
                  <a:srgbClr val="040404"/>
                </a:solidFill>
                <a:sym typeface="+mn-ea"/>
              </a:rPr>
              <a:t>学公式的可信度了。</a:t>
            </a:r>
            <a:endParaRPr lang="zh-CN" altLang="en-US" sz="2400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sz="32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32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800" dirty="0">
              <a:solidFill>
                <a:srgbClr val="040404"/>
              </a:solidFill>
            </a:endParaRPr>
          </a:p>
        </p:txBody>
      </p:sp>
      <p:pic>
        <p:nvPicPr>
          <p:cNvPr id="12" name="图片 11" descr="runtim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" y="4338955"/>
            <a:ext cx="3416935" cy="2055495"/>
          </a:xfrm>
          <a:prstGeom prst="rect">
            <a:avLst/>
          </a:prstGeom>
        </p:spPr>
      </p:pic>
      <p:pic>
        <p:nvPicPr>
          <p:cNvPr id="13" name="图片 12" descr="runtim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4357370"/>
            <a:ext cx="3386455" cy="2037080"/>
          </a:xfrm>
          <a:prstGeom prst="rect">
            <a:avLst/>
          </a:prstGeom>
        </p:spPr>
      </p:pic>
      <p:pic>
        <p:nvPicPr>
          <p:cNvPr id="14" name="图片 13" descr="runtim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450" y="4295140"/>
            <a:ext cx="3562350" cy="21431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研究展望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2515" cy="4351655"/>
          </a:xfrm>
        </p:spPr>
        <p:txBody>
          <a:bodyPr>
            <a:normAutofit lnSpcReduction="20000"/>
          </a:bodyPr>
          <a:lstStyle/>
          <a:p>
            <a:pPr marL="173990" lvl="1" indent="0">
              <a:buNone/>
            </a:pPr>
            <a:r>
              <a:rPr lang="en-US" altLang="zh-CN" sz="3200" dirty="0">
                <a:sym typeface="+mn-ea"/>
              </a:rPr>
              <a:t>  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173990" lvl="1" indent="0">
              <a:buNone/>
            </a:pPr>
            <a:r>
              <a:rPr lang="en-US" altLang="zh-CN" sz="3200" dirty="0" smtClean="0">
                <a:solidFill>
                  <a:srgbClr val="040404"/>
                </a:solidFill>
                <a:sym typeface="+mn-ea"/>
              </a:rPr>
              <a:t>Redis </a:t>
            </a:r>
            <a:r>
              <a:rPr lang="zh-CN" altLang="en-US" sz="3200" dirty="0" smtClean="0">
                <a:solidFill>
                  <a:srgbClr val="040404"/>
                </a:solidFill>
                <a:sym typeface="+mn-ea"/>
              </a:rPr>
              <a:t>系统通信框架修改</a:t>
            </a:r>
            <a:endParaRPr lang="zh-CN" altLang="en-US" sz="3200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sz="3200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r>
              <a:rPr lang="en-US" altLang="zh-CN" sz="3200" dirty="0">
                <a:sym typeface="+mn-ea"/>
              </a:rPr>
              <a:t>	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173990" lvl="1" indent="0">
              <a:buNone/>
            </a:pPr>
            <a:r>
              <a:rPr lang="en-US" altLang="zh-CN" sz="3200" dirty="0" smtClean="0">
                <a:solidFill>
                  <a:srgbClr val="040404"/>
                </a:solidFill>
                <a:sym typeface="+mn-ea"/>
              </a:rPr>
              <a:t>Redis List OT </a:t>
            </a:r>
            <a:r>
              <a:rPr lang="zh-CN" altLang="en-US" sz="3200" dirty="0" smtClean="0">
                <a:solidFill>
                  <a:srgbClr val="040404"/>
                </a:solidFill>
                <a:sym typeface="+mn-ea"/>
              </a:rPr>
              <a:t>函数实现</a:t>
            </a:r>
            <a:r>
              <a:rPr lang="en-US" altLang="zh-CN" sz="3200" dirty="0" smtClean="0">
                <a:sym typeface="+mn-ea"/>
              </a:rPr>
              <a:t>	</a:t>
            </a:r>
            <a:endParaRPr lang="en-US" altLang="zh-CN" sz="3200" dirty="0" smtClean="0">
              <a:sym typeface="+mn-ea"/>
            </a:endParaRPr>
          </a:p>
          <a:p>
            <a:pPr marL="173990" lvl="1" indent="0">
              <a:buNone/>
            </a:pPr>
            <a:endParaRPr lang="en-US" altLang="zh-CN" sz="3200" dirty="0" smtClean="0">
              <a:sym typeface="+mn-ea"/>
            </a:endParaRPr>
          </a:p>
          <a:p>
            <a:pPr marL="173990" lvl="1" indent="0">
              <a:buNone/>
            </a:pPr>
            <a:endParaRPr lang="en-US" altLang="zh-CN" sz="3200" dirty="0" smtClean="0">
              <a:sym typeface="+mn-ea"/>
            </a:endParaRPr>
          </a:p>
          <a:p>
            <a:pPr marL="173990" lvl="1" indent="0">
              <a:buNone/>
            </a:pPr>
            <a:r>
              <a:rPr lang="en-US" altLang="zh-CN" sz="3200" dirty="0" smtClean="0">
                <a:solidFill>
                  <a:srgbClr val="040404"/>
                </a:solidFill>
                <a:sym typeface="+mn-ea"/>
              </a:rPr>
              <a:t>验证代码的改进	</a:t>
            </a:r>
            <a:endParaRPr lang="en-US" altLang="zh-CN" sz="3200" dirty="0" smtClean="0">
              <a:solidFill>
                <a:srgbClr val="040404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面向 </a:t>
            </a:r>
            <a:r>
              <a:rPr lang="en-US" altLang="zh-CN" dirty="0" smtClean="0"/>
              <a:t>Redis List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OT </a:t>
            </a:r>
            <a:r>
              <a:rPr lang="zh-CN" altLang="en-US" dirty="0" smtClean="0"/>
              <a:t>函数的</a:t>
            </a:r>
            <a:br>
              <a:rPr lang="en-US" altLang="zh-CN" dirty="0" smtClean="0"/>
            </a:br>
            <a:r>
              <a:rPr lang="zh-CN" altLang="en-US" dirty="0" smtClean="0"/>
              <a:t>设计与验证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rgbClr val="040404"/>
                </a:solidFill>
              </a:rPr>
              <a:t>绪言</a:t>
            </a:r>
            <a:endParaRPr lang="zh-CN" altLang="en-US" dirty="0" smtClean="0">
              <a:solidFill>
                <a:srgbClr val="040404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40404"/>
                </a:solidFill>
              </a:rPr>
              <a:t>应用背景：协同编辑应用</a:t>
            </a:r>
            <a:endParaRPr lang="zh-CN" altLang="en-US" dirty="0" smtClean="0">
              <a:solidFill>
                <a:srgbClr val="040404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40404"/>
                </a:solidFill>
              </a:rPr>
              <a:t>技术背景</a:t>
            </a:r>
            <a:endParaRPr lang="zh-CN" altLang="en-US" dirty="0" smtClean="0">
              <a:solidFill>
                <a:srgbClr val="040404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40404"/>
                </a:solidFill>
              </a:rPr>
              <a:t>相关工作及其不足</a:t>
            </a:r>
            <a:endParaRPr lang="zh-CN" altLang="en-US" dirty="0" smtClean="0">
              <a:solidFill>
                <a:srgbClr val="040404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本文研究工作</a:t>
            </a:r>
            <a:r>
              <a:rPr lang="en-US" altLang="zh-CN" b="1" dirty="0" smtClean="0">
                <a:solidFill>
                  <a:srgbClr val="FF0000"/>
                </a:solidFill>
              </a:rPr>
              <a:t>: </a:t>
            </a:r>
            <a:r>
              <a:rPr lang="zh-CN" altLang="en-US" b="1" dirty="0" smtClean="0">
                <a:solidFill>
                  <a:srgbClr val="FF0000"/>
                </a:solidFill>
              </a:rPr>
              <a:t>面向 </a:t>
            </a:r>
            <a:r>
              <a:rPr lang="en-US" altLang="zh-CN" b="1" dirty="0" smtClean="0">
                <a:solidFill>
                  <a:srgbClr val="FF0000"/>
                </a:solidFill>
              </a:rPr>
              <a:t>Redis List  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CN" b="1" dirty="0" smtClean="0">
                <a:solidFill>
                  <a:srgbClr val="FF0000"/>
                </a:solidFill>
              </a:rPr>
              <a:t>OT</a:t>
            </a:r>
            <a:r>
              <a:rPr lang="zh-CN" altLang="en-US" b="1" dirty="0" smtClean="0">
                <a:solidFill>
                  <a:srgbClr val="FF0000"/>
                </a:solidFill>
              </a:rPr>
              <a:t>函数的设计与验证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endParaRPr lang="en-US" altLang="zh-CN" b="1" dirty="0" smtClean="0"/>
          </a:p>
          <a:p>
            <a:r>
              <a:rPr lang="en-US" altLang="zh-CN" dirty="0" smtClean="0">
                <a:solidFill>
                  <a:srgbClr val="040404"/>
                </a:solidFill>
              </a:rPr>
              <a:t>Redis List OT </a:t>
            </a:r>
            <a:r>
              <a:rPr lang="zh-CN" altLang="en-US" dirty="0" smtClean="0">
                <a:solidFill>
                  <a:srgbClr val="040404"/>
                </a:solidFill>
              </a:rPr>
              <a:t>函数设计</a:t>
            </a:r>
            <a:endParaRPr lang="zh-CN" altLang="en-US" dirty="0" smtClean="0">
              <a:solidFill>
                <a:srgbClr val="040404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40404"/>
                </a:solidFill>
              </a:rPr>
              <a:t>Redis List API </a:t>
            </a:r>
            <a:r>
              <a:rPr lang="zh-CN" altLang="en-US" dirty="0" smtClean="0">
                <a:solidFill>
                  <a:srgbClr val="040404"/>
                </a:solidFill>
              </a:rPr>
              <a:t>分类：根据“</a:t>
            </a:r>
            <a:r>
              <a:rPr lang="en-US" altLang="zh-CN" dirty="0" smtClean="0">
                <a:solidFill>
                  <a:srgbClr val="040404"/>
                </a:solidFill>
              </a:rPr>
              <a:t>Effects</a:t>
            </a:r>
            <a:r>
              <a:rPr lang="zh-CN" altLang="en-US" dirty="0" smtClean="0">
                <a:solidFill>
                  <a:srgbClr val="040404"/>
                </a:solidFill>
              </a:rPr>
              <a:t>” 分为三类</a:t>
            </a:r>
            <a:endParaRPr lang="zh-CN" altLang="en-US" dirty="0" smtClean="0">
              <a:solidFill>
                <a:srgbClr val="040404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40404"/>
                </a:solidFill>
              </a:rPr>
              <a:t>相关工作：前两类 </a:t>
            </a:r>
            <a:r>
              <a:rPr lang="en-US" altLang="zh-CN" dirty="0" smtClean="0">
                <a:solidFill>
                  <a:srgbClr val="040404"/>
                </a:solidFill>
              </a:rPr>
              <a:t>OT </a:t>
            </a:r>
            <a:r>
              <a:rPr lang="zh-CN" altLang="en-US" dirty="0" smtClean="0">
                <a:solidFill>
                  <a:srgbClr val="040404"/>
                </a:solidFill>
              </a:rPr>
              <a:t>函数的设计</a:t>
            </a:r>
            <a:endParaRPr lang="zh-CN" altLang="en-US" dirty="0" smtClean="0">
              <a:solidFill>
                <a:srgbClr val="040404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40404"/>
                </a:solidFill>
              </a:rPr>
              <a:t>第三类 </a:t>
            </a:r>
            <a:r>
              <a:rPr lang="en-US" altLang="zh-CN" dirty="0" smtClean="0">
                <a:solidFill>
                  <a:srgbClr val="040404"/>
                </a:solidFill>
              </a:rPr>
              <a:t>OT </a:t>
            </a:r>
            <a:r>
              <a:rPr lang="zh-CN" altLang="en-US" dirty="0" smtClean="0">
                <a:solidFill>
                  <a:srgbClr val="040404"/>
                </a:solidFill>
              </a:rPr>
              <a:t>函数设计</a:t>
            </a:r>
            <a:endParaRPr lang="zh-CN" altLang="en-US" dirty="0" smtClean="0">
              <a:solidFill>
                <a:srgbClr val="040404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40404"/>
                </a:solidFill>
              </a:rPr>
              <a:t>基于 </a:t>
            </a:r>
            <a:r>
              <a:rPr lang="en-US" altLang="zh-CN" dirty="0" smtClean="0">
                <a:solidFill>
                  <a:srgbClr val="040404"/>
                </a:solidFill>
              </a:rPr>
              <a:t>TLA+ </a:t>
            </a:r>
            <a:r>
              <a:rPr lang="zh-CN" altLang="en-US" dirty="0" smtClean="0">
                <a:solidFill>
                  <a:srgbClr val="040404"/>
                </a:solidFill>
              </a:rPr>
              <a:t>的 </a:t>
            </a:r>
            <a:r>
              <a:rPr lang="en-US" altLang="zh-CN" dirty="0" smtClean="0">
                <a:solidFill>
                  <a:srgbClr val="040404"/>
                </a:solidFill>
              </a:rPr>
              <a:t>OT</a:t>
            </a:r>
            <a:r>
              <a:rPr lang="zh-CN" altLang="en-US" dirty="0" smtClean="0">
                <a:solidFill>
                  <a:srgbClr val="040404"/>
                </a:solidFill>
              </a:rPr>
              <a:t>函数验证</a:t>
            </a:r>
            <a:endParaRPr lang="zh-CN" altLang="en-US" dirty="0" smtClean="0">
              <a:solidFill>
                <a:srgbClr val="040404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40404"/>
                </a:solidFill>
              </a:rPr>
              <a:t>TLA+ </a:t>
            </a:r>
            <a:r>
              <a:rPr lang="zh-CN" altLang="en-US" dirty="0" smtClean="0">
                <a:solidFill>
                  <a:srgbClr val="040404"/>
                </a:solidFill>
              </a:rPr>
              <a:t>简介</a:t>
            </a:r>
            <a:endParaRPr lang="zh-CN" altLang="en-US" dirty="0" smtClean="0">
              <a:solidFill>
                <a:srgbClr val="040404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40404"/>
                </a:solidFill>
              </a:rPr>
              <a:t>使用 </a:t>
            </a:r>
            <a:r>
              <a:rPr lang="en-US" altLang="zh-CN" dirty="0" smtClean="0">
                <a:solidFill>
                  <a:srgbClr val="040404"/>
                </a:solidFill>
              </a:rPr>
              <a:t>TLA+ </a:t>
            </a:r>
            <a:r>
              <a:rPr lang="zh-CN" altLang="en-US" dirty="0" smtClean="0">
                <a:solidFill>
                  <a:srgbClr val="040404"/>
                </a:solidFill>
              </a:rPr>
              <a:t>描述 </a:t>
            </a:r>
            <a:r>
              <a:rPr lang="en-US" altLang="zh-CN" dirty="0" smtClean="0">
                <a:solidFill>
                  <a:srgbClr val="040404"/>
                </a:solidFill>
              </a:rPr>
              <a:t>(</a:t>
            </a:r>
            <a:r>
              <a:rPr lang="zh-CN" altLang="en-US" dirty="0" smtClean="0">
                <a:solidFill>
                  <a:srgbClr val="040404"/>
                </a:solidFill>
              </a:rPr>
              <a:t>三类</a:t>
            </a:r>
            <a:r>
              <a:rPr lang="en-US" altLang="zh-CN" dirty="0" smtClean="0">
                <a:solidFill>
                  <a:srgbClr val="040404"/>
                </a:solidFill>
              </a:rPr>
              <a:t>) OT </a:t>
            </a:r>
            <a:r>
              <a:rPr lang="zh-CN" altLang="en-US" dirty="0" smtClean="0">
                <a:solidFill>
                  <a:srgbClr val="040404"/>
                </a:solidFill>
              </a:rPr>
              <a:t>函数</a:t>
            </a:r>
            <a:endParaRPr lang="zh-CN" altLang="en-US" dirty="0" smtClean="0">
              <a:solidFill>
                <a:srgbClr val="040404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40404"/>
                </a:solidFill>
              </a:rPr>
              <a:t>TLA+ </a:t>
            </a:r>
            <a:r>
              <a:rPr lang="zh-CN" altLang="en-US" dirty="0" smtClean="0">
                <a:solidFill>
                  <a:srgbClr val="040404"/>
                </a:solidFill>
              </a:rPr>
              <a:t>验证结果</a:t>
            </a:r>
            <a:endParaRPr lang="zh-CN" altLang="en-US" dirty="0" smtClean="0">
              <a:solidFill>
                <a:srgbClr val="040404"/>
              </a:solidFill>
            </a:endParaRPr>
          </a:p>
          <a:p>
            <a:pPr marL="457200" lvl="1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lvl="1"/>
            <a:endParaRPr lang="zh-CN" altLang="en-US" dirty="0" smtClean="0">
              <a:solidFill>
                <a:srgbClr val="040404"/>
              </a:solidFill>
            </a:endParaRPr>
          </a:p>
          <a:p>
            <a:r>
              <a:rPr lang="zh-CN" altLang="en-US" dirty="0">
                <a:solidFill>
                  <a:srgbClr val="040404"/>
                </a:solidFill>
              </a:rPr>
              <a:t>总结</a:t>
            </a:r>
            <a:endParaRPr lang="zh-CN" altLang="en-US" dirty="0" smtClean="0">
              <a:solidFill>
                <a:srgbClr val="04040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/>
          <p:nvPr/>
        </p:nvSpPr>
        <p:spPr>
          <a:xfrm>
            <a:off x="4267200" y="2816225"/>
            <a:ext cx="3273425" cy="10147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6000" dirty="0">
                <a:solidFill>
                  <a:srgbClr val="C00000"/>
                </a:solidFill>
                <a:latin typeface="Arial" panose="020B0604020202020204" pitchFamily="34" charset="0"/>
                <a:ea typeface="Kozuka Gothic Pr6N B" pitchFamily="34" charset="-128"/>
              </a:rPr>
              <a:t>THANKS</a:t>
            </a:r>
            <a:endParaRPr lang="en-US" altLang="zh-CN" sz="6000" dirty="0">
              <a:solidFill>
                <a:srgbClr val="C00000"/>
              </a:solidFill>
              <a:latin typeface="Arial" panose="020B0604020202020204" pitchFamily="34" charset="0"/>
              <a:ea typeface="Kozuka Gothic Pr6N B" pitchFamily="34" charset="-128"/>
            </a:endParaRPr>
          </a:p>
        </p:txBody>
      </p:sp>
      <p:sp>
        <p:nvSpPr>
          <p:cNvPr id="3" name="空心弧 2"/>
          <p:cNvSpPr/>
          <p:nvPr/>
        </p:nvSpPr>
        <p:spPr bwMode="auto">
          <a:xfrm rot="7086271">
            <a:off x="6551930" y="2576830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4415155" y="3660775"/>
            <a:ext cx="21920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谢谢聆听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30035" y="2299970"/>
            <a:ext cx="4980940" cy="80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ym typeface="+mn-ea"/>
              </a:rPr>
              <a:t>第二章：相关工作</a:t>
            </a:r>
            <a:endParaRPr lang="zh-CN" altLang="en-US" sz="2400" b="1" dirty="0" smtClean="0">
              <a:solidFill>
                <a:schemeClr val="accent1"/>
              </a:solidFill>
              <a:latin typeface="宋体" panose="02010600030101010101" pitchFamily="2" charset="-122"/>
              <a:sym typeface="+mn-lt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885180" y="2420620"/>
            <a:ext cx="560443" cy="489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5" name="TextBox 10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630035" y="3316605"/>
            <a:ext cx="5330190" cy="61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ym typeface="+mn-ea"/>
              </a:rPr>
              <a:t>第三章</a:t>
            </a:r>
            <a:r>
              <a:rPr lang="zh-CN" altLang="en-US" sz="2400" b="1" dirty="0" smtClean="0">
                <a:sym typeface="+mn-ea"/>
              </a:rPr>
              <a:t>：</a:t>
            </a:r>
            <a:r>
              <a:rPr lang="en-US" altLang="zh-CN" sz="2400" b="1" dirty="0" smtClean="0">
                <a:sym typeface="+mn-ea"/>
              </a:rPr>
              <a:t>Redis List OT </a:t>
            </a:r>
            <a:r>
              <a:rPr lang="zh-CN" altLang="en-US" sz="2400" b="1" dirty="0" smtClean="0">
                <a:sym typeface="+mn-ea"/>
              </a:rPr>
              <a:t>函数设计</a:t>
            </a:r>
            <a:endParaRPr lang="zh-CN" altLang="en-US" sz="2400" b="1" dirty="0" smtClean="0">
              <a:solidFill>
                <a:schemeClr val="accent1"/>
              </a:solidFill>
              <a:latin typeface="宋体" panose="02010600030101010101" pitchFamily="2" charset="-122"/>
              <a:sym typeface="+mn-lt"/>
            </a:endParaRPr>
          </a:p>
          <a:p>
            <a:pPr eaLnBrk="1" hangingPunct="1"/>
            <a:endParaRPr lang="zh-CN" altLang="en-US" sz="2400" b="1" dirty="0">
              <a:solidFill>
                <a:schemeClr val="accent1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5885939" y="3220251"/>
            <a:ext cx="559794" cy="4897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sym typeface="+mn-lt"/>
              </a:rPr>
              <a:t>03</a:t>
            </a:r>
            <a:endParaRPr lang="zh-CN" altLang="en-US" sz="2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8" name="TextBox 10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30670" y="4156075"/>
            <a:ext cx="5329555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ym typeface="+mn-ea"/>
              </a:rPr>
              <a:t>第四章</a:t>
            </a:r>
            <a:r>
              <a:rPr lang="zh-CN" altLang="en-US" sz="2400" b="1" dirty="0" smtClean="0">
                <a:sym typeface="+mn-ea"/>
              </a:rPr>
              <a:t>：基于 </a:t>
            </a:r>
            <a:r>
              <a:rPr lang="en-US" altLang="zh-CN" sz="2400" b="1" dirty="0" smtClean="0">
                <a:sym typeface="+mn-ea"/>
              </a:rPr>
              <a:t>TLA+ </a:t>
            </a:r>
            <a:r>
              <a:rPr lang="zh-CN" altLang="en-US" sz="2400" b="1" dirty="0" smtClean="0">
                <a:sym typeface="+mn-ea"/>
              </a:rPr>
              <a:t>的 </a:t>
            </a:r>
            <a:r>
              <a:rPr lang="en-US" altLang="zh-CN" sz="2400" b="1" dirty="0" smtClean="0">
                <a:sym typeface="+mn-ea"/>
              </a:rPr>
              <a:t>OT</a:t>
            </a:r>
            <a:r>
              <a:rPr lang="zh-CN" altLang="en-US" sz="2400" b="1" dirty="0" smtClean="0">
                <a:sym typeface="+mn-ea"/>
              </a:rPr>
              <a:t>函数验证</a:t>
            </a:r>
            <a:endParaRPr lang="zh-CN" altLang="en-US" sz="2400" b="1" dirty="0">
              <a:solidFill>
                <a:schemeClr val="accent1"/>
              </a:solidFill>
              <a:latin typeface="宋体" panose="02010600030101010101" pitchFamily="2" charset="-122"/>
              <a:sym typeface="+mn-ea"/>
            </a:endParaRPr>
          </a:p>
          <a:p>
            <a:pPr eaLnBrk="1" hangingPunct="1"/>
            <a:endParaRPr lang="zh-CN" altLang="en-US" sz="2400" b="1" dirty="0">
              <a:solidFill>
                <a:schemeClr val="accent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5885978" y="4043070"/>
            <a:ext cx="559794" cy="4897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sym typeface="+mn-lt"/>
              </a:rPr>
              <a:t>04</a:t>
            </a:r>
            <a:endParaRPr lang="zh-CN" altLang="en-US" sz="2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65" name="文本框 64"/>
          <p:cNvSpPr txBox="1"/>
          <p:nvPr>
            <p:custDataLst>
              <p:tags r:id="rId7"/>
            </p:custDataLst>
          </p:nvPr>
        </p:nvSpPr>
        <p:spPr>
          <a:xfrm>
            <a:off x="2854954" y="2670403"/>
            <a:ext cx="1723549" cy="1015663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sz="60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60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6" name="文本框 65"/>
          <p:cNvSpPr txBox="1"/>
          <p:nvPr>
            <p:custDataLst>
              <p:tags r:id="rId8"/>
            </p:custDataLst>
          </p:nvPr>
        </p:nvSpPr>
        <p:spPr>
          <a:xfrm>
            <a:off x="2647775" y="3709868"/>
            <a:ext cx="2137906" cy="40010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kumimoji="1" lang="en-US" altLang="zh-CN" sz="2000" b="1">
                <a:solidFill>
                  <a:schemeClr val="accent1"/>
                </a:solidFill>
                <a:sym typeface="+mn-lt"/>
              </a:rPr>
              <a:t>CONTENTS</a:t>
            </a:r>
            <a:endParaRPr kumimoji="1" lang="en-US" altLang="zh-CN" sz="2000" b="1">
              <a:solidFill>
                <a:schemeClr val="accent1"/>
              </a:solidFill>
              <a:sym typeface="+mn-lt"/>
            </a:endParaRPr>
          </a:p>
        </p:txBody>
      </p:sp>
      <p:grpSp>
        <p:nvGrpSpPr>
          <p:cNvPr id="12" name="组合 11"/>
          <p:cNvGrpSpPr/>
          <p:nvPr>
            <p:custDataLst>
              <p:tags r:id="rId9"/>
            </p:custDataLst>
          </p:nvPr>
        </p:nvGrpSpPr>
        <p:grpSpPr>
          <a:xfrm>
            <a:off x="1975078" y="2375582"/>
            <a:ext cx="3473450" cy="425451"/>
            <a:chOff x="4500563" y="1898650"/>
            <a:chExt cx="3473450" cy="425451"/>
          </a:xfrm>
          <a:solidFill>
            <a:schemeClr val="accent1"/>
          </a:solidFill>
        </p:grpSpPr>
        <p:sp>
          <p:nvSpPr>
            <p:cNvPr id="13" name="Oval 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192838" y="2190750"/>
              <a:ext cx="65088" cy="666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4" name="Oval 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200776" y="2278063"/>
              <a:ext cx="49213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5" name="Oval 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200776" y="2120900"/>
              <a:ext cx="49213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6" name="Oval 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203951" y="2062163"/>
              <a:ext cx="42863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7" name="Freeform 9"/>
            <p:cNvSpPr/>
            <p:nvPr>
              <p:custDataLst>
                <p:tags r:id="rId14"/>
              </p:custDataLst>
            </p:nvPr>
          </p:nvSpPr>
          <p:spPr bwMode="auto">
            <a:xfrm>
              <a:off x="5945188" y="2001838"/>
              <a:ext cx="23813" cy="20638"/>
            </a:xfrm>
            <a:custGeom>
              <a:avLst/>
              <a:gdLst>
                <a:gd name="T0" fmla="*/ 2 w 8"/>
                <a:gd name="T1" fmla="*/ 6 h 7"/>
                <a:gd name="T2" fmla="*/ 7 w 8"/>
                <a:gd name="T3" fmla="*/ 6 h 7"/>
                <a:gd name="T4" fmla="*/ 6 w 8"/>
                <a:gd name="T5" fmla="*/ 1 h 7"/>
                <a:gd name="T6" fmla="*/ 2 w 8"/>
                <a:gd name="T7" fmla="*/ 1 h 7"/>
                <a:gd name="T8" fmla="*/ 2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7"/>
                    <a:pt x="5" y="7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8" name="Freeform 10"/>
            <p:cNvSpPr/>
            <p:nvPr>
              <p:custDataLst>
                <p:tags r:id="rId15"/>
              </p:custDataLst>
            </p:nvPr>
          </p:nvSpPr>
          <p:spPr bwMode="auto">
            <a:xfrm>
              <a:off x="5983288" y="1968500"/>
              <a:ext cx="30163" cy="30163"/>
            </a:xfrm>
            <a:custGeom>
              <a:avLst/>
              <a:gdLst>
                <a:gd name="T0" fmla="*/ 2 w 10"/>
                <a:gd name="T1" fmla="*/ 8 h 10"/>
                <a:gd name="T2" fmla="*/ 8 w 10"/>
                <a:gd name="T3" fmla="*/ 8 h 10"/>
                <a:gd name="T4" fmla="*/ 8 w 10"/>
                <a:gd name="T5" fmla="*/ 1 h 10"/>
                <a:gd name="T6" fmla="*/ 2 w 10"/>
                <a:gd name="T7" fmla="*/ 2 h 10"/>
                <a:gd name="T8" fmla="*/ 2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8"/>
                  </a:move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3"/>
                    <a:pt x="0" y="6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9" name="Freeform 11"/>
            <p:cNvSpPr/>
            <p:nvPr>
              <p:custDataLst>
                <p:tags r:id="rId16"/>
              </p:custDataLst>
            </p:nvPr>
          </p:nvSpPr>
          <p:spPr bwMode="auto">
            <a:xfrm>
              <a:off x="6030913" y="1938338"/>
              <a:ext cx="42863" cy="39688"/>
            </a:xfrm>
            <a:custGeom>
              <a:avLst/>
              <a:gdLst>
                <a:gd name="T0" fmla="*/ 3 w 14"/>
                <a:gd name="T1" fmla="*/ 11 h 13"/>
                <a:gd name="T2" fmla="*/ 11 w 14"/>
                <a:gd name="T3" fmla="*/ 10 h 13"/>
                <a:gd name="T4" fmla="*/ 11 w 14"/>
                <a:gd name="T5" fmla="*/ 2 h 13"/>
                <a:gd name="T6" fmla="*/ 3 w 14"/>
                <a:gd name="T7" fmla="*/ 2 h 13"/>
                <a:gd name="T8" fmla="*/ 3 w 14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3" y="11"/>
                  </a:moveTo>
                  <a:cubicBezTo>
                    <a:pt x="6" y="13"/>
                    <a:pt x="9" y="13"/>
                    <a:pt x="11" y="10"/>
                  </a:cubicBezTo>
                  <a:cubicBezTo>
                    <a:pt x="14" y="8"/>
                    <a:pt x="13" y="4"/>
                    <a:pt x="11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0" y="5"/>
                    <a:pt x="1" y="9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0" name="Freeform 12"/>
            <p:cNvSpPr/>
            <p:nvPr>
              <p:custDataLst>
                <p:tags r:id="rId17"/>
              </p:custDataLst>
            </p:nvPr>
          </p:nvSpPr>
          <p:spPr bwMode="auto">
            <a:xfrm>
              <a:off x="6264276" y="1901825"/>
              <a:ext cx="107950" cy="173038"/>
            </a:xfrm>
            <a:custGeom>
              <a:avLst/>
              <a:gdLst>
                <a:gd name="T0" fmla="*/ 0 w 36"/>
                <a:gd name="T1" fmla="*/ 57 h 57"/>
                <a:gd name="T2" fmla="*/ 13 w 36"/>
                <a:gd name="T3" fmla="*/ 24 h 57"/>
                <a:gd name="T4" fmla="*/ 32 w 36"/>
                <a:gd name="T5" fmla="*/ 14 h 57"/>
                <a:gd name="T6" fmla="*/ 0 w 36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57">
                  <a:moveTo>
                    <a:pt x="0" y="57"/>
                  </a:moveTo>
                  <a:cubicBezTo>
                    <a:pt x="0" y="57"/>
                    <a:pt x="12" y="37"/>
                    <a:pt x="13" y="24"/>
                  </a:cubicBezTo>
                  <a:cubicBezTo>
                    <a:pt x="14" y="11"/>
                    <a:pt x="27" y="0"/>
                    <a:pt x="32" y="14"/>
                  </a:cubicBezTo>
                  <a:cubicBezTo>
                    <a:pt x="36" y="26"/>
                    <a:pt x="5" y="52"/>
                    <a:pt x="0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32500" lnSpcReduction="20000"/>
            </a:bodyPr>
            <a:lstStyle/>
            <a:p>
              <a:endParaRPr lang="zh-CN" altLang="en-US"/>
            </a:p>
          </p:txBody>
        </p:sp>
        <p:sp>
          <p:nvSpPr>
            <p:cNvPr id="21" name="Freeform 13"/>
            <p:cNvSpPr/>
            <p:nvPr>
              <p:custDataLst>
                <p:tags r:id="rId18"/>
              </p:custDataLst>
            </p:nvPr>
          </p:nvSpPr>
          <p:spPr bwMode="auto">
            <a:xfrm>
              <a:off x="6088063" y="1901825"/>
              <a:ext cx="104775" cy="173038"/>
            </a:xfrm>
            <a:custGeom>
              <a:avLst/>
              <a:gdLst>
                <a:gd name="T0" fmla="*/ 35 w 35"/>
                <a:gd name="T1" fmla="*/ 57 h 57"/>
                <a:gd name="T2" fmla="*/ 22 w 35"/>
                <a:gd name="T3" fmla="*/ 24 h 57"/>
                <a:gd name="T4" fmla="*/ 4 w 35"/>
                <a:gd name="T5" fmla="*/ 14 h 57"/>
                <a:gd name="T6" fmla="*/ 35 w 35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57">
                  <a:moveTo>
                    <a:pt x="35" y="57"/>
                  </a:moveTo>
                  <a:cubicBezTo>
                    <a:pt x="35" y="57"/>
                    <a:pt x="24" y="37"/>
                    <a:pt x="22" y="24"/>
                  </a:cubicBezTo>
                  <a:cubicBezTo>
                    <a:pt x="21" y="11"/>
                    <a:pt x="8" y="0"/>
                    <a:pt x="4" y="14"/>
                  </a:cubicBezTo>
                  <a:cubicBezTo>
                    <a:pt x="0" y="26"/>
                    <a:pt x="31" y="52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32500" lnSpcReduction="20000"/>
            </a:bodyPr>
            <a:lstStyle/>
            <a:p>
              <a:endParaRPr lang="zh-CN" altLang="en-US"/>
            </a:p>
          </p:txBody>
        </p:sp>
        <p:sp>
          <p:nvSpPr>
            <p:cNvPr id="22" name="Freeform 14"/>
            <p:cNvSpPr/>
            <p:nvPr>
              <p:custDataLst>
                <p:tags r:id="rId19"/>
              </p:custDataLst>
            </p:nvPr>
          </p:nvSpPr>
          <p:spPr bwMode="auto">
            <a:xfrm>
              <a:off x="6494463" y="2001838"/>
              <a:ext cx="23813" cy="20638"/>
            </a:xfrm>
            <a:custGeom>
              <a:avLst/>
              <a:gdLst>
                <a:gd name="T0" fmla="*/ 6 w 8"/>
                <a:gd name="T1" fmla="*/ 6 h 7"/>
                <a:gd name="T2" fmla="*/ 1 w 8"/>
                <a:gd name="T3" fmla="*/ 6 h 7"/>
                <a:gd name="T4" fmla="*/ 2 w 8"/>
                <a:gd name="T5" fmla="*/ 1 h 7"/>
                <a:gd name="T6" fmla="*/ 6 w 8"/>
                <a:gd name="T7" fmla="*/ 1 h 7"/>
                <a:gd name="T8" fmla="*/ 6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6"/>
                  </a:moveTo>
                  <a:cubicBezTo>
                    <a:pt x="5" y="7"/>
                    <a:pt x="3" y="7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8" y="3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3" name="Freeform 15"/>
            <p:cNvSpPr/>
            <p:nvPr>
              <p:custDataLst>
                <p:tags r:id="rId20"/>
              </p:custDataLst>
            </p:nvPr>
          </p:nvSpPr>
          <p:spPr bwMode="auto">
            <a:xfrm>
              <a:off x="6450013" y="1968500"/>
              <a:ext cx="30163" cy="30163"/>
            </a:xfrm>
            <a:custGeom>
              <a:avLst/>
              <a:gdLst>
                <a:gd name="T0" fmla="*/ 8 w 10"/>
                <a:gd name="T1" fmla="*/ 8 h 10"/>
                <a:gd name="T2" fmla="*/ 1 w 10"/>
                <a:gd name="T3" fmla="*/ 8 h 10"/>
                <a:gd name="T4" fmla="*/ 2 w 10"/>
                <a:gd name="T5" fmla="*/ 1 h 10"/>
                <a:gd name="T6" fmla="*/ 8 w 10"/>
                <a:gd name="T7" fmla="*/ 2 h 10"/>
                <a:gd name="T8" fmla="*/ 8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8"/>
                  </a:moveTo>
                  <a:cubicBezTo>
                    <a:pt x="6" y="10"/>
                    <a:pt x="3" y="10"/>
                    <a:pt x="1" y="8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4" y="0"/>
                    <a:pt x="6" y="0"/>
                    <a:pt x="8" y="2"/>
                  </a:cubicBezTo>
                  <a:cubicBezTo>
                    <a:pt x="10" y="3"/>
                    <a:pt x="10" y="6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4" name="Freeform 16"/>
            <p:cNvSpPr/>
            <p:nvPr>
              <p:custDataLst>
                <p:tags r:id="rId21"/>
              </p:custDataLst>
            </p:nvPr>
          </p:nvSpPr>
          <p:spPr bwMode="auto">
            <a:xfrm>
              <a:off x="6389688" y="1938338"/>
              <a:ext cx="41275" cy="39688"/>
            </a:xfrm>
            <a:custGeom>
              <a:avLst/>
              <a:gdLst>
                <a:gd name="T0" fmla="*/ 11 w 14"/>
                <a:gd name="T1" fmla="*/ 11 h 13"/>
                <a:gd name="T2" fmla="*/ 2 w 14"/>
                <a:gd name="T3" fmla="*/ 10 h 13"/>
                <a:gd name="T4" fmla="*/ 3 w 14"/>
                <a:gd name="T5" fmla="*/ 2 h 13"/>
                <a:gd name="T6" fmla="*/ 11 w 14"/>
                <a:gd name="T7" fmla="*/ 2 h 13"/>
                <a:gd name="T8" fmla="*/ 11 w 14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1" y="11"/>
                  </a:moveTo>
                  <a:cubicBezTo>
                    <a:pt x="8" y="13"/>
                    <a:pt x="5" y="13"/>
                    <a:pt x="2" y="10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6" y="0"/>
                    <a:pt x="9" y="0"/>
                    <a:pt x="11" y="2"/>
                  </a:cubicBezTo>
                  <a:cubicBezTo>
                    <a:pt x="14" y="5"/>
                    <a:pt x="13" y="9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5" name="Freeform 17"/>
            <p:cNvSpPr/>
            <p:nvPr>
              <p:custDataLst>
                <p:tags r:id="rId22"/>
              </p:custDataLst>
            </p:nvPr>
          </p:nvSpPr>
          <p:spPr bwMode="auto">
            <a:xfrm>
              <a:off x="6180138" y="1898650"/>
              <a:ext cx="90488" cy="139700"/>
            </a:xfrm>
            <a:custGeom>
              <a:avLst/>
              <a:gdLst>
                <a:gd name="T0" fmla="*/ 25 w 30"/>
                <a:gd name="T1" fmla="*/ 27 h 46"/>
                <a:gd name="T2" fmla="*/ 30 w 30"/>
                <a:gd name="T3" fmla="*/ 16 h 46"/>
                <a:gd name="T4" fmla="*/ 15 w 30"/>
                <a:gd name="T5" fmla="*/ 0 h 46"/>
                <a:gd name="T6" fmla="*/ 0 w 30"/>
                <a:gd name="T7" fmla="*/ 16 h 46"/>
                <a:gd name="T8" fmla="*/ 5 w 30"/>
                <a:gd name="T9" fmla="*/ 27 h 46"/>
                <a:gd name="T10" fmla="*/ 3 w 30"/>
                <a:gd name="T11" fmla="*/ 34 h 46"/>
                <a:gd name="T12" fmla="*/ 15 w 30"/>
                <a:gd name="T13" fmla="*/ 46 h 46"/>
                <a:gd name="T14" fmla="*/ 27 w 30"/>
                <a:gd name="T15" fmla="*/ 34 h 46"/>
                <a:gd name="T16" fmla="*/ 25 w 30"/>
                <a:gd name="T17" fmla="*/ 2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6">
                  <a:moveTo>
                    <a:pt x="25" y="27"/>
                  </a:moveTo>
                  <a:cubicBezTo>
                    <a:pt x="28" y="24"/>
                    <a:pt x="30" y="20"/>
                    <a:pt x="30" y="16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0"/>
                    <a:pt x="2" y="24"/>
                    <a:pt x="5" y="27"/>
                  </a:cubicBezTo>
                  <a:cubicBezTo>
                    <a:pt x="4" y="29"/>
                    <a:pt x="3" y="31"/>
                    <a:pt x="3" y="34"/>
                  </a:cubicBezTo>
                  <a:cubicBezTo>
                    <a:pt x="3" y="41"/>
                    <a:pt x="8" y="46"/>
                    <a:pt x="15" y="46"/>
                  </a:cubicBezTo>
                  <a:cubicBezTo>
                    <a:pt x="22" y="46"/>
                    <a:pt x="27" y="41"/>
                    <a:pt x="27" y="34"/>
                  </a:cubicBezTo>
                  <a:cubicBezTo>
                    <a:pt x="27" y="31"/>
                    <a:pt x="26" y="29"/>
                    <a:pt x="25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6" name="Line 18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6867526" y="2174875"/>
              <a:ext cx="1062038" cy="0"/>
            </a:xfrm>
            <a:prstGeom prst="line">
              <a:avLst/>
            </a:prstGeom>
            <a:grpFill/>
            <a:ln w="12700" cap="flat">
              <a:solidFill>
                <a:srgbClr val="7684D4"/>
              </a:solidFill>
              <a:prstDash val="solid"/>
              <a:miter lim="800000"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7" name="Oval 1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885113" y="2128838"/>
              <a:ext cx="88900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8" name="Line 20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543426" y="2174875"/>
              <a:ext cx="1060450" cy="0"/>
            </a:xfrm>
            <a:prstGeom prst="line">
              <a:avLst/>
            </a:prstGeom>
            <a:grpFill/>
            <a:ln w="12700" cap="flat">
              <a:solidFill>
                <a:srgbClr val="7684D4"/>
              </a:solidFill>
              <a:prstDash val="solid"/>
              <a:miter lim="800000"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29" name="Oval 2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500563" y="2128838"/>
              <a:ext cx="90488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30" name="Freeform 22"/>
            <p:cNvSpPr/>
            <p:nvPr>
              <p:custDataLst>
                <p:tags r:id="rId27"/>
              </p:custDataLst>
            </p:nvPr>
          </p:nvSpPr>
          <p:spPr bwMode="auto">
            <a:xfrm>
              <a:off x="5953126" y="2062163"/>
              <a:ext cx="247650" cy="234950"/>
            </a:xfrm>
            <a:custGeom>
              <a:avLst/>
              <a:gdLst>
                <a:gd name="T0" fmla="*/ 61 w 83"/>
                <a:gd name="T1" fmla="*/ 69 h 77"/>
                <a:gd name="T2" fmla="*/ 46 w 83"/>
                <a:gd name="T3" fmla="*/ 53 h 77"/>
                <a:gd name="T4" fmla="*/ 47 w 83"/>
                <a:gd name="T5" fmla="*/ 45 h 77"/>
                <a:gd name="T6" fmla="*/ 35 w 83"/>
                <a:gd name="T7" fmla="*/ 50 h 77"/>
                <a:gd name="T8" fmla="*/ 52 w 83"/>
                <a:gd name="T9" fmla="*/ 69 h 77"/>
                <a:gd name="T10" fmla="*/ 21 w 83"/>
                <a:gd name="T11" fmla="*/ 54 h 77"/>
                <a:gd name="T12" fmla="*/ 20 w 83"/>
                <a:gd name="T13" fmla="*/ 19 h 77"/>
                <a:gd name="T14" fmla="*/ 34 w 83"/>
                <a:gd name="T15" fmla="*/ 19 h 77"/>
                <a:gd name="T16" fmla="*/ 24 w 83"/>
                <a:gd name="T17" fmla="*/ 1 h 77"/>
                <a:gd name="T18" fmla="*/ 8 w 83"/>
                <a:gd name="T19" fmla="*/ 44 h 77"/>
                <a:gd name="T20" fmla="*/ 26 w 83"/>
                <a:gd name="T21" fmla="*/ 67 h 77"/>
                <a:gd name="T22" fmla="*/ 83 w 83"/>
                <a:gd name="T23" fmla="*/ 58 h 77"/>
                <a:gd name="T24" fmla="*/ 61 w 83"/>
                <a:gd name="T25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77">
                  <a:moveTo>
                    <a:pt x="61" y="69"/>
                  </a:moveTo>
                  <a:cubicBezTo>
                    <a:pt x="47" y="68"/>
                    <a:pt x="46" y="53"/>
                    <a:pt x="46" y="53"/>
                  </a:cubicBezTo>
                  <a:cubicBezTo>
                    <a:pt x="46" y="53"/>
                    <a:pt x="49" y="49"/>
                    <a:pt x="47" y="45"/>
                  </a:cubicBezTo>
                  <a:cubicBezTo>
                    <a:pt x="44" y="41"/>
                    <a:pt x="36" y="41"/>
                    <a:pt x="35" y="50"/>
                  </a:cubicBezTo>
                  <a:cubicBezTo>
                    <a:pt x="34" y="59"/>
                    <a:pt x="43" y="67"/>
                    <a:pt x="52" y="69"/>
                  </a:cubicBezTo>
                  <a:cubicBezTo>
                    <a:pt x="52" y="69"/>
                    <a:pt x="32" y="70"/>
                    <a:pt x="21" y="54"/>
                  </a:cubicBezTo>
                  <a:cubicBezTo>
                    <a:pt x="10" y="38"/>
                    <a:pt x="20" y="19"/>
                    <a:pt x="20" y="19"/>
                  </a:cubicBezTo>
                  <a:cubicBezTo>
                    <a:pt x="20" y="19"/>
                    <a:pt x="26" y="26"/>
                    <a:pt x="34" y="19"/>
                  </a:cubicBezTo>
                  <a:cubicBezTo>
                    <a:pt x="42" y="13"/>
                    <a:pt x="36" y="0"/>
                    <a:pt x="24" y="1"/>
                  </a:cubicBezTo>
                  <a:cubicBezTo>
                    <a:pt x="13" y="2"/>
                    <a:pt x="0" y="16"/>
                    <a:pt x="8" y="44"/>
                  </a:cubicBezTo>
                  <a:cubicBezTo>
                    <a:pt x="10" y="54"/>
                    <a:pt x="17" y="62"/>
                    <a:pt x="26" y="67"/>
                  </a:cubicBezTo>
                  <a:cubicBezTo>
                    <a:pt x="45" y="77"/>
                    <a:pt x="74" y="76"/>
                    <a:pt x="83" y="58"/>
                  </a:cubicBezTo>
                  <a:cubicBezTo>
                    <a:pt x="83" y="58"/>
                    <a:pt x="75" y="69"/>
                    <a:pt x="6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57500" lnSpcReduction="20000"/>
            </a:bodyPr>
            <a:lstStyle/>
            <a:p>
              <a:endParaRPr lang="zh-CN" altLang="en-US"/>
            </a:p>
          </p:txBody>
        </p:sp>
        <p:sp>
          <p:nvSpPr>
            <p:cNvPr id="31" name="Freeform 23"/>
            <p:cNvSpPr/>
            <p:nvPr>
              <p:custDataLst>
                <p:tags r:id="rId28"/>
              </p:custDataLst>
            </p:nvPr>
          </p:nvSpPr>
          <p:spPr bwMode="auto">
            <a:xfrm>
              <a:off x="5735638" y="2022475"/>
              <a:ext cx="304800" cy="280988"/>
            </a:xfrm>
            <a:custGeom>
              <a:avLst/>
              <a:gdLst>
                <a:gd name="T0" fmla="*/ 50 w 102"/>
                <a:gd name="T1" fmla="*/ 69 h 92"/>
                <a:gd name="T2" fmla="*/ 26 w 102"/>
                <a:gd name="T3" fmla="*/ 46 h 92"/>
                <a:gd name="T4" fmla="*/ 35 w 102"/>
                <a:gd name="T5" fmla="*/ 33 h 92"/>
                <a:gd name="T6" fmla="*/ 46 w 102"/>
                <a:gd name="T7" fmla="*/ 25 h 92"/>
                <a:gd name="T8" fmla="*/ 24 w 102"/>
                <a:gd name="T9" fmla="*/ 29 h 92"/>
                <a:gd name="T10" fmla="*/ 25 w 102"/>
                <a:gd name="T11" fmla="*/ 56 h 92"/>
                <a:gd name="T12" fmla="*/ 33 w 102"/>
                <a:gd name="T13" fmla="*/ 10 h 92"/>
                <a:gd name="T14" fmla="*/ 58 w 102"/>
                <a:gd name="T15" fmla="*/ 22 h 92"/>
                <a:gd name="T16" fmla="*/ 49 w 102"/>
                <a:gd name="T17" fmla="*/ 35 h 92"/>
                <a:gd name="T18" fmla="*/ 57 w 102"/>
                <a:gd name="T19" fmla="*/ 12 h 92"/>
                <a:gd name="T20" fmla="*/ 19 w 102"/>
                <a:gd name="T21" fmla="*/ 10 h 92"/>
                <a:gd name="T22" fmla="*/ 14 w 102"/>
                <a:gd name="T23" fmla="*/ 65 h 92"/>
                <a:gd name="T24" fmla="*/ 61 w 102"/>
                <a:gd name="T25" fmla="*/ 79 h 92"/>
                <a:gd name="T26" fmla="*/ 91 w 102"/>
                <a:gd name="T27" fmla="*/ 75 h 92"/>
                <a:gd name="T28" fmla="*/ 87 w 102"/>
                <a:gd name="T29" fmla="*/ 90 h 92"/>
                <a:gd name="T30" fmla="*/ 78 w 102"/>
                <a:gd name="T31" fmla="*/ 82 h 92"/>
                <a:gd name="T32" fmla="*/ 88 w 102"/>
                <a:gd name="T33" fmla="*/ 92 h 92"/>
                <a:gd name="T34" fmla="*/ 95 w 102"/>
                <a:gd name="T35" fmla="*/ 74 h 92"/>
                <a:gd name="T36" fmla="*/ 50 w 102"/>
                <a:gd name="T3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92">
                  <a:moveTo>
                    <a:pt x="50" y="69"/>
                  </a:moveTo>
                  <a:cubicBezTo>
                    <a:pt x="34" y="70"/>
                    <a:pt x="26" y="58"/>
                    <a:pt x="26" y="46"/>
                  </a:cubicBezTo>
                  <a:cubicBezTo>
                    <a:pt x="26" y="35"/>
                    <a:pt x="35" y="33"/>
                    <a:pt x="35" y="33"/>
                  </a:cubicBezTo>
                  <a:cubicBezTo>
                    <a:pt x="41" y="36"/>
                    <a:pt x="47" y="32"/>
                    <a:pt x="46" y="25"/>
                  </a:cubicBezTo>
                  <a:cubicBezTo>
                    <a:pt x="44" y="18"/>
                    <a:pt x="30" y="18"/>
                    <a:pt x="24" y="29"/>
                  </a:cubicBezTo>
                  <a:cubicBezTo>
                    <a:pt x="18" y="40"/>
                    <a:pt x="25" y="56"/>
                    <a:pt x="25" y="56"/>
                  </a:cubicBezTo>
                  <a:cubicBezTo>
                    <a:pt x="12" y="36"/>
                    <a:pt x="19" y="16"/>
                    <a:pt x="33" y="10"/>
                  </a:cubicBezTo>
                  <a:cubicBezTo>
                    <a:pt x="45" y="5"/>
                    <a:pt x="58" y="10"/>
                    <a:pt x="58" y="22"/>
                  </a:cubicBezTo>
                  <a:cubicBezTo>
                    <a:pt x="59" y="34"/>
                    <a:pt x="49" y="35"/>
                    <a:pt x="49" y="35"/>
                  </a:cubicBezTo>
                  <a:cubicBezTo>
                    <a:pt x="58" y="37"/>
                    <a:pt x="65" y="21"/>
                    <a:pt x="57" y="12"/>
                  </a:cubicBezTo>
                  <a:cubicBezTo>
                    <a:pt x="49" y="2"/>
                    <a:pt x="33" y="0"/>
                    <a:pt x="19" y="10"/>
                  </a:cubicBezTo>
                  <a:cubicBezTo>
                    <a:pt x="7" y="19"/>
                    <a:pt x="0" y="46"/>
                    <a:pt x="14" y="65"/>
                  </a:cubicBezTo>
                  <a:cubicBezTo>
                    <a:pt x="28" y="84"/>
                    <a:pt x="54" y="80"/>
                    <a:pt x="61" y="79"/>
                  </a:cubicBezTo>
                  <a:cubicBezTo>
                    <a:pt x="67" y="78"/>
                    <a:pt x="83" y="69"/>
                    <a:pt x="91" y="75"/>
                  </a:cubicBezTo>
                  <a:cubicBezTo>
                    <a:pt x="98" y="81"/>
                    <a:pt x="93" y="89"/>
                    <a:pt x="87" y="90"/>
                  </a:cubicBezTo>
                  <a:cubicBezTo>
                    <a:pt x="80" y="90"/>
                    <a:pt x="78" y="82"/>
                    <a:pt x="78" y="82"/>
                  </a:cubicBezTo>
                  <a:cubicBezTo>
                    <a:pt x="77" y="87"/>
                    <a:pt x="81" y="91"/>
                    <a:pt x="88" y="92"/>
                  </a:cubicBezTo>
                  <a:cubicBezTo>
                    <a:pt x="95" y="92"/>
                    <a:pt x="102" y="83"/>
                    <a:pt x="95" y="74"/>
                  </a:cubicBezTo>
                  <a:cubicBezTo>
                    <a:pt x="88" y="65"/>
                    <a:pt x="67" y="68"/>
                    <a:pt x="50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80000" lnSpcReduction="20000"/>
            </a:bodyPr>
            <a:lstStyle/>
            <a:p>
              <a:endParaRPr lang="zh-CN" altLang="en-US"/>
            </a:p>
          </p:txBody>
        </p:sp>
        <p:sp>
          <p:nvSpPr>
            <p:cNvPr id="32" name="Freeform 24"/>
            <p:cNvSpPr/>
            <p:nvPr>
              <p:custDataLst>
                <p:tags r:id="rId29"/>
              </p:custDataLst>
            </p:nvPr>
          </p:nvSpPr>
          <p:spPr bwMode="auto">
            <a:xfrm>
              <a:off x="6253163" y="2062163"/>
              <a:ext cx="244475" cy="234950"/>
            </a:xfrm>
            <a:custGeom>
              <a:avLst/>
              <a:gdLst>
                <a:gd name="T0" fmla="*/ 21 w 82"/>
                <a:gd name="T1" fmla="*/ 69 h 77"/>
                <a:gd name="T2" fmla="*/ 37 w 82"/>
                <a:gd name="T3" fmla="*/ 53 h 77"/>
                <a:gd name="T4" fmla="*/ 36 w 82"/>
                <a:gd name="T5" fmla="*/ 45 h 77"/>
                <a:gd name="T6" fmla="*/ 47 w 82"/>
                <a:gd name="T7" fmla="*/ 50 h 77"/>
                <a:gd name="T8" fmla="*/ 30 w 82"/>
                <a:gd name="T9" fmla="*/ 69 h 77"/>
                <a:gd name="T10" fmla="*/ 61 w 82"/>
                <a:gd name="T11" fmla="*/ 54 h 77"/>
                <a:gd name="T12" fmla="*/ 63 w 82"/>
                <a:gd name="T13" fmla="*/ 19 h 77"/>
                <a:gd name="T14" fmla="*/ 48 w 82"/>
                <a:gd name="T15" fmla="*/ 19 h 77"/>
                <a:gd name="T16" fmla="*/ 58 w 82"/>
                <a:gd name="T17" fmla="*/ 1 h 77"/>
                <a:gd name="T18" fmla="*/ 75 w 82"/>
                <a:gd name="T19" fmla="*/ 44 h 77"/>
                <a:gd name="T20" fmla="*/ 56 w 82"/>
                <a:gd name="T21" fmla="*/ 67 h 77"/>
                <a:gd name="T22" fmla="*/ 0 w 82"/>
                <a:gd name="T23" fmla="*/ 58 h 77"/>
                <a:gd name="T24" fmla="*/ 21 w 82"/>
                <a:gd name="T25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77">
                  <a:moveTo>
                    <a:pt x="21" y="69"/>
                  </a:moveTo>
                  <a:cubicBezTo>
                    <a:pt x="35" y="68"/>
                    <a:pt x="37" y="53"/>
                    <a:pt x="37" y="53"/>
                  </a:cubicBezTo>
                  <a:cubicBezTo>
                    <a:pt x="37" y="53"/>
                    <a:pt x="33" y="49"/>
                    <a:pt x="36" y="45"/>
                  </a:cubicBezTo>
                  <a:cubicBezTo>
                    <a:pt x="38" y="41"/>
                    <a:pt x="46" y="41"/>
                    <a:pt x="47" y="50"/>
                  </a:cubicBezTo>
                  <a:cubicBezTo>
                    <a:pt x="48" y="59"/>
                    <a:pt x="39" y="67"/>
                    <a:pt x="30" y="69"/>
                  </a:cubicBezTo>
                  <a:cubicBezTo>
                    <a:pt x="30" y="69"/>
                    <a:pt x="51" y="70"/>
                    <a:pt x="61" y="54"/>
                  </a:cubicBezTo>
                  <a:cubicBezTo>
                    <a:pt x="72" y="38"/>
                    <a:pt x="63" y="19"/>
                    <a:pt x="63" y="19"/>
                  </a:cubicBezTo>
                  <a:cubicBezTo>
                    <a:pt x="63" y="19"/>
                    <a:pt x="56" y="26"/>
                    <a:pt x="48" y="19"/>
                  </a:cubicBezTo>
                  <a:cubicBezTo>
                    <a:pt x="40" y="13"/>
                    <a:pt x="46" y="0"/>
                    <a:pt x="58" y="1"/>
                  </a:cubicBezTo>
                  <a:cubicBezTo>
                    <a:pt x="70" y="2"/>
                    <a:pt x="82" y="16"/>
                    <a:pt x="75" y="44"/>
                  </a:cubicBezTo>
                  <a:cubicBezTo>
                    <a:pt x="72" y="54"/>
                    <a:pt x="65" y="62"/>
                    <a:pt x="56" y="67"/>
                  </a:cubicBezTo>
                  <a:cubicBezTo>
                    <a:pt x="37" y="77"/>
                    <a:pt x="8" y="76"/>
                    <a:pt x="0" y="58"/>
                  </a:cubicBezTo>
                  <a:cubicBezTo>
                    <a:pt x="0" y="58"/>
                    <a:pt x="7" y="69"/>
                    <a:pt x="2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57500" lnSpcReduction="20000"/>
            </a:bodyPr>
            <a:lstStyle/>
            <a:p>
              <a:endParaRPr lang="zh-CN" altLang="en-US"/>
            </a:p>
          </p:txBody>
        </p:sp>
        <p:sp>
          <p:nvSpPr>
            <p:cNvPr id="33" name="Freeform 25"/>
            <p:cNvSpPr/>
            <p:nvPr>
              <p:custDataLst>
                <p:tags r:id="rId30"/>
              </p:custDataLst>
            </p:nvPr>
          </p:nvSpPr>
          <p:spPr bwMode="auto">
            <a:xfrm>
              <a:off x="6410326" y="2022475"/>
              <a:ext cx="304800" cy="280988"/>
            </a:xfrm>
            <a:custGeom>
              <a:avLst/>
              <a:gdLst>
                <a:gd name="T0" fmla="*/ 52 w 102"/>
                <a:gd name="T1" fmla="*/ 69 h 92"/>
                <a:gd name="T2" fmla="*/ 76 w 102"/>
                <a:gd name="T3" fmla="*/ 46 h 92"/>
                <a:gd name="T4" fmla="*/ 67 w 102"/>
                <a:gd name="T5" fmla="*/ 33 h 92"/>
                <a:gd name="T6" fmla="*/ 57 w 102"/>
                <a:gd name="T7" fmla="*/ 25 h 92"/>
                <a:gd name="T8" fmla="*/ 78 w 102"/>
                <a:gd name="T9" fmla="*/ 29 h 92"/>
                <a:gd name="T10" fmla="*/ 78 w 102"/>
                <a:gd name="T11" fmla="*/ 56 h 92"/>
                <a:gd name="T12" fmla="*/ 69 w 102"/>
                <a:gd name="T13" fmla="*/ 10 h 92"/>
                <a:gd name="T14" fmla="*/ 44 w 102"/>
                <a:gd name="T15" fmla="*/ 22 h 92"/>
                <a:gd name="T16" fmla="*/ 54 w 102"/>
                <a:gd name="T17" fmla="*/ 35 h 92"/>
                <a:gd name="T18" fmla="*/ 45 w 102"/>
                <a:gd name="T19" fmla="*/ 12 h 92"/>
                <a:gd name="T20" fmla="*/ 83 w 102"/>
                <a:gd name="T21" fmla="*/ 10 h 92"/>
                <a:gd name="T22" fmla="*/ 88 w 102"/>
                <a:gd name="T23" fmla="*/ 65 h 92"/>
                <a:gd name="T24" fmla="*/ 42 w 102"/>
                <a:gd name="T25" fmla="*/ 79 h 92"/>
                <a:gd name="T26" fmla="*/ 12 w 102"/>
                <a:gd name="T27" fmla="*/ 75 h 92"/>
                <a:gd name="T28" fmla="*/ 15 w 102"/>
                <a:gd name="T29" fmla="*/ 90 h 92"/>
                <a:gd name="T30" fmla="*/ 25 w 102"/>
                <a:gd name="T31" fmla="*/ 82 h 92"/>
                <a:gd name="T32" fmla="*/ 14 w 102"/>
                <a:gd name="T33" fmla="*/ 92 h 92"/>
                <a:gd name="T34" fmla="*/ 7 w 102"/>
                <a:gd name="T35" fmla="*/ 74 h 92"/>
                <a:gd name="T36" fmla="*/ 52 w 102"/>
                <a:gd name="T3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92">
                  <a:moveTo>
                    <a:pt x="52" y="69"/>
                  </a:moveTo>
                  <a:cubicBezTo>
                    <a:pt x="69" y="70"/>
                    <a:pt x="77" y="58"/>
                    <a:pt x="76" y="46"/>
                  </a:cubicBezTo>
                  <a:cubicBezTo>
                    <a:pt x="76" y="35"/>
                    <a:pt x="67" y="33"/>
                    <a:pt x="67" y="33"/>
                  </a:cubicBezTo>
                  <a:cubicBezTo>
                    <a:pt x="62" y="36"/>
                    <a:pt x="55" y="32"/>
                    <a:pt x="57" y="25"/>
                  </a:cubicBezTo>
                  <a:cubicBezTo>
                    <a:pt x="58" y="18"/>
                    <a:pt x="72" y="18"/>
                    <a:pt x="78" y="29"/>
                  </a:cubicBezTo>
                  <a:cubicBezTo>
                    <a:pt x="84" y="40"/>
                    <a:pt x="78" y="56"/>
                    <a:pt x="78" y="56"/>
                  </a:cubicBezTo>
                  <a:cubicBezTo>
                    <a:pt x="91" y="36"/>
                    <a:pt x="84" y="16"/>
                    <a:pt x="69" y="10"/>
                  </a:cubicBezTo>
                  <a:cubicBezTo>
                    <a:pt x="57" y="5"/>
                    <a:pt x="44" y="10"/>
                    <a:pt x="44" y="22"/>
                  </a:cubicBezTo>
                  <a:cubicBezTo>
                    <a:pt x="44" y="34"/>
                    <a:pt x="54" y="35"/>
                    <a:pt x="54" y="35"/>
                  </a:cubicBezTo>
                  <a:cubicBezTo>
                    <a:pt x="44" y="37"/>
                    <a:pt x="37" y="21"/>
                    <a:pt x="45" y="12"/>
                  </a:cubicBezTo>
                  <a:cubicBezTo>
                    <a:pt x="53" y="2"/>
                    <a:pt x="70" y="0"/>
                    <a:pt x="83" y="10"/>
                  </a:cubicBezTo>
                  <a:cubicBezTo>
                    <a:pt x="96" y="19"/>
                    <a:pt x="102" y="46"/>
                    <a:pt x="88" y="65"/>
                  </a:cubicBezTo>
                  <a:cubicBezTo>
                    <a:pt x="74" y="84"/>
                    <a:pt x="48" y="80"/>
                    <a:pt x="42" y="79"/>
                  </a:cubicBezTo>
                  <a:cubicBezTo>
                    <a:pt x="35" y="78"/>
                    <a:pt x="19" y="69"/>
                    <a:pt x="12" y="75"/>
                  </a:cubicBezTo>
                  <a:cubicBezTo>
                    <a:pt x="4" y="81"/>
                    <a:pt x="9" y="89"/>
                    <a:pt x="15" y="90"/>
                  </a:cubicBezTo>
                  <a:cubicBezTo>
                    <a:pt x="22" y="90"/>
                    <a:pt x="25" y="82"/>
                    <a:pt x="25" y="82"/>
                  </a:cubicBezTo>
                  <a:cubicBezTo>
                    <a:pt x="25" y="87"/>
                    <a:pt x="22" y="91"/>
                    <a:pt x="14" y="92"/>
                  </a:cubicBezTo>
                  <a:cubicBezTo>
                    <a:pt x="8" y="92"/>
                    <a:pt x="0" y="83"/>
                    <a:pt x="7" y="74"/>
                  </a:cubicBezTo>
                  <a:cubicBezTo>
                    <a:pt x="15" y="65"/>
                    <a:pt x="35" y="68"/>
                    <a:pt x="52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80000" lnSpcReduction="20000"/>
            </a:bodyPr>
            <a:lstStyle/>
            <a:p>
              <a:endParaRPr lang="zh-CN" altLang="en-US"/>
            </a:p>
          </p:txBody>
        </p:sp>
        <p:sp>
          <p:nvSpPr>
            <p:cNvPr id="34" name="Freeform 26"/>
            <p:cNvSpPr/>
            <p:nvPr>
              <p:custDataLst>
                <p:tags r:id="rId31"/>
              </p:custDataLst>
            </p:nvPr>
          </p:nvSpPr>
          <p:spPr bwMode="auto">
            <a:xfrm>
              <a:off x="5576888" y="2058988"/>
              <a:ext cx="166688" cy="152400"/>
            </a:xfrm>
            <a:custGeom>
              <a:avLst/>
              <a:gdLst>
                <a:gd name="T0" fmla="*/ 45 w 56"/>
                <a:gd name="T1" fmla="*/ 14 h 50"/>
                <a:gd name="T2" fmla="*/ 27 w 56"/>
                <a:gd name="T3" fmla="*/ 23 h 50"/>
                <a:gd name="T4" fmla="*/ 21 w 56"/>
                <a:gd name="T5" fmla="*/ 41 h 50"/>
                <a:gd name="T6" fmla="*/ 7 w 56"/>
                <a:gd name="T7" fmla="*/ 36 h 50"/>
                <a:gd name="T8" fmla="*/ 0 w 56"/>
                <a:gd name="T9" fmla="*/ 36 h 50"/>
                <a:gd name="T10" fmla="*/ 0 w 56"/>
                <a:gd name="T11" fmla="*/ 37 h 50"/>
                <a:gd name="T12" fmla="*/ 25 w 56"/>
                <a:gd name="T13" fmla="*/ 49 h 50"/>
                <a:gd name="T14" fmla="*/ 45 w 56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45" y="14"/>
                  </a:moveTo>
                  <a:cubicBezTo>
                    <a:pt x="34" y="0"/>
                    <a:pt x="21" y="17"/>
                    <a:pt x="27" y="23"/>
                  </a:cubicBezTo>
                  <a:cubicBezTo>
                    <a:pt x="34" y="29"/>
                    <a:pt x="30" y="40"/>
                    <a:pt x="21" y="41"/>
                  </a:cubicBezTo>
                  <a:cubicBezTo>
                    <a:pt x="16" y="42"/>
                    <a:pt x="11" y="40"/>
                    <a:pt x="7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45"/>
                    <a:pt x="14" y="50"/>
                    <a:pt x="25" y="49"/>
                  </a:cubicBezTo>
                  <a:cubicBezTo>
                    <a:pt x="43" y="47"/>
                    <a:pt x="56" y="29"/>
                    <a:pt x="4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35" name="Freeform 27"/>
            <p:cNvSpPr/>
            <p:nvPr>
              <p:custDataLst>
                <p:tags r:id="rId32"/>
              </p:custDataLst>
            </p:nvPr>
          </p:nvSpPr>
          <p:spPr bwMode="auto">
            <a:xfrm>
              <a:off x="6711951" y="2058988"/>
              <a:ext cx="168275" cy="152400"/>
            </a:xfrm>
            <a:custGeom>
              <a:avLst/>
              <a:gdLst>
                <a:gd name="T0" fmla="*/ 11 w 56"/>
                <a:gd name="T1" fmla="*/ 14 h 50"/>
                <a:gd name="T2" fmla="*/ 28 w 56"/>
                <a:gd name="T3" fmla="*/ 23 h 50"/>
                <a:gd name="T4" fmla="*/ 35 w 56"/>
                <a:gd name="T5" fmla="*/ 41 h 50"/>
                <a:gd name="T6" fmla="*/ 49 w 56"/>
                <a:gd name="T7" fmla="*/ 36 h 50"/>
                <a:gd name="T8" fmla="*/ 56 w 56"/>
                <a:gd name="T9" fmla="*/ 36 h 50"/>
                <a:gd name="T10" fmla="*/ 56 w 56"/>
                <a:gd name="T11" fmla="*/ 37 h 50"/>
                <a:gd name="T12" fmla="*/ 31 w 56"/>
                <a:gd name="T13" fmla="*/ 49 h 50"/>
                <a:gd name="T14" fmla="*/ 11 w 56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11" y="14"/>
                  </a:moveTo>
                  <a:cubicBezTo>
                    <a:pt x="22" y="0"/>
                    <a:pt x="35" y="17"/>
                    <a:pt x="28" y="23"/>
                  </a:cubicBezTo>
                  <a:cubicBezTo>
                    <a:pt x="22" y="29"/>
                    <a:pt x="26" y="40"/>
                    <a:pt x="35" y="41"/>
                  </a:cubicBezTo>
                  <a:cubicBezTo>
                    <a:pt x="40" y="42"/>
                    <a:pt x="44" y="40"/>
                    <a:pt x="49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1" y="45"/>
                    <a:pt x="42" y="50"/>
                    <a:pt x="31" y="49"/>
                  </a:cubicBezTo>
                  <a:cubicBezTo>
                    <a:pt x="13" y="47"/>
                    <a:pt x="0" y="29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>
            <p:custDataLst>
              <p:tags r:id="rId33"/>
            </p:custDataLst>
          </p:nvPr>
        </p:nvGrpSpPr>
        <p:grpSpPr>
          <a:xfrm flipV="1">
            <a:off x="1975078" y="4109973"/>
            <a:ext cx="3473450" cy="425451"/>
            <a:chOff x="4500563" y="1898650"/>
            <a:chExt cx="3473450" cy="425451"/>
          </a:xfrm>
          <a:solidFill>
            <a:schemeClr val="accent1"/>
          </a:solidFill>
        </p:grpSpPr>
        <p:sp>
          <p:nvSpPr>
            <p:cNvPr id="37" name="Oval 5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6192838" y="2190750"/>
              <a:ext cx="65088" cy="666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38" name="Oval 6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6200776" y="2278063"/>
              <a:ext cx="49213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39" name="Oval 7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6200776" y="2120900"/>
              <a:ext cx="49213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0" name="Oval 8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6203951" y="2062163"/>
              <a:ext cx="42863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1" name="Freeform 9"/>
            <p:cNvSpPr/>
            <p:nvPr>
              <p:custDataLst>
                <p:tags r:id="rId38"/>
              </p:custDataLst>
            </p:nvPr>
          </p:nvSpPr>
          <p:spPr bwMode="auto">
            <a:xfrm>
              <a:off x="5945188" y="2001838"/>
              <a:ext cx="23813" cy="20638"/>
            </a:xfrm>
            <a:custGeom>
              <a:avLst/>
              <a:gdLst>
                <a:gd name="T0" fmla="*/ 2 w 8"/>
                <a:gd name="T1" fmla="*/ 6 h 7"/>
                <a:gd name="T2" fmla="*/ 7 w 8"/>
                <a:gd name="T3" fmla="*/ 6 h 7"/>
                <a:gd name="T4" fmla="*/ 6 w 8"/>
                <a:gd name="T5" fmla="*/ 1 h 7"/>
                <a:gd name="T6" fmla="*/ 2 w 8"/>
                <a:gd name="T7" fmla="*/ 1 h 7"/>
                <a:gd name="T8" fmla="*/ 2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7"/>
                    <a:pt x="5" y="7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2" name="Freeform 10"/>
            <p:cNvSpPr/>
            <p:nvPr>
              <p:custDataLst>
                <p:tags r:id="rId39"/>
              </p:custDataLst>
            </p:nvPr>
          </p:nvSpPr>
          <p:spPr bwMode="auto">
            <a:xfrm>
              <a:off x="5983288" y="1968500"/>
              <a:ext cx="30163" cy="30163"/>
            </a:xfrm>
            <a:custGeom>
              <a:avLst/>
              <a:gdLst>
                <a:gd name="T0" fmla="*/ 2 w 10"/>
                <a:gd name="T1" fmla="*/ 8 h 10"/>
                <a:gd name="T2" fmla="*/ 8 w 10"/>
                <a:gd name="T3" fmla="*/ 8 h 10"/>
                <a:gd name="T4" fmla="*/ 8 w 10"/>
                <a:gd name="T5" fmla="*/ 1 h 10"/>
                <a:gd name="T6" fmla="*/ 2 w 10"/>
                <a:gd name="T7" fmla="*/ 2 h 10"/>
                <a:gd name="T8" fmla="*/ 2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8"/>
                  </a:move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3"/>
                    <a:pt x="0" y="6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3" name="Freeform 11"/>
            <p:cNvSpPr/>
            <p:nvPr>
              <p:custDataLst>
                <p:tags r:id="rId40"/>
              </p:custDataLst>
            </p:nvPr>
          </p:nvSpPr>
          <p:spPr bwMode="auto">
            <a:xfrm>
              <a:off x="6030913" y="1938338"/>
              <a:ext cx="42863" cy="39688"/>
            </a:xfrm>
            <a:custGeom>
              <a:avLst/>
              <a:gdLst>
                <a:gd name="T0" fmla="*/ 3 w 14"/>
                <a:gd name="T1" fmla="*/ 11 h 13"/>
                <a:gd name="T2" fmla="*/ 11 w 14"/>
                <a:gd name="T3" fmla="*/ 10 h 13"/>
                <a:gd name="T4" fmla="*/ 11 w 14"/>
                <a:gd name="T5" fmla="*/ 2 h 13"/>
                <a:gd name="T6" fmla="*/ 3 w 14"/>
                <a:gd name="T7" fmla="*/ 2 h 13"/>
                <a:gd name="T8" fmla="*/ 3 w 14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3" y="11"/>
                  </a:moveTo>
                  <a:cubicBezTo>
                    <a:pt x="6" y="13"/>
                    <a:pt x="9" y="13"/>
                    <a:pt x="11" y="10"/>
                  </a:cubicBezTo>
                  <a:cubicBezTo>
                    <a:pt x="14" y="8"/>
                    <a:pt x="13" y="4"/>
                    <a:pt x="11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0" y="5"/>
                    <a:pt x="1" y="9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4" name="Freeform 12"/>
            <p:cNvSpPr/>
            <p:nvPr>
              <p:custDataLst>
                <p:tags r:id="rId41"/>
              </p:custDataLst>
            </p:nvPr>
          </p:nvSpPr>
          <p:spPr bwMode="auto">
            <a:xfrm>
              <a:off x="6264276" y="1901825"/>
              <a:ext cx="107950" cy="173038"/>
            </a:xfrm>
            <a:custGeom>
              <a:avLst/>
              <a:gdLst>
                <a:gd name="T0" fmla="*/ 0 w 36"/>
                <a:gd name="T1" fmla="*/ 57 h 57"/>
                <a:gd name="T2" fmla="*/ 13 w 36"/>
                <a:gd name="T3" fmla="*/ 24 h 57"/>
                <a:gd name="T4" fmla="*/ 32 w 36"/>
                <a:gd name="T5" fmla="*/ 14 h 57"/>
                <a:gd name="T6" fmla="*/ 0 w 36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57">
                  <a:moveTo>
                    <a:pt x="0" y="57"/>
                  </a:moveTo>
                  <a:cubicBezTo>
                    <a:pt x="0" y="57"/>
                    <a:pt x="12" y="37"/>
                    <a:pt x="13" y="24"/>
                  </a:cubicBezTo>
                  <a:cubicBezTo>
                    <a:pt x="14" y="11"/>
                    <a:pt x="27" y="0"/>
                    <a:pt x="32" y="14"/>
                  </a:cubicBezTo>
                  <a:cubicBezTo>
                    <a:pt x="36" y="26"/>
                    <a:pt x="5" y="52"/>
                    <a:pt x="0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32500" lnSpcReduction="20000"/>
            </a:bodyPr>
            <a:lstStyle/>
            <a:p>
              <a:endParaRPr lang="zh-CN" altLang="en-US"/>
            </a:p>
          </p:txBody>
        </p:sp>
        <p:sp>
          <p:nvSpPr>
            <p:cNvPr id="45" name="Freeform 13"/>
            <p:cNvSpPr/>
            <p:nvPr>
              <p:custDataLst>
                <p:tags r:id="rId42"/>
              </p:custDataLst>
            </p:nvPr>
          </p:nvSpPr>
          <p:spPr bwMode="auto">
            <a:xfrm>
              <a:off x="6088063" y="1901825"/>
              <a:ext cx="104775" cy="173038"/>
            </a:xfrm>
            <a:custGeom>
              <a:avLst/>
              <a:gdLst>
                <a:gd name="T0" fmla="*/ 35 w 35"/>
                <a:gd name="T1" fmla="*/ 57 h 57"/>
                <a:gd name="T2" fmla="*/ 22 w 35"/>
                <a:gd name="T3" fmla="*/ 24 h 57"/>
                <a:gd name="T4" fmla="*/ 4 w 35"/>
                <a:gd name="T5" fmla="*/ 14 h 57"/>
                <a:gd name="T6" fmla="*/ 35 w 35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57">
                  <a:moveTo>
                    <a:pt x="35" y="57"/>
                  </a:moveTo>
                  <a:cubicBezTo>
                    <a:pt x="35" y="57"/>
                    <a:pt x="24" y="37"/>
                    <a:pt x="22" y="24"/>
                  </a:cubicBezTo>
                  <a:cubicBezTo>
                    <a:pt x="21" y="11"/>
                    <a:pt x="8" y="0"/>
                    <a:pt x="4" y="14"/>
                  </a:cubicBezTo>
                  <a:cubicBezTo>
                    <a:pt x="0" y="26"/>
                    <a:pt x="31" y="52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32500" lnSpcReduction="20000"/>
            </a:bodyPr>
            <a:lstStyle/>
            <a:p>
              <a:endParaRPr lang="zh-CN" altLang="en-US"/>
            </a:p>
          </p:txBody>
        </p:sp>
        <p:sp>
          <p:nvSpPr>
            <p:cNvPr id="46" name="Freeform 14"/>
            <p:cNvSpPr/>
            <p:nvPr>
              <p:custDataLst>
                <p:tags r:id="rId43"/>
              </p:custDataLst>
            </p:nvPr>
          </p:nvSpPr>
          <p:spPr bwMode="auto">
            <a:xfrm>
              <a:off x="6494463" y="2001838"/>
              <a:ext cx="23813" cy="20638"/>
            </a:xfrm>
            <a:custGeom>
              <a:avLst/>
              <a:gdLst>
                <a:gd name="T0" fmla="*/ 6 w 8"/>
                <a:gd name="T1" fmla="*/ 6 h 7"/>
                <a:gd name="T2" fmla="*/ 1 w 8"/>
                <a:gd name="T3" fmla="*/ 6 h 7"/>
                <a:gd name="T4" fmla="*/ 2 w 8"/>
                <a:gd name="T5" fmla="*/ 1 h 7"/>
                <a:gd name="T6" fmla="*/ 6 w 8"/>
                <a:gd name="T7" fmla="*/ 1 h 7"/>
                <a:gd name="T8" fmla="*/ 6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6"/>
                  </a:moveTo>
                  <a:cubicBezTo>
                    <a:pt x="5" y="7"/>
                    <a:pt x="3" y="7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8" y="3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7" name="Freeform 15"/>
            <p:cNvSpPr/>
            <p:nvPr>
              <p:custDataLst>
                <p:tags r:id="rId44"/>
              </p:custDataLst>
            </p:nvPr>
          </p:nvSpPr>
          <p:spPr bwMode="auto">
            <a:xfrm>
              <a:off x="6450013" y="1968500"/>
              <a:ext cx="30163" cy="30163"/>
            </a:xfrm>
            <a:custGeom>
              <a:avLst/>
              <a:gdLst>
                <a:gd name="T0" fmla="*/ 8 w 10"/>
                <a:gd name="T1" fmla="*/ 8 h 10"/>
                <a:gd name="T2" fmla="*/ 1 w 10"/>
                <a:gd name="T3" fmla="*/ 8 h 10"/>
                <a:gd name="T4" fmla="*/ 2 w 10"/>
                <a:gd name="T5" fmla="*/ 1 h 10"/>
                <a:gd name="T6" fmla="*/ 8 w 10"/>
                <a:gd name="T7" fmla="*/ 2 h 10"/>
                <a:gd name="T8" fmla="*/ 8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8"/>
                  </a:moveTo>
                  <a:cubicBezTo>
                    <a:pt x="6" y="10"/>
                    <a:pt x="3" y="10"/>
                    <a:pt x="1" y="8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4" y="0"/>
                    <a:pt x="6" y="0"/>
                    <a:pt x="8" y="2"/>
                  </a:cubicBezTo>
                  <a:cubicBezTo>
                    <a:pt x="10" y="3"/>
                    <a:pt x="10" y="6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8" name="Freeform 16"/>
            <p:cNvSpPr/>
            <p:nvPr>
              <p:custDataLst>
                <p:tags r:id="rId45"/>
              </p:custDataLst>
            </p:nvPr>
          </p:nvSpPr>
          <p:spPr bwMode="auto">
            <a:xfrm>
              <a:off x="6389688" y="1938338"/>
              <a:ext cx="41275" cy="39688"/>
            </a:xfrm>
            <a:custGeom>
              <a:avLst/>
              <a:gdLst>
                <a:gd name="T0" fmla="*/ 11 w 14"/>
                <a:gd name="T1" fmla="*/ 11 h 13"/>
                <a:gd name="T2" fmla="*/ 2 w 14"/>
                <a:gd name="T3" fmla="*/ 10 h 13"/>
                <a:gd name="T4" fmla="*/ 3 w 14"/>
                <a:gd name="T5" fmla="*/ 2 h 13"/>
                <a:gd name="T6" fmla="*/ 11 w 14"/>
                <a:gd name="T7" fmla="*/ 2 h 13"/>
                <a:gd name="T8" fmla="*/ 11 w 14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1" y="11"/>
                  </a:moveTo>
                  <a:cubicBezTo>
                    <a:pt x="8" y="13"/>
                    <a:pt x="5" y="13"/>
                    <a:pt x="2" y="10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6" y="0"/>
                    <a:pt x="9" y="0"/>
                    <a:pt x="11" y="2"/>
                  </a:cubicBezTo>
                  <a:cubicBezTo>
                    <a:pt x="14" y="5"/>
                    <a:pt x="13" y="9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49" name="Freeform 17"/>
            <p:cNvSpPr/>
            <p:nvPr>
              <p:custDataLst>
                <p:tags r:id="rId46"/>
              </p:custDataLst>
            </p:nvPr>
          </p:nvSpPr>
          <p:spPr bwMode="auto">
            <a:xfrm>
              <a:off x="6180138" y="1898650"/>
              <a:ext cx="90488" cy="139700"/>
            </a:xfrm>
            <a:custGeom>
              <a:avLst/>
              <a:gdLst>
                <a:gd name="T0" fmla="*/ 25 w 30"/>
                <a:gd name="T1" fmla="*/ 27 h 46"/>
                <a:gd name="T2" fmla="*/ 30 w 30"/>
                <a:gd name="T3" fmla="*/ 16 h 46"/>
                <a:gd name="T4" fmla="*/ 15 w 30"/>
                <a:gd name="T5" fmla="*/ 0 h 46"/>
                <a:gd name="T6" fmla="*/ 0 w 30"/>
                <a:gd name="T7" fmla="*/ 16 h 46"/>
                <a:gd name="T8" fmla="*/ 5 w 30"/>
                <a:gd name="T9" fmla="*/ 27 h 46"/>
                <a:gd name="T10" fmla="*/ 3 w 30"/>
                <a:gd name="T11" fmla="*/ 34 h 46"/>
                <a:gd name="T12" fmla="*/ 15 w 30"/>
                <a:gd name="T13" fmla="*/ 46 h 46"/>
                <a:gd name="T14" fmla="*/ 27 w 30"/>
                <a:gd name="T15" fmla="*/ 34 h 46"/>
                <a:gd name="T16" fmla="*/ 25 w 30"/>
                <a:gd name="T17" fmla="*/ 2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6">
                  <a:moveTo>
                    <a:pt x="25" y="27"/>
                  </a:moveTo>
                  <a:cubicBezTo>
                    <a:pt x="28" y="24"/>
                    <a:pt x="30" y="20"/>
                    <a:pt x="30" y="16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0"/>
                    <a:pt x="2" y="24"/>
                    <a:pt x="5" y="27"/>
                  </a:cubicBezTo>
                  <a:cubicBezTo>
                    <a:pt x="4" y="29"/>
                    <a:pt x="3" y="31"/>
                    <a:pt x="3" y="34"/>
                  </a:cubicBezTo>
                  <a:cubicBezTo>
                    <a:pt x="3" y="41"/>
                    <a:pt x="8" y="46"/>
                    <a:pt x="15" y="46"/>
                  </a:cubicBezTo>
                  <a:cubicBezTo>
                    <a:pt x="22" y="46"/>
                    <a:pt x="27" y="41"/>
                    <a:pt x="27" y="34"/>
                  </a:cubicBezTo>
                  <a:cubicBezTo>
                    <a:pt x="27" y="31"/>
                    <a:pt x="26" y="29"/>
                    <a:pt x="25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50" name="Line 18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6867526" y="2174875"/>
              <a:ext cx="1062038" cy="0"/>
            </a:xfrm>
            <a:prstGeom prst="line">
              <a:avLst/>
            </a:prstGeom>
            <a:grpFill/>
            <a:ln w="12700" cap="flat">
              <a:solidFill>
                <a:srgbClr val="7684D4"/>
              </a:solidFill>
              <a:prstDash val="solid"/>
              <a:miter lim="800000"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51" name="Oval 19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7885113" y="2128838"/>
              <a:ext cx="88900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52" name="Line 20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 flipH="1">
              <a:off x="4543426" y="2174875"/>
              <a:ext cx="1060450" cy="0"/>
            </a:xfrm>
            <a:prstGeom prst="line">
              <a:avLst/>
            </a:prstGeom>
            <a:grpFill/>
            <a:ln w="12700" cap="flat">
              <a:solidFill>
                <a:srgbClr val="7684D4"/>
              </a:solidFill>
              <a:prstDash val="solid"/>
              <a:miter lim="800000"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53" name="Oval 21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500563" y="2128838"/>
              <a:ext cx="90488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54" name="Freeform 22"/>
            <p:cNvSpPr/>
            <p:nvPr>
              <p:custDataLst>
                <p:tags r:id="rId51"/>
              </p:custDataLst>
            </p:nvPr>
          </p:nvSpPr>
          <p:spPr bwMode="auto">
            <a:xfrm>
              <a:off x="5953126" y="2062163"/>
              <a:ext cx="247650" cy="234950"/>
            </a:xfrm>
            <a:custGeom>
              <a:avLst/>
              <a:gdLst>
                <a:gd name="T0" fmla="*/ 61 w 83"/>
                <a:gd name="T1" fmla="*/ 69 h 77"/>
                <a:gd name="T2" fmla="*/ 46 w 83"/>
                <a:gd name="T3" fmla="*/ 53 h 77"/>
                <a:gd name="T4" fmla="*/ 47 w 83"/>
                <a:gd name="T5" fmla="*/ 45 h 77"/>
                <a:gd name="T6" fmla="*/ 35 w 83"/>
                <a:gd name="T7" fmla="*/ 50 h 77"/>
                <a:gd name="T8" fmla="*/ 52 w 83"/>
                <a:gd name="T9" fmla="*/ 69 h 77"/>
                <a:gd name="T10" fmla="*/ 21 w 83"/>
                <a:gd name="T11" fmla="*/ 54 h 77"/>
                <a:gd name="T12" fmla="*/ 20 w 83"/>
                <a:gd name="T13" fmla="*/ 19 h 77"/>
                <a:gd name="T14" fmla="*/ 34 w 83"/>
                <a:gd name="T15" fmla="*/ 19 h 77"/>
                <a:gd name="T16" fmla="*/ 24 w 83"/>
                <a:gd name="T17" fmla="*/ 1 h 77"/>
                <a:gd name="T18" fmla="*/ 8 w 83"/>
                <a:gd name="T19" fmla="*/ 44 h 77"/>
                <a:gd name="T20" fmla="*/ 26 w 83"/>
                <a:gd name="T21" fmla="*/ 67 h 77"/>
                <a:gd name="T22" fmla="*/ 83 w 83"/>
                <a:gd name="T23" fmla="*/ 58 h 77"/>
                <a:gd name="T24" fmla="*/ 61 w 83"/>
                <a:gd name="T25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77">
                  <a:moveTo>
                    <a:pt x="61" y="69"/>
                  </a:moveTo>
                  <a:cubicBezTo>
                    <a:pt x="47" y="68"/>
                    <a:pt x="46" y="53"/>
                    <a:pt x="46" y="53"/>
                  </a:cubicBezTo>
                  <a:cubicBezTo>
                    <a:pt x="46" y="53"/>
                    <a:pt x="49" y="49"/>
                    <a:pt x="47" y="45"/>
                  </a:cubicBezTo>
                  <a:cubicBezTo>
                    <a:pt x="44" y="41"/>
                    <a:pt x="36" y="41"/>
                    <a:pt x="35" y="50"/>
                  </a:cubicBezTo>
                  <a:cubicBezTo>
                    <a:pt x="34" y="59"/>
                    <a:pt x="43" y="67"/>
                    <a:pt x="52" y="69"/>
                  </a:cubicBezTo>
                  <a:cubicBezTo>
                    <a:pt x="52" y="69"/>
                    <a:pt x="32" y="70"/>
                    <a:pt x="21" y="54"/>
                  </a:cubicBezTo>
                  <a:cubicBezTo>
                    <a:pt x="10" y="38"/>
                    <a:pt x="20" y="19"/>
                    <a:pt x="20" y="19"/>
                  </a:cubicBezTo>
                  <a:cubicBezTo>
                    <a:pt x="20" y="19"/>
                    <a:pt x="26" y="26"/>
                    <a:pt x="34" y="19"/>
                  </a:cubicBezTo>
                  <a:cubicBezTo>
                    <a:pt x="42" y="13"/>
                    <a:pt x="36" y="0"/>
                    <a:pt x="24" y="1"/>
                  </a:cubicBezTo>
                  <a:cubicBezTo>
                    <a:pt x="13" y="2"/>
                    <a:pt x="0" y="16"/>
                    <a:pt x="8" y="44"/>
                  </a:cubicBezTo>
                  <a:cubicBezTo>
                    <a:pt x="10" y="54"/>
                    <a:pt x="17" y="62"/>
                    <a:pt x="26" y="67"/>
                  </a:cubicBezTo>
                  <a:cubicBezTo>
                    <a:pt x="45" y="77"/>
                    <a:pt x="74" y="76"/>
                    <a:pt x="83" y="58"/>
                  </a:cubicBezTo>
                  <a:cubicBezTo>
                    <a:pt x="83" y="58"/>
                    <a:pt x="75" y="69"/>
                    <a:pt x="6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57500" lnSpcReduction="20000"/>
            </a:bodyPr>
            <a:lstStyle/>
            <a:p>
              <a:endParaRPr lang="zh-CN" altLang="en-US"/>
            </a:p>
          </p:txBody>
        </p:sp>
        <p:sp>
          <p:nvSpPr>
            <p:cNvPr id="55" name="Freeform 23"/>
            <p:cNvSpPr/>
            <p:nvPr>
              <p:custDataLst>
                <p:tags r:id="rId52"/>
              </p:custDataLst>
            </p:nvPr>
          </p:nvSpPr>
          <p:spPr bwMode="auto">
            <a:xfrm>
              <a:off x="5735638" y="2022475"/>
              <a:ext cx="304800" cy="280988"/>
            </a:xfrm>
            <a:custGeom>
              <a:avLst/>
              <a:gdLst>
                <a:gd name="T0" fmla="*/ 50 w 102"/>
                <a:gd name="T1" fmla="*/ 69 h 92"/>
                <a:gd name="T2" fmla="*/ 26 w 102"/>
                <a:gd name="T3" fmla="*/ 46 h 92"/>
                <a:gd name="T4" fmla="*/ 35 w 102"/>
                <a:gd name="T5" fmla="*/ 33 h 92"/>
                <a:gd name="T6" fmla="*/ 46 w 102"/>
                <a:gd name="T7" fmla="*/ 25 h 92"/>
                <a:gd name="T8" fmla="*/ 24 w 102"/>
                <a:gd name="T9" fmla="*/ 29 h 92"/>
                <a:gd name="T10" fmla="*/ 25 w 102"/>
                <a:gd name="T11" fmla="*/ 56 h 92"/>
                <a:gd name="T12" fmla="*/ 33 w 102"/>
                <a:gd name="T13" fmla="*/ 10 h 92"/>
                <a:gd name="T14" fmla="*/ 58 w 102"/>
                <a:gd name="T15" fmla="*/ 22 h 92"/>
                <a:gd name="T16" fmla="*/ 49 w 102"/>
                <a:gd name="T17" fmla="*/ 35 h 92"/>
                <a:gd name="T18" fmla="*/ 57 w 102"/>
                <a:gd name="T19" fmla="*/ 12 h 92"/>
                <a:gd name="T20" fmla="*/ 19 w 102"/>
                <a:gd name="T21" fmla="*/ 10 h 92"/>
                <a:gd name="T22" fmla="*/ 14 w 102"/>
                <a:gd name="T23" fmla="*/ 65 h 92"/>
                <a:gd name="T24" fmla="*/ 61 w 102"/>
                <a:gd name="T25" fmla="*/ 79 h 92"/>
                <a:gd name="T26" fmla="*/ 91 w 102"/>
                <a:gd name="T27" fmla="*/ 75 h 92"/>
                <a:gd name="T28" fmla="*/ 87 w 102"/>
                <a:gd name="T29" fmla="*/ 90 h 92"/>
                <a:gd name="T30" fmla="*/ 78 w 102"/>
                <a:gd name="T31" fmla="*/ 82 h 92"/>
                <a:gd name="T32" fmla="*/ 88 w 102"/>
                <a:gd name="T33" fmla="*/ 92 h 92"/>
                <a:gd name="T34" fmla="*/ 95 w 102"/>
                <a:gd name="T35" fmla="*/ 74 h 92"/>
                <a:gd name="T36" fmla="*/ 50 w 102"/>
                <a:gd name="T3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92">
                  <a:moveTo>
                    <a:pt x="50" y="69"/>
                  </a:moveTo>
                  <a:cubicBezTo>
                    <a:pt x="34" y="70"/>
                    <a:pt x="26" y="58"/>
                    <a:pt x="26" y="46"/>
                  </a:cubicBezTo>
                  <a:cubicBezTo>
                    <a:pt x="26" y="35"/>
                    <a:pt x="35" y="33"/>
                    <a:pt x="35" y="33"/>
                  </a:cubicBezTo>
                  <a:cubicBezTo>
                    <a:pt x="41" y="36"/>
                    <a:pt x="47" y="32"/>
                    <a:pt x="46" y="25"/>
                  </a:cubicBezTo>
                  <a:cubicBezTo>
                    <a:pt x="44" y="18"/>
                    <a:pt x="30" y="18"/>
                    <a:pt x="24" y="29"/>
                  </a:cubicBezTo>
                  <a:cubicBezTo>
                    <a:pt x="18" y="40"/>
                    <a:pt x="25" y="56"/>
                    <a:pt x="25" y="56"/>
                  </a:cubicBezTo>
                  <a:cubicBezTo>
                    <a:pt x="12" y="36"/>
                    <a:pt x="19" y="16"/>
                    <a:pt x="33" y="10"/>
                  </a:cubicBezTo>
                  <a:cubicBezTo>
                    <a:pt x="45" y="5"/>
                    <a:pt x="58" y="10"/>
                    <a:pt x="58" y="22"/>
                  </a:cubicBezTo>
                  <a:cubicBezTo>
                    <a:pt x="59" y="34"/>
                    <a:pt x="49" y="35"/>
                    <a:pt x="49" y="35"/>
                  </a:cubicBezTo>
                  <a:cubicBezTo>
                    <a:pt x="58" y="37"/>
                    <a:pt x="65" y="21"/>
                    <a:pt x="57" y="12"/>
                  </a:cubicBezTo>
                  <a:cubicBezTo>
                    <a:pt x="49" y="2"/>
                    <a:pt x="33" y="0"/>
                    <a:pt x="19" y="10"/>
                  </a:cubicBezTo>
                  <a:cubicBezTo>
                    <a:pt x="7" y="19"/>
                    <a:pt x="0" y="46"/>
                    <a:pt x="14" y="65"/>
                  </a:cubicBezTo>
                  <a:cubicBezTo>
                    <a:pt x="28" y="84"/>
                    <a:pt x="54" y="80"/>
                    <a:pt x="61" y="79"/>
                  </a:cubicBezTo>
                  <a:cubicBezTo>
                    <a:pt x="67" y="78"/>
                    <a:pt x="83" y="69"/>
                    <a:pt x="91" y="75"/>
                  </a:cubicBezTo>
                  <a:cubicBezTo>
                    <a:pt x="98" y="81"/>
                    <a:pt x="93" y="89"/>
                    <a:pt x="87" y="90"/>
                  </a:cubicBezTo>
                  <a:cubicBezTo>
                    <a:pt x="80" y="90"/>
                    <a:pt x="78" y="82"/>
                    <a:pt x="78" y="82"/>
                  </a:cubicBezTo>
                  <a:cubicBezTo>
                    <a:pt x="77" y="87"/>
                    <a:pt x="81" y="91"/>
                    <a:pt x="88" y="92"/>
                  </a:cubicBezTo>
                  <a:cubicBezTo>
                    <a:pt x="95" y="92"/>
                    <a:pt x="102" y="83"/>
                    <a:pt x="95" y="74"/>
                  </a:cubicBezTo>
                  <a:cubicBezTo>
                    <a:pt x="88" y="65"/>
                    <a:pt x="67" y="68"/>
                    <a:pt x="50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80000" lnSpcReduction="20000"/>
            </a:bodyPr>
            <a:lstStyle/>
            <a:p>
              <a:endParaRPr lang="zh-CN" altLang="en-US"/>
            </a:p>
          </p:txBody>
        </p:sp>
        <p:sp>
          <p:nvSpPr>
            <p:cNvPr id="56" name="Freeform 24"/>
            <p:cNvSpPr/>
            <p:nvPr>
              <p:custDataLst>
                <p:tags r:id="rId53"/>
              </p:custDataLst>
            </p:nvPr>
          </p:nvSpPr>
          <p:spPr bwMode="auto">
            <a:xfrm>
              <a:off x="6253163" y="2062163"/>
              <a:ext cx="244475" cy="234950"/>
            </a:xfrm>
            <a:custGeom>
              <a:avLst/>
              <a:gdLst>
                <a:gd name="T0" fmla="*/ 21 w 82"/>
                <a:gd name="T1" fmla="*/ 69 h 77"/>
                <a:gd name="T2" fmla="*/ 37 w 82"/>
                <a:gd name="T3" fmla="*/ 53 h 77"/>
                <a:gd name="T4" fmla="*/ 36 w 82"/>
                <a:gd name="T5" fmla="*/ 45 h 77"/>
                <a:gd name="T6" fmla="*/ 47 w 82"/>
                <a:gd name="T7" fmla="*/ 50 h 77"/>
                <a:gd name="T8" fmla="*/ 30 w 82"/>
                <a:gd name="T9" fmla="*/ 69 h 77"/>
                <a:gd name="T10" fmla="*/ 61 w 82"/>
                <a:gd name="T11" fmla="*/ 54 h 77"/>
                <a:gd name="T12" fmla="*/ 63 w 82"/>
                <a:gd name="T13" fmla="*/ 19 h 77"/>
                <a:gd name="T14" fmla="*/ 48 w 82"/>
                <a:gd name="T15" fmla="*/ 19 h 77"/>
                <a:gd name="T16" fmla="*/ 58 w 82"/>
                <a:gd name="T17" fmla="*/ 1 h 77"/>
                <a:gd name="T18" fmla="*/ 75 w 82"/>
                <a:gd name="T19" fmla="*/ 44 h 77"/>
                <a:gd name="T20" fmla="*/ 56 w 82"/>
                <a:gd name="T21" fmla="*/ 67 h 77"/>
                <a:gd name="T22" fmla="*/ 0 w 82"/>
                <a:gd name="T23" fmla="*/ 58 h 77"/>
                <a:gd name="T24" fmla="*/ 21 w 82"/>
                <a:gd name="T25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77">
                  <a:moveTo>
                    <a:pt x="21" y="69"/>
                  </a:moveTo>
                  <a:cubicBezTo>
                    <a:pt x="35" y="68"/>
                    <a:pt x="37" y="53"/>
                    <a:pt x="37" y="53"/>
                  </a:cubicBezTo>
                  <a:cubicBezTo>
                    <a:pt x="37" y="53"/>
                    <a:pt x="33" y="49"/>
                    <a:pt x="36" y="45"/>
                  </a:cubicBezTo>
                  <a:cubicBezTo>
                    <a:pt x="38" y="41"/>
                    <a:pt x="46" y="41"/>
                    <a:pt x="47" y="50"/>
                  </a:cubicBezTo>
                  <a:cubicBezTo>
                    <a:pt x="48" y="59"/>
                    <a:pt x="39" y="67"/>
                    <a:pt x="30" y="69"/>
                  </a:cubicBezTo>
                  <a:cubicBezTo>
                    <a:pt x="30" y="69"/>
                    <a:pt x="51" y="70"/>
                    <a:pt x="61" y="54"/>
                  </a:cubicBezTo>
                  <a:cubicBezTo>
                    <a:pt x="72" y="38"/>
                    <a:pt x="63" y="19"/>
                    <a:pt x="63" y="19"/>
                  </a:cubicBezTo>
                  <a:cubicBezTo>
                    <a:pt x="63" y="19"/>
                    <a:pt x="56" y="26"/>
                    <a:pt x="48" y="19"/>
                  </a:cubicBezTo>
                  <a:cubicBezTo>
                    <a:pt x="40" y="13"/>
                    <a:pt x="46" y="0"/>
                    <a:pt x="58" y="1"/>
                  </a:cubicBezTo>
                  <a:cubicBezTo>
                    <a:pt x="70" y="2"/>
                    <a:pt x="82" y="16"/>
                    <a:pt x="75" y="44"/>
                  </a:cubicBezTo>
                  <a:cubicBezTo>
                    <a:pt x="72" y="54"/>
                    <a:pt x="65" y="62"/>
                    <a:pt x="56" y="67"/>
                  </a:cubicBezTo>
                  <a:cubicBezTo>
                    <a:pt x="37" y="77"/>
                    <a:pt x="8" y="76"/>
                    <a:pt x="0" y="58"/>
                  </a:cubicBezTo>
                  <a:cubicBezTo>
                    <a:pt x="0" y="58"/>
                    <a:pt x="7" y="69"/>
                    <a:pt x="2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57500" lnSpcReduction="20000"/>
            </a:bodyPr>
            <a:lstStyle/>
            <a:p>
              <a:endParaRPr lang="zh-CN" altLang="en-US"/>
            </a:p>
          </p:txBody>
        </p:sp>
        <p:sp>
          <p:nvSpPr>
            <p:cNvPr id="57" name="Freeform 25"/>
            <p:cNvSpPr/>
            <p:nvPr>
              <p:custDataLst>
                <p:tags r:id="rId54"/>
              </p:custDataLst>
            </p:nvPr>
          </p:nvSpPr>
          <p:spPr bwMode="auto">
            <a:xfrm>
              <a:off x="6410326" y="2022475"/>
              <a:ext cx="304800" cy="280988"/>
            </a:xfrm>
            <a:custGeom>
              <a:avLst/>
              <a:gdLst>
                <a:gd name="T0" fmla="*/ 52 w 102"/>
                <a:gd name="T1" fmla="*/ 69 h 92"/>
                <a:gd name="T2" fmla="*/ 76 w 102"/>
                <a:gd name="T3" fmla="*/ 46 h 92"/>
                <a:gd name="T4" fmla="*/ 67 w 102"/>
                <a:gd name="T5" fmla="*/ 33 h 92"/>
                <a:gd name="T6" fmla="*/ 57 w 102"/>
                <a:gd name="T7" fmla="*/ 25 h 92"/>
                <a:gd name="T8" fmla="*/ 78 w 102"/>
                <a:gd name="T9" fmla="*/ 29 h 92"/>
                <a:gd name="T10" fmla="*/ 78 w 102"/>
                <a:gd name="T11" fmla="*/ 56 h 92"/>
                <a:gd name="T12" fmla="*/ 69 w 102"/>
                <a:gd name="T13" fmla="*/ 10 h 92"/>
                <a:gd name="T14" fmla="*/ 44 w 102"/>
                <a:gd name="T15" fmla="*/ 22 h 92"/>
                <a:gd name="T16" fmla="*/ 54 w 102"/>
                <a:gd name="T17" fmla="*/ 35 h 92"/>
                <a:gd name="T18" fmla="*/ 45 w 102"/>
                <a:gd name="T19" fmla="*/ 12 h 92"/>
                <a:gd name="T20" fmla="*/ 83 w 102"/>
                <a:gd name="T21" fmla="*/ 10 h 92"/>
                <a:gd name="T22" fmla="*/ 88 w 102"/>
                <a:gd name="T23" fmla="*/ 65 h 92"/>
                <a:gd name="T24" fmla="*/ 42 w 102"/>
                <a:gd name="T25" fmla="*/ 79 h 92"/>
                <a:gd name="T26" fmla="*/ 12 w 102"/>
                <a:gd name="T27" fmla="*/ 75 h 92"/>
                <a:gd name="T28" fmla="*/ 15 w 102"/>
                <a:gd name="T29" fmla="*/ 90 h 92"/>
                <a:gd name="T30" fmla="*/ 25 w 102"/>
                <a:gd name="T31" fmla="*/ 82 h 92"/>
                <a:gd name="T32" fmla="*/ 14 w 102"/>
                <a:gd name="T33" fmla="*/ 92 h 92"/>
                <a:gd name="T34" fmla="*/ 7 w 102"/>
                <a:gd name="T35" fmla="*/ 74 h 92"/>
                <a:gd name="T36" fmla="*/ 52 w 102"/>
                <a:gd name="T3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92">
                  <a:moveTo>
                    <a:pt x="52" y="69"/>
                  </a:moveTo>
                  <a:cubicBezTo>
                    <a:pt x="69" y="70"/>
                    <a:pt x="77" y="58"/>
                    <a:pt x="76" y="46"/>
                  </a:cubicBezTo>
                  <a:cubicBezTo>
                    <a:pt x="76" y="35"/>
                    <a:pt x="67" y="33"/>
                    <a:pt x="67" y="33"/>
                  </a:cubicBezTo>
                  <a:cubicBezTo>
                    <a:pt x="62" y="36"/>
                    <a:pt x="55" y="32"/>
                    <a:pt x="57" y="25"/>
                  </a:cubicBezTo>
                  <a:cubicBezTo>
                    <a:pt x="58" y="18"/>
                    <a:pt x="72" y="18"/>
                    <a:pt x="78" y="29"/>
                  </a:cubicBezTo>
                  <a:cubicBezTo>
                    <a:pt x="84" y="40"/>
                    <a:pt x="78" y="56"/>
                    <a:pt x="78" y="56"/>
                  </a:cubicBezTo>
                  <a:cubicBezTo>
                    <a:pt x="91" y="36"/>
                    <a:pt x="84" y="16"/>
                    <a:pt x="69" y="10"/>
                  </a:cubicBezTo>
                  <a:cubicBezTo>
                    <a:pt x="57" y="5"/>
                    <a:pt x="44" y="10"/>
                    <a:pt x="44" y="22"/>
                  </a:cubicBezTo>
                  <a:cubicBezTo>
                    <a:pt x="44" y="34"/>
                    <a:pt x="54" y="35"/>
                    <a:pt x="54" y="35"/>
                  </a:cubicBezTo>
                  <a:cubicBezTo>
                    <a:pt x="44" y="37"/>
                    <a:pt x="37" y="21"/>
                    <a:pt x="45" y="12"/>
                  </a:cubicBezTo>
                  <a:cubicBezTo>
                    <a:pt x="53" y="2"/>
                    <a:pt x="70" y="0"/>
                    <a:pt x="83" y="10"/>
                  </a:cubicBezTo>
                  <a:cubicBezTo>
                    <a:pt x="96" y="19"/>
                    <a:pt x="102" y="46"/>
                    <a:pt x="88" y="65"/>
                  </a:cubicBezTo>
                  <a:cubicBezTo>
                    <a:pt x="74" y="84"/>
                    <a:pt x="48" y="80"/>
                    <a:pt x="42" y="79"/>
                  </a:cubicBezTo>
                  <a:cubicBezTo>
                    <a:pt x="35" y="78"/>
                    <a:pt x="19" y="69"/>
                    <a:pt x="12" y="75"/>
                  </a:cubicBezTo>
                  <a:cubicBezTo>
                    <a:pt x="4" y="81"/>
                    <a:pt x="9" y="89"/>
                    <a:pt x="15" y="90"/>
                  </a:cubicBezTo>
                  <a:cubicBezTo>
                    <a:pt x="22" y="90"/>
                    <a:pt x="25" y="82"/>
                    <a:pt x="25" y="82"/>
                  </a:cubicBezTo>
                  <a:cubicBezTo>
                    <a:pt x="25" y="87"/>
                    <a:pt x="22" y="91"/>
                    <a:pt x="14" y="92"/>
                  </a:cubicBezTo>
                  <a:cubicBezTo>
                    <a:pt x="8" y="92"/>
                    <a:pt x="0" y="83"/>
                    <a:pt x="7" y="74"/>
                  </a:cubicBezTo>
                  <a:cubicBezTo>
                    <a:pt x="15" y="65"/>
                    <a:pt x="35" y="68"/>
                    <a:pt x="52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80000" lnSpcReduction="20000"/>
            </a:bodyPr>
            <a:lstStyle/>
            <a:p>
              <a:endParaRPr lang="zh-CN" altLang="en-US"/>
            </a:p>
          </p:txBody>
        </p:sp>
        <p:sp>
          <p:nvSpPr>
            <p:cNvPr id="58" name="Freeform 26"/>
            <p:cNvSpPr/>
            <p:nvPr>
              <p:custDataLst>
                <p:tags r:id="rId55"/>
              </p:custDataLst>
            </p:nvPr>
          </p:nvSpPr>
          <p:spPr bwMode="auto">
            <a:xfrm>
              <a:off x="5576888" y="2058988"/>
              <a:ext cx="166688" cy="152400"/>
            </a:xfrm>
            <a:custGeom>
              <a:avLst/>
              <a:gdLst>
                <a:gd name="T0" fmla="*/ 45 w 56"/>
                <a:gd name="T1" fmla="*/ 14 h 50"/>
                <a:gd name="T2" fmla="*/ 27 w 56"/>
                <a:gd name="T3" fmla="*/ 23 h 50"/>
                <a:gd name="T4" fmla="*/ 21 w 56"/>
                <a:gd name="T5" fmla="*/ 41 h 50"/>
                <a:gd name="T6" fmla="*/ 7 w 56"/>
                <a:gd name="T7" fmla="*/ 36 h 50"/>
                <a:gd name="T8" fmla="*/ 0 w 56"/>
                <a:gd name="T9" fmla="*/ 36 h 50"/>
                <a:gd name="T10" fmla="*/ 0 w 56"/>
                <a:gd name="T11" fmla="*/ 37 h 50"/>
                <a:gd name="T12" fmla="*/ 25 w 56"/>
                <a:gd name="T13" fmla="*/ 49 h 50"/>
                <a:gd name="T14" fmla="*/ 45 w 56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45" y="14"/>
                  </a:moveTo>
                  <a:cubicBezTo>
                    <a:pt x="34" y="0"/>
                    <a:pt x="21" y="17"/>
                    <a:pt x="27" y="23"/>
                  </a:cubicBezTo>
                  <a:cubicBezTo>
                    <a:pt x="34" y="29"/>
                    <a:pt x="30" y="40"/>
                    <a:pt x="21" y="41"/>
                  </a:cubicBezTo>
                  <a:cubicBezTo>
                    <a:pt x="16" y="42"/>
                    <a:pt x="11" y="40"/>
                    <a:pt x="7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45"/>
                    <a:pt x="14" y="50"/>
                    <a:pt x="25" y="49"/>
                  </a:cubicBezTo>
                  <a:cubicBezTo>
                    <a:pt x="43" y="47"/>
                    <a:pt x="56" y="29"/>
                    <a:pt x="4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59" name="Freeform 27"/>
            <p:cNvSpPr/>
            <p:nvPr>
              <p:custDataLst>
                <p:tags r:id="rId56"/>
              </p:custDataLst>
            </p:nvPr>
          </p:nvSpPr>
          <p:spPr bwMode="auto">
            <a:xfrm>
              <a:off x="6711951" y="2058988"/>
              <a:ext cx="168275" cy="152400"/>
            </a:xfrm>
            <a:custGeom>
              <a:avLst/>
              <a:gdLst>
                <a:gd name="T0" fmla="*/ 11 w 56"/>
                <a:gd name="T1" fmla="*/ 14 h 50"/>
                <a:gd name="T2" fmla="*/ 28 w 56"/>
                <a:gd name="T3" fmla="*/ 23 h 50"/>
                <a:gd name="T4" fmla="*/ 35 w 56"/>
                <a:gd name="T5" fmla="*/ 41 h 50"/>
                <a:gd name="T6" fmla="*/ 49 w 56"/>
                <a:gd name="T7" fmla="*/ 36 h 50"/>
                <a:gd name="T8" fmla="*/ 56 w 56"/>
                <a:gd name="T9" fmla="*/ 36 h 50"/>
                <a:gd name="T10" fmla="*/ 56 w 56"/>
                <a:gd name="T11" fmla="*/ 37 h 50"/>
                <a:gd name="T12" fmla="*/ 31 w 56"/>
                <a:gd name="T13" fmla="*/ 49 h 50"/>
                <a:gd name="T14" fmla="*/ 11 w 56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11" y="14"/>
                  </a:moveTo>
                  <a:cubicBezTo>
                    <a:pt x="22" y="0"/>
                    <a:pt x="35" y="17"/>
                    <a:pt x="28" y="23"/>
                  </a:cubicBezTo>
                  <a:cubicBezTo>
                    <a:pt x="22" y="29"/>
                    <a:pt x="26" y="40"/>
                    <a:pt x="35" y="41"/>
                  </a:cubicBezTo>
                  <a:cubicBezTo>
                    <a:pt x="40" y="42"/>
                    <a:pt x="44" y="40"/>
                    <a:pt x="49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1" y="45"/>
                    <a:pt x="42" y="50"/>
                    <a:pt x="31" y="49"/>
                  </a:cubicBezTo>
                  <a:cubicBezTo>
                    <a:pt x="13" y="47"/>
                    <a:pt x="0" y="29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0000" tIns="46800" rIns="90000" bIns="46800" numCol="1" anchor="ctr" anchorCtr="0" compatLnSpc="1">
              <a:normAutofit fontScale="25000" lnSpcReduction="20000"/>
            </a:bodyPr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>
            <p:custDataLst>
              <p:tags r:id="rId57"/>
            </p:custDataLst>
          </p:nvPr>
        </p:nvSpPr>
        <p:spPr>
          <a:xfrm>
            <a:off x="5885180" y="1675130"/>
            <a:ext cx="560443" cy="489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0000" tIns="46800" rIns="90000" bIns="46800" rtlCol="0" anchor="ctr" anchorCtr="0">
            <a:normAutofit/>
          </a:bodyPr>
          <a:p>
            <a:r>
              <a:rPr lang="en-US" altLang="zh-CN" sz="2400" dirty="0">
                <a:solidFill>
                  <a:schemeClr val="bg1"/>
                </a:solidFill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58"/>
            </p:custDataLst>
          </p:nvPr>
        </p:nvSpPr>
        <p:spPr>
          <a:xfrm>
            <a:off x="5885180" y="4750435"/>
            <a:ext cx="560443" cy="489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sym typeface="+mn-lt"/>
              </a:rPr>
              <a:t>05</a:t>
            </a:r>
            <a:endParaRPr lang="zh-CN" altLang="en-US" sz="2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9" name="TextBox 105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6629885" y="1675266"/>
            <a:ext cx="3818885" cy="489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ym typeface="+mn-ea"/>
              </a:rPr>
              <a:t>第一</a:t>
            </a:r>
            <a:r>
              <a:rPr lang="zh-CN" altLang="en-US" sz="2400" b="1" dirty="0" smtClean="0">
                <a:sym typeface="+mn-ea"/>
              </a:rPr>
              <a:t>章：绪言</a:t>
            </a:r>
            <a:endParaRPr lang="zh-CN" altLang="en-US" sz="2400" b="1" dirty="0" smtClean="0">
              <a:solidFill>
                <a:schemeClr val="accent1"/>
              </a:solidFill>
              <a:latin typeface="宋体" panose="02010600030101010101" pitchFamily="2" charset="-122"/>
              <a:sym typeface="+mn-lt"/>
            </a:endParaRPr>
          </a:p>
        </p:txBody>
      </p:sp>
      <p:sp>
        <p:nvSpPr>
          <p:cNvPr id="11" name="TextBox 105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630520" y="4750571"/>
            <a:ext cx="3818885" cy="489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accent1"/>
                </a:solidFill>
                <a:latin typeface="宋体" panose="02010600030101010101" pitchFamily="2" charset="-122"/>
                <a:sym typeface="+mn-lt"/>
              </a:rPr>
              <a:t>第五章：结论与未来工作</a:t>
            </a:r>
            <a:endParaRPr lang="zh-CN" altLang="en-US" sz="2400" b="1" dirty="0" smtClean="0">
              <a:solidFill>
                <a:schemeClr val="accent1"/>
              </a:solidFill>
              <a:latin typeface="宋体" panose="02010600030101010101" pitchFamily="2" charset="-122"/>
              <a:sym typeface="+mn-lt"/>
            </a:endParaRPr>
          </a:p>
        </p:txBody>
      </p:sp>
    </p:spTree>
    <p:custDataLst>
      <p:tags r:id="rId6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第一</a:t>
            </a:r>
            <a:r>
              <a:rPr lang="zh-CN" altLang="en-US" b="1" dirty="0" smtClean="0">
                <a:sym typeface="+mn-ea"/>
              </a:rPr>
              <a:t>章：绪言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应用背景：协同编辑应用</a:t>
            </a:r>
            <a:r>
              <a:rPr lang="en-US" altLang="zh-CN" dirty="0" smtClean="0">
                <a:solidFill>
                  <a:srgbClr val="040404"/>
                </a:solidFill>
                <a:sym typeface="+mn-ea"/>
              </a:rPr>
              <a:t>(Google Docs, Apache Wave...)</a:t>
            </a: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技术背景：复制列表(Replicated List)</a:t>
            </a:r>
            <a:r>
              <a:rPr lang="en-US" altLang="zh-CN" dirty="0" smtClean="0">
                <a:solidFill>
                  <a:srgbClr val="040404"/>
                </a:solidFill>
                <a:sym typeface="+mn-ea"/>
              </a:rPr>
              <a:t>——建模协同编辑应用</a:t>
            </a: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40404"/>
                </a:solidFill>
                <a:sym typeface="+mn-ea"/>
              </a:rPr>
              <a:t>	        </a:t>
            </a: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收敛性(Convergence）</a:t>
            </a:r>
            <a:r>
              <a:rPr lang="en-US" altLang="zh-CN" dirty="0" smtClean="0">
                <a:solidFill>
                  <a:srgbClr val="040404"/>
                </a:solidFill>
                <a:sym typeface="+mn-ea"/>
              </a:rPr>
              <a:t>——复制列表的一种常用规约</a:t>
            </a: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40404"/>
                </a:solidFill>
                <a:sym typeface="+mn-ea"/>
              </a:rPr>
              <a:t>本次毕业设计的目标是实现Redis List所支持的14种非阻塞操作的</a:t>
            </a: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40404"/>
                </a:solidFill>
                <a:sym typeface="+mn-ea"/>
              </a:rPr>
              <a:t>OT(Operational Transformation)函数，并且对实现函数的正确性进行验证</a:t>
            </a: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32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3200" b="1" dirty="0" smtClean="0">
              <a:solidFill>
                <a:srgbClr val="040404"/>
              </a:solidFill>
            </a:endParaRPr>
          </a:p>
        </p:txBody>
      </p:sp>
      <p:pic>
        <p:nvPicPr>
          <p:cNvPr id="5" name="图片 4" descr="c2cec3fdfc0392453c670fa88f94a4c27c1e25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2295" y="2373630"/>
            <a:ext cx="2274570" cy="1499870"/>
          </a:xfrm>
          <a:prstGeom prst="rect">
            <a:avLst/>
          </a:prstGeom>
        </p:spPr>
      </p:pic>
      <p:pic>
        <p:nvPicPr>
          <p:cNvPr id="6" name="图片 5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530" y="2287270"/>
            <a:ext cx="1551940" cy="16719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ym typeface="+mn-ea"/>
              </a:rPr>
              <a:t>第一</a:t>
            </a:r>
            <a:r>
              <a:rPr lang="zh-CN" altLang="en-US" b="1" dirty="0" smtClean="0">
                <a:sym typeface="+mn-ea"/>
              </a:rPr>
              <a:t>章：绪言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455"/>
          </a:xfrm>
        </p:spPr>
        <p:txBody>
          <a:bodyPr>
            <a:normAutofit fontScale="90000"/>
          </a:bodyPr>
          <a:p>
            <a:r>
              <a:rPr lang="zh-CN">
                <a:solidFill>
                  <a:srgbClr val="040404"/>
                </a:solidFill>
                <a:latin typeface="+mn-ea"/>
              </a:rPr>
              <a:t>操作转换</a:t>
            </a:r>
            <a:r>
              <a:rPr lang="zh-CN">
                <a:solidFill>
                  <a:srgbClr val="040404"/>
                </a:solidFill>
              </a:rPr>
              <a:t>Operational Transformation</a:t>
            </a:r>
            <a:r>
              <a:rPr lang="zh-CN">
                <a:solidFill>
                  <a:srgbClr val="040404"/>
                </a:solidFill>
                <a:latin typeface="+mn-ea"/>
              </a:rPr>
              <a:t> (</a:t>
            </a:r>
            <a:r>
              <a:rPr lang="zh-CN">
                <a:solidFill>
                  <a:srgbClr val="040404"/>
                </a:solidFill>
              </a:rPr>
              <a:t>OT</a:t>
            </a:r>
            <a:r>
              <a:rPr lang="zh-CN">
                <a:solidFill>
                  <a:srgbClr val="040404"/>
                </a:solidFill>
                <a:latin typeface="+mn-ea"/>
              </a:rPr>
              <a:t>)是一种为了支持协作功能，在协作软件系统中所采用的技术。</a:t>
            </a:r>
            <a:r>
              <a:rPr>
                <a:solidFill>
                  <a:srgbClr val="040404"/>
                </a:solidFill>
                <a:latin typeface="+mn-ea"/>
              </a:rPr>
              <a:t>  </a:t>
            </a:r>
            <a:endParaRPr>
              <a:solidFill>
                <a:srgbClr val="040404"/>
              </a:solidFill>
              <a:latin typeface="+mn-ea"/>
            </a:endParaRPr>
          </a:p>
          <a:p>
            <a:r>
              <a:rPr lang="zh-CN">
                <a:solidFill>
                  <a:srgbClr val="040404"/>
                </a:solidFill>
                <a:latin typeface="+mn-ea"/>
                <a:sym typeface="+mn-ea"/>
              </a:rPr>
              <a:t>一个基于操作转换的协同编辑系统</a:t>
            </a:r>
            <a:r>
              <a:rPr lang="zh-CN">
                <a:solidFill>
                  <a:srgbClr val="040404"/>
                </a:solidFill>
                <a:latin typeface="+mn-ea"/>
                <a:sym typeface="+mn-ea"/>
              </a:rPr>
              <a:t>一般有两个组成部分</a:t>
            </a:r>
            <a:r>
              <a:rPr lang="zh-CN">
                <a:solidFill>
                  <a:srgbClr val="040404"/>
                </a:solidFill>
                <a:latin typeface="+mn-ea"/>
                <a:sym typeface="+mn-ea"/>
              </a:rPr>
              <a:t>：</a:t>
            </a:r>
            <a:endParaRPr lang="zh-CN">
              <a:solidFill>
                <a:srgbClr val="040404"/>
              </a:solidFill>
              <a:latin typeface="+mn-ea"/>
              <a:sym typeface="+mn-ea"/>
            </a:endParaRPr>
          </a:p>
          <a:p>
            <a:pPr lvl="1"/>
            <a:r>
              <a:rPr lang="zh-CN" altLang="en-US" sz="2400">
                <a:solidFill>
                  <a:srgbClr val="040404"/>
                </a:solidFill>
                <a:latin typeface="+mn-ea"/>
              </a:rPr>
              <a:t>控制算法（</a:t>
            </a:r>
            <a:r>
              <a:rPr lang="en-US" altLang="zh-CN" sz="2400">
                <a:solidFill>
                  <a:srgbClr val="040404"/>
                </a:solidFill>
                <a:latin typeface="+mn-ea"/>
              </a:rPr>
              <a:t>Jupiter</a:t>
            </a:r>
            <a:r>
              <a:rPr lang="zh-CN" altLang="en-US" sz="2400">
                <a:solidFill>
                  <a:srgbClr val="040404"/>
                </a:solidFill>
                <a:latin typeface="+mn-ea"/>
              </a:rPr>
              <a:t>算法</a:t>
            </a:r>
            <a:r>
              <a:rPr lang="zh-CN" altLang="en-US" sz="2400" baseline="30000" dirty="0">
                <a:solidFill>
                  <a:srgbClr val="040404"/>
                </a:solidFill>
                <a:sym typeface="+mn-ea"/>
              </a:rPr>
              <a:t>【</a:t>
            </a:r>
            <a:r>
              <a:rPr lang="en-US" altLang="zh-CN" sz="2400" baseline="30000" dirty="0">
                <a:solidFill>
                  <a:srgbClr val="040404"/>
                </a:solidFill>
                <a:sym typeface="+mn-ea"/>
              </a:rPr>
              <a:t>1</a:t>
            </a:r>
            <a:r>
              <a:rPr lang="zh-CN" altLang="en-US" sz="2400" baseline="30000" dirty="0">
                <a:solidFill>
                  <a:srgbClr val="040404"/>
                </a:solidFill>
                <a:sym typeface="+mn-ea"/>
              </a:rPr>
              <a:t>】</a:t>
            </a:r>
            <a:r>
              <a:rPr lang="en-US" altLang="zh-CN" sz="2400">
                <a:solidFill>
                  <a:srgbClr val="040404"/>
                </a:solidFill>
                <a:latin typeface="+mn-ea"/>
              </a:rPr>
              <a:t>)</a:t>
            </a:r>
            <a:endParaRPr lang="en-US" altLang="zh-CN" sz="2400">
              <a:solidFill>
                <a:srgbClr val="040404"/>
              </a:solidFill>
              <a:latin typeface="+mn-ea"/>
            </a:endParaRPr>
          </a:p>
          <a:p>
            <a:pPr lvl="1"/>
            <a:r>
              <a:rPr lang="en-US" altLang="zh-CN" sz="2400">
                <a:solidFill>
                  <a:srgbClr val="040404"/>
                </a:solidFill>
                <a:latin typeface="+mn-ea"/>
              </a:rPr>
              <a:t>OT</a:t>
            </a:r>
            <a:r>
              <a:rPr lang="zh-CN" altLang="en-US" sz="2400">
                <a:solidFill>
                  <a:srgbClr val="040404"/>
                </a:solidFill>
                <a:latin typeface="+mn-ea"/>
              </a:rPr>
              <a:t>函数</a:t>
            </a:r>
            <a:endParaRPr lang="zh-CN" altLang="en-US" sz="2400">
              <a:solidFill>
                <a:srgbClr val="040404"/>
              </a:solidFill>
              <a:latin typeface="+mn-ea"/>
            </a:endParaRPr>
          </a:p>
          <a:p>
            <a:pPr lvl="1"/>
            <a:endParaRPr lang="zh-CN" altLang="en-US">
              <a:solidFill>
                <a:srgbClr val="040404"/>
              </a:solidFill>
            </a:endParaRPr>
          </a:p>
          <a:p>
            <a:pPr marL="457200" lvl="1" indent="0">
              <a:buNone/>
            </a:pPr>
            <a:endParaRPr lang="zh-CN" altLang="en-US">
              <a:solidFill>
                <a:srgbClr val="040404"/>
              </a:solidFill>
            </a:endParaRPr>
          </a:p>
          <a:p>
            <a:pPr marL="457200" lvl="1" indent="0">
              <a:buNone/>
            </a:pPr>
            <a:endParaRPr lang="zh-CN" altLang="en-US">
              <a:solidFill>
                <a:srgbClr val="040404"/>
              </a:solidFill>
            </a:endParaRPr>
          </a:p>
          <a:p>
            <a:pPr marL="457200" lvl="1" indent="0">
              <a:buNone/>
            </a:pPr>
            <a:endParaRPr lang="zh-CN" altLang="en-US">
              <a:solidFill>
                <a:srgbClr val="040404"/>
              </a:solidFill>
            </a:endParaRPr>
          </a:p>
          <a:p>
            <a:pPr marL="457200" lvl="1" indent="0">
              <a:buNone/>
            </a:pPr>
            <a:endParaRPr lang="zh-CN" altLang="en-US">
              <a:solidFill>
                <a:srgbClr val="040404"/>
              </a:solidFill>
            </a:endParaRPr>
          </a:p>
          <a:p>
            <a:pPr marL="457200" lvl="1" indent="0">
              <a:buNone/>
            </a:pPr>
            <a:endParaRPr lang="zh-CN" altLang="en-US">
              <a:solidFill>
                <a:srgbClr val="040404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40404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40404"/>
                </a:solidFill>
                <a:sym typeface="+mn-ea"/>
              </a:rPr>
              <a:t>OT</a:t>
            </a:r>
            <a:r>
              <a:rPr lang="zh-CN" altLang="en-US" sz="2400" dirty="0">
                <a:solidFill>
                  <a:srgbClr val="040404"/>
                </a:solidFill>
                <a:sym typeface="+mn-ea"/>
              </a:rPr>
              <a:t>函数满足</a:t>
            </a:r>
            <a:r>
              <a:rPr lang="en-US" altLang="zh-CN" sz="2400" dirty="0">
                <a:solidFill>
                  <a:srgbClr val="040404"/>
                </a:solidFill>
                <a:sym typeface="+mn-ea"/>
              </a:rPr>
              <a:t>CP1/CP2</a:t>
            </a:r>
            <a:r>
              <a:rPr lang="zh-CN" altLang="en-US" sz="2400" dirty="0">
                <a:solidFill>
                  <a:srgbClr val="040404"/>
                </a:solidFill>
                <a:sym typeface="+mn-ea"/>
              </a:rPr>
              <a:t>，控制算法基于</a:t>
            </a:r>
            <a:r>
              <a:rPr lang="en-US" altLang="zh-CN" sz="2400" dirty="0">
                <a:solidFill>
                  <a:srgbClr val="040404"/>
                </a:solidFill>
                <a:sym typeface="+mn-ea"/>
              </a:rPr>
              <a:t>CP1/CP2</a:t>
            </a:r>
            <a:r>
              <a:rPr lang="zh-CN" altLang="en-US" sz="2400" dirty="0">
                <a:solidFill>
                  <a:srgbClr val="040404"/>
                </a:solidFill>
                <a:sym typeface="+mn-ea"/>
              </a:rPr>
              <a:t>编写，两者组成一个完整的系统</a:t>
            </a:r>
            <a:endParaRPr lang="zh-CN" altLang="en-US" sz="2400" dirty="0">
              <a:solidFill>
                <a:srgbClr val="040404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 altLang="zh-CN" sz="1200">
                <a:sym typeface="+mn-ea"/>
              </a:rPr>
              <a:t>[1]High-Latency,Low-Bandwidth Windowing in the Jupiter Collaboration System David A.Nichols,Pavel Curtis,Michael Dixon, and John Lamping,UIST'95.</a:t>
            </a:r>
            <a:endParaRPr lang="en-US" altLang="zh-CN" sz="1200" dirty="0">
              <a:sym typeface="+mn-ea"/>
            </a:endParaRPr>
          </a:p>
          <a:p>
            <a:pPr marL="457200" lvl="1" indent="0">
              <a:buNone/>
            </a:pPr>
            <a:endParaRPr lang="zh-CN" altLang="en-US" sz="2400">
              <a:solidFill>
                <a:srgbClr val="040404"/>
              </a:solidFill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722120" y="3813810"/>
          <a:ext cx="8533765" cy="166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6483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dk1"/>
                          </a:solidFill>
                        </a:rPr>
                        <a:t>Control Algorithms(</a:t>
                      </a:r>
                      <a:r>
                        <a:rPr lang="zh-CN" altLang="en-US" sz="2800" b="0">
                          <a:solidFill>
                            <a:schemeClr val="dk1"/>
                          </a:solidFill>
                        </a:rPr>
                        <a:t>控制算法）</a:t>
                      </a:r>
                      <a:endParaRPr lang="zh-CN" altLang="en-US" sz="2800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Transformation Properties and Conditions(CP1/CP2)</a:t>
                      </a:r>
                      <a:endParaRPr lang="en-US" altLang="zh-CN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483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Transformation Functions(OT</a:t>
                      </a:r>
                      <a:r>
                        <a:rPr lang="zh-CN" altLang="en-US" sz="2800"/>
                        <a:t>函数）</a:t>
                      </a:r>
                      <a:endParaRPr lang="zh-CN" altLang="en-US" sz="28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第一</a:t>
            </a:r>
            <a:r>
              <a:rPr lang="zh-CN" altLang="en-US" b="1" dirty="0" smtClean="0">
                <a:sym typeface="+mn-ea"/>
              </a:rPr>
              <a:t>章：绪言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应用背景：协同编辑应用</a:t>
            </a:r>
            <a:r>
              <a:rPr lang="en-US" altLang="zh-CN" dirty="0" smtClean="0">
                <a:solidFill>
                  <a:srgbClr val="040404"/>
                </a:solidFill>
                <a:sym typeface="+mn-ea"/>
              </a:rPr>
              <a:t>(Google Docs, Apache Wave...)</a:t>
            </a: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技术背景：复制列表(Replicated List)</a:t>
            </a:r>
            <a:r>
              <a:rPr lang="en-US" altLang="zh-CN" dirty="0" smtClean="0">
                <a:solidFill>
                  <a:srgbClr val="040404"/>
                </a:solidFill>
                <a:sym typeface="+mn-ea"/>
              </a:rPr>
              <a:t>——建模协同编辑应用</a:t>
            </a: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40404"/>
                </a:solidFill>
                <a:sym typeface="+mn-ea"/>
              </a:rPr>
              <a:t>	        </a:t>
            </a: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收敛性(Convergence）</a:t>
            </a:r>
            <a:r>
              <a:rPr lang="en-US" altLang="zh-CN" dirty="0" smtClean="0">
                <a:solidFill>
                  <a:srgbClr val="040404"/>
                </a:solidFill>
                <a:sym typeface="+mn-ea"/>
              </a:rPr>
              <a:t>——复制列表的一种常用规约</a:t>
            </a: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32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3200" b="1" dirty="0" smtClean="0">
              <a:solidFill>
                <a:srgbClr val="040404"/>
              </a:solidFill>
            </a:endParaRPr>
          </a:p>
        </p:txBody>
      </p:sp>
      <p:pic>
        <p:nvPicPr>
          <p:cNvPr id="5" name="图片 4" descr="c2cec3fdfc0392453c670fa88f94a4c27c1e25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0" y="2696845"/>
            <a:ext cx="2944495" cy="1941195"/>
          </a:xfrm>
          <a:prstGeom prst="rect">
            <a:avLst/>
          </a:prstGeom>
        </p:spPr>
      </p:pic>
      <p:pic>
        <p:nvPicPr>
          <p:cNvPr id="6" name="图片 5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805" y="2359025"/>
            <a:ext cx="2115820" cy="2279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ym typeface="+mn-ea"/>
              </a:rPr>
              <a:t>第二章：相关工作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504680" cy="4351655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r>
              <a:rPr lang="zh-CN" altLang="en-US" sz="2400" dirty="0">
                <a:solidFill>
                  <a:srgbClr val="040404"/>
                </a:solidFill>
                <a:sym typeface="+mn-ea"/>
              </a:rPr>
              <a:t>我们将在</a:t>
            </a:r>
            <a:r>
              <a:rPr lang="en-US" altLang="zh-CN" sz="2400" dirty="0">
                <a:solidFill>
                  <a:srgbClr val="040404"/>
                </a:solidFill>
                <a:sym typeface="+mn-ea"/>
              </a:rPr>
              <a:t>list</a:t>
            </a:r>
            <a:r>
              <a:rPr lang="zh-CN" altLang="en-US" sz="2400" dirty="0">
                <a:solidFill>
                  <a:srgbClr val="040404"/>
                </a:solidFill>
                <a:sym typeface="+mn-ea"/>
              </a:rPr>
              <a:t>上的操作分成三类：</a:t>
            </a:r>
            <a:endParaRPr lang="zh-CN" altLang="en-US" sz="2400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Font typeface="+mj-ea"/>
              <a:buNone/>
            </a:pPr>
            <a:endParaRPr lang="en-US" altLang="zh-CN" sz="3200" dirty="0">
              <a:solidFill>
                <a:srgbClr val="040404"/>
              </a:solidFill>
            </a:endParaRPr>
          </a:p>
        </p:txBody>
      </p:sp>
      <p:pic>
        <p:nvPicPr>
          <p:cNvPr id="7" name="图片 6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060" y="2456180"/>
            <a:ext cx="10014585" cy="3090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ym typeface="+mn-ea"/>
              </a:rPr>
              <a:t>第二章：相关工作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572500" cy="4351655"/>
          </a:xfrm>
        </p:spPr>
        <p:txBody>
          <a:bodyPr>
            <a:normAutofit lnSpcReduction="20000"/>
          </a:bodyPr>
          <a:lstStyle/>
          <a:p>
            <a:pPr marL="745490" lvl="1" indent="-571500">
              <a:buFont typeface="+mj-ea"/>
              <a:buAutoNum type="ea1JpnChsDbPeriod"/>
            </a:pPr>
            <a:r>
              <a:rPr lang="zh-CN" altLang="en-US" sz="3200" dirty="0">
                <a:solidFill>
                  <a:srgbClr val="040404"/>
                </a:solidFill>
              </a:rPr>
              <a:t>第一类</a:t>
            </a:r>
            <a:r>
              <a:rPr lang="en-US" altLang="zh-CN" sz="3200" dirty="0">
                <a:solidFill>
                  <a:srgbClr val="040404"/>
                </a:solidFill>
              </a:rPr>
              <a:t>OT</a:t>
            </a:r>
            <a:r>
              <a:rPr lang="zh-CN" altLang="en-US" sz="3200" dirty="0">
                <a:solidFill>
                  <a:srgbClr val="040404"/>
                </a:solidFill>
              </a:rPr>
              <a:t>函数的设计：</a:t>
            </a:r>
            <a:endParaRPr lang="zh-CN" altLang="en-US" sz="32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en-US" altLang="zh-CN" sz="3200" dirty="0">
              <a:solidFill>
                <a:srgbClr val="040404"/>
              </a:solidFill>
            </a:endParaRPr>
          </a:p>
          <a:p>
            <a:pPr marL="0" indent="0">
              <a:buNone/>
            </a:pPr>
            <a:r>
              <a:rPr lang="zh-CN" altLang="es-ES" sz="3200" b="1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以</a:t>
            </a:r>
            <a:r>
              <a:rPr lang="en-US" altLang="zh-CN" sz="3200" b="1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del operation</a:t>
            </a:r>
            <a:r>
              <a:rPr lang="zh-CN" altLang="en-US" sz="3200" b="1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为例</a:t>
            </a:r>
            <a:endParaRPr lang="zh-CN" altLang="en-US" sz="3200" b="1" dirty="0" smtClean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r>
              <a:rPr lang="es-ES" altLang="zh-CN" sz="32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OT(del (i), del (j)) =</a:t>
            </a:r>
            <a:endParaRPr lang="es-ES" altLang="zh-CN" sz="3200" dirty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r>
              <a:rPr lang="es-ES" altLang="zh-CN" sz="32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{del (i-1)} if i &gt; j</a:t>
            </a:r>
            <a:endParaRPr lang="es-ES" altLang="zh-CN" sz="3200" dirty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r>
              <a:rPr lang="es-ES" altLang="zh-CN" sz="32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{del (i)} if i &lt; j</a:t>
            </a:r>
            <a:endParaRPr lang="es-ES" altLang="zh-CN" sz="3200" dirty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r>
              <a:rPr lang="es-ES" altLang="zh-CN" sz="32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{no-op}   if i = j</a:t>
            </a:r>
            <a:endParaRPr lang="es-ES" altLang="zh-CN" sz="3200" dirty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  <a:p>
            <a:pPr marL="173990" lvl="1" indent="0">
              <a:buNone/>
            </a:pPr>
            <a:endParaRPr lang="en-US" altLang="zh-CN" sz="32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en-US" altLang="zh-CN" sz="3200" dirty="0">
              <a:solidFill>
                <a:srgbClr val="040404"/>
              </a:solidFill>
            </a:endParaRPr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3095" y="3231515"/>
            <a:ext cx="3945255" cy="25507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ym typeface="+mn-ea"/>
              </a:rPr>
              <a:t>第二章：相关工作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872345" cy="4351655"/>
          </a:xfrm>
        </p:spPr>
        <p:txBody>
          <a:bodyPr>
            <a:normAutofit lnSpcReduction="20000"/>
          </a:bodyPr>
          <a:lstStyle/>
          <a:p>
            <a:pPr marL="173990" lvl="1" indent="0">
              <a:buNone/>
            </a:pPr>
            <a:endParaRPr lang="zh-CN" altLang="en-US" sz="3200" dirty="0">
              <a:solidFill>
                <a:srgbClr val="040404"/>
              </a:solidFill>
            </a:endParaRPr>
          </a:p>
          <a:p>
            <a:pPr marL="173990" lvl="1" indent="0">
              <a:buFont typeface="+mj-ea"/>
              <a:buNone/>
            </a:pPr>
            <a:r>
              <a:rPr lang="zh-CN" altLang="en-US" sz="3200" dirty="0">
                <a:solidFill>
                  <a:srgbClr val="040404"/>
                </a:solidFill>
              </a:rPr>
              <a:t>二</a:t>
            </a:r>
            <a:r>
              <a:rPr lang="en-US" altLang="zh-CN" sz="3200" dirty="0">
                <a:solidFill>
                  <a:srgbClr val="040404"/>
                </a:solidFill>
              </a:rPr>
              <a:t>. </a:t>
            </a:r>
            <a:r>
              <a:rPr lang="zh-CN" altLang="en-US" sz="3200" dirty="0">
                <a:solidFill>
                  <a:srgbClr val="040404"/>
                </a:solidFill>
              </a:rPr>
              <a:t>第二类</a:t>
            </a:r>
            <a:r>
              <a:rPr lang="en-US" altLang="zh-CN" sz="3200" dirty="0">
                <a:solidFill>
                  <a:srgbClr val="040404"/>
                </a:solidFill>
              </a:rPr>
              <a:t>OT</a:t>
            </a:r>
            <a:r>
              <a:rPr lang="zh-CN" altLang="en-US" sz="3200" dirty="0">
                <a:solidFill>
                  <a:srgbClr val="040404"/>
                </a:solidFill>
              </a:rPr>
              <a:t>函数的设计：</a:t>
            </a:r>
            <a:endParaRPr lang="zh-CN" altLang="en-US" sz="3200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sz="32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3200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sz="3200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sz="280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sz="280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sz="140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sz="140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sz="140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r>
              <a:rPr lang="en-US" altLang="zh-CN" sz="1400">
                <a:solidFill>
                  <a:srgbClr val="040404"/>
                </a:solidFill>
                <a:sym typeface="+mn-ea"/>
              </a:rPr>
              <a:t>[1].Exhaustive Search and Resolution of Puzzles in OT Systems Supporting String-Wise Operations,  Chengzheng Sun , Yi Xu , and Agustina, CSCW'17.</a:t>
            </a:r>
            <a:endParaRPr lang="zh-CN" altLang="en-US" sz="1400" dirty="0">
              <a:solidFill>
                <a:srgbClr val="040404"/>
              </a:solidFill>
            </a:endParaRPr>
          </a:p>
        </p:txBody>
      </p:sp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1314450"/>
            <a:ext cx="9172575" cy="46558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第三章</a:t>
            </a:r>
            <a:r>
              <a:rPr lang="zh-CN" altLang="en-US" b="1" dirty="0" smtClean="0">
                <a:sym typeface="+mn-ea"/>
              </a:rPr>
              <a:t>：</a:t>
            </a:r>
            <a:r>
              <a:rPr lang="en-US" altLang="zh-CN" b="1" dirty="0" smtClean="0">
                <a:sym typeface="+mn-ea"/>
              </a:rPr>
              <a:t>Redis List OT </a:t>
            </a:r>
            <a:r>
              <a:rPr lang="zh-CN" altLang="en-US" b="1" dirty="0" smtClean="0">
                <a:sym typeface="+mn-ea"/>
              </a:rPr>
              <a:t>函数设计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504680" cy="4351655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r>
              <a:rPr lang="zh-CN" altLang="en-US" sz="3200" dirty="0">
                <a:solidFill>
                  <a:srgbClr val="040404"/>
                </a:solidFill>
                <a:sym typeface="+mn-ea"/>
              </a:rPr>
              <a:t>Redis List API 分类：根据“Effects” 分为三类</a:t>
            </a:r>
            <a:endParaRPr lang="zh-CN" altLang="en-US" sz="3200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r>
              <a:rPr lang="zh-CN" altLang="en-US" sz="3200" dirty="0">
                <a:solidFill>
                  <a:srgbClr val="040404"/>
                </a:solidFill>
                <a:sym typeface="+mn-ea"/>
              </a:rPr>
              <a:t> </a:t>
            </a:r>
            <a:endParaRPr lang="zh-CN" altLang="en-US" sz="3200" dirty="0">
              <a:solidFill>
                <a:srgbClr val="040404"/>
              </a:solidFill>
            </a:endParaRPr>
          </a:p>
          <a:p>
            <a:pPr marL="173990" lvl="1" indent="0">
              <a:buFont typeface="+mj-ea"/>
              <a:buNone/>
            </a:pPr>
            <a:endParaRPr lang="en-US" altLang="zh-CN" sz="3200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Font typeface="+mj-ea"/>
              <a:buNone/>
            </a:pPr>
            <a:endParaRPr lang="en-US" altLang="zh-CN" sz="3200" dirty="0">
              <a:solidFill>
                <a:srgbClr val="040404"/>
              </a:solidFill>
            </a:endParaRPr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55265"/>
            <a:ext cx="1790700" cy="3766185"/>
          </a:xfrm>
          <a:prstGeom prst="rect">
            <a:avLst/>
          </a:prstGeom>
        </p:spPr>
      </p:pic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455" y="2315210"/>
            <a:ext cx="6820535" cy="43916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68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2_1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2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3_1"/>
  <p:tag name="KSO_WM_UNIT_TEXT_FILL_FORE_SCHEMECOLOR_INDEX" val="5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CLEAR" val="0"/>
  <p:tag name="KSO_WM_UNIT_PRESET_TEXT" val="目录"/>
  <p:tag name="KSO_WM_TEMPLATE_CATEGORY" val="custom"/>
  <p:tag name="KSO_WM_TEMPLATE_INDEX" val="20181635"/>
  <p:tag name="KSO_WM_DIAGRAM_GROUP_CODE" val="l1_1"/>
  <p:tag name="KSO_WM_UNIT_ID" val="custom20181635_8*a*1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" val="CONTENTS"/>
  <p:tag name="KSO_WM_TEMPLATE_CATEGORY" val="custom"/>
  <p:tag name="KSO_WM_TEMPLATE_INDEX" val="20181635"/>
  <p:tag name="KSO_WM_DIAGRAM_GROUP_CODE" val="l1_1"/>
  <p:tag name="KSO_WM_UNIT_ID" val="custom20181635_8*b*1"/>
  <p:tag name="KSO_WM_UNIT_TEXT_FILL_FORE_SCHEMECOLOR_INDEX" val="5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"/>
  <p:tag name="KSO_WM_TEMPLATE_CATEGORY" val="custom"/>
  <p:tag name="KSO_WM_TEMPLATE_INDEX" val="20181635"/>
  <p:tag name="KSO_WM_DIAGRAM_GROUP_CODE" val="l1_1"/>
  <p:tag name="KSO_WM_UNIT_ID" val="custom20181635_8*i*10"/>
  <p:tag name="KSO_WM_UNIT_FILL_FORE_SCHEMECOLOR_INDEX" val="5"/>
  <p:tag name="KSO_WM_UNI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4"/>
  <p:tag name="KSO_WM_TEMPLATE_CATEGORY" val="custom"/>
  <p:tag name="KSO_WM_TEMPLATE_INDEX" val="20181635"/>
  <p:tag name="KSO_WM_DIAGRAM_GROUP_CODE" val="l1_1"/>
  <p:tag name="KSO_WM_UNIT_ID" val="custom20181635_8*i*3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5"/>
  <p:tag name="KSO_WM_TEMPLATE_CATEGORY" val="custom"/>
  <p:tag name="KSO_WM_TEMPLATE_INDEX" val="20181635"/>
  <p:tag name="KSO_WM_DIAGRAM_GROUP_CODE" val="l1_1"/>
  <p:tag name="KSO_WM_UNIT_ID" val="custom20181635_8*i*3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6"/>
  <p:tag name="KSO_WM_TEMPLATE_CATEGORY" val="custom"/>
  <p:tag name="KSO_WM_TEMPLATE_INDEX" val="20181635"/>
  <p:tag name="KSO_WM_DIAGRAM_GROUP_CODE" val="l1_1"/>
  <p:tag name="KSO_WM_UNIT_ID" val="custom20181635_8*i*3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68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7"/>
  <p:tag name="KSO_WM_TEMPLATE_CATEGORY" val="custom"/>
  <p:tag name="KSO_WM_TEMPLATE_INDEX" val="20181635"/>
  <p:tag name="KSO_WM_DIAGRAM_GROUP_CODE" val="l1_1"/>
  <p:tag name="KSO_WM_UNIT_ID" val="custom20181635_8*i*3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8"/>
  <p:tag name="KSO_WM_TEMPLATE_CATEGORY" val="custom"/>
  <p:tag name="KSO_WM_TEMPLATE_INDEX" val="20181635"/>
  <p:tag name="KSO_WM_DIAGRAM_GROUP_CODE" val="l1_1"/>
  <p:tag name="KSO_WM_UNIT_ID" val="custom20181635_8*i*3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9"/>
  <p:tag name="KSO_WM_TEMPLATE_CATEGORY" val="custom"/>
  <p:tag name="KSO_WM_TEMPLATE_INDEX" val="20181635"/>
  <p:tag name="KSO_WM_DIAGRAM_GROUP_CODE" val="l1_1"/>
  <p:tag name="KSO_WM_UNIT_ID" val="custom20181635_8*i*3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0"/>
  <p:tag name="KSO_WM_TEMPLATE_CATEGORY" val="custom"/>
  <p:tag name="KSO_WM_TEMPLATE_INDEX" val="20181635"/>
  <p:tag name="KSO_WM_DIAGRAM_GROUP_CODE" val="l1_1"/>
  <p:tag name="KSO_WM_UNIT_ID" val="custom20181635_8*i*4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1"/>
  <p:tag name="KSO_WM_TEMPLATE_CATEGORY" val="custom"/>
  <p:tag name="KSO_WM_TEMPLATE_INDEX" val="20181635"/>
  <p:tag name="KSO_WM_DIAGRAM_GROUP_CODE" val="l1_1"/>
  <p:tag name="KSO_WM_UNIT_ID" val="custom20181635_8*i*4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2"/>
  <p:tag name="KSO_WM_TEMPLATE_CATEGORY" val="custom"/>
  <p:tag name="KSO_WM_TEMPLATE_INDEX" val="20181635"/>
  <p:tag name="KSO_WM_DIAGRAM_GROUP_CODE" val="l1_1"/>
  <p:tag name="KSO_WM_UNIT_ID" val="custom20181635_8*i*4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3"/>
  <p:tag name="KSO_WM_TEMPLATE_CATEGORY" val="custom"/>
  <p:tag name="KSO_WM_TEMPLATE_INDEX" val="20181635"/>
  <p:tag name="KSO_WM_DIAGRAM_GROUP_CODE" val="l1_1"/>
  <p:tag name="KSO_WM_UNIT_ID" val="custom20181635_8*i*4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4"/>
  <p:tag name="KSO_WM_TEMPLATE_CATEGORY" val="custom"/>
  <p:tag name="KSO_WM_TEMPLATE_INDEX" val="20181635"/>
  <p:tag name="KSO_WM_DIAGRAM_GROUP_CODE" val="l1_1"/>
  <p:tag name="KSO_WM_UNIT_ID" val="custom20181635_8*i*4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5"/>
  <p:tag name="KSO_WM_TEMPLATE_CATEGORY" val="custom"/>
  <p:tag name="KSO_WM_TEMPLATE_INDEX" val="20181635"/>
  <p:tag name="KSO_WM_DIAGRAM_GROUP_CODE" val="l1_1"/>
  <p:tag name="KSO_WM_UNIT_ID" val="custom20181635_8*i*4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6"/>
  <p:tag name="KSO_WM_TEMPLATE_CATEGORY" val="custom"/>
  <p:tag name="KSO_WM_TEMPLATE_INDEX" val="20181635"/>
  <p:tag name="KSO_WM_DIAGRAM_GROUP_CODE" val="l1_1"/>
  <p:tag name="KSO_WM_UNIT_ID" val="custom20181635_8*i*4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83_1"/>
  <p:tag name="KSO_WM_TEMPLATE_CATEGORY" val="custom"/>
  <p:tag name="KSO_WM_TEMPLATE_INDEX" val="20181687"/>
  <p:tag name="KSO_WM_TEMPLATE_SUBCATEGORY" val="combine"/>
  <p:tag name="KSO_WM_TEMPLATE_THUMBS_INDEX" val="1、4、5、6、11、12、16、19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7"/>
  <p:tag name="KSO_WM_TEMPLATE_CATEGORY" val="custom"/>
  <p:tag name="KSO_WM_TEMPLATE_INDEX" val="20181635"/>
  <p:tag name="KSO_WM_DIAGRAM_GROUP_CODE" val="l1_1"/>
  <p:tag name="KSO_WM_UNIT_ID" val="custom20181635_8*i*4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8"/>
  <p:tag name="KSO_WM_TEMPLATE_CATEGORY" val="custom"/>
  <p:tag name="KSO_WM_TEMPLATE_INDEX" val="20181635"/>
  <p:tag name="KSO_WM_DIAGRAM_GROUP_CODE" val="l1_1"/>
  <p:tag name="KSO_WM_UNIT_ID" val="custom20181635_8*i*4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9"/>
  <p:tag name="KSO_WM_TEMPLATE_CATEGORY" val="custom"/>
  <p:tag name="KSO_WM_TEMPLATE_INDEX" val="20181635"/>
  <p:tag name="KSO_WM_DIAGRAM_GROUP_CODE" val="l1_1"/>
  <p:tag name="KSO_WM_UNIT_ID" val="custom20181635_8*i*4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0"/>
  <p:tag name="KSO_WM_TEMPLATE_CATEGORY" val="custom"/>
  <p:tag name="KSO_WM_TEMPLATE_INDEX" val="20181635"/>
  <p:tag name="KSO_WM_DIAGRAM_GROUP_CODE" val="l1_1"/>
  <p:tag name="KSO_WM_UNIT_ID" val="custom20181635_8*i*5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1"/>
  <p:tag name="KSO_WM_TEMPLATE_CATEGORY" val="custom"/>
  <p:tag name="KSO_WM_TEMPLATE_INDEX" val="20181635"/>
  <p:tag name="KSO_WM_DIAGRAM_GROUP_CODE" val="l1_1"/>
  <p:tag name="KSO_WM_UNIT_ID" val="custom20181635_8*i*5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2"/>
  <p:tag name="KSO_WM_TEMPLATE_CATEGORY" val="custom"/>
  <p:tag name="KSO_WM_TEMPLATE_INDEX" val="20181635"/>
  <p:tag name="KSO_WM_DIAGRAM_GROUP_CODE" val="l1_1"/>
  <p:tag name="KSO_WM_UNIT_ID" val="custom20181635_8*i*5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3"/>
  <p:tag name="KSO_WM_TEMPLATE_CATEGORY" val="custom"/>
  <p:tag name="KSO_WM_TEMPLATE_INDEX" val="20181635"/>
  <p:tag name="KSO_WM_DIAGRAM_GROUP_CODE" val="l1_1"/>
  <p:tag name="KSO_WM_UNIT_ID" val="custom20181635_8*i*5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4"/>
  <p:tag name="KSO_WM_TEMPLATE_CATEGORY" val="custom"/>
  <p:tag name="KSO_WM_TEMPLATE_INDEX" val="20181635"/>
  <p:tag name="KSO_WM_DIAGRAM_GROUP_CODE" val="l1_1"/>
  <p:tag name="KSO_WM_UNIT_ID" val="custom20181635_8*i*5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5"/>
  <p:tag name="KSO_WM_TEMPLATE_CATEGORY" val="custom"/>
  <p:tag name="KSO_WM_TEMPLATE_INDEX" val="20181635"/>
  <p:tag name="KSO_WM_DIAGRAM_GROUP_CODE" val="l1_1"/>
  <p:tag name="KSO_WM_UNIT_ID" val="custom20181635_8*i*5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6"/>
  <p:tag name="KSO_WM_TEMPLATE_CATEGORY" val="custom"/>
  <p:tag name="KSO_WM_TEMPLATE_INDEX" val="20181635"/>
  <p:tag name="KSO_WM_DIAGRAM_GROUP_CODE" val="l1_1"/>
  <p:tag name="KSO_WM_UNIT_ID" val="custom20181635_8*i*5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TYPE" val="a"/>
  <p:tag name="KSO_WM_TEMPLATE_CATEGORY" val="custom"/>
  <p:tag name="KSO_WM_TEMPLATE_INDEX" val="20181637"/>
  <p:tag name="KSO_WM_UNIT_ID" val="custom20181637_20*a*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7"/>
  <p:tag name="KSO_WM_TEMPLATE_CATEGORY" val="custom"/>
  <p:tag name="KSO_WM_TEMPLATE_INDEX" val="20181635"/>
  <p:tag name="KSO_WM_DIAGRAM_GROUP_CODE" val="l1_1"/>
  <p:tag name="KSO_WM_UNIT_ID" val="custom20181635_8*i*57"/>
  <p:tag name="KSO_WM_UNIT_FILL_FORE_SCHEMECOLOR_INDEX" val="5"/>
  <p:tag name="KSO_WM_UNI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1"/>
  <p:tag name="KSO_WM_TEMPLATE_CATEGORY" val="custom"/>
  <p:tag name="KSO_WM_TEMPLATE_INDEX" val="20181635"/>
  <p:tag name="KSO_WM_DIAGRAM_GROUP_CODE" val="l1_1"/>
  <p:tag name="KSO_WM_UNIT_ID" val="custom20181635_8*i*8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2"/>
  <p:tag name="KSO_WM_TEMPLATE_CATEGORY" val="custom"/>
  <p:tag name="KSO_WM_TEMPLATE_INDEX" val="20181635"/>
  <p:tag name="KSO_WM_DIAGRAM_GROUP_CODE" val="l1_1"/>
  <p:tag name="KSO_WM_UNIT_ID" val="custom20181635_8*i*8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3"/>
  <p:tag name="KSO_WM_TEMPLATE_CATEGORY" val="custom"/>
  <p:tag name="KSO_WM_TEMPLATE_INDEX" val="20181635"/>
  <p:tag name="KSO_WM_DIAGRAM_GROUP_CODE" val="l1_1"/>
  <p:tag name="KSO_WM_UNIT_ID" val="custom20181635_8*i*8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4"/>
  <p:tag name="KSO_WM_TEMPLATE_CATEGORY" val="custom"/>
  <p:tag name="KSO_WM_TEMPLATE_INDEX" val="20181635"/>
  <p:tag name="KSO_WM_DIAGRAM_GROUP_CODE" val="l1_1"/>
  <p:tag name="KSO_WM_UNIT_ID" val="custom20181635_8*i*8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5"/>
  <p:tag name="KSO_WM_TEMPLATE_CATEGORY" val="custom"/>
  <p:tag name="KSO_WM_TEMPLATE_INDEX" val="20181635"/>
  <p:tag name="KSO_WM_DIAGRAM_GROUP_CODE" val="l1_1"/>
  <p:tag name="KSO_WM_UNIT_ID" val="custom20181635_8*i*8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6"/>
  <p:tag name="KSO_WM_TEMPLATE_CATEGORY" val="custom"/>
  <p:tag name="KSO_WM_TEMPLATE_INDEX" val="20181635"/>
  <p:tag name="KSO_WM_DIAGRAM_GROUP_CODE" val="l1_1"/>
  <p:tag name="KSO_WM_UNIT_ID" val="custom20181635_8*i*8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7"/>
  <p:tag name="KSO_WM_TEMPLATE_CATEGORY" val="custom"/>
  <p:tag name="KSO_WM_TEMPLATE_INDEX" val="20181635"/>
  <p:tag name="KSO_WM_DIAGRAM_GROUP_CODE" val="l1_1"/>
  <p:tag name="KSO_WM_UNIT_ID" val="custom20181635_8*i*8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8"/>
  <p:tag name="KSO_WM_TEMPLATE_CATEGORY" val="custom"/>
  <p:tag name="KSO_WM_TEMPLATE_INDEX" val="20181635"/>
  <p:tag name="KSO_WM_DIAGRAM_GROUP_CODE" val="l1_1"/>
  <p:tag name="KSO_WM_UNIT_ID" val="custom20181635_8*i*8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9"/>
  <p:tag name="KSO_WM_TEMPLATE_CATEGORY" val="custom"/>
  <p:tag name="KSO_WM_TEMPLATE_INDEX" val="20181635"/>
  <p:tag name="KSO_WM_DIAGRAM_GROUP_CODE" val="l1_1"/>
  <p:tag name="KSO_WM_UNIT_ID" val="custom20181635_8*i*8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144"/>
  <p:tag name="KSO_WM_UNIT_LAYERLEVEL" val="1"/>
  <p:tag name="KSO_WM_UNIT_INDEX" val="1"/>
  <p:tag name="KSO_WM_UNIT_TYPE" val="f"/>
  <p:tag name="KSO_WM_TEMPLATE_CATEGORY" val="custom"/>
  <p:tag name="KSO_WM_TEMPLATE_INDEX" val="20181637"/>
  <p:tag name="KSO_WM_UNIT_ID" val="custom20181637_20*f*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0"/>
  <p:tag name="KSO_WM_TEMPLATE_CATEGORY" val="custom"/>
  <p:tag name="KSO_WM_TEMPLATE_INDEX" val="20181635"/>
  <p:tag name="KSO_WM_DIAGRAM_GROUP_CODE" val="l1_1"/>
  <p:tag name="KSO_WM_UNIT_ID" val="custom20181635_8*i*9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1"/>
  <p:tag name="KSO_WM_TEMPLATE_CATEGORY" val="custom"/>
  <p:tag name="KSO_WM_TEMPLATE_INDEX" val="20181635"/>
  <p:tag name="KSO_WM_DIAGRAM_GROUP_CODE" val="l1_1"/>
  <p:tag name="KSO_WM_UNIT_ID" val="custom20181635_8*i*9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2"/>
  <p:tag name="KSO_WM_TEMPLATE_CATEGORY" val="custom"/>
  <p:tag name="KSO_WM_TEMPLATE_INDEX" val="20181635"/>
  <p:tag name="KSO_WM_DIAGRAM_GROUP_CODE" val="l1_1"/>
  <p:tag name="KSO_WM_UNIT_ID" val="custom20181635_8*i*9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3"/>
  <p:tag name="KSO_WM_TEMPLATE_CATEGORY" val="custom"/>
  <p:tag name="KSO_WM_TEMPLATE_INDEX" val="20181635"/>
  <p:tag name="KSO_WM_DIAGRAM_GROUP_CODE" val="l1_1"/>
  <p:tag name="KSO_WM_UNIT_ID" val="custom20181635_8*i*9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4"/>
  <p:tag name="KSO_WM_TEMPLATE_CATEGORY" val="custom"/>
  <p:tag name="KSO_WM_TEMPLATE_INDEX" val="20181635"/>
  <p:tag name="KSO_WM_DIAGRAM_GROUP_CODE" val="l1_1"/>
  <p:tag name="KSO_WM_UNIT_ID" val="custom20181635_8*i*9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5"/>
  <p:tag name="KSO_WM_TEMPLATE_CATEGORY" val="custom"/>
  <p:tag name="KSO_WM_TEMPLATE_INDEX" val="20181635"/>
  <p:tag name="KSO_WM_DIAGRAM_GROUP_CODE" val="l1_1"/>
  <p:tag name="KSO_WM_UNIT_ID" val="custom20181635_8*i*9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6"/>
  <p:tag name="KSO_WM_TEMPLATE_CATEGORY" val="custom"/>
  <p:tag name="KSO_WM_TEMPLATE_INDEX" val="20181635"/>
  <p:tag name="KSO_WM_DIAGRAM_GROUP_CODE" val="l1_1"/>
  <p:tag name="KSO_WM_UNIT_ID" val="custom20181635_8*i*9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7"/>
  <p:tag name="KSO_WM_TEMPLATE_CATEGORY" val="custom"/>
  <p:tag name="KSO_WM_TEMPLATE_INDEX" val="20181635"/>
  <p:tag name="KSO_WM_DIAGRAM_GROUP_CODE" val="l1_1"/>
  <p:tag name="KSO_WM_UNIT_ID" val="custom20181635_8*i*9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8"/>
  <p:tag name="KSO_WM_TEMPLATE_CATEGORY" val="custom"/>
  <p:tag name="KSO_WM_TEMPLATE_INDEX" val="20181635"/>
  <p:tag name="KSO_WM_DIAGRAM_GROUP_CODE" val="l1_1"/>
  <p:tag name="KSO_WM_UNIT_ID" val="custom20181635_8*i*9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9"/>
  <p:tag name="KSO_WM_TEMPLATE_CATEGORY" val="custom"/>
  <p:tag name="KSO_WM_TEMPLATE_INDEX" val="20181635"/>
  <p:tag name="KSO_WM_DIAGRAM_GROUP_CODE" val="l1_1"/>
  <p:tag name="KSO_WM_UNIT_ID" val="custom20181635_8*i*9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181637"/>
  <p:tag name="KSO_WM_UNIT_ID" val="custom20181637_20*i*2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0"/>
  <p:tag name="KSO_WM_TEMPLATE_CATEGORY" val="custom"/>
  <p:tag name="KSO_WM_TEMPLATE_INDEX" val="20181635"/>
  <p:tag name="KSO_WM_DIAGRAM_GROUP_CODE" val="l1_1"/>
  <p:tag name="KSO_WM_UNIT_ID" val="custom20181635_8*i*10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1"/>
  <p:tag name="KSO_WM_TEMPLATE_CATEGORY" val="custom"/>
  <p:tag name="KSO_WM_TEMPLATE_INDEX" val="20181635"/>
  <p:tag name="KSO_WM_DIAGRAM_GROUP_CODE" val="l1_1"/>
  <p:tag name="KSO_WM_UNIT_ID" val="custom20181635_8*i*10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2"/>
  <p:tag name="KSO_WM_TEMPLATE_CATEGORY" val="custom"/>
  <p:tag name="KSO_WM_TEMPLATE_INDEX" val="20181635"/>
  <p:tag name="KSO_WM_DIAGRAM_GROUP_CODE" val="l1_1"/>
  <p:tag name="KSO_WM_UNIT_ID" val="custom20181635_8*i*10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3"/>
  <p:tag name="KSO_WM_TEMPLATE_CATEGORY" val="custom"/>
  <p:tag name="KSO_WM_TEMPLATE_INDEX" val="20181635"/>
  <p:tag name="KSO_WM_DIAGRAM_GROUP_CODE" val="l1_1"/>
  <p:tag name="KSO_WM_UNIT_ID" val="custom20181635_8*i*10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1_1"/>
  <p:tag name="KSO_WM_UNIT_TEXT_FILL_FORE_SCHEMECOLOR_INDEX" val="5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1_1"/>
  <p:tag name="KSO_WM_UNIT_TEXT_FILL_FORE_SCHEMECOLOR_INDEX" val="5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TAG_VERSION" val="1.0"/>
  <p:tag name="KSO_WM_SLIDE_ITEM_CNT" val="4"/>
  <p:tag name="KSO_WM_SLIDE_LAYOUT" val="a_b_l"/>
  <p:tag name="KSO_WM_SLIDE_LAYOUT_CNT" val="1_1_1"/>
  <p:tag name="KSO_WM_SLIDE_TYPE" val="contents"/>
  <p:tag name="KSO_WM_BEAUTIFY_FLAG" val="#wm#"/>
  <p:tag name="KSO_WM_COMBINE_RELATE_SLIDE_ID" val="custom20181415_9"/>
  <p:tag name="KSO_WM_TEMPLATE_CATEGORY" val="custom"/>
  <p:tag name="KSO_WM_TEMPLATE_INDEX" val="20181687"/>
  <p:tag name="KSO_WM_SLIDE_ID" val="custom20181635_8"/>
  <p:tag name="KSO_WM_SLIDE_INDEX" val="8"/>
  <p:tag name="KSO_WM_DIAGRAM_GROUP_CODE" val="l1-1"/>
  <p:tag name="KSO_WM_TEMPLATE_SUBCATEGORY" val="combine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.xml><?xml version="1.0" encoding="utf-8"?>
<p:tagLst xmlns:p="http://schemas.openxmlformats.org/presentationml/2006/main">
  <p:tag name="KSO_WM_SLIDE_LAYOUT_CNT" val="1_1"/>
  <p:tag name="KSO_WM_SLIDE_LAYOUT" val="a_f"/>
  <p:tag name="KSO_WM_SLIDE_SIZE" val="891*84"/>
  <p:tag name="KSO_WM_SLIDE_POSITION" val="39*270"/>
  <p:tag name="KSO_WM_BEAUTIFY_FLAG" val="#wm#"/>
  <p:tag name="KSO_WM_SLIDE_TYPE" val="text"/>
  <p:tag name="KSO_WM_SLIDE_ITEM_CNT" val="1"/>
  <p:tag name="KSO_WM_TAG_VERSION" val="1.0"/>
  <p:tag name="KSO_WM_COMBINE_RELATE_SLIDE_ID" val="background20180946_8"/>
  <p:tag name="KSO_WM_TEMPLATE_CATEGORY" val="custom"/>
  <p:tag name="KSO_WM_TEMPLATE_INDEX" val="20181687"/>
  <p:tag name="KSO_WM_SLIDE_ID" val="custom20181637_20"/>
  <p:tag name="KSO_WM_SLIDE_INDEX" val="20"/>
  <p:tag name="KSO_WM_TEMPLATE_SUBCATEGORY" val="combine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1_1"/>
  <p:tag name="KSO_WM_UNIT_TEXT_FILL_FORE_SCHEMECOLOR_INDEX" val="5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83.xml><?xml version="1.0" encoding="utf-8"?>
<p:tagLst xmlns:p="http://schemas.openxmlformats.org/presentationml/2006/main">
  <p:tag name="KSO_WM_TEMPLATE_CATEGORY" val="custom"/>
  <p:tag name="KSO_WM_TEMPLATE_INDEX" val="2018168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 主题">
      <a:dk1>
        <a:srgbClr val="7030A0"/>
      </a:dk1>
      <a:lt1>
        <a:srgbClr val="FFFFFF"/>
      </a:lt1>
      <a:dk2>
        <a:srgbClr val="44546A"/>
      </a:dk2>
      <a:lt2>
        <a:srgbClr val="FFFFFF"/>
      </a:lt2>
      <a:accent1>
        <a:srgbClr val="7030A0"/>
      </a:accent1>
      <a:accent2>
        <a:srgbClr val="FFFFFF"/>
      </a:accent2>
      <a:accent3>
        <a:srgbClr val="BFBFB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1971</Words>
  <Application>WPS 演示</Application>
  <PresentationFormat>宽屏</PresentationFormat>
  <Paragraphs>234</Paragraphs>
  <Slides>18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黑体</vt:lpstr>
      <vt:lpstr>楷体</vt:lpstr>
      <vt:lpstr>Calibri</vt:lpstr>
      <vt:lpstr>微软雅黑</vt:lpstr>
      <vt:lpstr>Consolas</vt:lpstr>
      <vt:lpstr>Kozuka Gothic Pr6N B</vt:lpstr>
      <vt:lpstr>Arial Unicode MS</vt:lpstr>
      <vt:lpstr>Yu Mincho</vt:lpstr>
      <vt:lpstr>Yu Gothic</vt:lpstr>
      <vt:lpstr>Office 主题​​</vt:lpstr>
      <vt:lpstr>Equation.KSEE3</vt:lpstr>
      <vt:lpstr>Equation.KSEE3</vt:lpstr>
      <vt:lpstr>PowerPoint 演示文稿</vt:lpstr>
      <vt:lpstr>PowerPoint 演示文稿</vt:lpstr>
      <vt:lpstr>第一章：绪言</vt:lpstr>
      <vt:lpstr>系统模型</vt:lpstr>
      <vt:lpstr>第一章：绪言</vt:lpstr>
      <vt:lpstr>第二章：相关工作</vt:lpstr>
      <vt:lpstr>第二章：Redis List OT 函数设计</vt:lpstr>
      <vt:lpstr>第二章：Redis List OT 函数设计</vt:lpstr>
      <vt:lpstr>第二章：相关工作</vt:lpstr>
      <vt:lpstr>第二章：Redis List OT 函数设计</vt:lpstr>
      <vt:lpstr>第二章：Redis List OT 函数设计</vt:lpstr>
      <vt:lpstr>第三章：基于 TLA+ 的 OT函数验证</vt:lpstr>
      <vt:lpstr>第三章：基于 TLA+ 的 OT函数验证</vt:lpstr>
      <vt:lpstr>第三章：基于 TLA+ 的 OT函数验证</vt:lpstr>
      <vt:lpstr>第三章：基于 TLA+ 的 OT函数验证</vt:lpstr>
      <vt:lpstr>第四章：Redis List OT 函数实现</vt:lpstr>
      <vt:lpstr>面向 Redis List 的 OT 函数的 设计、验证与实现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云飛揚1416839454</cp:lastModifiedBy>
  <cp:revision>31</cp:revision>
  <dcterms:created xsi:type="dcterms:W3CDTF">2015-05-05T08:02:00Z</dcterms:created>
  <dcterms:modified xsi:type="dcterms:W3CDTF">2018-06-04T18:41:36Z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