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30"/>
  </p:handoutMasterIdLst>
  <p:sldIdLst>
    <p:sldId id="554" r:id="rId4"/>
    <p:sldId id="859" r:id="rId6"/>
    <p:sldId id="877" r:id="rId7"/>
    <p:sldId id="878" r:id="rId8"/>
    <p:sldId id="879" r:id="rId9"/>
    <p:sldId id="880" r:id="rId10"/>
    <p:sldId id="881" r:id="rId11"/>
    <p:sldId id="882" r:id="rId12"/>
    <p:sldId id="883" r:id="rId13"/>
    <p:sldId id="884" r:id="rId14"/>
    <p:sldId id="885" r:id="rId15"/>
    <p:sldId id="886" r:id="rId16"/>
    <p:sldId id="896" r:id="rId17"/>
    <p:sldId id="897" r:id="rId18"/>
    <p:sldId id="898" r:id="rId19"/>
    <p:sldId id="905" r:id="rId20"/>
    <p:sldId id="890" r:id="rId21"/>
    <p:sldId id="891" r:id="rId22"/>
    <p:sldId id="901" r:id="rId23"/>
    <p:sldId id="902" r:id="rId24"/>
    <p:sldId id="900" r:id="rId25"/>
    <p:sldId id="892" r:id="rId26"/>
    <p:sldId id="893" r:id="rId27"/>
    <p:sldId id="894" r:id="rId28"/>
    <p:sldId id="895" r:id="rId29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gxin wei" initials="hw" lastIdx="13" clrIdx="0"/>
  <p:cmAuthor id="2" name="xhdn" initials="x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loop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63A725"/>
    <a:srgbClr val="D1E4FB"/>
    <a:srgbClr val="99CCFF"/>
    <a:srgbClr val="6699FF"/>
    <a:srgbClr val="E8F1FD"/>
    <a:srgbClr val="57126C"/>
    <a:srgbClr val="FAD2F0"/>
    <a:srgbClr val="FFFFFF"/>
    <a:srgbClr val="FCD0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6" autoAdjust="0"/>
    <p:restoredTop sz="89655" autoAdjust="0"/>
  </p:normalViewPr>
  <p:slideViewPr>
    <p:cSldViewPr>
      <p:cViewPr varScale="1">
        <p:scale>
          <a:sx n="79" d="100"/>
          <a:sy n="79" d="100"/>
        </p:scale>
        <p:origin x="699" y="49"/>
      </p:cViewPr>
      <p:guideLst>
        <p:guide orient="horz" pos="214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472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3EC8D-7583-4284-A537-DAB3CE5650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0C732-8FF6-4C60-9A53-035D85741A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6ED33-92F3-419A-83F1-939B210192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2441-62E5-47DE-97D7-858DE28521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23452-FC8F-4B98-AA5D-D6C57A8A4F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ssdas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164388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pic>
        <p:nvPicPr>
          <p:cNvPr id="6" name="Picture 9" descr="back"/>
          <p:cNvPicPr>
            <a:picLocks noChangeAspect="1" noChangeArrowheads="1"/>
          </p:cNvPicPr>
          <p:nvPr/>
        </p:nvPicPr>
        <p:blipFill>
          <a:blip r:embed="rId2" cstate="print">
            <a:lum bright="-36000" contrast="30000"/>
          </a:blip>
          <a:srcRect/>
          <a:stretch>
            <a:fillRect/>
          </a:stretch>
        </p:blipFill>
        <p:spPr bwMode="auto">
          <a:xfrm>
            <a:off x="7235825" y="3068638"/>
            <a:ext cx="16573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1150" y="549275"/>
            <a:ext cx="6781800" cy="2133600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997200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4FBBCF-6140-4F34-B704-0B80CB6EFB2C}" type="datetime4">
              <a:rPr lang="en-US" altLang="zh-CN" smtClean="0"/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61CD0A-BE88-46E0-824D-35AE91BA901F}" type="datetime4">
              <a:rPr lang="en-US" altLang="zh-CN" smtClean="0"/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7242C8D7-F16C-4A07-AD4C-2183EC0DD23F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33" y="28761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1" y="332656"/>
            <a:ext cx="602938" cy="70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Candara" panose="020E0502030303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9E0173A4-4731-41A4-A6DA-1B1984AC4955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20B1-EE8A-46DE-B089-DB6EFA376C3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CF48-7F3B-40E8-AECF-1B7E940CAC28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7AD0F80-D245-447C-A5A9-F5531DFB0AAC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CDD33EBD-0B71-4B64-A382-5C26F609CB63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4F7-EBE6-4661-8A28-16F391A63639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  <a:lvl2pPr>
              <a:defRPr>
                <a:latin typeface="+mj-lt"/>
                <a:ea typeface="黑体" panose="02010609060101010101" pitchFamily="49" charset="-122"/>
              </a:defRPr>
            </a:lvl2pPr>
            <a:lvl3pPr marL="1036320" indent="-342900">
              <a:buClr>
                <a:srgbClr val="920BCF"/>
              </a:buClr>
              <a:buFont typeface="Wingdings" panose="05000000000000000000" pitchFamily="2" charset="2"/>
              <a:buChar char="n"/>
              <a:defRPr>
                <a:latin typeface="+mj-lt"/>
              </a:defRPr>
            </a:lvl3pPr>
            <a:lvl4pPr>
              <a:buClr>
                <a:srgbClr val="B507B5"/>
              </a:buCl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defRPr>
            </a:lvl1pPr>
          </a:lstStyle>
          <a:p>
            <a:pPr defTabSz="457200"/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6B69-E583-4C5A-81AE-FC7DCB18649B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DF7D-C2F7-4EE9-8B9D-3853EB106E16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5098-0B1F-49F0-9C79-A55BCAB13311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BBADC1-3F56-49A4-B55D-9737B2C3720F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D677E9-E279-4680-B081-AE76912FE034}" type="datetime4">
              <a:rPr lang="en-US" altLang="zh-CN" smtClean="0"/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886EFB-6699-45F8-83C3-A8EC54C54436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F5DC4-B62C-4398-BD5C-40F628795F23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AF8388-AC33-48F2-9E4C-CA522109DF5D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7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pPr defTabSz="457200"/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3884"/>
            <a:ext cx="2895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baseline="0">
                <a:latin typeface="Arial" panose="020B0604020202020204" pitchFamily="34" charset="0"/>
                <a:ea typeface="仿宋" panose="02010609060101010101" pitchFamily="49" charset="-122"/>
              </a:defRPr>
            </a:lvl1pPr>
          </a:lstStyle>
          <a:p>
            <a:pPr defTabSz="457200"/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 defTabSz="457200"/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 panose="02010600030101010101" pitchFamily="2" charset="-122"/>
              </a:rPr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 panose="02010600030101010101" pitchFamily="2" charset="-122"/>
            </a:endParaRPr>
          </a:p>
        </p:txBody>
      </p:sp>
      <p:pic>
        <p:nvPicPr>
          <p:cNvPr id="1032" name="Picture 8" descr="nju01"/>
          <p:cNvPicPr>
            <a:picLocks noChangeAspect="1" noChangeArrowheads="1"/>
          </p:cNvPicPr>
          <p:nvPr/>
        </p:nvPicPr>
        <p:blipFill>
          <a:blip r:embed="rId12" cstate="print">
            <a:lum bright="12000" contrast="-18000"/>
          </a:blip>
          <a:srcRect/>
          <a:stretch>
            <a:fillRect/>
          </a:stretch>
        </p:blipFill>
        <p:spPr bwMode="auto">
          <a:xfrm>
            <a:off x="8032751" y="702970"/>
            <a:ext cx="608883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57126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7126C"/>
        </a:buClr>
        <a:buSzPct val="70000"/>
        <a:buFont typeface="Wingdings" panose="05000000000000000000" pitchFamily="2" charset="2"/>
        <a:buChar char="n"/>
        <a:defRPr sz="3000" b="0">
          <a:solidFill>
            <a:schemeClr val="tx1"/>
          </a:solidFill>
          <a:latin typeface="+mn-lt"/>
          <a:ea typeface="+mn-ea"/>
          <a:cs typeface="+mn-cs"/>
        </a:defRPr>
      </a:lvl1pPr>
      <a:lvl2pPr marL="801370" indent="-457200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987425" indent="-29400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F3F3F3AB-2E40-4C37-8711-45F4C0163D5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lang="zh-CN" altLang="en-US" sz="4300" b="1" kern="1200" baseline="0" dirty="0" smtClean="0">
          <a:solidFill>
            <a:srgbClr val="57126C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57126C"/>
        </a:buClr>
        <a:buSzPct val="70000"/>
        <a:buFont typeface="Wingdings" panose="05000000000000000000" pitchFamily="2" charset="2"/>
        <a:buChar char="n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Clr>
          <a:srgbClr val="7030A0"/>
        </a:buClr>
        <a:buSzPct val="70000"/>
        <a:buFont typeface="Wingdings" panose="05000000000000000000" pitchFamily="2" charset="2"/>
        <a:buChar char="n"/>
        <a:defRPr sz="24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Clr>
          <a:schemeClr val="accent3"/>
        </a:buClr>
        <a:buSzPct val="70000"/>
        <a:buFont typeface="Wingdings" panose="05000000000000000000" pitchFamily="2" charset="2"/>
        <a:buChar char="l"/>
        <a:defRPr sz="20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573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1145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1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Relationship Id="rId3" Type="http://schemas.openxmlformats.org/officeDocument/2006/relationships/image" Target="../media/image27.png"/><Relationship Id="rId2" Type="http://schemas.openxmlformats.org/officeDocument/2006/relationships/image" Target="../media/image26.wmf"/><Relationship Id="rId1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Relationship Id="rId3" Type="http://schemas.openxmlformats.org/officeDocument/2006/relationships/image" Target="../media/image29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Relationship Id="rId3" Type="http://schemas.openxmlformats.org/officeDocument/2006/relationships/image" Target="../media/image31.png"/><Relationship Id="rId2" Type="http://schemas.openxmlformats.org/officeDocument/2006/relationships/image" Target="../media/image30.wmf"/><Relationship Id="rId1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3" Type="http://schemas.openxmlformats.org/officeDocument/2006/relationships/notesSlide" Target="../notesSlides/notesSlide2.xml"/><Relationship Id="rId62" Type="http://schemas.openxmlformats.org/officeDocument/2006/relationships/slideLayout" Target="../slideLayouts/slideLayout18.xml"/><Relationship Id="rId61" Type="http://schemas.openxmlformats.org/officeDocument/2006/relationships/tags" Target="../tags/tag63.xml"/><Relationship Id="rId60" Type="http://schemas.openxmlformats.org/officeDocument/2006/relationships/tags" Target="../tags/tag62.xml"/><Relationship Id="rId6" Type="http://schemas.openxmlformats.org/officeDocument/2006/relationships/tags" Target="../tags/tag8.xml"/><Relationship Id="rId59" Type="http://schemas.openxmlformats.org/officeDocument/2006/relationships/tags" Target="../tags/tag61.xml"/><Relationship Id="rId58" Type="http://schemas.openxmlformats.org/officeDocument/2006/relationships/tags" Target="../tags/tag60.xml"/><Relationship Id="rId57" Type="http://schemas.openxmlformats.org/officeDocument/2006/relationships/tags" Target="../tags/tag59.xml"/><Relationship Id="rId56" Type="http://schemas.openxmlformats.org/officeDocument/2006/relationships/tags" Target="../tags/tag58.xml"/><Relationship Id="rId55" Type="http://schemas.openxmlformats.org/officeDocument/2006/relationships/tags" Target="../tags/tag57.xml"/><Relationship Id="rId54" Type="http://schemas.openxmlformats.org/officeDocument/2006/relationships/tags" Target="../tags/tag56.xml"/><Relationship Id="rId53" Type="http://schemas.openxmlformats.org/officeDocument/2006/relationships/tags" Target="../tags/tag55.xml"/><Relationship Id="rId52" Type="http://schemas.openxmlformats.org/officeDocument/2006/relationships/tags" Target="../tags/tag54.xml"/><Relationship Id="rId51" Type="http://schemas.openxmlformats.org/officeDocument/2006/relationships/tags" Target="../tags/tag53.xml"/><Relationship Id="rId50" Type="http://schemas.openxmlformats.org/officeDocument/2006/relationships/tags" Target="../tags/tag52.xml"/><Relationship Id="rId5" Type="http://schemas.openxmlformats.org/officeDocument/2006/relationships/tags" Target="../tags/tag7.xml"/><Relationship Id="rId49" Type="http://schemas.openxmlformats.org/officeDocument/2006/relationships/tags" Target="../tags/tag51.xml"/><Relationship Id="rId48" Type="http://schemas.openxmlformats.org/officeDocument/2006/relationships/tags" Target="../tags/tag50.xml"/><Relationship Id="rId47" Type="http://schemas.openxmlformats.org/officeDocument/2006/relationships/tags" Target="../tags/tag49.xml"/><Relationship Id="rId46" Type="http://schemas.openxmlformats.org/officeDocument/2006/relationships/tags" Target="../tags/tag48.xml"/><Relationship Id="rId45" Type="http://schemas.openxmlformats.org/officeDocument/2006/relationships/tags" Target="../tags/tag47.xml"/><Relationship Id="rId44" Type="http://schemas.openxmlformats.org/officeDocument/2006/relationships/tags" Target="../tags/tag46.xml"/><Relationship Id="rId43" Type="http://schemas.openxmlformats.org/officeDocument/2006/relationships/tags" Target="../tags/tag45.xml"/><Relationship Id="rId42" Type="http://schemas.openxmlformats.org/officeDocument/2006/relationships/tags" Target="../tags/tag44.xml"/><Relationship Id="rId41" Type="http://schemas.openxmlformats.org/officeDocument/2006/relationships/tags" Target="../tags/tag43.xml"/><Relationship Id="rId40" Type="http://schemas.openxmlformats.org/officeDocument/2006/relationships/tags" Target="../tags/tag42.xml"/><Relationship Id="rId4" Type="http://schemas.openxmlformats.org/officeDocument/2006/relationships/tags" Target="../tags/tag6.xml"/><Relationship Id="rId39" Type="http://schemas.openxmlformats.org/officeDocument/2006/relationships/tags" Target="../tags/tag41.xml"/><Relationship Id="rId38" Type="http://schemas.openxmlformats.org/officeDocument/2006/relationships/tags" Target="../tags/tag40.xml"/><Relationship Id="rId37" Type="http://schemas.openxmlformats.org/officeDocument/2006/relationships/tags" Target="../tags/tag39.xml"/><Relationship Id="rId36" Type="http://schemas.openxmlformats.org/officeDocument/2006/relationships/tags" Target="../tags/tag38.xml"/><Relationship Id="rId35" Type="http://schemas.openxmlformats.org/officeDocument/2006/relationships/tags" Target="../tags/tag37.xml"/><Relationship Id="rId34" Type="http://schemas.openxmlformats.org/officeDocument/2006/relationships/tags" Target="../tags/tag36.xml"/><Relationship Id="rId33" Type="http://schemas.openxmlformats.org/officeDocument/2006/relationships/tags" Target="../tags/tag35.xml"/><Relationship Id="rId32" Type="http://schemas.openxmlformats.org/officeDocument/2006/relationships/tags" Target="../tags/tag34.xml"/><Relationship Id="rId31" Type="http://schemas.openxmlformats.org/officeDocument/2006/relationships/tags" Target="../tags/tag33.xml"/><Relationship Id="rId30" Type="http://schemas.openxmlformats.org/officeDocument/2006/relationships/tags" Target="../tags/tag32.xml"/><Relationship Id="rId3" Type="http://schemas.openxmlformats.org/officeDocument/2006/relationships/tags" Target="../tags/tag5.xml"/><Relationship Id="rId29" Type="http://schemas.openxmlformats.org/officeDocument/2006/relationships/tags" Target="../tags/tag31.xml"/><Relationship Id="rId28" Type="http://schemas.openxmlformats.org/officeDocument/2006/relationships/tags" Target="../tags/tag30.xml"/><Relationship Id="rId27" Type="http://schemas.openxmlformats.org/officeDocument/2006/relationships/tags" Target="../tags/tag29.xml"/><Relationship Id="rId26" Type="http://schemas.openxmlformats.org/officeDocument/2006/relationships/tags" Target="../tags/tag28.xml"/><Relationship Id="rId25" Type="http://schemas.openxmlformats.org/officeDocument/2006/relationships/tags" Target="../tags/tag27.xml"/><Relationship Id="rId24" Type="http://schemas.openxmlformats.org/officeDocument/2006/relationships/tags" Target="../tags/tag26.xml"/><Relationship Id="rId23" Type="http://schemas.openxmlformats.org/officeDocument/2006/relationships/tags" Target="../tags/tag25.xml"/><Relationship Id="rId22" Type="http://schemas.openxmlformats.org/officeDocument/2006/relationships/tags" Target="../tags/tag24.xml"/><Relationship Id="rId21" Type="http://schemas.openxmlformats.org/officeDocument/2006/relationships/tags" Target="../tags/tag23.xml"/><Relationship Id="rId20" Type="http://schemas.openxmlformats.org/officeDocument/2006/relationships/tags" Target="../tags/tag22.xml"/><Relationship Id="rId2" Type="http://schemas.openxmlformats.org/officeDocument/2006/relationships/tags" Target="../tags/tag4.xml"/><Relationship Id="rId19" Type="http://schemas.openxmlformats.org/officeDocument/2006/relationships/tags" Target="../tags/tag21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3" Type="http://schemas.openxmlformats.org/officeDocument/2006/relationships/image" Target="../media/image33.png"/><Relationship Id="rId2" Type="http://schemas.openxmlformats.org/officeDocument/2006/relationships/image" Target="../media/image32.wmf"/><Relationship Id="rId1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.xml"/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 bwMode="auto">
          <a:xfrm>
            <a:off x="564831" y="1845568"/>
            <a:ext cx="7800614" cy="17994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sz="3600" kern="0" dirty="0" smtClean="0">
              <a:solidFill>
                <a:srgbClr val="57126C"/>
              </a:solidFill>
              <a:latin typeface="Arial" panose="020B0604020202020204"/>
            </a:endParaRPr>
          </a:p>
        </p:txBody>
      </p:sp>
      <p:sp>
        <p:nvSpPr>
          <p:cNvPr id="8" name="标题 1"/>
          <p:cNvSpPr txBox="1"/>
          <p:nvPr/>
        </p:nvSpPr>
        <p:spPr bwMode="auto">
          <a:xfrm>
            <a:off x="803834" y="3645024"/>
            <a:ext cx="7543800" cy="6480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7C1302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370046" y="3441224"/>
            <a:ext cx="8491061" cy="1444943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20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endParaRPr lang="zh-CN" altLang="en-US" sz="18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algn="ctr"/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姓名：纪业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algn="ctr"/>
            <a:endParaRPr lang="zh-CN" altLang="en-US" sz="18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algn="ctr"/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学号：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141220044</a:t>
            </a:r>
            <a:endParaRPr lang="en-US" altLang="zh-CN" sz="18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algn="ctr"/>
            <a:endParaRPr lang="zh-CN" altLang="en-US" sz="18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algn="ctr"/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sym typeface="+mn-ea"/>
              </a:rPr>
              <a:t>指导老师：魏恒峰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endParaRPr lang="zh-CN" altLang="en-US" sz="1350" dirty="0"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70046" y="2501265"/>
            <a:ext cx="8447246" cy="127730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50" b="1" dirty="0">
                <a:solidFill>
                  <a:schemeClr val="tx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面向</a:t>
            </a:r>
            <a:r>
              <a:rPr lang="en-US" altLang="zh-CN" sz="4050" b="1" dirty="0">
                <a:solidFill>
                  <a:schemeClr val="tx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Redis List</a:t>
            </a:r>
            <a:r>
              <a:rPr lang="zh-CN" altLang="en-US" sz="4050" b="1" dirty="0">
                <a:solidFill>
                  <a:schemeClr val="tx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的</a:t>
            </a:r>
            <a:r>
              <a:rPr sz="4050" b="1" dirty="0">
                <a:solidFill>
                  <a:schemeClr val="tx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操作转换函数</a:t>
            </a:r>
            <a:r>
              <a:rPr lang="zh-CN" altLang="en-US" sz="4050" b="1" dirty="0" smtClean="0">
                <a:solidFill>
                  <a:schemeClr val="tx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的</a:t>
            </a:r>
            <a:endParaRPr lang="zh-CN" altLang="en-US" sz="4050" b="1" dirty="0" smtClean="0">
              <a:solidFill>
                <a:schemeClr val="tx1">
                  <a:lumMod val="50000"/>
                </a:schemeClr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algn="ctr"/>
            <a:r>
              <a:rPr lang="zh-CN" altLang="en-US" sz="4050" b="1" dirty="0" smtClean="0">
                <a:solidFill>
                  <a:schemeClr val="tx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设计与验证</a:t>
            </a:r>
            <a:endParaRPr lang="zh-CN" altLang="en-US" sz="4050" b="1" dirty="0">
              <a:solidFill>
                <a:schemeClr val="tx1">
                  <a:lumMod val="50000"/>
                </a:schemeClr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zh-CN" alt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691">
        <p:fade/>
      </p:transition>
    </mc:Choice>
    <mc:Fallback>
      <p:transition spd="med" advTm="969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555"/>
            <a:ext cx="7780020" cy="1295400"/>
          </a:xfrm>
        </p:spPr>
        <p:txBody>
          <a:bodyPr/>
          <a:lstStyle/>
          <a:p>
            <a:r>
              <a:rPr lang="zh-CN" altLang="en-US" b="1" dirty="0" smtClean="0">
                <a:sym typeface="+mn-ea"/>
              </a:rPr>
              <a:t>第三章：</a:t>
            </a:r>
            <a:r>
              <a:rPr lang="en-US" altLang="zh-CN" b="1" dirty="0" smtClean="0">
                <a:sym typeface="+mn-ea"/>
              </a:rPr>
              <a:t>Redis List OT </a:t>
            </a:r>
            <a:r>
              <a:rPr lang="zh-CN" altLang="en-US" b="1" dirty="0" smtClean="0">
                <a:sym typeface="+mn-ea"/>
              </a:rPr>
              <a:t>函数设计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8241983" cy="3263741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r>
              <a:rPr lang="zh-CN" altLang="en-US" dirty="0">
                <a:solidFill>
                  <a:srgbClr val="040404"/>
                </a:solidFill>
              </a:rPr>
              <a:t>第三类</a:t>
            </a:r>
            <a:r>
              <a:rPr lang="en-US" altLang="zh-CN" dirty="0">
                <a:solidFill>
                  <a:srgbClr val="040404"/>
                </a:solidFill>
              </a:rPr>
              <a:t>OT</a:t>
            </a:r>
            <a:r>
              <a:rPr lang="zh-CN" altLang="en-US" dirty="0">
                <a:solidFill>
                  <a:srgbClr val="040404"/>
                </a:solidFill>
              </a:rPr>
              <a:t>函数的设计：</a:t>
            </a: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100" dirty="0">
              <a:solidFill>
                <a:srgbClr val="040404"/>
              </a:solidFill>
            </a:endParaRP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29100" y="3348038"/>
          <a:ext cx="6858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29100" y="3348038"/>
                        <a:ext cx="685800" cy="16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965960" y="3200400"/>
            <a:ext cx="4674870" cy="1257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>
          <a:xfrm>
            <a:off x="2663190" y="3080385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387090" y="3080385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042660" y="3080385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572000" y="3080385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114800" y="3080385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090160" y="3080385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663190" y="3543300"/>
            <a:ext cx="81153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114800" y="3543300"/>
            <a:ext cx="49149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90160" y="3543300"/>
            <a:ext cx="10134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69870" y="3691890"/>
            <a:ext cx="61722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Del1</a:t>
            </a:r>
            <a:endParaRPr lang="en-US" altLang="zh-CN" sz="1350"/>
          </a:p>
        </p:txBody>
      </p:sp>
      <p:sp>
        <p:nvSpPr>
          <p:cNvPr id="18" name="文本框 17"/>
          <p:cNvSpPr txBox="1"/>
          <p:nvPr/>
        </p:nvSpPr>
        <p:spPr>
          <a:xfrm>
            <a:off x="4114800" y="3691890"/>
            <a:ext cx="61722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Del2</a:t>
            </a:r>
            <a:endParaRPr lang="en-US" altLang="zh-CN" sz="1350"/>
          </a:p>
        </p:txBody>
      </p:sp>
      <p:sp>
        <p:nvSpPr>
          <p:cNvPr id="19" name="文本框 18"/>
          <p:cNvSpPr txBox="1"/>
          <p:nvPr/>
        </p:nvSpPr>
        <p:spPr>
          <a:xfrm>
            <a:off x="5288280" y="3691890"/>
            <a:ext cx="61722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Del3</a:t>
            </a:r>
            <a:endParaRPr lang="en-US" altLang="zh-CN" sz="135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3068955" y="3968115"/>
            <a:ext cx="0" cy="11887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3798570" y="3968115"/>
            <a:ext cx="0" cy="11887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068955" y="4424363"/>
            <a:ext cx="61722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Ins</a:t>
            </a:r>
            <a:endParaRPr lang="en-US" altLang="zh-CN" sz="1350"/>
          </a:p>
        </p:txBody>
      </p:sp>
      <p:sp>
        <p:nvSpPr>
          <p:cNvPr id="24" name="文本框 23"/>
          <p:cNvSpPr txBox="1"/>
          <p:nvPr/>
        </p:nvSpPr>
        <p:spPr>
          <a:xfrm>
            <a:off x="3806190" y="4424363"/>
            <a:ext cx="61722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Ins</a:t>
            </a:r>
            <a:endParaRPr lang="en-US" altLang="zh-CN" sz="135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7" grpId="0"/>
      <p:bldP spid="18" grpId="0"/>
      <p:bldP spid="19" grpId="0"/>
      <p:bldP spid="23" grpId="0"/>
      <p:bldP spid="23" grpId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555"/>
            <a:ext cx="7807325" cy="1295400"/>
          </a:xfrm>
        </p:spPr>
        <p:txBody>
          <a:bodyPr/>
          <a:lstStyle/>
          <a:p>
            <a:r>
              <a:rPr lang="zh-CN" altLang="en-US" b="1" dirty="0" smtClean="0">
                <a:sym typeface="+mn-ea"/>
              </a:rPr>
              <a:t>第三章：</a:t>
            </a:r>
            <a:r>
              <a:rPr lang="en-US" altLang="zh-CN" b="1" dirty="0" smtClean="0">
                <a:sym typeface="+mn-ea"/>
              </a:rPr>
              <a:t>Redis List OT </a:t>
            </a:r>
            <a:r>
              <a:rPr lang="zh-CN" altLang="en-US" b="1" dirty="0" smtClean="0">
                <a:sym typeface="+mn-ea"/>
              </a:rPr>
              <a:t>函数设计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8241983" cy="3263741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endParaRPr lang="zh-CN" altLang="en-US" sz="2100" dirty="0">
              <a:solidFill>
                <a:srgbClr val="040404"/>
              </a:solidFill>
            </a:endParaRP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29100" y="3348038"/>
          <a:ext cx="6858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29100" y="3348038"/>
                        <a:ext cx="685800" cy="16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3" y="3591401"/>
            <a:ext cx="3650933" cy="1343025"/>
          </a:xfrm>
          <a:prstGeom prst="rect">
            <a:avLst/>
          </a:prstGeom>
        </p:spPr>
      </p:pic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080" y="2833688"/>
            <a:ext cx="4886801" cy="2857976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3570"/>
            <a:ext cx="7933055" cy="1295400"/>
          </a:xfrm>
        </p:spPr>
        <p:txBody>
          <a:bodyPr/>
          <a:lstStyle/>
          <a:p>
            <a:r>
              <a:rPr lang="zh-CN" altLang="en-US" b="1" dirty="0">
                <a:sym typeface="+mn-ea"/>
              </a:rPr>
              <a:t>第四章</a:t>
            </a:r>
            <a:r>
              <a:rPr lang="zh-CN" altLang="en-US" b="1" dirty="0" smtClean="0">
                <a:sym typeface="+mn-ea"/>
              </a:rPr>
              <a:t>：基于 </a:t>
            </a:r>
            <a:r>
              <a:rPr lang="en-US" altLang="zh-CN" b="1" dirty="0" smtClean="0">
                <a:sym typeface="+mn-ea"/>
              </a:rPr>
              <a:t>TLA+</a:t>
            </a:r>
            <a:r>
              <a:rPr lang="zh-CN" altLang="en-US" b="1" dirty="0" smtClean="0">
                <a:sym typeface="+mn-ea"/>
              </a:rPr>
              <a:t>的</a:t>
            </a:r>
            <a:br>
              <a:rPr lang="zh-CN" altLang="en-US" b="1" dirty="0" smtClean="0">
                <a:sym typeface="+mn-ea"/>
              </a:rPr>
            </a:br>
            <a:r>
              <a:rPr lang="en-US" altLang="zh-CN" b="1" dirty="0" smtClean="0">
                <a:sym typeface="+mn-ea"/>
              </a:rPr>
              <a:t>		 </a:t>
            </a:r>
            <a:r>
              <a:rPr lang="zh-CN" altLang="en-US" b="1" dirty="0" smtClean="0">
                <a:sym typeface="+mn-ea"/>
              </a:rPr>
              <a:t> </a:t>
            </a:r>
            <a:r>
              <a:rPr lang="en-US" altLang="zh-CN" b="1" dirty="0" smtClean="0">
                <a:sym typeface="+mn-ea"/>
              </a:rPr>
              <a:t>OT</a:t>
            </a:r>
            <a:r>
              <a:rPr lang="zh-CN" altLang="en-US" b="1" dirty="0" smtClean="0">
                <a:sym typeface="+mn-ea"/>
              </a:rPr>
              <a:t>函数验证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7404259" cy="3263741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                                    </a:t>
            </a:r>
            <a:endParaRPr lang="zh-CN" altLang="en-US" dirty="0" smtClean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dirty="0"/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100" dirty="0">
              <a:solidFill>
                <a:srgbClr val="040404"/>
              </a:solidFill>
            </a:endParaRPr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1015" y="2620010"/>
            <a:ext cx="3934460" cy="2872740"/>
          </a:xfrm>
          <a:prstGeom prst="rect">
            <a:avLst/>
          </a:prstGeom>
        </p:spPr>
      </p:pic>
      <p:pic>
        <p:nvPicPr>
          <p:cNvPr id="3074" name="Picture 2" descr="Image result for tlapl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603" y="2226089"/>
            <a:ext cx="1771650" cy="117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lamp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250" y="4104349"/>
            <a:ext cx="15716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807048" y="3535680"/>
            <a:ext cx="324040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TLA: Temporal </a:t>
            </a:r>
            <a:r>
              <a:rPr lang="en-US" altLang="zh-CN" sz="1600" b="1" dirty="0">
                <a:solidFill>
                  <a:srgbClr val="222222"/>
                </a:solidFill>
                <a:latin typeface="Arial" panose="020B0604020202020204" pitchFamily="34" charset="0"/>
              </a:rPr>
              <a:t>Logic of Actions</a:t>
            </a:r>
            <a:endParaRPr lang="zh-CN" altLang="en-US" sz="1600" b="1" dirty="0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3570"/>
            <a:ext cx="7933055" cy="1295400"/>
          </a:xfrm>
        </p:spPr>
        <p:txBody>
          <a:bodyPr/>
          <a:lstStyle/>
          <a:p>
            <a:r>
              <a:rPr lang="zh-CN" altLang="en-US" b="1" dirty="0">
                <a:sym typeface="+mn-ea"/>
              </a:rPr>
              <a:t>第四章</a:t>
            </a:r>
            <a:r>
              <a:rPr lang="zh-CN" altLang="en-US" b="1" dirty="0" smtClean="0">
                <a:sym typeface="+mn-ea"/>
              </a:rPr>
              <a:t>：基于 </a:t>
            </a:r>
            <a:r>
              <a:rPr lang="en-US" altLang="zh-CN" b="1" dirty="0" smtClean="0">
                <a:sym typeface="+mn-ea"/>
              </a:rPr>
              <a:t>TLA+</a:t>
            </a:r>
            <a:r>
              <a:rPr lang="zh-CN" altLang="en-US" b="1" dirty="0" smtClean="0">
                <a:sym typeface="+mn-ea"/>
              </a:rPr>
              <a:t>的</a:t>
            </a:r>
            <a:br>
              <a:rPr lang="zh-CN" altLang="en-US" b="1" dirty="0" smtClean="0">
                <a:sym typeface="+mn-ea"/>
              </a:rPr>
            </a:br>
            <a:r>
              <a:rPr lang="en-US" altLang="zh-CN" b="1" dirty="0" smtClean="0">
                <a:sym typeface="+mn-ea"/>
              </a:rPr>
              <a:t>		 </a:t>
            </a:r>
            <a:r>
              <a:rPr lang="zh-CN" altLang="en-US" b="1" dirty="0" smtClean="0">
                <a:sym typeface="+mn-ea"/>
              </a:rPr>
              <a:t> </a:t>
            </a:r>
            <a:r>
              <a:rPr lang="en-US" altLang="zh-CN" b="1" dirty="0" smtClean="0">
                <a:sym typeface="+mn-ea"/>
              </a:rPr>
              <a:t>OT</a:t>
            </a:r>
            <a:r>
              <a:rPr lang="zh-CN" altLang="en-US" b="1" dirty="0" smtClean="0">
                <a:sym typeface="+mn-ea"/>
              </a:rPr>
              <a:t>函数验证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7404259" cy="3263741"/>
          </a:xfrm>
        </p:spPr>
        <p:txBody>
          <a:bodyPr>
            <a:normAutofit/>
          </a:bodyPr>
          <a:lstStyle/>
          <a:p>
            <a:pPr marL="173990" lvl="1" indent="0" algn="ctr">
              <a:buNone/>
            </a:pPr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                第一类函数的表示（举例）</a:t>
            </a:r>
            <a:r>
              <a:rPr lang="en-US" altLang="zh-CN" dirty="0" smtClean="0">
                <a:solidFill>
                  <a:srgbClr val="040404"/>
                </a:solidFill>
                <a:sym typeface="+mn-ea"/>
              </a:rPr>
              <a:t>				            </a:t>
            </a:r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                                  </a:t>
            </a:r>
            <a:endParaRPr lang="zh-CN" altLang="en-US" dirty="0" smtClean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dirty="0"/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100" dirty="0">
              <a:solidFill>
                <a:srgbClr val="040404"/>
              </a:solidFill>
            </a:endParaRPr>
          </a:p>
        </p:txBody>
      </p:sp>
      <p:pic>
        <p:nvPicPr>
          <p:cNvPr id="6" name="图片 5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5690" y="2989580"/>
            <a:ext cx="5687060" cy="23437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3570"/>
            <a:ext cx="7933055" cy="1295400"/>
          </a:xfrm>
        </p:spPr>
        <p:txBody>
          <a:bodyPr/>
          <a:lstStyle/>
          <a:p>
            <a:r>
              <a:rPr lang="zh-CN" altLang="en-US" b="1" dirty="0">
                <a:sym typeface="+mn-ea"/>
              </a:rPr>
              <a:t>第四章</a:t>
            </a:r>
            <a:r>
              <a:rPr lang="zh-CN" altLang="en-US" b="1" dirty="0" smtClean="0">
                <a:sym typeface="+mn-ea"/>
              </a:rPr>
              <a:t>：基于 </a:t>
            </a:r>
            <a:r>
              <a:rPr lang="en-US" altLang="zh-CN" b="1" dirty="0" smtClean="0">
                <a:sym typeface="+mn-ea"/>
              </a:rPr>
              <a:t>TLA+</a:t>
            </a:r>
            <a:r>
              <a:rPr lang="zh-CN" altLang="en-US" b="1" dirty="0" smtClean="0">
                <a:sym typeface="+mn-ea"/>
              </a:rPr>
              <a:t>的</a:t>
            </a:r>
            <a:br>
              <a:rPr lang="zh-CN" altLang="en-US" b="1" dirty="0" smtClean="0">
                <a:sym typeface="+mn-ea"/>
              </a:rPr>
            </a:br>
            <a:r>
              <a:rPr lang="en-US" altLang="zh-CN" b="1" dirty="0" smtClean="0">
                <a:sym typeface="+mn-ea"/>
              </a:rPr>
              <a:t>		 </a:t>
            </a:r>
            <a:r>
              <a:rPr lang="zh-CN" altLang="en-US" b="1" dirty="0" smtClean="0">
                <a:sym typeface="+mn-ea"/>
              </a:rPr>
              <a:t> </a:t>
            </a:r>
            <a:r>
              <a:rPr lang="en-US" altLang="zh-CN" b="1" dirty="0" smtClean="0">
                <a:sym typeface="+mn-ea"/>
              </a:rPr>
              <a:t>OT</a:t>
            </a:r>
            <a:r>
              <a:rPr lang="zh-CN" altLang="en-US" b="1" dirty="0" smtClean="0">
                <a:sym typeface="+mn-ea"/>
              </a:rPr>
              <a:t>函数验证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7404259" cy="3263741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                  第二类函数的表示（举例） </a:t>
            </a:r>
            <a:endParaRPr lang="zh-CN" altLang="en-US" dirty="0" smtClean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dirty="0"/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100" dirty="0">
              <a:solidFill>
                <a:srgbClr val="040404"/>
              </a:solidFill>
            </a:endParaRPr>
          </a:p>
        </p:txBody>
      </p:sp>
      <p:pic>
        <p:nvPicPr>
          <p:cNvPr id="8" name="图片 7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715" y="3177540"/>
            <a:ext cx="7354570" cy="13620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3570"/>
            <a:ext cx="7933055" cy="1295400"/>
          </a:xfrm>
        </p:spPr>
        <p:txBody>
          <a:bodyPr/>
          <a:lstStyle/>
          <a:p>
            <a:r>
              <a:rPr lang="zh-CN" altLang="en-US" b="1" dirty="0">
                <a:sym typeface="+mn-ea"/>
              </a:rPr>
              <a:t>第四章</a:t>
            </a:r>
            <a:r>
              <a:rPr lang="zh-CN" altLang="en-US" b="1" dirty="0" smtClean="0">
                <a:sym typeface="+mn-ea"/>
              </a:rPr>
              <a:t>：基于 </a:t>
            </a:r>
            <a:r>
              <a:rPr lang="en-US" altLang="zh-CN" b="1" dirty="0" smtClean="0">
                <a:sym typeface="+mn-ea"/>
              </a:rPr>
              <a:t>TLA+</a:t>
            </a:r>
            <a:r>
              <a:rPr lang="zh-CN" altLang="en-US" b="1" dirty="0" smtClean="0">
                <a:sym typeface="+mn-ea"/>
              </a:rPr>
              <a:t>的</a:t>
            </a:r>
            <a:br>
              <a:rPr lang="zh-CN" altLang="en-US" b="1" dirty="0" smtClean="0">
                <a:sym typeface="+mn-ea"/>
              </a:rPr>
            </a:br>
            <a:r>
              <a:rPr lang="en-US" altLang="zh-CN" b="1" dirty="0" smtClean="0">
                <a:sym typeface="+mn-ea"/>
              </a:rPr>
              <a:t>		 </a:t>
            </a:r>
            <a:r>
              <a:rPr lang="zh-CN" altLang="en-US" b="1" dirty="0" smtClean="0">
                <a:sym typeface="+mn-ea"/>
              </a:rPr>
              <a:t> </a:t>
            </a:r>
            <a:r>
              <a:rPr lang="en-US" altLang="zh-CN" b="1" dirty="0" smtClean="0">
                <a:sym typeface="+mn-ea"/>
              </a:rPr>
              <a:t>OT</a:t>
            </a:r>
            <a:r>
              <a:rPr lang="zh-CN" altLang="en-US" b="1" dirty="0" smtClean="0">
                <a:sym typeface="+mn-ea"/>
              </a:rPr>
              <a:t>函数验证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7404259" cy="3263741"/>
          </a:xfrm>
        </p:spPr>
        <p:txBody>
          <a:bodyPr>
            <a:normAutofit lnSpcReduction="10000"/>
          </a:bodyPr>
          <a:lstStyle/>
          <a:p>
            <a:pPr marL="173990" lvl="1" indent="0">
              <a:buNone/>
            </a:pPr>
            <a:r>
              <a:rPr lang="zh-CN" altLang="en-US" dirty="0"/>
              <a:t>难点</a:t>
            </a:r>
            <a:r>
              <a:rPr lang="en-US" altLang="zh-CN" dirty="0"/>
              <a:t>1</a:t>
            </a:r>
            <a:r>
              <a:rPr lang="zh-CN" altLang="en-US" dirty="0"/>
              <a:t>：第三类操作的表示</a:t>
            </a:r>
            <a:r>
              <a:rPr lang="en-US" altLang="zh-CN" dirty="0"/>
              <a:t>——</a:t>
            </a:r>
            <a:endParaRPr lang="en-US" altLang="zh-CN" dirty="0"/>
          </a:p>
          <a:p>
            <a:pPr marL="173990" lvl="1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如何生成所有不重叠的区间集合？</a:t>
            </a:r>
            <a:endParaRPr lang="zh-CN" altLang="en-US" dirty="0"/>
          </a:p>
          <a:p>
            <a:pPr marL="173990" lvl="1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r>
              <a:rPr lang="zh-CN" altLang="en-US" dirty="0">
                <a:solidFill>
                  <a:srgbClr val="040404"/>
                </a:solidFill>
              </a:rPr>
              <a:t>使用笛卡尔积生成区间，然后剔除不满足要求的区间子集合</a:t>
            </a: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dirty="0"/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100" dirty="0">
              <a:solidFill>
                <a:srgbClr val="040404"/>
              </a:solidFill>
            </a:endParaRPr>
          </a:p>
        </p:txBody>
      </p:sp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" y="3373755"/>
            <a:ext cx="8474075" cy="7023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3570"/>
            <a:ext cx="7933055" cy="1295400"/>
          </a:xfrm>
        </p:spPr>
        <p:txBody>
          <a:bodyPr/>
          <a:lstStyle/>
          <a:p>
            <a:r>
              <a:rPr lang="zh-CN" altLang="en-US" b="1" dirty="0">
                <a:sym typeface="+mn-ea"/>
              </a:rPr>
              <a:t>第四章</a:t>
            </a:r>
            <a:r>
              <a:rPr lang="zh-CN" altLang="en-US" b="1" dirty="0" smtClean="0">
                <a:sym typeface="+mn-ea"/>
              </a:rPr>
              <a:t>：基于 </a:t>
            </a:r>
            <a:r>
              <a:rPr lang="en-US" altLang="zh-CN" b="1" dirty="0" smtClean="0">
                <a:sym typeface="+mn-ea"/>
              </a:rPr>
              <a:t>TLA+</a:t>
            </a:r>
            <a:r>
              <a:rPr lang="zh-CN" altLang="en-US" b="1" dirty="0" smtClean="0">
                <a:sym typeface="+mn-ea"/>
              </a:rPr>
              <a:t>的</a:t>
            </a:r>
            <a:br>
              <a:rPr lang="zh-CN" altLang="en-US" b="1" dirty="0" smtClean="0">
                <a:sym typeface="+mn-ea"/>
              </a:rPr>
            </a:br>
            <a:r>
              <a:rPr lang="en-US" altLang="zh-CN" b="1" dirty="0" smtClean="0">
                <a:sym typeface="+mn-ea"/>
              </a:rPr>
              <a:t>		 </a:t>
            </a:r>
            <a:r>
              <a:rPr lang="zh-CN" altLang="en-US" b="1" dirty="0" smtClean="0">
                <a:sym typeface="+mn-ea"/>
              </a:rPr>
              <a:t> </a:t>
            </a:r>
            <a:r>
              <a:rPr lang="en-US" altLang="zh-CN" b="1" dirty="0" smtClean="0">
                <a:sym typeface="+mn-ea"/>
              </a:rPr>
              <a:t>OT</a:t>
            </a:r>
            <a:r>
              <a:rPr lang="zh-CN" altLang="en-US" b="1" dirty="0" smtClean="0">
                <a:sym typeface="+mn-ea"/>
              </a:rPr>
              <a:t>函数验证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310"/>
            <a:ext cx="7404100" cy="3820160"/>
          </a:xfrm>
        </p:spPr>
        <p:txBody>
          <a:bodyPr>
            <a:normAutofit lnSpcReduction="10000"/>
          </a:bodyPr>
          <a:lstStyle/>
          <a:p>
            <a:pPr marL="173990" lvl="1" indent="0">
              <a:buNone/>
            </a:pPr>
            <a:r>
              <a:rPr lang="zh-CN" altLang="en-US" dirty="0"/>
              <a:t>难点</a:t>
            </a:r>
            <a:r>
              <a:rPr lang="en-US" altLang="zh-CN" dirty="0"/>
              <a:t>2</a:t>
            </a:r>
            <a:r>
              <a:rPr lang="zh-CN" altLang="en-US" dirty="0"/>
              <a:t>：第三类函数的表示</a:t>
            </a:r>
            <a:r>
              <a:rPr lang="en-US" altLang="zh-CN" dirty="0"/>
              <a:t>——</a:t>
            </a:r>
            <a:endParaRPr lang="en-US" altLang="zh-CN" dirty="0"/>
          </a:p>
          <a:p>
            <a:pPr marL="173990" lvl="1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如何在</a:t>
            </a:r>
            <a:r>
              <a:rPr lang="en-US" altLang="zh-CN" dirty="0"/>
              <a:t>TLA</a:t>
            </a:r>
            <a:r>
              <a:rPr lang="zh-CN" altLang="en-US" dirty="0"/>
              <a:t>中进行循环？</a:t>
            </a:r>
            <a:endParaRPr lang="zh-CN" altLang="en-US" dirty="0"/>
          </a:p>
          <a:p>
            <a:pPr marL="173990" lvl="1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r>
              <a:rPr lang="zh-CN" altLang="en-US" dirty="0">
                <a:solidFill>
                  <a:srgbClr val="040404"/>
                </a:solidFill>
              </a:rPr>
              <a:t>使用递归结构来表示循环（不过会降低效率）</a:t>
            </a: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dirty="0"/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100" dirty="0">
              <a:solidFill>
                <a:srgbClr val="040404"/>
              </a:solidFill>
            </a:endParaRPr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720" y="3186430"/>
            <a:ext cx="8233410" cy="17208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7404259" cy="3263741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r>
              <a:rPr lang="zh-CN" altLang="en-US" sz="2100" dirty="0" smtClean="0">
                <a:solidFill>
                  <a:srgbClr val="040404"/>
                </a:solidFill>
              </a:rPr>
              <a:t>验证目标</a:t>
            </a:r>
            <a:r>
              <a:rPr lang="zh-CN" altLang="en-US" sz="2100" dirty="0">
                <a:solidFill>
                  <a:srgbClr val="040404"/>
                </a:solidFill>
              </a:rPr>
              <a:t>：</a:t>
            </a:r>
            <a:r>
              <a:rPr lang="en-US" altLang="zh-CN" sz="2100" dirty="0" smtClean="0">
                <a:solidFill>
                  <a:schemeClr val="accent2"/>
                </a:solidFill>
              </a:rPr>
              <a:t>CP1</a:t>
            </a:r>
            <a:r>
              <a:rPr lang="zh-CN" altLang="en-US" sz="2100" dirty="0">
                <a:solidFill>
                  <a:schemeClr val="accent2"/>
                </a:solidFill>
              </a:rPr>
              <a:t> 性质</a:t>
            </a:r>
            <a:endParaRPr lang="zh-CN" altLang="en-US" sz="2100" dirty="0">
              <a:solidFill>
                <a:schemeClr val="accent2"/>
              </a:solidFill>
            </a:endParaRPr>
          </a:p>
          <a:p>
            <a:pPr marL="173990" lvl="1" indent="0">
              <a:buNone/>
            </a:pPr>
            <a:endParaRPr lang="zh-CN" altLang="en-US" sz="18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18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en-US" altLang="zh-CN" sz="18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en-US" altLang="zh-CN" sz="18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en-US" altLang="zh-CN" sz="1800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100" dirty="0">
              <a:solidFill>
                <a:srgbClr val="040404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623570"/>
            <a:ext cx="7933055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7126C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ym typeface="+mn-ea"/>
              </a:rPr>
              <a:t>第四章</a:t>
            </a:r>
            <a:r>
              <a:rPr lang="zh-CN" altLang="en-US" b="1" dirty="0" smtClean="0">
                <a:sym typeface="+mn-ea"/>
              </a:rPr>
              <a:t>：基于 </a:t>
            </a:r>
            <a:r>
              <a:rPr lang="en-US" altLang="zh-CN" b="1" dirty="0" smtClean="0">
                <a:sym typeface="+mn-ea"/>
              </a:rPr>
              <a:t>TLA+</a:t>
            </a:r>
            <a:r>
              <a:rPr lang="zh-CN" altLang="en-US" b="1" dirty="0" smtClean="0">
                <a:sym typeface="+mn-ea"/>
              </a:rPr>
              <a:t>的</a:t>
            </a:r>
            <a:br>
              <a:rPr lang="zh-CN" altLang="en-US" b="1" dirty="0" smtClean="0">
                <a:sym typeface="+mn-ea"/>
              </a:rPr>
            </a:br>
            <a:r>
              <a:rPr lang="en-US" altLang="zh-CN" b="1" dirty="0" smtClean="0">
                <a:sym typeface="+mn-ea"/>
              </a:rPr>
              <a:t>		 </a:t>
            </a:r>
            <a:r>
              <a:rPr lang="zh-CN" altLang="en-US" b="1" dirty="0" smtClean="0">
                <a:sym typeface="+mn-ea"/>
              </a:rPr>
              <a:t> </a:t>
            </a:r>
            <a:r>
              <a:rPr lang="en-US" altLang="zh-CN" b="1" dirty="0" smtClean="0">
                <a:sym typeface="+mn-ea"/>
              </a:rPr>
              <a:t>OT</a:t>
            </a:r>
            <a:r>
              <a:rPr lang="zh-CN" altLang="en-US" b="1" dirty="0" smtClean="0">
                <a:sym typeface="+mn-ea"/>
              </a:rPr>
              <a:t>函数验证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7435" y="3077210"/>
          <a:ext cx="708279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451100" imgH="203200" progId="Equation.KSEE3">
                  <p:embed/>
                </p:oleObj>
              </mc:Choice>
              <mc:Fallback>
                <p:oleObj name="" r:id="rId1" imgW="2451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7435" y="3077210"/>
                        <a:ext cx="7082790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297045"/>
            <a:ext cx="8152765" cy="6419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7404259" cy="3263741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endParaRPr lang="en-US" altLang="zh-CN" sz="1800" dirty="0" smtClean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100" dirty="0">
              <a:solidFill>
                <a:srgbClr val="040404"/>
              </a:solidFill>
            </a:endParaRPr>
          </a:p>
        </p:txBody>
      </p:sp>
      <p:pic>
        <p:nvPicPr>
          <p:cNvPr id="12" name="图片 11" descr="runtim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940" y="1877695"/>
            <a:ext cx="6005830" cy="36125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00580" y="5641340"/>
            <a:ext cx="171704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40404"/>
                </a:solidFill>
                <a:sym typeface="+mn-ea"/>
              </a:rPr>
              <a:t>第一类函数</a:t>
            </a:r>
            <a:endParaRPr lang="zh-CN" altLang="en-US" sz="2400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57200" y="623570"/>
            <a:ext cx="7933055" cy="1295400"/>
          </a:xfrm>
        </p:spPr>
        <p:txBody>
          <a:bodyPr/>
          <a:lstStyle/>
          <a:p>
            <a:r>
              <a:rPr lang="zh-CN" altLang="en-US" b="1" dirty="0">
                <a:sym typeface="+mn-ea"/>
              </a:rPr>
              <a:t>第四章</a:t>
            </a:r>
            <a:r>
              <a:rPr lang="zh-CN" altLang="en-US" b="1" dirty="0" smtClean="0">
                <a:sym typeface="+mn-ea"/>
              </a:rPr>
              <a:t>：基于 </a:t>
            </a:r>
            <a:r>
              <a:rPr lang="en-US" altLang="zh-CN" b="1" dirty="0" smtClean="0">
                <a:sym typeface="+mn-ea"/>
              </a:rPr>
              <a:t>TLA+</a:t>
            </a:r>
            <a:r>
              <a:rPr lang="zh-CN" altLang="en-US" b="1" dirty="0" smtClean="0">
                <a:sym typeface="+mn-ea"/>
              </a:rPr>
              <a:t>的</a:t>
            </a:r>
            <a:br>
              <a:rPr lang="zh-CN" altLang="en-US" b="1" dirty="0" smtClean="0">
                <a:sym typeface="+mn-ea"/>
              </a:rPr>
            </a:br>
            <a:r>
              <a:rPr lang="en-US" altLang="zh-CN" b="1" dirty="0" smtClean="0">
                <a:sym typeface="+mn-ea"/>
              </a:rPr>
              <a:t>		 </a:t>
            </a:r>
            <a:r>
              <a:rPr lang="zh-CN" altLang="en-US" b="1" dirty="0" smtClean="0">
                <a:sym typeface="+mn-ea"/>
              </a:rPr>
              <a:t> </a:t>
            </a:r>
            <a:r>
              <a:rPr lang="en-US" altLang="zh-CN" b="1" dirty="0" smtClean="0">
                <a:sym typeface="+mn-ea"/>
              </a:rPr>
              <a:t>OT</a:t>
            </a:r>
            <a:r>
              <a:rPr lang="zh-CN" altLang="en-US" b="1" dirty="0" smtClean="0">
                <a:sym typeface="+mn-ea"/>
              </a:rPr>
              <a:t>函数验证</a:t>
            </a:r>
            <a:endParaRPr lang="zh-CN" altLang="en-US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20870" y="5641340"/>
          <a:ext cx="1386205" cy="48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584200" imgH="203200" progId="Equation.KSEE3">
                  <p:embed/>
                </p:oleObj>
              </mc:Choice>
              <mc:Fallback>
                <p:oleObj name="" r:id="rId2" imgW="5842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20870" y="5641340"/>
                        <a:ext cx="1386205" cy="481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7404259" cy="3263741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endParaRPr lang="en-US" altLang="zh-CN" sz="1800" dirty="0" smtClean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100" dirty="0">
              <a:solidFill>
                <a:srgbClr val="04040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00580" y="5641340"/>
            <a:ext cx="171704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40404"/>
                </a:solidFill>
                <a:sym typeface="+mn-ea"/>
              </a:rPr>
              <a:t>第二类函数</a:t>
            </a:r>
            <a:endParaRPr lang="zh-CN" altLang="en-US" sz="2400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57200" y="623570"/>
            <a:ext cx="7933055" cy="1295400"/>
          </a:xfrm>
        </p:spPr>
        <p:txBody>
          <a:bodyPr/>
          <a:lstStyle/>
          <a:p>
            <a:r>
              <a:rPr lang="zh-CN" altLang="en-US" b="1" dirty="0">
                <a:sym typeface="+mn-ea"/>
              </a:rPr>
              <a:t>第四章</a:t>
            </a:r>
            <a:r>
              <a:rPr lang="zh-CN" altLang="en-US" b="1" dirty="0" smtClean="0">
                <a:sym typeface="+mn-ea"/>
              </a:rPr>
              <a:t>：基于 </a:t>
            </a:r>
            <a:r>
              <a:rPr lang="en-US" altLang="zh-CN" b="1" dirty="0" smtClean="0">
                <a:sym typeface="+mn-ea"/>
              </a:rPr>
              <a:t>TLA+</a:t>
            </a:r>
            <a:r>
              <a:rPr lang="zh-CN" altLang="en-US" b="1" dirty="0" smtClean="0">
                <a:sym typeface="+mn-ea"/>
              </a:rPr>
              <a:t>的</a:t>
            </a:r>
            <a:br>
              <a:rPr lang="zh-CN" altLang="en-US" b="1" dirty="0" smtClean="0">
                <a:sym typeface="+mn-ea"/>
              </a:rPr>
            </a:br>
            <a:r>
              <a:rPr lang="en-US" altLang="zh-CN" b="1" dirty="0" smtClean="0">
                <a:sym typeface="+mn-ea"/>
              </a:rPr>
              <a:t>		 </a:t>
            </a:r>
            <a:r>
              <a:rPr lang="zh-CN" altLang="en-US" b="1" dirty="0" smtClean="0">
                <a:sym typeface="+mn-ea"/>
              </a:rPr>
              <a:t> </a:t>
            </a:r>
            <a:r>
              <a:rPr lang="en-US" altLang="zh-CN" b="1" dirty="0" smtClean="0">
                <a:sym typeface="+mn-ea"/>
              </a:rPr>
              <a:t>OT</a:t>
            </a:r>
            <a:r>
              <a:rPr lang="zh-CN" altLang="en-US" b="1" dirty="0" smtClean="0">
                <a:sym typeface="+mn-ea"/>
              </a:rPr>
              <a:t>函数验证</a:t>
            </a:r>
            <a:endParaRPr lang="zh-CN" altLang="en-US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35793" y="5641340"/>
          <a:ext cx="1356360" cy="48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71500" imgH="203200" progId="Equation.KSEE3">
                  <p:embed/>
                </p:oleObj>
              </mc:Choice>
              <mc:Fallback>
                <p:oleObj name="" r:id="rId1" imgW="5715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35793" y="5641340"/>
                        <a:ext cx="1356360" cy="481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 descr="runtime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685" y="1971675"/>
            <a:ext cx="5849620" cy="35185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72526" y="2582228"/>
            <a:ext cx="3735705" cy="601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ctr" anchorCtr="0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ym typeface="+mn-ea"/>
              </a:rPr>
              <a:t>第二章：相关工作</a:t>
            </a:r>
            <a:endParaRPr lang="zh-CN" altLang="en-US" b="1" dirty="0" smtClean="0">
              <a:solidFill>
                <a:schemeClr val="accent1"/>
              </a:solidFill>
              <a:latin typeface="宋体" panose="02010600030101010101" pitchFamily="2" charset="-122"/>
              <a:sym typeface="+mn-lt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413885" y="2672715"/>
            <a:ext cx="420332" cy="367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67500" tIns="35100" rIns="67500" bIns="35100" rtlCol="0" anchor="ctr" anchorCtr="0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sym typeface="+mn-lt"/>
              </a:rPr>
              <a:t>02</a:t>
            </a:r>
            <a:endParaRPr lang="zh-CN" altLang="en-US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5" name="TextBox 10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72526" y="3344704"/>
            <a:ext cx="3997643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ctr" anchorCtr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ym typeface="+mn-ea"/>
              </a:rPr>
              <a:t>第三章</a:t>
            </a:r>
            <a:r>
              <a:rPr lang="zh-CN" altLang="en-US" b="1" dirty="0" smtClean="0">
                <a:sym typeface="+mn-ea"/>
              </a:rPr>
              <a:t>：</a:t>
            </a:r>
            <a:r>
              <a:rPr lang="en-US" altLang="zh-CN" b="1" dirty="0" smtClean="0">
                <a:sym typeface="+mn-ea"/>
              </a:rPr>
              <a:t>Redis List OT </a:t>
            </a:r>
            <a:r>
              <a:rPr lang="zh-CN" altLang="en-US" b="1" dirty="0" smtClean="0">
                <a:sym typeface="+mn-ea"/>
              </a:rPr>
              <a:t>函数设计</a:t>
            </a:r>
            <a:endParaRPr lang="zh-CN" altLang="en-US" b="1" dirty="0" smtClean="0">
              <a:solidFill>
                <a:schemeClr val="accent1"/>
              </a:solidFill>
              <a:latin typeface="宋体" panose="02010600030101010101" pitchFamily="2" charset="-122"/>
              <a:sym typeface="+mn-lt"/>
            </a:endParaRPr>
          </a:p>
          <a:p>
            <a:pPr eaLnBrk="1" hangingPunct="1"/>
            <a:endParaRPr lang="zh-CN" altLang="en-US" b="1" dirty="0">
              <a:solidFill>
                <a:schemeClr val="accent1"/>
              </a:solidFill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414454" y="3272438"/>
            <a:ext cx="419846" cy="367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67500" tIns="35100" rIns="67500" bIns="35100" rtlCol="0" anchor="ctr" anchorCtr="0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sym typeface="+mn-lt"/>
              </a:rPr>
              <a:t>03</a:t>
            </a:r>
            <a:endParaRPr lang="zh-CN" altLang="en-US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8" name="TextBox 10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973003" y="3974306"/>
            <a:ext cx="3997166" cy="367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ctr" anchorCtr="0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ym typeface="+mn-ea"/>
              </a:rPr>
              <a:t>第四章</a:t>
            </a:r>
            <a:r>
              <a:rPr lang="zh-CN" altLang="en-US" b="1" dirty="0" smtClean="0">
                <a:sym typeface="+mn-ea"/>
              </a:rPr>
              <a:t>：基于 </a:t>
            </a:r>
            <a:r>
              <a:rPr lang="en-US" altLang="zh-CN" b="1" dirty="0" smtClean="0">
                <a:sym typeface="+mn-ea"/>
              </a:rPr>
              <a:t>TLA+ </a:t>
            </a:r>
            <a:r>
              <a:rPr lang="zh-CN" altLang="en-US" b="1" dirty="0" smtClean="0">
                <a:sym typeface="+mn-ea"/>
              </a:rPr>
              <a:t>的 </a:t>
            </a:r>
            <a:r>
              <a:rPr lang="en-US" altLang="zh-CN" b="1" dirty="0" smtClean="0">
                <a:sym typeface="+mn-ea"/>
              </a:rPr>
              <a:t>OT </a:t>
            </a:r>
            <a:r>
              <a:rPr lang="zh-CN" altLang="en-US" b="1" dirty="0" smtClean="0">
                <a:sym typeface="+mn-ea"/>
              </a:rPr>
              <a:t>函数验证</a:t>
            </a:r>
            <a:endParaRPr lang="zh-CN" altLang="en-US" b="1" dirty="0">
              <a:solidFill>
                <a:schemeClr val="accent1"/>
              </a:solidFill>
              <a:latin typeface="宋体" panose="02010600030101010101" pitchFamily="2" charset="-122"/>
              <a:sym typeface="+mn-ea"/>
            </a:endParaRPr>
          </a:p>
          <a:p>
            <a:pPr eaLnBrk="1" hangingPunct="1"/>
            <a:endParaRPr lang="zh-CN" altLang="en-US" b="1" dirty="0">
              <a:solidFill>
                <a:schemeClr val="accent1"/>
              </a:solidFill>
              <a:latin typeface="+mn-lt"/>
              <a:ea typeface="+mn-ea"/>
              <a:sym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4414484" y="3889553"/>
            <a:ext cx="419846" cy="367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67500" tIns="35100" rIns="67500" bIns="35100" rtlCol="0" anchor="ctr" anchorCtr="0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sym typeface="+mn-lt"/>
              </a:rPr>
              <a:t>04</a:t>
            </a:r>
            <a:endParaRPr lang="zh-CN" altLang="en-US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65" name="文本框 64"/>
          <p:cNvSpPr txBox="1"/>
          <p:nvPr>
            <p:custDataLst>
              <p:tags r:id="rId7"/>
            </p:custDataLst>
          </p:nvPr>
        </p:nvSpPr>
        <p:spPr>
          <a:xfrm>
            <a:off x="2141216" y="2860052"/>
            <a:ext cx="1292662" cy="761747"/>
          </a:xfrm>
          <a:prstGeom prst="rect">
            <a:avLst/>
          </a:prstGeom>
          <a:noFill/>
        </p:spPr>
        <p:txBody>
          <a:bodyPr wrap="square" lIns="67500" tIns="35100" rIns="67500" bIns="35100" rtlCol="0" anchor="ctr" anchorCtr="0">
            <a:normAutofit/>
          </a:bodyPr>
          <a:lstStyle/>
          <a:p>
            <a:pPr algn="ctr"/>
            <a:r>
              <a:rPr lang="zh-CN" altLang="en-US" sz="45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目录</a:t>
            </a:r>
            <a:endParaRPr lang="zh-CN" altLang="en-US" sz="45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6" name="文本框 65"/>
          <p:cNvSpPr txBox="1"/>
          <p:nvPr>
            <p:custDataLst>
              <p:tags r:id="rId8"/>
            </p:custDataLst>
          </p:nvPr>
        </p:nvSpPr>
        <p:spPr>
          <a:xfrm>
            <a:off x="1985831" y="3639651"/>
            <a:ext cx="1603430" cy="300079"/>
          </a:xfrm>
          <a:prstGeom prst="rect">
            <a:avLst/>
          </a:prstGeom>
          <a:noFill/>
        </p:spPr>
        <p:txBody>
          <a:bodyPr wrap="square" lIns="67500" tIns="35100" rIns="67500" bIns="35100" rtlCol="0" anchor="ctr" anchorCtr="0">
            <a:normAutofit lnSpcReduction="10000"/>
          </a:bodyPr>
          <a:lstStyle/>
          <a:p>
            <a:pPr algn="ctr"/>
            <a:r>
              <a:rPr kumimoji="1" lang="en-US" altLang="zh-CN" sz="1500" b="1">
                <a:solidFill>
                  <a:schemeClr val="accent1"/>
                </a:solidFill>
                <a:sym typeface="+mn-lt"/>
              </a:rPr>
              <a:t>CONTENTS</a:t>
            </a:r>
            <a:endParaRPr kumimoji="1" lang="en-US" altLang="zh-CN" sz="1500" b="1">
              <a:solidFill>
                <a:schemeClr val="accent1"/>
              </a:solidFill>
              <a:sym typeface="+mn-lt"/>
            </a:endParaRPr>
          </a:p>
        </p:txBody>
      </p:sp>
      <p:grpSp>
        <p:nvGrpSpPr>
          <p:cNvPr id="12" name="组合 11"/>
          <p:cNvGrpSpPr/>
          <p:nvPr>
            <p:custDataLst>
              <p:tags r:id="rId9"/>
            </p:custDataLst>
          </p:nvPr>
        </p:nvGrpSpPr>
        <p:grpSpPr>
          <a:xfrm>
            <a:off x="1481309" y="2638937"/>
            <a:ext cx="2605088" cy="319088"/>
            <a:chOff x="4500563" y="1898650"/>
            <a:chExt cx="3473450" cy="425451"/>
          </a:xfrm>
          <a:solidFill>
            <a:schemeClr val="accent1"/>
          </a:solidFill>
        </p:grpSpPr>
        <p:sp>
          <p:nvSpPr>
            <p:cNvPr id="13" name="Oval 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192838" y="2190750"/>
              <a:ext cx="65088" cy="666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14" name="Oval 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6200776" y="2278063"/>
              <a:ext cx="49213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15" name="Oval 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200776" y="2120900"/>
              <a:ext cx="49213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16" name="Oval 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203951" y="2062163"/>
              <a:ext cx="42863" cy="428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17" name="Freeform 9"/>
            <p:cNvSpPr/>
            <p:nvPr>
              <p:custDataLst>
                <p:tags r:id="rId14"/>
              </p:custDataLst>
            </p:nvPr>
          </p:nvSpPr>
          <p:spPr bwMode="auto">
            <a:xfrm>
              <a:off x="5945188" y="2001838"/>
              <a:ext cx="23813" cy="20638"/>
            </a:xfrm>
            <a:custGeom>
              <a:avLst/>
              <a:gdLst>
                <a:gd name="T0" fmla="*/ 2 w 8"/>
                <a:gd name="T1" fmla="*/ 6 h 7"/>
                <a:gd name="T2" fmla="*/ 7 w 8"/>
                <a:gd name="T3" fmla="*/ 6 h 7"/>
                <a:gd name="T4" fmla="*/ 6 w 8"/>
                <a:gd name="T5" fmla="*/ 1 h 7"/>
                <a:gd name="T6" fmla="*/ 2 w 8"/>
                <a:gd name="T7" fmla="*/ 1 h 7"/>
                <a:gd name="T8" fmla="*/ 2 w 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7"/>
                    <a:pt x="5" y="7"/>
                    <a:pt x="7" y="6"/>
                  </a:cubicBezTo>
                  <a:cubicBezTo>
                    <a:pt x="8" y="4"/>
                    <a:pt x="8" y="2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18" name="Freeform 10"/>
            <p:cNvSpPr/>
            <p:nvPr>
              <p:custDataLst>
                <p:tags r:id="rId15"/>
              </p:custDataLst>
            </p:nvPr>
          </p:nvSpPr>
          <p:spPr bwMode="auto">
            <a:xfrm>
              <a:off x="5983288" y="1968500"/>
              <a:ext cx="30163" cy="30163"/>
            </a:xfrm>
            <a:custGeom>
              <a:avLst/>
              <a:gdLst>
                <a:gd name="T0" fmla="*/ 2 w 10"/>
                <a:gd name="T1" fmla="*/ 8 h 10"/>
                <a:gd name="T2" fmla="*/ 8 w 10"/>
                <a:gd name="T3" fmla="*/ 8 h 10"/>
                <a:gd name="T4" fmla="*/ 8 w 10"/>
                <a:gd name="T5" fmla="*/ 1 h 10"/>
                <a:gd name="T6" fmla="*/ 2 w 10"/>
                <a:gd name="T7" fmla="*/ 2 h 10"/>
                <a:gd name="T8" fmla="*/ 2 w 10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8"/>
                  </a:moveTo>
                  <a:cubicBezTo>
                    <a:pt x="4" y="10"/>
                    <a:pt x="7" y="10"/>
                    <a:pt x="8" y="8"/>
                  </a:cubicBezTo>
                  <a:cubicBezTo>
                    <a:pt x="10" y="6"/>
                    <a:pt x="10" y="3"/>
                    <a:pt x="8" y="1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3"/>
                    <a:pt x="0" y="6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19" name="Freeform 11"/>
            <p:cNvSpPr/>
            <p:nvPr>
              <p:custDataLst>
                <p:tags r:id="rId16"/>
              </p:custDataLst>
            </p:nvPr>
          </p:nvSpPr>
          <p:spPr bwMode="auto">
            <a:xfrm>
              <a:off x="6030913" y="1938338"/>
              <a:ext cx="42863" cy="39688"/>
            </a:xfrm>
            <a:custGeom>
              <a:avLst/>
              <a:gdLst>
                <a:gd name="T0" fmla="*/ 3 w 14"/>
                <a:gd name="T1" fmla="*/ 11 h 13"/>
                <a:gd name="T2" fmla="*/ 11 w 14"/>
                <a:gd name="T3" fmla="*/ 10 h 13"/>
                <a:gd name="T4" fmla="*/ 11 w 14"/>
                <a:gd name="T5" fmla="*/ 2 h 13"/>
                <a:gd name="T6" fmla="*/ 3 w 14"/>
                <a:gd name="T7" fmla="*/ 2 h 13"/>
                <a:gd name="T8" fmla="*/ 3 w 14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3" y="11"/>
                  </a:moveTo>
                  <a:cubicBezTo>
                    <a:pt x="6" y="13"/>
                    <a:pt x="9" y="13"/>
                    <a:pt x="11" y="10"/>
                  </a:cubicBezTo>
                  <a:cubicBezTo>
                    <a:pt x="14" y="8"/>
                    <a:pt x="13" y="4"/>
                    <a:pt x="11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0" y="5"/>
                    <a:pt x="1" y="9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20" name="Freeform 12"/>
            <p:cNvSpPr/>
            <p:nvPr>
              <p:custDataLst>
                <p:tags r:id="rId17"/>
              </p:custDataLst>
            </p:nvPr>
          </p:nvSpPr>
          <p:spPr bwMode="auto">
            <a:xfrm>
              <a:off x="6264276" y="1901825"/>
              <a:ext cx="107950" cy="173038"/>
            </a:xfrm>
            <a:custGeom>
              <a:avLst/>
              <a:gdLst>
                <a:gd name="T0" fmla="*/ 0 w 36"/>
                <a:gd name="T1" fmla="*/ 57 h 57"/>
                <a:gd name="T2" fmla="*/ 13 w 36"/>
                <a:gd name="T3" fmla="*/ 24 h 57"/>
                <a:gd name="T4" fmla="*/ 32 w 36"/>
                <a:gd name="T5" fmla="*/ 14 h 57"/>
                <a:gd name="T6" fmla="*/ 0 w 36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57">
                  <a:moveTo>
                    <a:pt x="0" y="57"/>
                  </a:moveTo>
                  <a:cubicBezTo>
                    <a:pt x="0" y="57"/>
                    <a:pt x="12" y="37"/>
                    <a:pt x="13" y="24"/>
                  </a:cubicBezTo>
                  <a:cubicBezTo>
                    <a:pt x="14" y="11"/>
                    <a:pt x="27" y="0"/>
                    <a:pt x="32" y="14"/>
                  </a:cubicBezTo>
                  <a:cubicBezTo>
                    <a:pt x="36" y="26"/>
                    <a:pt x="5" y="52"/>
                    <a:pt x="0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325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21" name="Freeform 13"/>
            <p:cNvSpPr/>
            <p:nvPr>
              <p:custDataLst>
                <p:tags r:id="rId18"/>
              </p:custDataLst>
            </p:nvPr>
          </p:nvSpPr>
          <p:spPr bwMode="auto">
            <a:xfrm>
              <a:off x="6088063" y="1901825"/>
              <a:ext cx="104775" cy="173038"/>
            </a:xfrm>
            <a:custGeom>
              <a:avLst/>
              <a:gdLst>
                <a:gd name="T0" fmla="*/ 35 w 35"/>
                <a:gd name="T1" fmla="*/ 57 h 57"/>
                <a:gd name="T2" fmla="*/ 22 w 35"/>
                <a:gd name="T3" fmla="*/ 24 h 57"/>
                <a:gd name="T4" fmla="*/ 4 w 35"/>
                <a:gd name="T5" fmla="*/ 14 h 57"/>
                <a:gd name="T6" fmla="*/ 35 w 35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57">
                  <a:moveTo>
                    <a:pt x="35" y="57"/>
                  </a:moveTo>
                  <a:cubicBezTo>
                    <a:pt x="35" y="57"/>
                    <a:pt x="24" y="37"/>
                    <a:pt x="22" y="24"/>
                  </a:cubicBezTo>
                  <a:cubicBezTo>
                    <a:pt x="21" y="11"/>
                    <a:pt x="8" y="0"/>
                    <a:pt x="4" y="14"/>
                  </a:cubicBezTo>
                  <a:cubicBezTo>
                    <a:pt x="0" y="26"/>
                    <a:pt x="31" y="52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325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22" name="Freeform 14"/>
            <p:cNvSpPr/>
            <p:nvPr>
              <p:custDataLst>
                <p:tags r:id="rId19"/>
              </p:custDataLst>
            </p:nvPr>
          </p:nvSpPr>
          <p:spPr bwMode="auto">
            <a:xfrm>
              <a:off x="6494463" y="2001838"/>
              <a:ext cx="23813" cy="20638"/>
            </a:xfrm>
            <a:custGeom>
              <a:avLst/>
              <a:gdLst>
                <a:gd name="T0" fmla="*/ 6 w 8"/>
                <a:gd name="T1" fmla="*/ 6 h 7"/>
                <a:gd name="T2" fmla="*/ 1 w 8"/>
                <a:gd name="T3" fmla="*/ 6 h 7"/>
                <a:gd name="T4" fmla="*/ 2 w 8"/>
                <a:gd name="T5" fmla="*/ 1 h 7"/>
                <a:gd name="T6" fmla="*/ 6 w 8"/>
                <a:gd name="T7" fmla="*/ 1 h 7"/>
                <a:gd name="T8" fmla="*/ 6 w 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6" y="6"/>
                  </a:moveTo>
                  <a:cubicBezTo>
                    <a:pt x="5" y="7"/>
                    <a:pt x="3" y="7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8" y="3"/>
                    <a:pt x="7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23" name="Freeform 15"/>
            <p:cNvSpPr/>
            <p:nvPr>
              <p:custDataLst>
                <p:tags r:id="rId20"/>
              </p:custDataLst>
            </p:nvPr>
          </p:nvSpPr>
          <p:spPr bwMode="auto">
            <a:xfrm>
              <a:off x="6450013" y="1968500"/>
              <a:ext cx="30163" cy="30163"/>
            </a:xfrm>
            <a:custGeom>
              <a:avLst/>
              <a:gdLst>
                <a:gd name="T0" fmla="*/ 8 w 10"/>
                <a:gd name="T1" fmla="*/ 8 h 10"/>
                <a:gd name="T2" fmla="*/ 1 w 10"/>
                <a:gd name="T3" fmla="*/ 8 h 10"/>
                <a:gd name="T4" fmla="*/ 2 w 10"/>
                <a:gd name="T5" fmla="*/ 1 h 10"/>
                <a:gd name="T6" fmla="*/ 8 w 10"/>
                <a:gd name="T7" fmla="*/ 2 h 10"/>
                <a:gd name="T8" fmla="*/ 8 w 10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8" y="8"/>
                  </a:moveTo>
                  <a:cubicBezTo>
                    <a:pt x="6" y="10"/>
                    <a:pt x="3" y="10"/>
                    <a:pt x="1" y="8"/>
                  </a:cubicBezTo>
                  <a:cubicBezTo>
                    <a:pt x="0" y="6"/>
                    <a:pt x="0" y="3"/>
                    <a:pt x="2" y="1"/>
                  </a:cubicBezTo>
                  <a:cubicBezTo>
                    <a:pt x="4" y="0"/>
                    <a:pt x="6" y="0"/>
                    <a:pt x="8" y="2"/>
                  </a:cubicBezTo>
                  <a:cubicBezTo>
                    <a:pt x="10" y="3"/>
                    <a:pt x="10" y="6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24" name="Freeform 16"/>
            <p:cNvSpPr/>
            <p:nvPr>
              <p:custDataLst>
                <p:tags r:id="rId21"/>
              </p:custDataLst>
            </p:nvPr>
          </p:nvSpPr>
          <p:spPr bwMode="auto">
            <a:xfrm>
              <a:off x="6389688" y="1938338"/>
              <a:ext cx="41275" cy="39688"/>
            </a:xfrm>
            <a:custGeom>
              <a:avLst/>
              <a:gdLst>
                <a:gd name="T0" fmla="*/ 11 w 14"/>
                <a:gd name="T1" fmla="*/ 11 h 13"/>
                <a:gd name="T2" fmla="*/ 2 w 14"/>
                <a:gd name="T3" fmla="*/ 10 h 13"/>
                <a:gd name="T4" fmla="*/ 3 w 14"/>
                <a:gd name="T5" fmla="*/ 2 h 13"/>
                <a:gd name="T6" fmla="*/ 11 w 14"/>
                <a:gd name="T7" fmla="*/ 2 h 13"/>
                <a:gd name="T8" fmla="*/ 11 w 14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11" y="11"/>
                  </a:moveTo>
                  <a:cubicBezTo>
                    <a:pt x="8" y="13"/>
                    <a:pt x="5" y="13"/>
                    <a:pt x="2" y="10"/>
                  </a:cubicBezTo>
                  <a:cubicBezTo>
                    <a:pt x="0" y="8"/>
                    <a:pt x="1" y="4"/>
                    <a:pt x="3" y="2"/>
                  </a:cubicBezTo>
                  <a:cubicBezTo>
                    <a:pt x="6" y="0"/>
                    <a:pt x="9" y="0"/>
                    <a:pt x="11" y="2"/>
                  </a:cubicBezTo>
                  <a:cubicBezTo>
                    <a:pt x="14" y="5"/>
                    <a:pt x="13" y="9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25" name="Freeform 17"/>
            <p:cNvSpPr/>
            <p:nvPr>
              <p:custDataLst>
                <p:tags r:id="rId22"/>
              </p:custDataLst>
            </p:nvPr>
          </p:nvSpPr>
          <p:spPr bwMode="auto">
            <a:xfrm>
              <a:off x="6180138" y="1898650"/>
              <a:ext cx="90488" cy="139700"/>
            </a:xfrm>
            <a:custGeom>
              <a:avLst/>
              <a:gdLst>
                <a:gd name="T0" fmla="*/ 25 w 30"/>
                <a:gd name="T1" fmla="*/ 27 h 46"/>
                <a:gd name="T2" fmla="*/ 30 w 30"/>
                <a:gd name="T3" fmla="*/ 16 h 46"/>
                <a:gd name="T4" fmla="*/ 15 w 30"/>
                <a:gd name="T5" fmla="*/ 0 h 46"/>
                <a:gd name="T6" fmla="*/ 0 w 30"/>
                <a:gd name="T7" fmla="*/ 16 h 46"/>
                <a:gd name="T8" fmla="*/ 5 w 30"/>
                <a:gd name="T9" fmla="*/ 27 h 46"/>
                <a:gd name="T10" fmla="*/ 3 w 30"/>
                <a:gd name="T11" fmla="*/ 34 h 46"/>
                <a:gd name="T12" fmla="*/ 15 w 30"/>
                <a:gd name="T13" fmla="*/ 46 h 46"/>
                <a:gd name="T14" fmla="*/ 27 w 30"/>
                <a:gd name="T15" fmla="*/ 34 h 46"/>
                <a:gd name="T16" fmla="*/ 25 w 30"/>
                <a:gd name="T17" fmla="*/ 2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46">
                  <a:moveTo>
                    <a:pt x="25" y="27"/>
                  </a:moveTo>
                  <a:cubicBezTo>
                    <a:pt x="28" y="24"/>
                    <a:pt x="30" y="20"/>
                    <a:pt x="30" y="16"/>
                  </a:cubicBezTo>
                  <a:cubicBezTo>
                    <a:pt x="30" y="7"/>
                    <a:pt x="23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0"/>
                    <a:pt x="2" y="24"/>
                    <a:pt x="5" y="27"/>
                  </a:cubicBezTo>
                  <a:cubicBezTo>
                    <a:pt x="4" y="29"/>
                    <a:pt x="3" y="31"/>
                    <a:pt x="3" y="34"/>
                  </a:cubicBezTo>
                  <a:cubicBezTo>
                    <a:pt x="3" y="41"/>
                    <a:pt x="8" y="46"/>
                    <a:pt x="15" y="46"/>
                  </a:cubicBezTo>
                  <a:cubicBezTo>
                    <a:pt x="22" y="46"/>
                    <a:pt x="27" y="41"/>
                    <a:pt x="27" y="34"/>
                  </a:cubicBezTo>
                  <a:cubicBezTo>
                    <a:pt x="27" y="31"/>
                    <a:pt x="26" y="29"/>
                    <a:pt x="25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26" name="Line 18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6867526" y="2174875"/>
              <a:ext cx="1062038" cy="0"/>
            </a:xfrm>
            <a:prstGeom prst="line">
              <a:avLst/>
            </a:prstGeom>
            <a:grpFill/>
            <a:ln w="12700" cap="flat">
              <a:solidFill>
                <a:srgbClr val="7684D4"/>
              </a:solidFill>
              <a:prstDash val="solid"/>
              <a:miter lim="800000"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27" name="Oval 19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885113" y="2128838"/>
              <a:ext cx="88900" cy="920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28" name="Line 20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4543426" y="2174875"/>
              <a:ext cx="1060450" cy="0"/>
            </a:xfrm>
            <a:prstGeom prst="line">
              <a:avLst/>
            </a:prstGeom>
            <a:grpFill/>
            <a:ln w="12700" cap="flat">
              <a:solidFill>
                <a:srgbClr val="7684D4"/>
              </a:solidFill>
              <a:prstDash val="solid"/>
              <a:miter lim="800000"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29" name="Oval 21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500563" y="2128838"/>
              <a:ext cx="90488" cy="920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30" name="Freeform 22"/>
            <p:cNvSpPr/>
            <p:nvPr>
              <p:custDataLst>
                <p:tags r:id="rId27"/>
              </p:custDataLst>
            </p:nvPr>
          </p:nvSpPr>
          <p:spPr bwMode="auto">
            <a:xfrm>
              <a:off x="5953126" y="2062163"/>
              <a:ext cx="247650" cy="234950"/>
            </a:xfrm>
            <a:custGeom>
              <a:avLst/>
              <a:gdLst>
                <a:gd name="T0" fmla="*/ 61 w 83"/>
                <a:gd name="T1" fmla="*/ 69 h 77"/>
                <a:gd name="T2" fmla="*/ 46 w 83"/>
                <a:gd name="T3" fmla="*/ 53 h 77"/>
                <a:gd name="T4" fmla="*/ 47 w 83"/>
                <a:gd name="T5" fmla="*/ 45 h 77"/>
                <a:gd name="T6" fmla="*/ 35 w 83"/>
                <a:gd name="T7" fmla="*/ 50 h 77"/>
                <a:gd name="T8" fmla="*/ 52 w 83"/>
                <a:gd name="T9" fmla="*/ 69 h 77"/>
                <a:gd name="T10" fmla="*/ 21 w 83"/>
                <a:gd name="T11" fmla="*/ 54 h 77"/>
                <a:gd name="T12" fmla="*/ 20 w 83"/>
                <a:gd name="T13" fmla="*/ 19 h 77"/>
                <a:gd name="T14" fmla="*/ 34 w 83"/>
                <a:gd name="T15" fmla="*/ 19 h 77"/>
                <a:gd name="T16" fmla="*/ 24 w 83"/>
                <a:gd name="T17" fmla="*/ 1 h 77"/>
                <a:gd name="T18" fmla="*/ 8 w 83"/>
                <a:gd name="T19" fmla="*/ 44 h 77"/>
                <a:gd name="T20" fmla="*/ 26 w 83"/>
                <a:gd name="T21" fmla="*/ 67 h 77"/>
                <a:gd name="T22" fmla="*/ 83 w 83"/>
                <a:gd name="T23" fmla="*/ 58 h 77"/>
                <a:gd name="T24" fmla="*/ 61 w 83"/>
                <a:gd name="T25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77">
                  <a:moveTo>
                    <a:pt x="61" y="69"/>
                  </a:moveTo>
                  <a:cubicBezTo>
                    <a:pt x="47" y="68"/>
                    <a:pt x="46" y="53"/>
                    <a:pt x="46" y="53"/>
                  </a:cubicBezTo>
                  <a:cubicBezTo>
                    <a:pt x="46" y="53"/>
                    <a:pt x="49" y="49"/>
                    <a:pt x="47" y="45"/>
                  </a:cubicBezTo>
                  <a:cubicBezTo>
                    <a:pt x="44" y="41"/>
                    <a:pt x="36" y="41"/>
                    <a:pt x="35" y="50"/>
                  </a:cubicBezTo>
                  <a:cubicBezTo>
                    <a:pt x="34" y="59"/>
                    <a:pt x="43" y="67"/>
                    <a:pt x="52" y="69"/>
                  </a:cubicBezTo>
                  <a:cubicBezTo>
                    <a:pt x="52" y="69"/>
                    <a:pt x="32" y="70"/>
                    <a:pt x="21" y="54"/>
                  </a:cubicBezTo>
                  <a:cubicBezTo>
                    <a:pt x="10" y="38"/>
                    <a:pt x="20" y="19"/>
                    <a:pt x="20" y="19"/>
                  </a:cubicBezTo>
                  <a:cubicBezTo>
                    <a:pt x="20" y="19"/>
                    <a:pt x="26" y="26"/>
                    <a:pt x="34" y="19"/>
                  </a:cubicBezTo>
                  <a:cubicBezTo>
                    <a:pt x="42" y="13"/>
                    <a:pt x="36" y="0"/>
                    <a:pt x="24" y="1"/>
                  </a:cubicBezTo>
                  <a:cubicBezTo>
                    <a:pt x="13" y="2"/>
                    <a:pt x="0" y="16"/>
                    <a:pt x="8" y="44"/>
                  </a:cubicBezTo>
                  <a:cubicBezTo>
                    <a:pt x="10" y="54"/>
                    <a:pt x="17" y="62"/>
                    <a:pt x="26" y="67"/>
                  </a:cubicBezTo>
                  <a:cubicBezTo>
                    <a:pt x="45" y="77"/>
                    <a:pt x="74" y="76"/>
                    <a:pt x="83" y="58"/>
                  </a:cubicBezTo>
                  <a:cubicBezTo>
                    <a:pt x="83" y="58"/>
                    <a:pt x="75" y="69"/>
                    <a:pt x="61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475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31" name="Freeform 23"/>
            <p:cNvSpPr/>
            <p:nvPr>
              <p:custDataLst>
                <p:tags r:id="rId28"/>
              </p:custDataLst>
            </p:nvPr>
          </p:nvSpPr>
          <p:spPr bwMode="auto">
            <a:xfrm>
              <a:off x="5735638" y="2022475"/>
              <a:ext cx="304800" cy="280988"/>
            </a:xfrm>
            <a:custGeom>
              <a:avLst/>
              <a:gdLst>
                <a:gd name="T0" fmla="*/ 50 w 102"/>
                <a:gd name="T1" fmla="*/ 69 h 92"/>
                <a:gd name="T2" fmla="*/ 26 w 102"/>
                <a:gd name="T3" fmla="*/ 46 h 92"/>
                <a:gd name="T4" fmla="*/ 35 w 102"/>
                <a:gd name="T5" fmla="*/ 33 h 92"/>
                <a:gd name="T6" fmla="*/ 46 w 102"/>
                <a:gd name="T7" fmla="*/ 25 h 92"/>
                <a:gd name="T8" fmla="*/ 24 w 102"/>
                <a:gd name="T9" fmla="*/ 29 h 92"/>
                <a:gd name="T10" fmla="*/ 25 w 102"/>
                <a:gd name="T11" fmla="*/ 56 h 92"/>
                <a:gd name="T12" fmla="*/ 33 w 102"/>
                <a:gd name="T13" fmla="*/ 10 h 92"/>
                <a:gd name="T14" fmla="*/ 58 w 102"/>
                <a:gd name="T15" fmla="*/ 22 h 92"/>
                <a:gd name="T16" fmla="*/ 49 w 102"/>
                <a:gd name="T17" fmla="*/ 35 h 92"/>
                <a:gd name="T18" fmla="*/ 57 w 102"/>
                <a:gd name="T19" fmla="*/ 12 h 92"/>
                <a:gd name="T20" fmla="*/ 19 w 102"/>
                <a:gd name="T21" fmla="*/ 10 h 92"/>
                <a:gd name="T22" fmla="*/ 14 w 102"/>
                <a:gd name="T23" fmla="*/ 65 h 92"/>
                <a:gd name="T24" fmla="*/ 61 w 102"/>
                <a:gd name="T25" fmla="*/ 79 h 92"/>
                <a:gd name="T26" fmla="*/ 91 w 102"/>
                <a:gd name="T27" fmla="*/ 75 h 92"/>
                <a:gd name="T28" fmla="*/ 87 w 102"/>
                <a:gd name="T29" fmla="*/ 90 h 92"/>
                <a:gd name="T30" fmla="*/ 78 w 102"/>
                <a:gd name="T31" fmla="*/ 82 h 92"/>
                <a:gd name="T32" fmla="*/ 88 w 102"/>
                <a:gd name="T33" fmla="*/ 92 h 92"/>
                <a:gd name="T34" fmla="*/ 95 w 102"/>
                <a:gd name="T35" fmla="*/ 74 h 92"/>
                <a:gd name="T36" fmla="*/ 50 w 102"/>
                <a:gd name="T3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92">
                  <a:moveTo>
                    <a:pt x="50" y="69"/>
                  </a:moveTo>
                  <a:cubicBezTo>
                    <a:pt x="34" y="70"/>
                    <a:pt x="26" y="58"/>
                    <a:pt x="26" y="46"/>
                  </a:cubicBezTo>
                  <a:cubicBezTo>
                    <a:pt x="26" y="35"/>
                    <a:pt x="35" y="33"/>
                    <a:pt x="35" y="33"/>
                  </a:cubicBezTo>
                  <a:cubicBezTo>
                    <a:pt x="41" y="36"/>
                    <a:pt x="47" y="32"/>
                    <a:pt x="46" y="25"/>
                  </a:cubicBezTo>
                  <a:cubicBezTo>
                    <a:pt x="44" y="18"/>
                    <a:pt x="30" y="18"/>
                    <a:pt x="24" y="29"/>
                  </a:cubicBezTo>
                  <a:cubicBezTo>
                    <a:pt x="18" y="40"/>
                    <a:pt x="25" y="56"/>
                    <a:pt x="25" y="56"/>
                  </a:cubicBezTo>
                  <a:cubicBezTo>
                    <a:pt x="12" y="36"/>
                    <a:pt x="19" y="16"/>
                    <a:pt x="33" y="10"/>
                  </a:cubicBezTo>
                  <a:cubicBezTo>
                    <a:pt x="45" y="5"/>
                    <a:pt x="58" y="10"/>
                    <a:pt x="58" y="22"/>
                  </a:cubicBezTo>
                  <a:cubicBezTo>
                    <a:pt x="59" y="34"/>
                    <a:pt x="49" y="35"/>
                    <a:pt x="49" y="35"/>
                  </a:cubicBezTo>
                  <a:cubicBezTo>
                    <a:pt x="58" y="37"/>
                    <a:pt x="65" y="21"/>
                    <a:pt x="57" y="12"/>
                  </a:cubicBezTo>
                  <a:cubicBezTo>
                    <a:pt x="49" y="2"/>
                    <a:pt x="33" y="0"/>
                    <a:pt x="19" y="10"/>
                  </a:cubicBezTo>
                  <a:cubicBezTo>
                    <a:pt x="7" y="19"/>
                    <a:pt x="0" y="46"/>
                    <a:pt x="14" y="65"/>
                  </a:cubicBezTo>
                  <a:cubicBezTo>
                    <a:pt x="28" y="84"/>
                    <a:pt x="54" y="80"/>
                    <a:pt x="61" y="79"/>
                  </a:cubicBezTo>
                  <a:cubicBezTo>
                    <a:pt x="67" y="78"/>
                    <a:pt x="83" y="69"/>
                    <a:pt x="91" y="75"/>
                  </a:cubicBezTo>
                  <a:cubicBezTo>
                    <a:pt x="98" y="81"/>
                    <a:pt x="93" y="89"/>
                    <a:pt x="87" y="90"/>
                  </a:cubicBezTo>
                  <a:cubicBezTo>
                    <a:pt x="80" y="90"/>
                    <a:pt x="78" y="82"/>
                    <a:pt x="78" y="82"/>
                  </a:cubicBezTo>
                  <a:cubicBezTo>
                    <a:pt x="77" y="87"/>
                    <a:pt x="81" y="91"/>
                    <a:pt x="88" y="92"/>
                  </a:cubicBezTo>
                  <a:cubicBezTo>
                    <a:pt x="95" y="92"/>
                    <a:pt x="102" y="83"/>
                    <a:pt x="95" y="74"/>
                  </a:cubicBezTo>
                  <a:cubicBezTo>
                    <a:pt x="88" y="65"/>
                    <a:pt x="67" y="68"/>
                    <a:pt x="50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70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32" name="Freeform 24"/>
            <p:cNvSpPr/>
            <p:nvPr>
              <p:custDataLst>
                <p:tags r:id="rId29"/>
              </p:custDataLst>
            </p:nvPr>
          </p:nvSpPr>
          <p:spPr bwMode="auto">
            <a:xfrm>
              <a:off x="6253163" y="2062163"/>
              <a:ext cx="244475" cy="234950"/>
            </a:xfrm>
            <a:custGeom>
              <a:avLst/>
              <a:gdLst>
                <a:gd name="T0" fmla="*/ 21 w 82"/>
                <a:gd name="T1" fmla="*/ 69 h 77"/>
                <a:gd name="T2" fmla="*/ 37 w 82"/>
                <a:gd name="T3" fmla="*/ 53 h 77"/>
                <a:gd name="T4" fmla="*/ 36 w 82"/>
                <a:gd name="T5" fmla="*/ 45 h 77"/>
                <a:gd name="T6" fmla="*/ 47 w 82"/>
                <a:gd name="T7" fmla="*/ 50 h 77"/>
                <a:gd name="T8" fmla="*/ 30 w 82"/>
                <a:gd name="T9" fmla="*/ 69 h 77"/>
                <a:gd name="T10" fmla="*/ 61 w 82"/>
                <a:gd name="T11" fmla="*/ 54 h 77"/>
                <a:gd name="T12" fmla="*/ 63 w 82"/>
                <a:gd name="T13" fmla="*/ 19 h 77"/>
                <a:gd name="T14" fmla="*/ 48 w 82"/>
                <a:gd name="T15" fmla="*/ 19 h 77"/>
                <a:gd name="T16" fmla="*/ 58 w 82"/>
                <a:gd name="T17" fmla="*/ 1 h 77"/>
                <a:gd name="T18" fmla="*/ 75 w 82"/>
                <a:gd name="T19" fmla="*/ 44 h 77"/>
                <a:gd name="T20" fmla="*/ 56 w 82"/>
                <a:gd name="T21" fmla="*/ 67 h 77"/>
                <a:gd name="T22" fmla="*/ 0 w 82"/>
                <a:gd name="T23" fmla="*/ 58 h 77"/>
                <a:gd name="T24" fmla="*/ 21 w 82"/>
                <a:gd name="T25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77">
                  <a:moveTo>
                    <a:pt x="21" y="69"/>
                  </a:moveTo>
                  <a:cubicBezTo>
                    <a:pt x="35" y="68"/>
                    <a:pt x="37" y="53"/>
                    <a:pt x="37" y="53"/>
                  </a:cubicBezTo>
                  <a:cubicBezTo>
                    <a:pt x="37" y="53"/>
                    <a:pt x="33" y="49"/>
                    <a:pt x="36" y="45"/>
                  </a:cubicBezTo>
                  <a:cubicBezTo>
                    <a:pt x="38" y="41"/>
                    <a:pt x="46" y="41"/>
                    <a:pt x="47" y="50"/>
                  </a:cubicBezTo>
                  <a:cubicBezTo>
                    <a:pt x="48" y="59"/>
                    <a:pt x="39" y="67"/>
                    <a:pt x="30" y="69"/>
                  </a:cubicBezTo>
                  <a:cubicBezTo>
                    <a:pt x="30" y="69"/>
                    <a:pt x="51" y="70"/>
                    <a:pt x="61" y="54"/>
                  </a:cubicBezTo>
                  <a:cubicBezTo>
                    <a:pt x="72" y="38"/>
                    <a:pt x="63" y="19"/>
                    <a:pt x="63" y="19"/>
                  </a:cubicBezTo>
                  <a:cubicBezTo>
                    <a:pt x="63" y="19"/>
                    <a:pt x="56" y="26"/>
                    <a:pt x="48" y="19"/>
                  </a:cubicBezTo>
                  <a:cubicBezTo>
                    <a:pt x="40" y="13"/>
                    <a:pt x="46" y="0"/>
                    <a:pt x="58" y="1"/>
                  </a:cubicBezTo>
                  <a:cubicBezTo>
                    <a:pt x="70" y="2"/>
                    <a:pt x="82" y="16"/>
                    <a:pt x="75" y="44"/>
                  </a:cubicBezTo>
                  <a:cubicBezTo>
                    <a:pt x="72" y="54"/>
                    <a:pt x="65" y="62"/>
                    <a:pt x="56" y="67"/>
                  </a:cubicBezTo>
                  <a:cubicBezTo>
                    <a:pt x="37" y="77"/>
                    <a:pt x="8" y="76"/>
                    <a:pt x="0" y="58"/>
                  </a:cubicBezTo>
                  <a:cubicBezTo>
                    <a:pt x="0" y="58"/>
                    <a:pt x="7" y="69"/>
                    <a:pt x="21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475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33" name="Freeform 25"/>
            <p:cNvSpPr/>
            <p:nvPr>
              <p:custDataLst>
                <p:tags r:id="rId30"/>
              </p:custDataLst>
            </p:nvPr>
          </p:nvSpPr>
          <p:spPr bwMode="auto">
            <a:xfrm>
              <a:off x="6410326" y="2022475"/>
              <a:ext cx="304800" cy="280988"/>
            </a:xfrm>
            <a:custGeom>
              <a:avLst/>
              <a:gdLst>
                <a:gd name="T0" fmla="*/ 52 w 102"/>
                <a:gd name="T1" fmla="*/ 69 h 92"/>
                <a:gd name="T2" fmla="*/ 76 w 102"/>
                <a:gd name="T3" fmla="*/ 46 h 92"/>
                <a:gd name="T4" fmla="*/ 67 w 102"/>
                <a:gd name="T5" fmla="*/ 33 h 92"/>
                <a:gd name="T6" fmla="*/ 57 w 102"/>
                <a:gd name="T7" fmla="*/ 25 h 92"/>
                <a:gd name="T8" fmla="*/ 78 w 102"/>
                <a:gd name="T9" fmla="*/ 29 h 92"/>
                <a:gd name="T10" fmla="*/ 78 w 102"/>
                <a:gd name="T11" fmla="*/ 56 h 92"/>
                <a:gd name="T12" fmla="*/ 69 w 102"/>
                <a:gd name="T13" fmla="*/ 10 h 92"/>
                <a:gd name="T14" fmla="*/ 44 w 102"/>
                <a:gd name="T15" fmla="*/ 22 h 92"/>
                <a:gd name="T16" fmla="*/ 54 w 102"/>
                <a:gd name="T17" fmla="*/ 35 h 92"/>
                <a:gd name="T18" fmla="*/ 45 w 102"/>
                <a:gd name="T19" fmla="*/ 12 h 92"/>
                <a:gd name="T20" fmla="*/ 83 w 102"/>
                <a:gd name="T21" fmla="*/ 10 h 92"/>
                <a:gd name="T22" fmla="*/ 88 w 102"/>
                <a:gd name="T23" fmla="*/ 65 h 92"/>
                <a:gd name="T24" fmla="*/ 42 w 102"/>
                <a:gd name="T25" fmla="*/ 79 h 92"/>
                <a:gd name="T26" fmla="*/ 12 w 102"/>
                <a:gd name="T27" fmla="*/ 75 h 92"/>
                <a:gd name="T28" fmla="*/ 15 w 102"/>
                <a:gd name="T29" fmla="*/ 90 h 92"/>
                <a:gd name="T30" fmla="*/ 25 w 102"/>
                <a:gd name="T31" fmla="*/ 82 h 92"/>
                <a:gd name="T32" fmla="*/ 14 w 102"/>
                <a:gd name="T33" fmla="*/ 92 h 92"/>
                <a:gd name="T34" fmla="*/ 7 w 102"/>
                <a:gd name="T35" fmla="*/ 74 h 92"/>
                <a:gd name="T36" fmla="*/ 52 w 102"/>
                <a:gd name="T3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92">
                  <a:moveTo>
                    <a:pt x="52" y="69"/>
                  </a:moveTo>
                  <a:cubicBezTo>
                    <a:pt x="69" y="70"/>
                    <a:pt x="77" y="58"/>
                    <a:pt x="76" y="46"/>
                  </a:cubicBezTo>
                  <a:cubicBezTo>
                    <a:pt x="76" y="35"/>
                    <a:pt x="67" y="33"/>
                    <a:pt x="67" y="33"/>
                  </a:cubicBezTo>
                  <a:cubicBezTo>
                    <a:pt x="62" y="36"/>
                    <a:pt x="55" y="32"/>
                    <a:pt x="57" y="25"/>
                  </a:cubicBezTo>
                  <a:cubicBezTo>
                    <a:pt x="58" y="18"/>
                    <a:pt x="72" y="18"/>
                    <a:pt x="78" y="29"/>
                  </a:cubicBezTo>
                  <a:cubicBezTo>
                    <a:pt x="84" y="40"/>
                    <a:pt x="78" y="56"/>
                    <a:pt x="78" y="56"/>
                  </a:cubicBezTo>
                  <a:cubicBezTo>
                    <a:pt x="91" y="36"/>
                    <a:pt x="84" y="16"/>
                    <a:pt x="69" y="10"/>
                  </a:cubicBezTo>
                  <a:cubicBezTo>
                    <a:pt x="57" y="5"/>
                    <a:pt x="44" y="10"/>
                    <a:pt x="44" y="22"/>
                  </a:cubicBezTo>
                  <a:cubicBezTo>
                    <a:pt x="44" y="34"/>
                    <a:pt x="54" y="35"/>
                    <a:pt x="54" y="35"/>
                  </a:cubicBezTo>
                  <a:cubicBezTo>
                    <a:pt x="44" y="37"/>
                    <a:pt x="37" y="21"/>
                    <a:pt x="45" y="12"/>
                  </a:cubicBezTo>
                  <a:cubicBezTo>
                    <a:pt x="53" y="2"/>
                    <a:pt x="70" y="0"/>
                    <a:pt x="83" y="10"/>
                  </a:cubicBezTo>
                  <a:cubicBezTo>
                    <a:pt x="96" y="19"/>
                    <a:pt x="102" y="46"/>
                    <a:pt x="88" y="65"/>
                  </a:cubicBezTo>
                  <a:cubicBezTo>
                    <a:pt x="74" y="84"/>
                    <a:pt x="48" y="80"/>
                    <a:pt x="42" y="79"/>
                  </a:cubicBezTo>
                  <a:cubicBezTo>
                    <a:pt x="35" y="78"/>
                    <a:pt x="19" y="69"/>
                    <a:pt x="12" y="75"/>
                  </a:cubicBezTo>
                  <a:cubicBezTo>
                    <a:pt x="4" y="81"/>
                    <a:pt x="9" y="89"/>
                    <a:pt x="15" y="90"/>
                  </a:cubicBezTo>
                  <a:cubicBezTo>
                    <a:pt x="22" y="90"/>
                    <a:pt x="25" y="82"/>
                    <a:pt x="25" y="82"/>
                  </a:cubicBezTo>
                  <a:cubicBezTo>
                    <a:pt x="25" y="87"/>
                    <a:pt x="22" y="91"/>
                    <a:pt x="14" y="92"/>
                  </a:cubicBezTo>
                  <a:cubicBezTo>
                    <a:pt x="8" y="92"/>
                    <a:pt x="0" y="83"/>
                    <a:pt x="7" y="74"/>
                  </a:cubicBezTo>
                  <a:cubicBezTo>
                    <a:pt x="15" y="65"/>
                    <a:pt x="35" y="68"/>
                    <a:pt x="52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70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34" name="Freeform 26"/>
            <p:cNvSpPr/>
            <p:nvPr>
              <p:custDataLst>
                <p:tags r:id="rId31"/>
              </p:custDataLst>
            </p:nvPr>
          </p:nvSpPr>
          <p:spPr bwMode="auto">
            <a:xfrm>
              <a:off x="5576888" y="2058988"/>
              <a:ext cx="166688" cy="152400"/>
            </a:xfrm>
            <a:custGeom>
              <a:avLst/>
              <a:gdLst>
                <a:gd name="T0" fmla="*/ 45 w 56"/>
                <a:gd name="T1" fmla="*/ 14 h 50"/>
                <a:gd name="T2" fmla="*/ 27 w 56"/>
                <a:gd name="T3" fmla="*/ 23 h 50"/>
                <a:gd name="T4" fmla="*/ 21 w 56"/>
                <a:gd name="T5" fmla="*/ 41 h 50"/>
                <a:gd name="T6" fmla="*/ 7 w 56"/>
                <a:gd name="T7" fmla="*/ 36 h 50"/>
                <a:gd name="T8" fmla="*/ 0 w 56"/>
                <a:gd name="T9" fmla="*/ 36 h 50"/>
                <a:gd name="T10" fmla="*/ 0 w 56"/>
                <a:gd name="T11" fmla="*/ 37 h 50"/>
                <a:gd name="T12" fmla="*/ 25 w 56"/>
                <a:gd name="T13" fmla="*/ 49 h 50"/>
                <a:gd name="T14" fmla="*/ 45 w 56"/>
                <a:gd name="T15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0">
                  <a:moveTo>
                    <a:pt x="45" y="14"/>
                  </a:moveTo>
                  <a:cubicBezTo>
                    <a:pt x="34" y="0"/>
                    <a:pt x="21" y="17"/>
                    <a:pt x="27" y="23"/>
                  </a:cubicBezTo>
                  <a:cubicBezTo>
                    <a:pt x="34" y="29"/>
                    <a:pt x="30" y="40"/>
                    <a:pt x="21" y="41"/>
                  </a:cubicBezTo>
                  <a:cubicBezTo>
                    <a:pt x="16" y="42"/>
                    <a:pt x="11" y="40"/>
                    <a:pt x="7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5" y="45"/>
                    <a:pt x="14" y="50"/>
                    <a:pt x="25" y="49"/>
                  </a:cubicBezTo>
                  <a:cubicBezTo>
                    <a:pt x="43" y="47"/>
                    <a:pt x="56" y="29"/>
                    <a:pt x="45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35" name="Freeform 27"/>
            <p:cNvSpPr/>
            <p:nvPr>
              <p:custDataLst>
                <p:tags r:id="rId32"/>
              </p:custDataLst>
            </p:nvPr>
          </p:nvSpPr>
          <p:spPr bwMode="auto">
            <a:xfrm>
              <a:off x="6711951" y="2058988"/>
              <a:ext cx="168275" cy="152400"/>
            </a:xfrm>
            <a:custGeom>
              <a:avLst/>
              <a:gdLst>
                <a:gd name="T0" fmla="*/ 11 w 56"/>
                <a:gd name="T1" fmla="*/ 14 h 50"/>
                <a:gd name="T2" fmla="*/ 28 w 56"/>
                <a:gd name="T3" fmla="*/ 23 h 50"/>
                <a:gd name="T4" fmla="*/ 35 w 56"/>
                <a:gd name="T5" fmla="*/ 41 h 50"/>
                <a:gd name="T6" fmla="*/ 49 w 56"/>
                <a:gd name="T7" fmla="*/ 36 h 50"/>
                <a:gd name="T8" fmla="*/ 56 w 56"/>
                <a:gd name="T9" fmla="*/ 36 h 50"/>
                <a:gd name="T10" fmla="*/ 56 w 56"/>
                <a:gd name="T11" fmla="*/ 37 h 50"/>
                <a:gd name="T12" fmla="*/ 31 w 56"/>
                <a:gd name="T13" fmla="*/ 49 h 50"/>
                <a:gd name="T14" fmla="*/ 11 w 56"/>
                <a:gd name="T15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0">
                  <a:moveTo>
                    <a:pt x="11" y="14"/>
                  </a:moveTo>
                  <a:cubicBezTo>
                    <a:pt x="22" y="0"/>
                    <a:pt x="35" y="17"/>
                    <a:pt x="28" y="23"/>
                  </a:cubicBezTo>
                  <a:cubicBezTo>
                    <a:pt x="22" y="29"/>
                    <a:pt x="26" y="40"/>
                    <a:pt x="35" y="41"/>
                  </a:cubicBezTo>
                  <a:cubicBezTo>
                    <a:pt x="40" y="42"/>
                    <a:pt x="44" y="40"/>
                    <a:pt x="49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1" y="45"/>
                    <a:pt x="42" y="50"/>
                    <a:pt x="31" y="49"/>
                  </a:cubicBezTo>
                  <a:cubicBezTo>
                    <a:pt x="13" y="47"/>
                    <a:pt x="0" y="29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</p:grpSp>
      <p:grpSp>
        <p:nvGrpSpPr>
          <p:cNvPr id="36" name="组合 35"/>
          <p:cNvGrpSpPr/>
          <p:nvPr>
            <p:custDataLst>
              <p:tags r:id="rId33"/>
            </p:custDataLst>
          </p:nvPr>
        </p:nvGrpSpPr>
        <p:grpSpPr>
          <a:xfrm flipV="1">
            <a:off x="1481309" y="3939730"/>
            <a:ext cx="2605088" cy="319088"/>
            <a:chOff x="4500563" y="1898650"/>
            <a:chExt cx="3473450" cy="425451"/>
          </a:xfrm>
          <a:solidFill>
            <a:schemeClr val="accent1"/>
          </a:solidFill>
        </p:grpSpPr>
        <p:sp>
          <p:nvSpPr>
            <p:cNvPr id="37" name="Oval 5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6192838" y="2190750"/>
              <a:ext cx="65088" cy="666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38" name="Oval 6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6200776" y="2278063"/>
              <a:ext cx="49213" cy="460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39" name="Oval 7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6200776" y="2120900"/>
              <a:ext cx="49213" cy="476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40" name="Oval 8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6203951" y="2062163"/>
              <a:ext cx="42863" cy="428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41" name="Freeform 9"/>
            <p:cNvSpPr/>
            <p:nvPr>
              <p:custDataLst>
                <p:tags r:id="rId38"/>
              </p:custDataLst>
            </p:nvPr>
          </p:nvSpPr>
          <p:spPr bwMode="auto">
            <a:xfrm>
              <a:off x="5945188" y="2001838"/>
              <a:ext cx="23813" cy="20638"/>
            </a:xfrm>
            <a:custGeom>
              <a:avLst/>
              <a:gdLst>
                <a:gd name="T0" fmla="*/ 2 w 8"/>
                <a:gd name="T1" fmla="*/ 6 h 7"/>
                <a:gd name="T2" fmla="*/ 7 w 8"/>
                <a:gd name="T3" fmla="*/ 6 h 7"/>
                <a:gd name="T4" fmla="*/ 6 w 8"/>
                <a:gd name="T5" fmla="*/ 1 h 7"/>
                <a:gd name="T6" fmla="*/ 2 w 8"/>
                <a:gd name="T7" fmla="*/ 1 h 7"/>
                <a:gd name="T8" fmla="*/ 2 w 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7"/>
                    <a:pt x="5" y="7"/>
                    <a:pt x="7" y="6"/>
                  </a:cubicBezTo>
                  <a:cubicBezTo>
                    <a:pt x="8" y="4"/>
                    <a:pt x="8" y="2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42" name="Freeform 10"/>
            <p:cNvSpPr/>
            <p:nvPr>
              <p:custDataLst>
                <p:tags r:id="rId39"/>
              </p:custDataLst>
            </p:nvPr>
          </p:nvSpPr>
          <p:spPr bwMode="auto">
            <a:xfrm>
              <a:off x="5983288" y="1968500"/>
              <a:ext cx="30163" cy="30163"/>
            </a:xfrm>
            <a:custGeom>
              <a:avLst/>
              <a:gdLst>
                <a:gd name="T0" fmla="*/ 2 w 10"/>
                <a:gd name="T1" fmla="*/ 8 h 10"/>
                <a:gd name="T2" fmla="*/ 8 w 10"/>
                <a:gd name="T3" fmla="*/ 8 h 10"/>
                <a:gd name="T4" fmla="*/ 8 w 10"/>
                <a:gd name="T5" fmla="*/ 1 h 10"/>
                <a:gd name="T6" fmla="*/ 2 w 10"/>
                <a:gd name="T7" fmla="*/ 2 h 10"/>
                <a:gd name="T8" fmla="*/ 2 w 10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8"/>
                  </a:moveTo>
                  <a:cubicBezTo>
                    <a:pt x="4" y="10"/>
                    <a:pt x="7" y="10"/>
                    <a:pt x="8" y="8"/>
                  </a:cubicBezTo>
                  <a:cubicBezTo>
                    <a:pt x="10" y="6"/>
                    <a:pt x="10" y="3"/>
                    <a:pt x="8" y="1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3"/>
                    <a:pt x="0" y="6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43" name="Freeform 11"/>
            <p:cNvSpPr/>
            <p:nvPr>
              <p:custDataLst>
                <p:tags r:id="rId40"/>
              </p:custDataLst>
            </p:nvPr>
          </p:nvSpPr>
          <p:spPr bwMode="auto">
            <a:xfrm>
              <a:off x="6030913" y="1938338"/>
              <a:ext cx="42863" cy="39688"/>
            </a:xfrm>
            <a:custGeom>
              <a:avLst/>
              <a:gdLst>
                <a:gd name="T0" fmla="*/ 3 w 14"/>
                <a:gd name="T1" fmla="*/ 11 h 13"/>
                <a:gd name="T2" fmla="*/ 11 w 14"/>
                <a:gd name="T3" fmla="*/ 10 h 13"/>
                <a:gd name="T4" fmla="*/ 11 w 14"/>
                <a:gd name="T5" fmla="*/ 2 h 13"/>
                <a:gd name="T6" fmla="*/ 3 w 14"/>
                <a:gd name="T7" fmla="*/ 2 h 13"/>
                <a:gd name="T8" fmla="*/ 3 w 14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3" y="11"/>
                  </a:moveTo>
                  <a:cubicBezTo>
                    <a:pt x="6" y="13"/>
                    <a:pt x="9" y="13"/>
                    <a:pt x="11" y="10"/>
                  </a:cubicBezTo>
                  <a:cubicBezTo>
                    <a:pt x="14" y="8"/>
                    <a:pt x="13" y="4"/>
                    <a:pt x="11" y="2"/>
                  </a:cubicBezTo>
                  <a:cubicBezTo>
                    <a:pt x="8" y="0"/>
                    <a:pt x="5" y="0"/>
                    <a:pt x="3" y="2"/>
                  </a:cubicBezTo>
                  <a:cubicBezTo>
                    <a:pt x="0" y="5"/>
                    <a:pt x="1" y="9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44" name="Freeform 12"/>
            <p:cNvSpPr/>
            <p:nvPr>
              <p:custDataLst>
                <p:tags r:id="rId41"/>
              </p:custDataLst>
            </p:nvPr>
          </p:nvSpPr>
          <p:spPr bwMode="auto">
            <a:xfrm>
              <a:off x="6264276" y="1901825"/>
              <a:ext cx="107950" cy="173038"/>
            </a:xfrm>
            <a:custGeom>
              <a:avLst/>
              <a:gdLst>
                <a:gd name="T0" fmla="*/ 0 w 36"/>
                <a:gd name="T1" fmla="*/ 57 h 57"/>
                <a:gd name="T2" fmla="*/ 13 w 36"/>
                <a:gd name="T3" fmla="*/ 24 h 57"/>
                <a:gd name="T4" fmla="*/ 32 w 36"/>
                <a:gd name="T5" fmla="*/ 14 h 57"/>
                <a:gd name="T6" fmla="*/ 0 w 36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57">
                  <a:moveTo>
                    <a:pt x="0" y="57"/>
                  </a:moveTo>
                  <a:cubicBezTo>
                    <a:pt x="0" y="57"/>
                    <a:pt x="12" y="37"/>
                    <a:pt x="13" y="24"/>
                  </a:cubicBezTo>
                  <a:cubicBezTo>
                    <a:pt x="14" y="11"/>
                    <a:pt x="27" y="0"/>
                    <a:pt x="32" y="14"/>
                  </a:cubicBezTo>
                  <a:cubicBezTo>
                    <a:pt x="36" y="26"/>
                    <a:pt x="5" y="52"/>
                    <a:pt x="0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325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45" name="Freeform 13"/>
            <p:cNvSpPr/>
            <p:nvPr>
              <p:custDataLst>
                <p:tags r:id="rId42"/>
              </p:custDataLst>
            </p:nvPr>
          </p:nvSpPr>
          <p:spPr bwMode="auto">
            <a:xfrm>
              <a:off x="6088063" y="1901825"/>
              <a:ext cx="104775" cy="173038"/>
            </a:xfrm>
            <a:custGeom>
              <a:avLst/>
              <a:gdLst>
                <a:gd name="T0" fmla="*/ 35 w 35"/>
                <a:gd name="T1" fmla="*/ 57 h 57"/>
                <a:gd name="T2" fmla="*/ 22 w 35"/>
                <a:gd name="T3" fmla="*/ 24 h 57"/>
                <a:gd name="T4" fmla="*/ 4 w 35"/>
                <a:gd name="T5" fmla="*/ 14 h 57"/>
                <a:gd name="T6" fmla="*/ 35 w 35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57">
                  <a:moveTo>
                    <a:pt x="35" y="57"/>
                  </a:moveTo>
                  <a:cubicBezTo>
                    <a:pt x="35" y="57"/>
                    <a:pt x="24" y="37"/>
                    <a:pt x="22" y="24"/>
                  </a:cubicBezTo>
                  <a:cubicBezTo>
                    <a:pt x="21" y="11"/>
                    <a:pt x="8" y="0"/>
                    <a:pt x="4" y="14"/>
                  </a:cubicBezTo>
                  <a:cubicBezTo>
                    <a:pt x="0" y="26"/>
                    <a:pt x="31" y="52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325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46" name="Freeform 14"/>
            <p:cNvSpPr/>
            <p:nvPr>
              <p:custDataLst>
                <p:tags r:id="rId43"/>
              </p:custDataLst>
            </p:nvPr>
          </p:nvSpPr>
          <p:spPr bwMode="auto">
            <a:xfrm>
              <a:off x="6494463" y="2001838"/>
              <a:ext cx="23813" cy="20638"/>
            </a:xfrm>
            <a:custGeom>
              <a:avLst/>
              <a:gdLst>
                <a:gd name="T0" fmla="*/ 6 w 8"/>
                <a:gd name="T1" fmla="*/ 6 h 7"/>
                <a:gd name="T2" fmla="*/ 1 w 8"/>
                <a:gd name="T3" fmla="*/ 6 h 7"/>
                <a:gd name="T4" fmla="*/ 2 w 8"/>
                <a:gd name="T5" fmla="*/ 1 h 7"/>
                <a:gd name="T6" fmla="*/ 6 w 8"/>
                <a:gd name="T7" fmla="*/ 1 h 7"/>
                <a:gd name="T8" fmla="*/ 6 w 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6" y="6"/>
                  </a:moveTo>
                  <a:cubicBezTo>
                    <a:pt x="5" y="7"/>
                    <a:pt x="3" y="7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8" y="3"/>
                    <a:pt x="7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47" name="Freeform 15"/>
            <p:cNvSpPr/>
            <p:nvPr>
              <p:custDataLst>
                <p:tags r:id="rId44"/>
              </p:custDataLst>
            </p:nvPr>
          </p:nvSpPr>
          <p:spPr bwMode="auto">
            <a:xfrm>
              <a:off x="6450013" y="1968500"/>
              <a:ext cx="30163" cy="30163"/>
            </a:xfrm>
            <a:custGeom>
              <a:avLst/>
              <a:gdLst>
                <a:gd name="T0" fmla="*/ 8 w 10"/>
                <a:gd name="T1" fmla="*/ 8 h 10"/>
                <a:gd name="T2" fmla="*/ 1 w 10"/>
                <a:gd name="T3" fmla="*/ 8 h 10"/>
                <a:gd name="T4" fmla="*/ 2 w 10"/>
                <a:gd name="T5" fmla="*/ 1 h 10"/>
                <a:gd name="T6" fmla="*/ 8 w 10"/>
                <a:gd name="T7" fmla="*/ 2 h 10"/>
                <a:gd name="T8" fmla="*/ 8 w 10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8" y="8"/>
                  </a:moveTo>
                  <a:cubicBezTo>
                    <a:pt x="6" y="10"/>
                    <a:pt x="3" y="10"/>
                    <a:pt x="1" y="8"/>
                  </a:cubicBezTo>
                  <a:cubicBezTo>
                    <a:pt x="0" y="6"/>
                    <a:pt x="0" y="3"/>
                    <a:pt x="2" y="1"/>
                  </a:cubicBezTo>
                  <a:cubicBezTo>
                    <a:pt x="4" y="0"/>
                    <a:pt x="6" y="0"/>
                    <a:pt x="8" y="2"/>
                  </a:cubicBezTo>
                  <a:cubicBezTo>
                    <a:pt x="10" y="3"/>
                    <a:pt x="10" y="6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48" name="Freeform 16"/>
            <p:cNvSpPr/>
            <p:nvPr>
              <p:custDataLst>
                <p:tags r:id="rId45"/>
              </p:custDataLst>
            </p:nvPr>
          </p:nvSpPr>
          <p:spPr bwMode="auto">
            <a:xfrm>
              <a:off x="6389688" y="1938338"/>
              <a:ext cx="41275" cy="39688"/>
            </a:xfrm>
            <a:custGeom>
              <a:avLst/>
              <a:gdLst>
                <a:gd name="T0" fmla="*/ 11 w 14"/>
                <a:gd name="T1" fmla="*/ 11 h 13"/>
                <a:gd name="T2" fmla="*/ 2 w 14"/>
                <a:gd name="T3" fmla="*/ 10 h 13"/>
                <a:gd name="T4" fmla="*/ 3 w 14"/>
                <a:gd name="T5" fmla="*/ 2 h 13"/>
                <a:gd name="T6" fmla="*/ 11 w 14"/>
                <a:gd name="T7" fmla="*/ 2 h 13"/>
                <a:gd name="T8" fmla="*/ 11 w 14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11" y="11"/>
                  </a:moveTo>
                  <a:cubicBezTo>
                    <a:pt x="8" y="13"/>
                    <a:pt x="5" y="13"/>
                    <a:pt x="2" y="10"/>
                  </a:cubicBezTo>
                  <a:cubicBezTo>
                    <a:pt x="0" y="8"/>
                    <a:pt x="1" y="4"/>
                    <a:pt x="3" y="2"/>
                  </a:cubicBezTo>
                  <a:cubicBezTo>
                    <a:pt x="6" y="0"/>
                    <a:pt x="9" y="0"/>
                    <a:pt x="11" y="2"/>
                  </a:cubicBezTo>
                  <a:cubicBezTo>
                    <a:pt x="14" y="5"/>
                    <a:pt x="13" y="9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49" name="Freeform 17"/>
            <p:cNvSpPr/>
            <p:nvPr>
              <p:custDataLst>
                <p:tags r:id="rId46"/>
              </p:custDataLst>
            </p:nvPr>
          </p:nvSpPr>
          <p:spPr bwMode="auto">
            <a:xfrm>
              <a:off x="6180138" y="1898650"/>
              <a:ext cx="90488" cy="139700"/>
            </a:xfrm>
            <a:custGeom>
              <a:avLst/>
              <a:gdLst>
                <a:gd name="T0" fmla="*/ 25 w 30"/>
                <a:gd name="T1" fmla="*/ 27 h 46"/>
                <a:gd name="T2" fmla="*/ 30 w 30"/>
                <a:gd name="T3" fmla="*/ 16 h 46"/>
                <a:gd name="T4" fmla="*/ 15 w 30"/>
                <a:gd name="T5" fmla="*/ 0 h 46"/>
                <a:gd name="T6" fmla="*/ 0 w 30"/>
                <a:gd name="T7" fmla="*/ 16 h 46"/>
                <a:gd name="T8" fmla="*/ 5 w 30"/>
                <a:gd name="T9" fmla="*/ 27 h 46"/>
                <a:gd name="T10" fmla="*/ 3 w 30"/>
                <a:gd name="T11" fmla="*/ 34 h 46"/>
                <a:gd name="T12" fmla="*/ 15 w 30"/>
                <a:gd name="T13" fmla="*/ 46 h 46"/>
                <a:gd name="T14" fmla="*/ 27 w 30"/>
                <a:gd name="T15" fmla="*/ 34 h 46"/>
                <a:gd name="T16" fmla="*/ 25 w 30"/>
                <a:gd name="T17" fmla="*/ 2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46">
                  <a:moveTo>
                    <a:pt x="25" y="27"/>
                  </a:moveTo>
                  <a:cubicBezTo>
                    <a:pt x="28" y="24"/>
                    <a:pt x="30" y="20"/>
                    <a:pt x="30" y="16"/>
                  </a:cubicBezTo>
                  <a:cubicBezTo>
                    <a:pt x="30" y="7"/>
                    <a:pt x="23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0"/>
                    <a:pt x="2" y="24"/>
                    <a:pt x="5" y="27"/>
                  </a:cubicBezTo>
                  <a:cubicBezTo>
                    <a:pt x="4" y="29"/>
                    <a:pt x="3" y="31"/>
                    <a:pt x="3" y="34"/>
                  </a:cubicBezTo>
                  <a:cubicBezTo>
                    <a:pt x="3" y="41"/>
                    <a:pt x="8" y="46"/>
                    <a:pt x="15" y="46"/>
                  </a:cubicBezTo>
                  <a:cubicBezTo>
                    <a:pt x="22" y="46"/>
                    <a:pt x="27" y="41"/>
                    <a:pt x="27" y="34"/>
                  </a:cubicBezTo>
                  <a:cubicBezTo>
                    <a:pt x="27" y="31"/>
                    <a:pt x="26" y="29"/>
                    <a:pt x="25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50" name="Line 18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>
              <a:off x="6867526" y="2174875"/>
              <a:ext cx="1062038" cy="0"/>
            </a:xfrm>
            <a:prstGeom prst="line">
              <a:avLst/>
            </a:prstGeom>
            <a:grpFill/>
            <a:ln w="12700" cap="flat">
              <a:solidFill>
                <a:srgbClr val="7684D4"/>
              </a:solidFill>
              <a:prstDash val="solid"/>
              <a:miter lim="800000"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51" name="Oval 19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7885113" y="2128838"/>
              <a:ext cx="88900" cy="920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52" name="Line 20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 flipH="1">
              <a:off x="4543426" y="2174875"/>
              <a:ext cx="1060450" cy="0"/>
            </a:xfrm>
            <a:prstGeom prst="line">
              <a:avLst/>
            </a:prstGeom>
            <a:grpFill/>
            <a:ln w="12700" cap="flat">
              <a:solidFill>
                <a:srgbClr val="7684D4"/>
              </a:solidFill>
              <a:prstDash val="solid"/>
              <a:miter lim="800000"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53" name="Oval 21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4500563" y="2128838"/>
              <a:ext cx="90488" cy="920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54" name="Freeform 22"/>
            <p:cNvSpPr/>
            <p:nvPr>
              <p:custDataLst>
                <p:tags r:id="rId51"/>
              </p:custDataLst>
            </p:nvPr>
          </p:nvSpPr>
          <p:spPr bwMode="auto">
            <a:xfrm>
              <a:off x="5953126" y="2062163"/>
              <a:ext cx="247650" cy="234950"/>
            </a:xfrm>
            <a:custGeom>
              <a:avLst/>
              <a:gdLst>
                <a:gd name="T0" fmla="*/ 61 w 83"/>
                <a:gd name="T1" fmla="*/ 69 h 77"/>
                <a:gd name="T2" fmla="*/ 46 w 83"/>
                <a:gd name="T3" fmla="*/ 53 h 77"/>
                <a:gd name="T4" fmla="*/ 47 w 83"/>
                <a:gd name="T5" fmla="*/ 45 h 77"/>
                <a:gd name="T6" fmla="*/ 35 w 83"/>
                <a:gd name="T7" fmla="*/ 50 h 77"/>
                <a:gd name="T8" fmla="*/ 52 w 83"/>
                <a:gd name="T9" fmla="*/ 69 h 77"/>
                <a:gd name="T10" fmla="*/ 21 w 83"/>
                <a:gd name="T11" fmla="*/ 54 h 77"/>
                <a:gd name="T12" fmla="*/ 20 w 83"/>
                <a:gd name="T13" fmla="*/ 19 h 77"/>
                <a:gd name="T14" fmla="*/ 34 w 83"/>
                <a:gd name="T15" fmla="*/ 19 h 77"/>
                <a:gd name="T16" fmla="*/ 24 w 83"/>
                <a:gd name="T17" fmla="*/ 1 h 77"/>
                <a:gd name="T18" fmla="*/ 8 w 83"/>
                <a:gd name="T19" fmla="*/ 44 h 77"/>
                <a:gd name="T20" fmla="*/ 26 w 83"/>
                <a:gd name="T21" fmla="*/ 67 h 77"/>
                <a:gd name="T22" fmla="*/ 83 w 83"/>
                <a:gd name="T23" fmla="*/ 58 h 77"/>
                <a:gd name="T24" fmla="*/ 61 w 83"/>
                <a:gd name="T25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77">
                  <a:moveTo>
                    <a:pt x="61" y="69"/>
                  </a:moveTo>
                  <a:cubicBezTo>
                    <a:pt x="47" y="68"/>
                    <a:pt x="46" y="53"/>
                    <a:pt x="46" y="53"/>
                  </a:cubicBezTo>
                  <a:cubicBezTo>
                    <a:pt x="46" y="53"/>
                    <a:pt x="49" y="49"/>
                    <a:pt x="47" y="45"/>
                  </a:cubicBezTo>
                  <a:cubicBezTo>
                    <a:pt x="44" y="41"/>
                    <a:pt x="36" y="41"/>
                    <a:pt x="35" y="50"/>
                  </a:cubicBezTo>
                  <a:cubicBezTo>
                    <a:pt x="34" y="59"/>
                    <a:pt x="43" y="67"/>
                    <a:pt x="52" y="69"/>
                  </a:cubicBezTo>
                  <a:cubicBezTo>
                    <a:pt x="52" y="69"/>
                    <a:pt x="32" y="70"/>
                    <a:pt x="21" y="54"/>
                  </a:cubicBezTo>
                  <a:cubicBezTo>
                    <a:pt x="10" y="38"/>
                    <a:pt x="20" y="19"/>
                    <a:pt x="20" y="19"/>
                  </a:cubicBezTo>
                  <a:cubicBezTo>
                    <a:pt x="20" y="19"/>
                    <a:pt x="26" y="26"/>
                    <a:pt x="34" y="19"/>
                  </a:cubicBezTo>
                  <a:cubicBezTo>
                    <a:pt x="42" y="13"/>
                    <a:pt x="36" y="0"/>
                    <a:pt x="24" y="1"/>
                  </a:cubicBezTo>
                  <a:cubicBezTo>
                    <a:pt x="13" y="2"/>
                    <a:pt x="0" y="16"/>
                    <a:pt x="8" y="44"/>
                  </a:cubicBezTo>
                  <a:cubicBezTo>
                    <a:pt x="10" y="54"/>
                    <a:pt x="17" y="62"/>
                    <a:pt x="26" y="67"/>
                  </a:cubicBezTo>
                  <a:cubicBezTo>
                    <a:pt x="45" y="77"/>
                    <a:pt x="74" y="76"/>
                    <a:pt x="83" y="58"/>
                  </a:cubicBezTo>
                  <a:cubicBezTo>
                    <a:pt x="83" y="58"/>
                    <a:pt x="75" y="69"/>
                    <a:pt x="61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475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55" name="Freeform 23"/>
            <p:cNvSpPr/>
            <p:nvPr>
              <p:custDataLst>
                <p:tags r:id="rId52"/>
              </p:custDataLst>
            </p:nvPr>
          </p:nvSpPr>
          <p:spPr bwMode="auto">
            <a:xfrm>
              <a:off x="5735638" y="2022475"/>
              <a:ext cx="304800" cy="280988"/>
            </a:xfrm>
            <a:custGeom>
              <a:avLst/>
              <a:gdLst>
                <a:gd name="T0" fmla="*/ 50 w 102"/>
                <a:gd name="T1" fmla="*/ 69 h 92"/>
                <a:gd name="T2" fmla="*/ 26 w 102"/>
                <a:gd name="T3" fmla="*/ 46 h 92"/>
                <a:gd name="T4" fmla="*/ 35 w 102"/>
                <a:gd name="T5" fmla="*/ 33 h 92"/>
                <a:gd name="T6" fmla="*/ 46 w 102"/>
                <a:gd name="T7" fmla="*/ 25 h 92"/>
                <a:gd name="T8" fmla="*/ 24 w 102"/>
                <a:gd name="T9" fmla="*/ 29 h 92"/>
                <a:gd name="T10" fmla="*/ 25 w 102"/>
                <a:gd name="T11" fmla="*/ 56 h 92"/>
                <a:gd name="T12" fmla="*/ 33 w 102"/>
                <a:gd name="T13" fmla="*/ 10 h 92"/>
                <a:gd name="T14" fmla="*/ 58 w 102"/>
                <a:gd name="T15" fmla="*/ 22 h 92"/>
                <a:gd name="T16" fmla="*/ 49 w 102"/>
                <a:gd name="T17" fmla="*/ 35 h 92"/>
                <a:gd name="T18" fmla="*/ 57 w 102"/>
                <a:gd name="T19" fmla="*/ 12 h 92"/>
                <a:gd name="T20" fmla="*/ 19 w 102"/>
                <a:gd name="T21" fmla="*/ 10 h 92"/>
                <a:gd name="T22" fmla="*/ 14 w 102"/>
                <a:gd name="T23" fmla="*/ 65 h 92"/>
                <a:gd name="T24" fmla="*/ 61 w 102"/>
                <a:gd name="T25" fmla="*/ 79 h 92"/>
                <a:gd name="T26" fmla="*/ 91 w 102"/>
                <a:gd name="T27" fmla="*/ 75 h 92"/>
                <a:gd name="T28" fmla="*/ 87 w 102"/>
                <a:gd name="T29" fmla="*/ 90 h 92"/>
                <a:gd name="T30" fmla="*/ 78 w 102"/>
                <a:gd name="T31" fmla="*/ 82 h 92"/>
                <a:gd name="T32" fmla="*/ 88 w 102"/>
                <a:gd name="T33" fmla="*/ 92 h 92"/>
                <a:gd name="T34" fmla="*/ 95 w 102"/>
                <a:gd name="T35" fmla="*/ 74 h 92"/>
                <a:gd name="T36" fmla="*/ 50 w 102"/>
                <a:gd name="T3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92">
                  <a:moveTo>
                    <a:pt x="50" y="69"/>
                  </a:moveTo>
                  <a:cubicBezTo>
                    <a:pt x="34" y="70"/>
                    <a:pt x="26" y="58"/>
                    <a:pt x="26" y="46"/>
                  </a:cubicBezTo>
                  <a:cubicBezTo>
                    <a:pt x="26" y="35"/>
                    <a:pt x="35" y="33"/>
                    <a:pt x="35" y="33"/>
                  </a:cubicBezTo>
                  <a:cubicBezTo>
                    <a:pt x="41" y="36"/>
                    <a:pt x="47" y="32"/>
                    <a:pt x="46" y="25"/>
                  </a:cubicBezTo>
                  <a:cubicBezTo>
                    <a:pt x="44" y="18"/>
                    <a:pt x="30" y="18"/>
                    <a:pt x="24" y="29"/>
                  </a:cubicBezTo>
                  <a:cubicBezTo>
                    <a:pt x="18" y="40"/>
                    <a:pt x="25" y="56"/>
                    <a:pt x="25" y="56"/>
                  </a:cubicBezTo>
                  <a:cubicBezTo>
                    <a:pt x="12" y="36"/>
                    <a:pt x="19" y="16"/>
                    <a:pt x="33" y="10"/>
                  </a:cubicBezTo>
                  <a:cubicBezTo>
                    <a:pt x="45" y="5"/>
                    <a:pt x="58" y="10"/>
                    <a:pt x="58" y="22"/>
                  </a:cubicBezTo>
                  <a:cubicBezTo>
                    <a:pt x="59" y="34"/>
                    <a:pt x="49" y="35"/>
                    <a:pt x="49" y="35"/>
                  </a:cubicBezTo>
                  <a:cubicBezTo>
                    <a:pt x="58" y="37"/>
                    <a:pt x="65" y="21"/>
                    <a:pt x="57" y="12"/>
                  </a:cubicBezTo>
                  <a:cubicBezTo>
                    <a:pt x="49" y="2"/>
                    <a:pt x="33" y="0"/>
                    <a:pt x="19" y="10"/>
                  </a:cubicBezTo>
                  <a:cubicBezTo>
                    <a:pt x="7" y="19"/>
                    <a:pt x="0" y="46"/>
                    <a:pt x="14" y="65"/>
                  </a:cubicBezTo>
                  <a:cubicBezTo>
                    <a:pt x="28" y="84"/>
                    <a:pt x="54" y="80"/>
                    <a:pt x="61" y="79"/>
                  </a:cubicBezTo>
                  <a:cubicBezTo>
                    <a:pt x="67" y="78"/>
                    <a:pt x="83" y="69"/>
                    <a:pt x="91" y="75"/>
                  </a:cubicBezTo>
                  <a:cubicBezTo>
                    <a:pt x="98" y="81"/>
                    <a:pt x="93" y="89"/>
                    <a:pt x="87" y="90"/>
                  </a:cubicBezTo>
                  <a:cubicBezTo>
                    <a:pt x="80" y="90"/>
                    <a:pt x="78" y="82"/>
                    <a:pt x="78" y="82"/>
                  </a:cubicBezTo>
                  <a:cubicBezTo>
                    <a:pt x="77" y="87"/>
                    <a:pt x="81" y="91"/>
                    <a:pt x="88" y="92"/>
                  </a:cubicBezTo>
                  <a:cubicBezTo>
                    <a:pt x="95" y="92"/>
                    <a:pt x="102" y="83"/>
                    <a:pt x="95" y="74"/>
                  </a:cubicBezTo>
                  <a:cubicBezTo>
                    <a:pt x="88" y="65"/>
                    <a:pt x="67" y="68"/>
                    <a:pt x="50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70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56" name="Freeform 24"/>
            <p:cNvSpPr/>
            <p:nvPr>
              <p:custDataLst>
                <p:tags r:id="rId53"/>
              </p:custDataLst>
            </p:nvPr>
          </p:nvSpPr>
          <p:spPr bwMode="auto">
            <a:xfrm>
              <a:off x="6253163" y="2062163"/>
              <a:ext cx="244475" cy="234950"/>
            </a:xfrm>
            <a:custGeom>
              <a:avLst/>
              <a:gdLst>
                <a:gd name="T0" fmla="*/ 21 w 82"/>
                <a:gd name="T1" fmla="*/ 69 h 77"/>
                <a:gd name="T2" fmla="*/ 37 w 82"/>
                <a:gd name="T3" fmla="*/ 53 h 77"/>
                <a:gd name="T4" fmla="*/ 36 w 82"/>
                <a:gd name="T5" fmla="*/ 45 h 77"/>
                <a:gd name="T6" fmla="*/ 47 w 82"/>
                <a:gd name="T7" fmla="*/ 50 h 77"/>
                <a:gd name="T8" fmla="*/ 30 w 82"/>
                <a:gd name="T9" fmla="*/ 69 h 77"/>
                <a:gd name="T10" fmla="*/ 61 w 82"/>
                <a:gd name="T11" fmla="*/ 54 h 77"/>
                <a:gd name="T12" fmla="*/ 63 w 82"/>
                <a:gd name="T13" fmla="*/ 19 h 77"/>
                <a:gd name="T14" fmla="*/ 48 w 82"/>
                <a:gd name="T15" fmla="*/ 19 h 77"/>
                <a:gd name="T16" fmla="*/ 58 w 82"/>
                <a:gd name="T17" fmla="*/ 1 h 77"/>
                <a:gd name="T18" fmla="*/ 75 w 82"/>
                <a:gd name="T19" fmla="*/ 44 h 77"/>
                <a:gd name="T20" fmla="*/ 56 w 82"/>
                <a:gd name="T21" fmla="*/ 67 h 77"/>
                <a:gd name="T22" fmla="*/ 0 w 82"/>
                <a:gd name="T23" fmla="*/ 58 h 77"/>
                <a:gd name="T24" fmla="*/ 21 w 82"/>
                <a:gd name="T25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77">
                  <a:moveTo>
                    <a:pt x="21" y="69"/>
                  </a:moveTo>
                  <a:cubicBezTo>
                    <a:pt x="35" y="68"/>
                    <a:pt x="37" y="53"/>
                    <a:pt x="37" y="53"/>
                  </a:cubicBezTo>
                  <a:cubicBezTo>
                    <a:pt x="37" y="53"/>
                    <a:pt x="33" y="49"/>
                    <a:pt x="36" y="45"/>
                  </a:cubicBezTo>
                  <a:cubicBezTo>
                    <a:pt x="38" y="41"/>
                    <a:pt x="46" y="41"/>
                    <a:pt x="47" y="50"/>
                  </a:cubicBezTo>
                  <a:cubicBezTo>
                    <a:pt x="48" y="59"/>
                    <a:pt x="39" y="67"/>
                    <a:pt x="30" y="69"/>
                  </a:cubicBezTo>
                  <a:cubicBezTo>
                    <a:pt x="30" y="69"/>
                    <a:pt x="51" y="70"/>
                    <a:pt x="61" y="54"/>
                  </a:cubicBezTo>
                  <a:cubicBezTo>
                    <a:pt x="72" y="38"/>
                    <a:pt x="63" y="19"/>
                    <a:pt x="63" y="19"/>
                  </a:cubicBezTo>
                  <a:cubicBezTo>
                    <a:pt x="63" y="19"/>
                    <a:pt x="56" y="26"/>
                    <a:pt x="48" y="19"/>
                  </a:cubicBezTo>
                  <a:cubicBezTo>
                    <a:pt x="40" y="13"/>
                    <a:pt x="46" y="0"/>
                    <a:pt x="58" y="1"/>
                  </a:cubicBezTo>
                  <a:cubicBezTo>
                    <a:pt x="70" y="2"/>
                    <a:pt x="82" y="16"/>
                    <a:pt x="75" y="44"/>
                  </a:cubicBezTo>
                  <a:cubicBezTo>
                    <a:pt x="72" y="54"/>
                    <a:pt x="65" y="62"/>
                    <a:pt x="56" y="67"/>
                  </a:cubicBezTo>
                  <a:cubicBezTo>
                    <a:pt x="37" y="77"/>
                    <a:pt x="8" y="76"/>
                    <a:pt x="0" y="58"/>
                  </a:cubicBezTo>
                  <a:cubicBezTo>
                    <a:pt x="0" y="58"/>
                    <a:pt x="7" y="69"/>
                    <a:pt x="21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475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57" name="Freeform 25"/>
            <p:cNvSpPr/>
            <p:nvPr>
              <p:custDataLst>
                <p:tags r:id="rId54"/>
              </p:custDataLst>
            </p:nvPr>
          </p:nvSpPr>
          <p:spPr bwMode="auto">
            <a:xfrm>
              <a:off x="6410326" y="2022475"/>
              <a:ext cx="304800" cy="280988"/>
            </a:xfrm>
            <a:custGeom>
              <a:avLst/>
              <a:gdLst>
                <a:gd name="T0" fmla="*/ 52 w 102"/>
                <a:gd name="T1" fmla="*/ 69 h 92"/>
                <a:gd name="T2" fmla="*/ 76 w 102"/>
                <a:gd name="T3" fmla="*/ 46 h 92"/>
                <a:gd name="T4" fmla="*/ 67 w 102"/>
                <a:gd name="T5" fmla="*/ 33 h 92"/>
                <a:gd name="T6" fmla="*/ 57 w 102"/>
                <a:gd name="T7" fmla="*/ 25 h 92"/>
                <a:gd name="T8" fmla="*/ 78 w 102"/>
                <a:gd name="T9" fmla="*/ 29 h 92"/>
                <a:gd name="T10" fmla="*/ 78 w 102"/>
                <a:gd name="T11" fmla="*/ 56 h 92"/>
                <a:gd name="T12" fmla="*/ 69 w 102"/>
                <a:gd name="T13" fmla="*/ 10 h 92"/>
                <a:gd name="T14" fmla="*/ 44 w 102"/>
                <a:gd name="T15" fmla="*/ 22 h 92"/>
                <a:gd name="T16" fmla="*/ 54 w 102"/>
                <a:gd name="T17" fmla="*/ 35 h 92"/>
                <a:gd name="T18" fmla="*/ 45 w 102"/>
                <a:gd name="T19" fmla="*/ 12 h 92"/>
                <a:gd name="T20" fmla="*/ 83 w 102"/>
                <a:gd name="T21" fmla="*/ 10 h 92"/>
                <a:gd name="T22" fmla="*/ 88 w 102"/>
                <a:gd name="T23" fmla="*/ 65 h 92"/>
                <a:gd name="T24" fmla="*/ 42 w 102"/>
                <a:gd name="T25" fmla="*/ 79 h 92"/>
                <a:gd name="T26" fmla="*/ 12 w 102"/>
                <a:gd name="T27" fmla="*/ 75 h 92"/>
                <a:gd name="T28" fmla="*/ 15 w 102"/>
                <a:gd name="T29" fmla="*/ 90 h 92"/>
                <a:gd name="T30" fmla="*/ 25 w 102"/>
                <a:gd name="T31" fmla="*/ 82 h 92"/>
                <a:gd name="T32" fmla="*/ 14 w 102"/>
                <a:gd name="T33" fmla="*/ 92 h 92"/>
                <a:gd name="T34" fmla="*/ 7 w 102"/>
                <a:gd name="T35" fmla="*/ 74 h 92"/>
                <a:gd name="T36" fmla="*/ 52 w 102"/>
                <a:gd name="T3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92">
                  <a:moveTo>
                    <a:pt x="52" y="69"/>
                  </a:moveTo>
                  <a:cubicBezTo>
                    <a:pt x="69" y="70"/>
                    <a:pt x="77" y="58"/>
                    <a:pt x="76" y="46"/>
                  </a:cubicBezTo>
                  <a:cubicBezTo>
                    <a:pt x="76" y="35"/>
                    <a:pt x="67" y="33"/>
                    <a:pt x="67" y="33"/>
                  </a:cubicBezTo>
                  <a:cubicBezTo>
                    <a:pt x="62" y="36"/>
                    <a:pt x="55" y="32"/>
                    <a:pt x="57" y="25"/>
                  </a:cubicBezTo>
                  <a:cubicBezTo>
                    <a:pt x="58" y="18"/>
                    <a:pt x="72" y="18"/>
                    <a:pt x="78" y="29"/>
                  </a:cubicBezTo>
                  <a:cubicBezTo>
                    <a:pt x="84" y="40"/>
                    <a:pt x="78" y="56"/>
                    <a:pt x="78" y="56"/>
                  </a:cubicBezTo>
                  <a:cubicBezTo>
                    <a:pt x="91" y="36"/>
                    <a:pt x="84" y="16"/>
                    <a:pt x="69" y="10"/>
                  </a:cubicBezTo>
                  <a:cubicBezTo>
                    <a:pt x="57" y="5"/>
                    <a:pt x="44" y="10"/>
                    <a:pt x="44" y="22"/>
                  </a:cubicBezTo>
                  <a:cubicBezTo>
                    <a:pt x="44" y="34"/>
                    <a:pt x="54" y="35"/>
                    <a:pt x="54" y="35"/>
                  </a:cubicBezTo>
                  <a:cubicBezTo>
                    <a:pt x="44" y="37"/>
                    <a:pt x="37" y="21"/>
                    <a:pt x="45" y="12"/>
                  </a:cubicBezTo>
                  <a:cubicBezTo>
                    <a:pt x="53" y="2"/>
                    <a:pt x="70" y="0"/>
                    <a:pt x="83" y="10"/>
                  </a:cubicBezTo>
                  <a:cubicBezTo>
                    <a:pt x="96" y="19"/>
                    <a:pt x="102" y="46"/>
                    <a:pt x="88" y="65"/>
                  </a:cubicBezTo>
                  <a:cubicBezTo>
                    <a:pt x="74" y="84"/>
                    <a:pt x="48" y="80"/>
                    <a:pt x="42" y="79"/>
                  </a:cubicBezTo>
                  <a:cubicBezTo>
                    <a:pt x="35" y="78"/>
                    <a:pt x="19" y="69"/>
                    <a:pt x="12" y="75"/>
                  </a:cubicBezTo>
                  <a:cubicBezTo>
                    <a:pt x="4" y="81"/>
                    <a:pt x="9" y="89"/>
                    <a:pt x="15" y="90"/>
                  </a:cubicBezTo>
                  <a:cubicBezTo>
                    <a:pt x="22" y="90"/>
                    <a:pt x="25" y="82"/>
                    <a:pt x="25" y="82"/>
                  </a:cubicBezTo>
                  <a:cubicBezTo>
                    <a:pt x="25" y="87"/>
                    <a:pt x="22" y="91"/>
                    <a:pt x="14" y="92"/>
                  </a:cubicBezTo>
                  <a:cubicBezTo>
                    <a:pt x="8" y="92"/>
                    <a:pt x="0" y="83"/>
                    <a:pt x="7" y="74"/>
                  </a:cubicBezTo>
                  <a:cubicBezTo>
                    <a:pt x="15" y="65"/>
                    <a:pt x="35" y="68"/>
                    <a:pt x="52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70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58" name="Freeform 26"/>
            <p:cNvSpPr/>
            <p:nvPr>
              <p:custDataLst>
                <p:tags r:id="rId55"/>
              </p:custDataLst>
            </p:nvPr>
          </p:nvSpPr>
          <p:spPr bwMode="auto">
            <a:xfrm>
              <a:off x="5576888" y="2058988"/>
              <a:ext cx="166688" cy="152400"/>
            </a:xfrm>
            <a:custGeom>
              <a:avLst/>
              <a:gdLst>
                <a:gd name="T0" fmla="*/ 45 w 56"/>
                <a:gd name="T1" fmla="*/ 14 h 50"/>
                <a:gd name="T2" fmla="*/ 27 w 56"/>
                <a:gd name="T3" fmla="*/ 23 h 50"/>
                <a:gd name="T4" fmla="*/ 21 w 56"/>
                <a:gd name="T5" fmla="*/ 41 h 50"/>
                <a:gd name="T6" fmla="*/ 7 w 56"/>
                <a:gd name="T7" fmla="*/ 36 h 50"/>
                <a:gd name="T8" fmla="*/ 0 w 56"/>
                <a:gd name="T9" fmla="*/ 36 h 50"/>
                <a:gd name="T10" fmla="*/ 0 w 56"/>
                <a:gd name="T11" fmla="*/ 37 h 50"/>
                <a:gd name="T12" fmla="*/ 25 w 56"/>
                <a:gd name="T13" fmla="*/ 49 h 50"/>
                <a:gd name="T14" fmla="*/ 45 w 56"/>
                <a:gd name="T15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0">
                  <a:moveTo>
                    <a:pt x="45" y="14"/>
                  </a:moveTo>
                  <a:cubicBezTo>
                    <a:pt x="34" y="0"/>
                    <a:pt x="21" y="17"/>
                    <a:pt x="27" y="23"/>
                  </a:cubicBezTo>
                  <a:cubicBezTo>
                    <a:pt x="34" y="29"/>
                    <a:pt x="30" y="40"/>
                    <a:pt x="21" y="41"/>
                  </a:cubicBezTo>
                  <a:cubicBezTo>
                    <a:pt x="16" y="42"/>
                    <a:pt x="11" y="40"/>
                    <a:pt x="7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5" y="45"/>
                    <a:pt x="14" y="50"/>
                    <a:pt x="25" y="49"/>
                  </a:cubicBezTo>
                  <a:cubicBezTo>
                    <a:pt x="43" y="47"/>
                    <a:pt x="56" y="29"/>
                    <a:pt x="45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  <p:sp>
          <p:nvSpPr>
            <p:cNvPr id="59" name="Freeform 27"/>
            <p:cNvSpPr/>
            <p:nvPr>
              <p:custDataLst>
                <p:tags r:id="rId56"/>
              </p:custDataLst>
            </p:nvPr>
          </p:nvSpPr>
          <p:spPr bwMode="auto">
            <a:xfrm>
              <a:off x="6711951" y="2058988"/>
              <a:ext cx="168275" cy="152400"/>
            </a:xfrm>
            <a:custGeom>
              <a:avLst/>
              <a:gdLst>
                <a:gd name="T0" fmla="*/ 11 w 56"/>
                <a:gd name="T1" fmla="*/ 14 h 50"/>
                <a:gd name="T2" fmla="*/ 28 w 56"/>
                <a:gd name="T3" fmla="*/ 23 h 50"/>
                <a:gd name="T4" fmla="*/ 35 w 56"/>
                <a:gd name="T5" fmla="*/ 41 h 50"/>
                <a:gd name="T6" fmla="*/ 49 w 56"/>
                <a:gd name="T7" fmla="*/ 36 h 50"/>
                <a:gd name="T8" fmla="*/ 56 w 56"/>
                <a:gd name="T9" fmla="*/ 36 h 50"/>
                <a:gd name="T10" fmla="*/ 56 w 56"/>
                <a:gd name="T11" fmla="*/ 37 h 50"/>
                <a:gd name="T12" fmla="*/ 31 w 56"/>
                <a:gd name="T13" fmla="*/ 49 h 50"/>
                <a:gd name="T14" fmla="*/ 11 w 56"/>
                <a:gd name="T15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0">
                  <a:moveTo>
                    <a:pt x="11" y="14"/>
                  </a:moveTo>
                  <a:cubicBezTo>
                    <a:pt x="22" y="0"/>
                    <a:pt x="35" y="17"/>
                    <a:pt x="28" y="23"/>
                  </a:cubicBezTo>
                  <a:cubicBezTo>
                    <a:pt x="22" y="29"/>
                    <a:pt x="26" y="40"/>
                    <a:pt x="35" y="41"/>
                  </a:cubicBezTo>
                  <a:cubicBezTo>
                    <a:pt x="40" y="42"/>
                    <a:pt x="44" y="40"/>
                    <a:pt x="49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1" y="45"/>
                    <a:pt x="42" y="50"/>
                    <a:pt x="31" y="49"/>
                  </a:cubicBezTo>
                  <a:cubicBezTo>
                    <a:pt x="13" y="47"/>
                    <a:pt x="0" y="29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7500" tIns="35100" rIns="67500" bIns="35100" numCol="1" anchor="ctr" anchorCtr="0" compatLnSpc="1">
              <a:normAutofit fontScale="25000" lnSpcReduction="20000"/>
            </a:bodyPr>
            <a:lstStyle/>
            <a:p>
              <a:endParaRPr lang="zh-CN" altLang="en-US" sz="1350"/>
            </a:p>
          </p:txBody>
        </p:sp>
      </p:grpSp>
      <p:sp>
        <p:nvSpPr>
          <p:cNvPr id="2" name="文本框 1"/>
          <p:cNvSpPr txBox="1"/>
          <p:nvPr>
            <p:custDataLst>
              <p:tags r:id="rId57"/>
            </p:custDataLst>
          </p:nvPr>
        </p:nvSpPr>
        <p:spPr>
          <a:xfrm>
            <a:off x="4413885" y="2113598"/>
            <a:ext cx="420332" cy="367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67500" tIns="35100" rIns="67500" bIns="35100" rtlCol="0" anchor="ctr" anchorCtr="0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sym typeface="+mn-lt"/>
              </a:rPr>
              <a:t>01</a:t>
            </a:r>
            <a:endParaRPr lang="zh-CN" altLang="en-US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58"/>
            </p:custDataLst>
          </p:nvPr>
        </p:nvSpPr>
        <p:spPr>
          <a:xfrm>
            <a:off x="4413885" y="4420076"/>
            <a:ext cx="420332" cy="367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67500" tIns="35100" rIns="67500" bIns="35100" rtlCol="0" anchor="ctr" anchorCtr="0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sym typeface="+mn-lt"/>
              </a:rPr>
              <a:t>05</a:t>
            </a:r>
            <a:endParaRPr lang="zh-CN" altLang="en-US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9" name="TextBox 105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4972414" y="2113700"/>
            <a:ext cx="2864164" cy="367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ctr" anchorCtr="0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ym typeface="+mn-ea"/>
              </a:rPr>
              <a:t>第一</a:t>
            </a:r>
            <a:r>
              <a:rPr lang="zh-CN" altLang="en-US" b="1" dirty="0" smtClean="0">
                <a:sym typeface="+mn-ea"/>
              </a:rPr>
              <a:t>章：绪言</a:t>
            </a:r>
            <a:endParaRPr lang="zh-CN" altLang="en-US" b="1" dirty="0" smtClean="0">
              <a:solidFill>
                <a:schemeClr val="accent1"/>
              </a:solidFill>
              <a:latin typeface="宋体" panose="02010600030101010101" pitchFamily="2" charset="-122"/>
              <a:sym typeface="+mn-lt"/>
            </a:endParaRPr>
          </a:p>
        </p:txBody>
      </p:sp>
      <p:sp>
        <p:nvSpPr>
          <p:cNvPr id="11" name="TextBox 105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4972890" y="4420178"/>
            <a:ext cx="2864164" cy="367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ctr" anchorCtr="0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sym typeface="+mn-lt"/>
              </a:rPr>
              <a:t>第五章：总结</a:t>
            </a:r>
            <a:endParaRPr lang="zh-CN" altLang="en-US" b="1" dirty="0" smtClean="0">
              <a:solidFill>
                <a:schemeClr val="tx1"/>
              </a:solidFill>
              <a:latin typeface="宋体" panose="02010600030101010101" pitchFamily="2" charset="-122"/>
              <a:sym typeface="+mn-lt"/>
            </a:endParaRPr>
          </a:p>
        </p:txBody>
      </p:sp>
    </p:spTree>
    <p:custDataLst>
      <p:tags r:id="rId6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7404259" cy="3263741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endParaRPr lang="en-US" altLang="zh-CN" sz="1800" dirty="0" smtClean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100" dirty="0">
              <a:solidFill>
                <a:srgbClr val="04040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00580" y="5641340"/>
            <a:ext cx="171704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40404"/>
                </a:solidFill>
                <a:sym typeface="+mn-ea"/>
              </a:rPr>
              <a:t>第三类函数</a:t>
            </a:r>
            <a:endParaRPr lang="zh-CN" altLang="en-US" sz="2400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57200" y="623570"/>
            <a:ext cx="7933055" cy="1295400"/>
          </a:xfrm>
        </p:spPr>
        <p:txBody>
          <a:bodyPr/>
          <a:lstStyle/>
          <a:p>
            <a:r>
              <a:rPr lang="zh-CN" altLang="en-US" b="1" dirty="0">
                <a:sym typeface="+mn-ea"/>
              </a:rPr>
              <a:t>第四章</a:t>
            </a:r>
            <a:r>
              <a:rPr lang="zh-CN" altLang="en-US" b="1" dirty="0" smtClean="0">
                <a:sym typeface="+mn-ea"/>
              </a:rPr>
              <a:t>：基于 </a:t>
            </a:r>
            <a:r>
              <a:rPr lang="en-US" altLang="zh-CN" b="1" dirty="0" smtClean="0">
                <a:sym typeface="+mn-ea"/>
              </a:rPr>
              <a:t>TLA+</a:t>
            </a:r>
            <a:r>
              <a:rPr lang="zh-CN" altLang="en-US" b="1" dirty="0" smtClean="0">
                <a:sym typeface="+mn-ea"/>
              </a:rPr>
              <a:t>的</a:t>
            </a:r>
            <a:br>
              <a:rPr lang="zh-CN" altLang="en-US" b="1" dirty="0" smtClean="0">
                <a:sym typeface="+mn-ea"/>
              </a:rPr>
            </a:br>
            <a:r>
              <a:rPr lang="en-US" altLang="zh-CN" b="1" dirty="0" smtClean="0">
                <a:sym typeface="+mn-ea"/>
              </a:rPr>
              <a:t>		 </a:t>
            </a:r>
            <a:r>
              <a:rPr lang="zh-CN" altLang="en-US" b="1" dirty="0" smtClean="0">
                <a:sym typeface="+mn-ea"/>
              </a:rPr>
              <a:t> </a:t>
            </a:r>
            <a:r>
              <a:rPr lang="en-US" altLang="zh-CN" b="1" dirty="0" smtClean="0">
                <a:sym typeface="+mn-ea"/>
              </a:rPr>
              <a:t>OT</a:t>
            </a:r>
            <a:r>
              <a:rPr lang="zh-CN" altLang="en-US" b="1" dirty="0" smtClean="0">
                <a:sym typeface="+mn-ea"/>
              </a:rPr>
              <a:t>函数验证</a:t>
            </a:r>
            <a:endParaRPr lang="zh-CN" altLang="en-US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01528" y="5641340"/>
          <a:ext cx="1024890" cy="48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31800" imgH="203200" progId="Equation.KSEE3">
                  <p:embed/>
                </p:oleObj>
              </mc:Choice>
              <mc:Fallback>
                <p:oleObj name="" r:id="rId1" imgW="4318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01528" y="5641340"/>
                        <a:ext cx="1024890" cy="481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 descr="runtime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2084705"/>
            <a:ext cx="5662295" cy="34055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7404259" cy="3263741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endParaRPr lang="en-US" altLang="zh-CN" sz="1800" dirty="0" smtClean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sz="2100" dirty="0">
              <a:solidFill>
                <a:srgbClr val="040404"/>
              </a:solidFill>
            </a:endParaRPr>
          </a:p>
        </p:txBody>
      </p:sp>
      <p:pic>
        <p:nvPicPr>
          <p:cNvPr id="12" name="图片 11" descr="runtim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495" y="3115310"/>
            <a:ext cx="2949575" cy="1774190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57200" y="623570"/>
            <a:ext cx="7933055" cy="1295400"/>
          </a:xfrm>
        </p:spPr>
        <p:txBody>
          <a:bodyPr/>
          <a:lstStyle/>
          <a:p>
            <a:r>
              <a:rPr lang="zh-CN" altLang="en-US" b="1" dirty="0">
                <a:sym typeface="+mn-ea"/>
              </a:rPr>
              <a:t>第四章</a:t>
            </a:r>
            <a:r>
              <a:rPr lang="zh-CN" altLang="en-US" b="1" dirty="0" smtClean="0">
                <a:sym typeface="+mn-ea"/>
              </a:rPr>
              <a:t>：基于 </a:t>
            </a:r>
            <a:r>
              <a:rPr lang="en-US" altLang="zh-CN" b="1" dirty="0" smtClean="0">
                <a:sym typeface="+mn-ea"/>
              </a:rPr>
              <a:t>TLA+</a:t>
            </a:r>
            <a:r>
              <a:rPr lang="zh-CN" altLang="en-US" b="1" dirty="0" smtClean="0">
                <a:sym typeface="+mn-ea"/>
              </a:rPr>
              <a:t>的</a:t>
            </a:r>
            <a:br>
              <a:rPr lang="zh-CN" altLang="en-US" b="1" dirty="0" smtClean="0">
                <a:sym typeface="+mn-ea"/>
              </a:rPr>
            </a:br>
            <a:r>
              <a:rPr lang="en-US" altLang="zh-CN" b="1" dirty="0" smtClean="0">
                <a:sym typeface="+mn-ea"/>
              </a:rPr>
              <a:t>		 </a:t>
            </a:r>
            <a:r>
              <a:rPr lang="zh-CN" altLang="en-US" b="1" dirty="0" smtClean="0">
                <a:sym typeface="+mn-ea"/>
              </a:rPr>
              <a:t> </a:t>
            </a:r>
            <a:r>
              <a:rPr lang="en-US" altLang="zh-CN" b="1" dirty="0" smtClean="0">
                <a:sym typeface="+mn-ea"/>
              </a:rPr>
              <a:t>OT</a:t>
            </a:r>
            <a:r>
              <a:rPr lang="zh-CN" altLang="en-US" b="1" dirty="0" smtClean="0">
                <a:sym typeface="+mn-ea"/>
              </a:rPr>
              <a:t>函数验证</a:t>
            </a:r>
            <a:endParaRPr lang="zh-CN" altLang="en-US"/>
          </a:p>
        </p:txBody>
      </p:sp>
      <p:pic>
        <p:nvPicPr>
          <p:cNvPr id="2" name="图片 1" descr="runtim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585" y="3059430"/>
            <a:ext cx="3042285" cy="1830070"/>
          </a:xfrm>
          <a:prstGeom prst="rect">
            <a:avLst/>
          </a:prstGeom>
        </p:spPr>
      </p:pic>
      <p:pic>
        <p:nvPicPr>
          <p:cNvPr id="6" name="图片 5" descr="runtime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960" y="3051810"/>
            <a:ext cx="3054350" cy="18376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07408" y="3604233"/>
            <a:ext cx="5633720" cy="506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3990" lvl="1" indent="0" algn="ctr">
              <a:buNone/>
            </a:pPr>
            <a:r>
              <a:rPr lang="zh-CN" altLang="en-US" sz="2700" dirty="0" smtClean="0">
                <a:solidFill>
                  <a:srgbClr val="FF0000"/>
                </a:solidFill>
                <a:sym typeface="+mn-ea"/>
              </a:rPr>
              <a:t>很大程度上提高了</a:t>
            </a:r>
            <a:r>
              <a:rPr lang="en-US" altLang="zh-CN" sz="2700" dirty="0" smtClean="0">
                <a:solidFill>
                  <a:srgbClr val="FF0000"/>
                </a:solidFill>
                <a:sym typeface="+mn-ea"/>
              </a:rPr>
              <a:t>OT</a:t>
            </a:r>
            <a:r>
              <a:rPr lang="zh-CN" altLang="en-US" sz="2700" dirty="0">
                <a:solidFill>
                  <a:srgbClr val="FF0000"/>
                </a:solidFill>
                <a:sym typeface="+mn-ea"/>
              </a:rPr>
              <a:t>函数的</a:t>
            </a:r>
            <a:r>
              <a:rPr lang="zh-CN" altLang="en-US" sz="2700" dirty="0" smtClean="0">
                <a:solidFill>
                  <a:srgbClr val="FF0000"/>
                </a:solidFill>
                <a:sym typeface="+mn-ea"/>
              </a:rPr>
              <a:t>可信度</a:t>
            </a:r>
            <a:endParaRPr lang="zh-CN" altLang="en-US" sz="2700" dirty="0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研究展望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97209"/>
            <a:ext cx="8424386" cy="3263741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r>
              <a:rPr lang="en-US" altLang="zh-CN" dirty="0" smtClean="0">
                <a:sym typeface="+mn-ea"/>
              </a:rPr>
              <a:t> 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631190" lvl="1" indent="-457200"/>
            <a:r>
              <a:rPr lang="en-US" altLang="zh-CN" dirty="0" smtClean="0">
                <a:solidFill>
                  <a:srgbClr val="040404"/>
                </a:solidFill>
                <a:sym typeface="+mn-ea"/>
              </a:rPr>
              <a:t>Redis List OT </a:t>
            </a:r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函数实现</a:t>
            </a:r>
            <a:r>
              <a:rPr lang="en-US" altLang="zh-CN" dirty="0" smtClean="0">
                <a:sym typeface="+mn-ea"/>
              </a:rPr>
              <a:t>	</a:t>
            </a:r>
            <a:endParaRPr lang="en-US" altLang="zh-CN" dirty="0" smtClean="0">
              <a:sym typeface="+mn-ea"/>
            </a:endParaRPr>
          </a:p>
          <a:p>
            <a:pPr marL="1088390" lvl="2" indent="-457200"/>
            <a:r>
              <a:rPr lang="en-US" altLang="zh-CN" sz="2250" dirty="0" smtClean="0">
                <a:solidFill>
                  <a:srgbClr val="040404"/>
                </a:solidFill>
                <a:sym typeface="+mn-ea"/>
              </a:rPr>
              <a:t>Redis </a:t>
            </a:r>
            <a:r>
              <a:rPr lang="zh-CN" altLang="en-US" sz="2250" dirty="0">
                <a:solidFill>
                  <a:srgbClr val="040404"/>
                </a:solidFill>
                <a:sym typeface="+mn-ea"/>
              </a:rPr>
              <a:t>系统通信框架修改</a:t>
            </a:r>
            <a:endParaRPr lang="zh-CN" altLang="en-US" sz="2250" dirty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en-US" altLang="zh-CN" dirty="0" smtClean="0">
              <a:sym typeface="+mn-ea"/>
            </a:endParaRPr>
          </a:p>
          <a:p>
            <a:pPr marL="631190" lvl="1" indent="-457200"/>
            <a:r>
              <a:rPr lang="en-US" altLang="zh-CN" dirty="0" smtClean="0">
                <a:sym typeface="+mn-ea"/>
              </a:rPr>
              <a:t>TLA+ </a:t>
            </a:r>
            <a:r>
              <a:rPr lang="en-US" altLang="zh-CN" dirty="0" err="1" smtClean="0">
                <a:solidFill>
                  <a:srgbClr val="040404"/>
                </a:solidFill>
                <a:sym typeface="+mn-ea"/>
              </a:rPr>
              <a:t>验证代码的改进</a:t>
            </a:r>
            <a:r>
              <a:rPr lang="en-US" altLang="zh-CN" dirty="0" smtClean="0">
                <a:solidFill>
                  <a:srgbClr val="040404"/>
                </a:solidFill>
                <a:sym typeface="+mn-ea"/>
              </a:rPr>
              <a:t>	</a:t>
            </a: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1088390" lvl="2" indent="-457200"/>
            <a:r>
              <a:rPr lang="zh-CN" altLang="en-US" sz="2250" dirty="0" smtClean="0">
                <a:solidFill>
                  <a:srgbClr val="040404"/>
                </a:solidFill>
              </a:rPr>
              <a:t>高级技巧</a:t>
            </a:r>
            <a:endParaRPr lang="en-US" altLang="zh-CN" sz="2250" dirty="0" smtClean="0">
              <a:solidFill>
                <a:srgbClr val="040404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445" y="261303"/>
            <a:ext cx="75438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面向 </a:t>
            </a:r>
            <a:r>
              <a:rPr lang="en-US" altLang="zh-CN" dirty="0" smtClean="0"/>
              <a:t>Redis List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OT </a:t>
            </a:r>
            <a:r>
              <a:rPr lang="zh-CN" altLang="en-US" dirty="0" smtClean="0"/>
              <a:t>函数的</a:t>
            </a:r>
            <a:br>
              <a:rPr lang="en-US" altLang="zh-CN" dirty="0" smtClean="0"/>
            </a:br>
            <a:r>
              <a:rPr lang="zh-CN" altLang="en-US" dirty="0" smtClean="0"/>
              <a:t>设计与验证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4039235"/>
            <a:ext cx="3886200" cy="2062480"/>
          </a:xfrm>
        </p:spPr>
        <p:txBody>
          <a:bodyPr>
            <a:normAutofit/>
          </a:bodyPr>
          <a:lstStyle/>
          <a:p>
            <a:r>
              <a:rPr lang="zh-CN" altLang="en-US" sz="2400" b="1" kern="1200" dirty="0" smtClean="0">
                <a:solidFill>
                  <a:srgbClr val="040404"/>
                </a:solidFill>
              </a:rPr>
              <a:t>Redis List OT 函数设计</a:t>
            </a:r>
            <a:endParaRPr lang="zh-CN" altLang="en-US" sz="2400" b="1" kern="1200" dirty="0" smtClean="0">
              <a:solidFill>
                <a:srgbClr val="040404"/>
              </a:solidFill>
            </a:endParaRPr>
          </a:p>
          <a:p>
            <a:pPr lvl="1"/>
            <a:r>
              <a:rPr lang="zh-CN" altLang="en-US" sz="2000" kern="1200" dirty="0" smtClean="0">
                <a:solidFill>
                  <a:srgbClr val="040404"/>
                </a:solidFill>
                <a:cs typeface="+mn-cs"/>
              </a:rPr>
              <a:t>三类 Redis List 操作</a:t>
            </a:r>
            <a:endParaRPr lang="zh-CN" altLang="en-US" sz="2000" kern="1200" dirty="0" smtClean="0">
              <a:solidFill>
                <a:srgbClr val="040404"/>
              </a:solidFill>
              <a:cs typeface="+mn-cs"/>
            </a:endParaRPr>
          </a:p>
          <a:p>
            <a:pPr lvl="1"/>
            <a:r>
              <a:rPr lang="zh-CN" altLang="en-US" sz="2000" kern="1200" dirty="0" smtClean="0">
                <a:solidFill>
                  <a:srgbClr val="040404"/>
                </a:solidFill>
                <a:cs typeface="+mn-cs"/>
              </a:rPr>
              <a:t>前两类 OT 函数的设计</a:t>
            </a:r>
            <a:endParaRPr lang="zh-CN" altLang="en-US" sz="2000" kern="1200" dirty="0" smtClean="0">
              <a:solidFill>
                <a:srgbClr val="040404"/>
              </a:solidFill>
              <a:cs typeface="+mn-cs"/>
            </a:endParaRPr>
          </a:p>
          <a:p>
            <a:pPr lvl="1"/>
            <a:r>
              <a:rPr lang="zh-CN" altLang="en-US" sz="2000" kern="1200" dirty="0" smtClean="0">
                <a:solidFill>
                  <a:srgbClr val="040404"/>
                </a:solidFill>
                <a:cs typeface="+mn-cs"/>
              </a:rPr>
              <a:t>第三类 OT 函数设计</a:t>
            </a:r>
            <a:endParaRPr lang="zh-CN" altLang="en-US" sz="2000" kern="1200" dirty="0" smtClean="0">
              <a:solidFill>
                <a:srgbClr val="040404"/>
              </a:solidFill>
              <a:cs typeface="+mn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4039235"/>
            <a:ext cx="4192270" cy="236855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rgbClr val="040404"/>
                </a:solidFill>
              </a:rPr>
              <a:t>基于 </a:t>
            </a:r>
            <a:r>
              <a:rPr lang="en-US" altLang="zh-CN" sz="2400" b="1" dirty="0" smtClean="0">
                <a:solidFill>
                  <a:srgbClr val="040404"/>
                </a:solidFill>
              </a:rPr>
              <a:t>TLA+ </a:t>
            </a:r>
            <a:r>
              <a:rPr lang="zh-CN" altLang="en-US" sz="2400" b="1" dirty="0" smtClean="0">
                <a:solidFill>
                  <a:srgbClr val="040404"/>
                </a:solidFill>
              </a:rPr>
              <a:t>的 </a:t>
            </a:r>
            <a:r>
              <a:rPr lang="en-US" altLang="zh-CN" sz="2400" b="1" dirty="0" smtClean="0">
                <a:solidFill>
                  <a:srgbClr val="040404"/>
                </a:solidFill>
              </a:rPr>
              <a:t>OT</a:t>
            </a:r>
            <a:r>
              <a:rPr lang="zh-CN" altLang="en-US" sz="2400" b="1" dirty="0" smtClean="0">
                <a:solidFill>
                  <a:srgbClr val="040404"/>
                </a:solidFill>
              </a:rPr>
              <a:t>函数验证</a:t>
            </a:r>
            <a:endParaRPr lang="zh-CN" altLang="en-US" sz="2400" b="1" dirty="0" smtClean="0">
              <a:solidFill>
                <a:srgbClr val="040404"/>
              </a:solidFill>
            </a:endParaRPr>
          </a:p>
          <a:p>
            <a:pPr lvl="1" algn="l" defTabSz="914400"/>
            <a:r>
              <a:rPr lang="zh-CN" altLang="en-US" sz="2000" dirty="0" smtClean="0">
                <a:solidFill>
                  <a:srgbClr val="040404"/>
                </a:solidFill>
                <a:cs typeface="+mn-ea"/>
              </a:rPr>
              <a:t>TLA+ 简介</a:t>
            </a:r>
            <a:endParaRPr lang="zh-CN" altLang="en-US" sz="2000" dirty="0" smtClean="0">
              <a:solidFill>
                <a:srgbClr val="040404"/>
              </a:solidFill>
              <a:cs typeface="+mn-ea"/>
            </a:endParaRPr>
          </a:p>
          <a:p>
            <a:pPr lvl="1" algn="l" defTabSz="914400"/>
            <a:r>
              <a:rPr lang="zh-CN" altLang="en-US" sz="2000" dirty="0" smtClean="0">
                <a:solidFill>
                  <a:srgbClr val="040404"/>
                </a:solidFill>
                <a:cs typeface="+mn-ea"/>
              </a:rPr>
              <a:t>使用 TLA+ 描述 (三类) OT 函数</a:t>
            </a:r>
            <a:endParaRPr lang="zh-CN" altLang="en-US" sz="2000" dirty="0" smtClean="0">
              <a:solidFill>
                <a:srgbClr val="040404"/>
              </a:solidFill>
              <a:cs typeface="+mn-ea"/>
            </a:endParaRPr>
          </a:p>
          <a:p>
            <a:pPr lvl="1" algn="l" defTabSz="914400"/>
            <a:r>
              <a:rPr lang="zh-CN" altLang="en-US" sz="2000" dirty="0" smtClean="0">
                <a:solidFill>
                  <a:srgbClr val="040404"/>
                </a:solidFill>
                <a:cs typeface="+mn-ea"/>
              </a:rPr>
              <a:t>TLA+ 验证结果</a:t>
            </a:r>
            <a:endParaRPr lang="zh-CN" altLang="en-US" sz="2000" dirty="0" smtClean="0">
              <a:solidFill>
                <a:srgbClr val="040404"/>
              </a:solidFill>
              <a:cs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2286000" y="1843405"/>
            <a:ext cx="5527675" cy="17703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126C"/>
              </a:buClr>
              <a:buSzPct val="70000"/>
              <a:buFont typeface="Wingdings" panose="05000000000000000000" pitchFamily="2" charset="2"/>
              <a:buChar char="n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37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b="1" dirty="0" smtClean="0">
                <a:solidFill>
                  <a:srgbClr val="040404"/>
                </a:solidFill>
              </a:rPr>
              <a:t>绪言</a:t>
            </a:r>
            <a:endParaRPr lang="zh-CN" altLang="en-US" sz="2400" b="1" dirty="0" smtClean="0">
              <a:solidFill>
                <a:srgbClr val="040404"/>
              </a:solidFill>
            </a:endParaRPr>
          </a:p>
          <a:p>
            <a:pPr lvl="1" algn="l"/>
            <a:r>
              <a:rPr lang="zh-CN" altLang="en-US" sz="2000" kern="0" dirty="0" smtClean="0">
                <a:solidFill>
                  <a:srgbClr val="040404"/>
                </a:solidFill>
                <a:cs typeface="+mn-ea"/>
              </a:rPr>
              <a:t>应用背景：协同编辑应用</a:t>
            </a:r>
            <a:endParaRPr lang="zh-CN" altLang="en-US" sz="2000" kern="0" dirty="0" smtClean="0">
              <a:solidFill>
                <a:srgbClr val="040404"/>
              </a:solidFill>
              <a:cs typeface="+mn-ea"/>
            </a:endParaRPr>
          </a:p>
          <a:p>
            <a:pPr lvl="1" algn="l"/>
            <a:r>
              <a:rPr lang="zh-CN" altLang="en-US" sz="2000" kern="0" dirty="0" smtClean="0">
                <a:solidFill>
                  <a:srgbClr val="040404"/>
                </a:solidFill>
                <a:cs typeface="+mn-ea"/>
              </a:rPr>
              <a:t>技术背景</a:t>
            </a:r>
            <a:endParaRPr lang="zh-CN" altLang="en-US" sz="2000" kern="0" dirty="0" smtClean="0">
              <a:solidFill>
                <a:srgbClr val="040404"/>
              </a:solidFill>
              <a:cs typeface="+mn-ea"/>
            </a:endParaRPr>
          </a:p>
          <a:p>
            <a:pPr lvl="1" algn="l"/>
            <a:r>
              <a:rPr lang="zh-CN" altLang="en-US" sz="2000" kern="0" dirty="0" smtClean="0">
                <a:solidFill>
                  <a:srgbClr val="040404"/>
                </a:solidFill>
                <a:cs typeface="+mn-ea"/>
              </a:rPr>
              <a:t>相关工作及其不足</a:t>
            </a:r>
            <a:endParaRPr lang="zh-CN" altLang="en-US" sz="2000" kern="0" dirty="0" smtClean="0">
              <a:solidFill>
                <a:srgbClr val="040404"/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555"/>
            <a:ext cx="7543800" cy="1031240"/>
          </a:xfrm>
        </p:spPr>
        <p:txBody>
          <a:bodyPr/>
          <a:lstStyle/>
          <a:p>
            <a:r>
              <a:rPr lang="zh-CN" altLang="en-US"/>
              <a:t>参考文献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4116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400"/>
              <a:t>[</a:t>
            </a:r>
            <a:r>
              <a:rPr lang="en-US" altLang="zh-CN" sz="1400"/>
              <a:t>1</a:t>
            </a:r>
            <a:r>
              <a:rPr lang="zh-CN" altLang="en-US" sz="1400"/>
              <a:t>] ELLIS C A, GIBBS S J. Concurrency Control in Groupware Systems[C]// SIGMOD ’89 : Proceedings of the 1989 ACM SIGMOD International Conferenceon Management of Data. [S.l.] : ACM, 1989 : 399 – 407.</a:t>
            </a:r>
            <a:endParaRPr lang="zh-CN" altLang="en-US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[2] NICHOLS D A, CURTIS P, DIXON M, et al. High-latency, Low-bandwidth Windowingin the Jupiter Collaboration System[C] // UIST ’95 : Proceedings of the 8th Annual ACM Symposium on User Interface and Software Technology. [S.l.] :ACM, 1995 : 111 – 120.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[3] SUN C, XU Y, AGUSTINA A. Exhaustive Search of Puzzles in Operational ransformation[C] // CSCW ’14 : Proceedings of the 17th ACM Conference on Computer Supported Cooperative Work. [S.l.] : ACM, 2014 : 519 – 529.</a:t>
            </a:r>
            <a:endParaRPr lang="en-US" altLang="zh-CN" sz="140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1535" y="1357313"/>
            <a:ext cx="4038600" cy="44116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/>
              <a:t>[4] SUN D, SUN C. Context-Based Operational Transformation in Distributed Collaborative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Editing Systems[J]. IEEE Trans. Parallel Distrib. Syst., 2009, 20(10) :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1454 – 1470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[5] SUN C, ELLIS C. Operational Transformation in Real-time Group Editors: Issues,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Algorithms, and Achievements[C] // CSCW ’98 : Proceedings of the 1998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ACM Conference on Computer Supported Cooperative Work. [S.l.] : ACM,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1998 : 59 – 68.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[6] SUN C, XU Y, NG A. Exhaustive Search and Resolution of Puzzles in OT Systems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Supporting String-Wise Operations[C/OL] // CSCW ’17 : Proceedings of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the 2017 ACM Conference on Computer Supported Cooperative Work and Social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Computing. New York, NY, USA : ACM, 2017 : 2504 – 2517.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http://doi.acm.org/10.1145/2998181.2998252.</a:t>
            </a:r>
            <a:endParaRPr lang="en-US" altLang="zh-CN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/>
          <p:nvPr/>
        </p:nvSpPr>
        <p:spPr>
          <a:xfrm>
            <a:off x="3200400" y="2969419"/>
            <a:ext cx="2500630" cy="78359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4500" dirty="0">
                <a:solidFill>
                  <a:srgbClr val="C00000"/>
                </a:solidFill>
                <a:latin typeface="Arial" panose="020B0604020202020204" pitchFamily="34" charset="0"/>
                <a:ea typeface="Kozuka Gothic Pr6N B" pitchFamily="34" charset="-128"/>
              </a:rPr>
              <a:t>THANKS</a:t>
            </a:r>
            <a:endParaRPr lang="en-US" altLang="zh-CN" sz="4500" dirty="0">
              <a:solidFill>
                <a:srgbClr val="C00000"/>
              </a:solidFill>
              <a:latin typeface="Arial" panose="020B0604020202020204" pitchFamily="34" charset="0"/>
              <a:ea typeface="Kozuka Gothic Pr6N B" pitchFamily="34" charset="-128"/>
            </a:endParaRPr>
          </a:p>
        </p:txBody>
      </p:sp>
      <p:sp>
        <p:nvSpPr>
          <p:cNvPr id="3" name="空心弧 2"/>
          <p:cNvSpPr/>
          <p:nvPr/>
        </p:nvSpPr>
        <p:spPr bwMode="auto">
          <a:xfrm rot="7086271">
            <a:off x="4913948" y="2789873"/>
            <a:ext cx="1112044" cy="1112044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3311366" y="3602831"/>
            <a:ext cx="1644015" cy="29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dist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谢谢聆听</a:t>
            </a:r>
            <a:endParaRPr kumimoji="0" lang="zh-CN" altLang="en-US" sz="135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第一</a:t>
            </a:r>
            <a:r>
              <a:rPr lang="zh-CN" altLang="en-US" b="1" dirty="0" smtClean="0">
                <a:sym typeface="+mn-ea"/>
              </a:rPr>
              <a:t>章：绪言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应用背景：协同编辑应用</a:t>
            </a: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技术背景：</a:t>
            </a: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复制列表 (Replicated List) </a:t>
            </a:r>
            <a:r>
              <a:rPr lang="zh-CN" altLang="en-US" dirty="0">
                <a:solidFill>
                  <a:srgbClr val="040404"/>
                </a:solidFill>
                <a:sym typeface="+mn-ea"/>
              </a:rPr>
              <a:t>：</a:t>
            </a:r>
            <a:r>
              <a:rPr lang="en-US" altLang="zh-CN" dirty="0" err="1" smtClean="0">
                <a:solidFill>
                  <a:srgbClr val="040404"/>
                </a:solidFill>
                <a:sym typeface="+mn-ea"/>
              </a:rPr>
              <a:t>建模协同编辑应用</a:t>
            </a:r>
            <a:endParaRPr lang="en-US" altLang="zh-CN" dirty="0">
              <a:solidFill>
                <a:srgbClr val="040404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收敛性 (Convergence</a:t>
            </a:r>
            <a:r>
              <a:rPr lang="en-US" altLang="zh-CN" dirty="0" smtClean="0">
                <a:solidFill>
                  <a:srgbClr val="040404"/>
                </a:solidFill>
                <a:sym typeface="+mn-ea"/>
              </a:rPr>
              <a:t>)[Ellis@SIGMOD'89]</a:t>
            </a:r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：</a:t>
            </a:r>
            <a:r>
              <a:rPr lang="en-US" altLang="zh-CN" dirty="0" smtClean="0">
                <a:solidFill>
                  <a:srgbClr val="040404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rgbClr val="040404"/>
                </a:solidFill>
                <a:sym typeface="+mn-ea"/>
              </a:rPr>
              <a:t>相同操作集合导致相同的状态</a:t>
            </a: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 smtClean="0">
              <a:solidFill>
                <a:srgbClr val="040404"/>
              </a:solidFill>
            </a:endParaRPr>
          </a:p>
        </p:txBody>
      </p:sp>
      <p:pic>
        <p:nvPicPr>
          <p:cNvPr id="5" name="图片 4" descr="c2cec3fdfc0392453c670fa88f94a4c27c1e25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8088" y="2731238"/>
            <a:ext cx="1995347" cy="1315748"/>
          </a:xfrm>
          <a:prstGeom prst="rect">
            <a:avLst/>
          </a:prstGeom>
        </p:spPr>
      </p:pic>
      <p:pic>
        <p:nvPicPr>
          <p:cNvPr id="6" name="图片 5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173" y="2613315"/>
            <a:ext cx="1440218" cy="1551594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第一</a:t>
            </a:r>
            <a:r>
              <a:rPr lang="zh-CN" altLang="en-US" b="1" dirty="0" smtClean="0">
                <a:sym typeface="+mn-ea"/>
              </a:rPr>
              <a:t>章：绪言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82909"/>
            <a:ext cx="7886700" cy="3492341"/>
          </a:xfrm>
        </p:spPr>
        <p:txBody>
          <a:bodyPr>
            <a:normAutofit/>
          </a:bodyPr>
          <a:lstStyle/>
          <a:p>
            <a:r>
              <a:rPr lang="zh-CN" dirty="0">
                <a:solidFill>
                  <a:srgbClr val="040404"/>
                </a:solidFill>
                <a:latin typeface="+mn-ea"/>
              </a:rPr>
              <a:t>操作</a:t>
            </a:r>
            <a:r>
              <a:rPr lang="zh-CN" dirty="0" smtClean="0">
                <a:solidFill>
                  <a:srgbClr val="040404"/>
                </a:solidFill>
                <a:latin typeface="+mn-ea"/>
              </a:rPr>
              <a:t>转换</a:t>
            </a:r>
            <a:r>
              <a:rPr lang="en-US" altLang="zh-CN" dirty="0" smtClean="0">
                <a:solidFill>
                  <a:srgbClr val="040404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rgbClr val="040404"/>
                </a:solidFill>
                <a:latin typeface="+mn-lt"/>
              </a:rPr>
              <a:t>(</a:t>
            </a:r>
            <a:r>
              <a:rPr lang="zh-CN" dirty="0" smtClean="0">
                <a:solidFill>
                  <a:srgbClr val="040404"/>
                </a:solidFill>
                <a:latin typeface="+mn-lt"/>
              </a:rPr>
              <a:t>Operational Transformation</a:t>
            </a:r>
            <a:r>
              <a:rPr lang="en-US" altLang="zh-CN" dirty="0" smtClean="0">
                <a:solidFill>
                  <a:srgbClr val="040404"/>
                </a:solidFill>
                <a:latin typeface="+mn-lt"/>
              </a:rPr>
              <a:t>; </a:t>
            </a:r>
            <a:r>
              <a:rPr lang="zh-CN" dirty="0" smtClean="0">
                <a:solidFill>
                  <a:srgbClr val="040404"/>
                </a:solidFill>
                <a:latin typeface="+mn-lt"/>
              </a:rPr>
              <a:t>OT)</a:t>
            </a:r>
            <a:r>
              <a:rPr lang="en-US" altLang="zh-CN" dirty="0" smtClean="0">
                <a:solidFill>
                  <a:srgbClr val="040404"/>
                </a:solidFill>
                <a:latin typeface="+mn-ea"/>
              </a:rPr>
              <a:t> </a:t>
            </a:r>
            <a:r>
              <a:rPr lang="zh-CN" altLang="en-US" dirty="0" smtClean="0">
                <a:solidFill>
                  <a:srgbClr val="040404"/>
                </a:solidFill>
                <a:latin typeface="+mn-ea"/>
              </a:rPr>
              <a:t>技术实现收敛性</a:t>
            </a:r>
            <a:endParaRPr lang="en-US" altLang="zh-CN" dirty="0" smtClean="0">
              <a:solidFill>
                <a:srgbClr val="040404"/>
              </a:solidFill>
              <a:latin typeface="+mn-ea"/>
              <a:sym typeface="+mn-ea"/>
            </a:endParaRPr>
          </a:p>
          <a:p>
            <a:pPr lvl="1"/>
            <a:r>
              <a:rPr lang="en-US" altLang="zh-CN" dirty="0" smtClean="0">
                <a:solidFill>
                  <a:srgbClr val="040404"/>
                </a:solidFill>
                <a:latin typeface="+mn-ea"/>
              </a:rPr>
              <a:t>Jupiter </a:t>
            </a:r>
            <a:r>
              <a:rPr lang="zh-CN" altLang="en-US" dirty="0" smtClean="0">
                <a:solidFill>
                  <a:srgbClr val="040404"/>
                </a:solidFill>
                <a:latin typeface="+mn-ea"/>
              </a:rPr>
              <a:t>协议 </a:t>
            </a:r>
            <a:r>
              <a:rPr lang="en-US" altLang="zh-CN" dirty="0" smtClean="0">
                <a:solidFill>
                  <a:srgbClr val="040404"/>
                </a:solidFill>
                <a:latin typeface="+mn-ea"/>
              </a:rPr>
              <a:t>[Nichols@UIST'95]</a:t>
            </a:r>
            <a:endParaRPr lang="en-US" altLang="zh-CN" dirty="0" smtClean="0">
              <a:solidFill>
                <a:srgbClr val="040404"/>
              </a:solidFill>
              <a:latin typeface="+mn-ea"/>
            </a:endParaRPr>
          </a:p>
          <a:p>
            <a:pPr lvl="1"/>
            <a:r>
              <a:rPr lang="en-US" altLang="zh-CN" dirty="0" smtClean="0">
                <a:solidFill>
                  <a:srgbClr val="040404"/>
                </a:solidFill>
                <a:latin typeface="+mn-ea"/>
                <a:sym typeface="+mn-ea"/>
              </a:rPr>
              <a:t>OT</a:t>
            </a:r>
            <a:r>
              <a:rPr lang="zh-CN" altLang="en-US" dirty="0" smtClean="0">
                <a:solidFill>
                  <a:srgbClr val="040404"/>
                </a:solidFill>
                <a:latin typeface="+mn-ea"/>
                <a:sym typeface="+mn-ea"/>
              </a:rPr>
              <a:t>相关进展  </a:t>
            </a:r>
            <a:r>
              <a:rPr lang="en-US" altLang="zh-CN" dirty="0" smtClean="0">
                <a:solidFill>
                  <a:srgbClr val="040404"/>
                </a:solidFill>
                <a:latin typeface="+mn-ea"/>
                <a:cs typeface="+mn-ea"/>
                <a:sym typeface="+mn-ea"/>
              </a:rPr>
              <a:t>[S</a:t>
            </a:r>
            <a:r>
              <a:rPr lang="en-US" altLang="zh-CN" dirty="0" smtClean="0">
                <a:solidFill>
                  <a:srgbClr val="040404"/>
                </a:solidFill>
                <a:latin typeface="+mn-ea"/>
                <a:sym typeface="+mn-ea"/>
              </a:rPr>
              <a:t>un@CSCW'98][Sun@TPDS'09]</a:t>
            </a:r>
            <a:r>
              <a:rPr lang="en-US" altLang="zh-CN" dirty="0" smtClean="0">
                <a:solidFill>
                  <a:srgbClr val="040404"/>
                </a:solidFill>
                <a:latin typeface="+mn-ea"/>
                <a:cs typeface="+mn-ea"/>
                <a:sym typeface="Wingdings" panose="05000000000000000000" pitchFamily="2" charset="2"/>
              </a:rPr>
              <a:t>[Sun@CSCW'14]</a:t>
            </a:r>
            <a:endParaRPr lang="en-US" altLang="zh-CN" dirty="0">
              <a:solidFill>
                <a:srgbClr val="040404"/>
              </a:solidFill>
              <a:latin typeface="+mn-ea"/>
            </a:endParaRPr>
          </a:p>
          <a:p>
            <a:pPr lvl="1"/>
            <a:endParaRPr lang="en-US" altLang="zh-CN" dirty="0" smtClean="0">
              <a:solidFill>
                <a:srgbClr val="040404"/>
              </a:solidFill>
              <a:latin typeface="+mn-ea"/>
            </a:endParaRPr>
          </a:p>
          <a:p>
            <a:endParaRPr lang="en-US" altLang="zh-CN" dirty="0" smtClean="0">
              <a:solidFill>
                <a:srgbClr val="040404"/>
              </a:solidFill>
              <a:latin typeface="+mn-ea"/>
            </a:endParaRPr>
          </a:p>
          <a:p>
            <a:pPr marL="457200" lvl="1" indent="0">
              <a:buNone/>
            </a:pPr>
            <a:endParaRPr lang="zh-CN" altLang="en-US" sz="1800" dirty="0">
              <a:solidFill>
                <a:srgbClr val="040404"/>
              </a:solidFill>
            </a:endParaRPr>
          </a:p>
        </p:txBody>
      </p:sp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1305" y="4017645"/>
            <a:ext cx="3793490" cy="24530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第一</a:t>
            </a:r>
            <a:r>
              <a:rPr lang="zh-CN" altLang="en-US" b="1" dirty="0" smtClean="0">
                <a:sym typeface="+mn-ea"/>
              </a:rPr>
              <a:t>章：绪言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>
              <a:solidFill>
                <a:srgbClr val="040404"/>
              </a:solidFill>
              <a:sym typeface="+mn-ea"/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endParaRPr lang="zh-CN" altLang="en-US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040404"/>
              </a:solidFill>
            </a:endParaRPr>
          </a:p>
          <a:p>
            <a:pPr marL="0" indent="0" algn="ctr">
              <a:buNone/>
            </a:pPr>
            <a:endParaRPr lang="en-US" altLang="zh-CN" sz="2400" dirty="0" smtClean="0">
              <a:solidFill>
                <a:srgbClr val="FF0000"/>
              </a:solidFill>
              <a:sym typeface="+mn-ea"/>
            </a:endParaRPr>
          </a:p>
          <a:p>
            <a:pPr marL="0" indent="0" algn="ctr">
              <a:buNone/>
            </a:pP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Redis 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List </a:t>
            </a:r>
            <a:r>
              <a:rPr lang="en-US" altLang="zh-CN" sz="2400" dirty="0" err="1">
                <a:solidFill>
                  <a:srgbClr val="FF0000"/>
                </a:solidFill>
                <a:sym typeface="+mn-ea"/>
              </a:rPr>
              <a:t>操作的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 OT </a:t>
            </a:r>
            <a:r>
              <a:rPr lang="en-US" altLang="zh-CN" sz="2400" dirty="0" err="1" smtClean="0">
                <a:solidFill>
                  <a:srgbClr val="FF0000"/>
                </a:solidFill>
                <a:sym typeface="+mn-ea"/>
              </a:rPr>
              <a:t>函数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设计与</a:t>
            </a:r>
            <a:r>
              <a:rPr lang="en-US" altLang="zh-CN" sz="2400" dirty="0" err="1" smtClean="0">
                <a:solidFill>
                  <a:srgbClr val="FF0000"/>
                </a:solidFill>
                <a:sym typeface="+mn-ea"/>
              </a:rPr>
              <a:t>验证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sym typeface="+mn-ea"/>
              </a:rPr>
              <a:t>满足</a:t>
            </a:r>
            <a:r>
              <a:rPr lang="en-US" altLang="zh-CN" sz="2400" dirty="0">
                <a:solidFill>
                  <a:srgbClr val="0070C0"/>
                </a:solidFill>
                <a:sym typeface="+mn-ea"/>
              </a:rPr>
              <a:t>CP1)</a:t>
            </a:r>
            <a:endParaRPr lang="en-US" altLang="zh-CN" sz="2400" dirty="0">
              <a:solidFill>
                <a:srgbClr val="0070C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400" b="1" dirty="0" smtClean="0">
              <a:solidFill>
                <a:srgbClr val="04040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9099" y="2277243"/>
            <a:ext cx="4572000" cy="18688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400" b="1" dirty="0">
                <a:solidFill>
                  <a:srgbClr val="040404"/>
                </a:solidFill>
                <a:latin typeface="+mn-ea"/>
                <a:sym typeface="+mn-ea"/>
              </a:rPr>
              <a:t>基于操作转换的协同编辑系统</a:t>
            </a:r>
            <a:endParaRPr lang="zh-CN" altLang="zh-CN" sz="2400" b="1" dirty="0">
              <a:solidFill>
                <a:srgbClr val="040404"/>
              </a:solidFill>
              <a:latin typeface="+mn-ea"/>
              <a:sym typeface="+mn-ea"/>
            </a:endParaRPr>
          </a:p>
          <a:p>
            <a:pPr lvl="1"/>
            <a:endParaRPr lang="zh-CN" altLang="en-US" sz="2400" dirty="0">
              <a:solidFill>
                <a:srgbClr val="040404"/>
              </a:solidFill>
              <a:latin typeface="+mn-ea"/>
            </a:endParaRPr>
          </a:p>
          <a:p>
            <a:pPr lvl="1"/>
            <a:endParaRPr lang="zh-CN" altLang="en-US" sz="1350" dirty="0" smtClean="0">
              <a:solidFill>
                <a:srgbClr val="040404"/>
              </a:solidFill>
            </a:endParaRPr>
          </a:p>
          <a:p>
            <a:pPr lvl="1"/>
            <a:endParaRPr lang="zh-CN" altLang="en-US" sz="1350" dirty="0">
              <a:solidFill>
                <a:srgbClr val="040404"/>
              </a:solidFill>
            </a:endParaRPr>
          </a:p>
          <a:p>
            <a:pPr lvl="1"/>
            <a:endParaRPr lang="zh-CN" altLang="en-US" sz="1350" dirty="0">
              <a:solidFill>
                <a:srgbClr val="040404"/>
              </a:solidFill>
            </a:endParaRPr>
          </a:p>
          <a:p>
            <a:pPr lvl="1"/>
            <a:endParaRPr lang="zh-CN" altLang="en-US" sz="1350" dirty="0">
              <a:solidFill>
                <a:srgbClr val="040404"/>
              </a:solidFill>
            </a:endParaRPr>
          </a:p>
          <a:p>
            <a:pPr lvl="1"/>
            <a:endParaRPr lang="en-US" altLang="zh-CN" sz="1350" dirty="0">
              <a:solidFill>
                <a:srgbClr val="040404"/>
              </a:solidFill>
              <a:sym typeface="+mn-ea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1371600" y="2886075"/>
          <a:ext cx="640016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165"/>
              </a:tblGrid>
              <a:tr h="3886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00" b="0" dirty="0">
                          <a:solidFill>
                            <a:schemeClr val="dk1"/>
                          </a:solidFill>
                        </a:rPr>
                        <a:t>Control Algorithms(</a:t>
                      </a:r>
                      <a:r>
                        <a:rPr lang="zh-CN" altLang="en-US" sz="2100" b="0" dirty="0">
                          <a:solidFill>
                            <a:schemeClr val="dk1"/>
                          </a:solidFill>
                        </a:rPr>
                        <a:t>控制算法）</a:t>
                      </a:r>
                      <a:endParaRPr lang="zh-CN" altLang="en-US" sz="2100" b="0" dirty="0">
                        <a:solidFill>
                          <a:schemeClr val="dk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350" dirty="0"/>
                        <a:t>Transformation Properties and Conditions(CP1/CP2)</a:t>
                      </a:r>
                      <a:endParaRPr lang="en-US" altLang="zh-CN" sz="1350" dirty="0"/>
                    </a:p>
                  </a:txBody>
                  <a:tcPr marL="68580" marR="68580" marT="34290" marB="3429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100" dirty="0"/>
                        <a:t>Transformation Functions(OT</a:t>
                      </a:r>
                      <a:r>
                        <a:rPr lang="zh-CN" altLang="en-US" sz="2100" dirty="0"/>
                        <a:t>函数）</a:t>
                      </a:r>
                      <a:endParaRPr lang="zh-CN" altLang="en-US" sz="21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ym typeface="+mn-ea"/>
              </a:rPr>
              <a:t>第二章：相关工作</a:t>
            </a:r>
            <a:endParaRPr lang="zh-CN" altLang="en-US"/>
          </a:p>
        </p:txBody>
      </p:sp>
      <p:pic>
        <p:nvPicPr>
          <p:cNvPr id="8" name="内容占位符 7" descr="无标题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409825"/>
            <a:ext cx="8229600" cy="27768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第二章：相关工作</a:t>
            </a:r>
            <a:endParaRPr lang="zh-CN" altLang="en-US"/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921" y="3193653"/>
            <a:ext cx="1343025" cy="2824639"/>
          </a:xfrm>
          <a:prstGeom prst="rect">
            <a:avLst/>
          </a:prstGeom>
        </p:spPr>
      </p:pic>
      <p:pic>
        <p:nvPicPr>
          <p:cNvPr id="4098" name="Picture 2" descr="Image result for red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73" y="2256258"/>
            <a:ext cx="1800114" cy="60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内容占位符 5" descr="无标题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59430" y="2396490"/>
            <a:ext cx="5105400" cy="3373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ym typeface="+mn-ea"/>
              </a:rPr>
              <a:t>第二章：相关工作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6429375" cy="3263741"/>
          </a:xfrm>
        </p:spPr>
        <p:txBody>
          <a:bodyPr>
            <a:normAutofit/>
          </a:bodyPr>
          <a:lstStyle/>
          <a:p>
            <a:pPr marL="173990" lvl="1" indent="0">
              <a:buNone/>
            </a:pPr>
            <a:r>
              <a:rPr lang="zh-CN" altLang="en-US" dirty="0">
                <a:solidFill>
                  <a:srgbClr val="040404"/>
                </a:solidFill>
              </a:rPr>
              <a:t>第一类</a:t>
            </a:r>
            <a:r>
              <a:rPr lang="en-US" altLang="zh-CN" dirty="0">
                <a:solidFill>
                  <a:srgbClr val="040404"/>
                </a:solidFill>
              </a:rPr>
              <a:t>OT</a:t>
            </a:r>
            <a:r>
              <a:rPr lang="zh-CN" altLang="en-US" dirty="0">
                <a:solidFill>
                  <a:srgbClr val="040404"/>
                </a:solidFill>
              </a:rPr>
              <a:t>函数的</a:t>
            </a:r>
            <a:r>
              <a:rPr lang="zh-CN" altLang="en-US" dirty="0" smtClean="0">
                <a:solidFill>
                  <a:srgbClr val="040404"/>
                </a:solidFill>
              </a:rPr>
              <a:t>设计</a:t>
            </a:r>
            <a:r>
              <a:rPr lang="zh-CN" altLang="en-US" dirty="0">
                <a:solidFill>
                  <a:srgbClr val="040404"/>
                </a:solidFill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solidFill>
                  <a:srgbClr val="040404"/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olidFill>
                  <a:srgbClr val="040404"/>
                </a:solidFill>
                <a:sym typeface="Wingdings" panose="05000000000000000000" pitchFamily="2" charset="2"/>
              </a:rPr>
              <a:t>[Sun@CSCW’14]</a:t>
            </a:r>
            <a:endParaRPr lang="zh-CN" altLang="en-US" dirty="0">
              <a:solidFill>
                <a:srgbClr val="040404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40404"/>
              </a:solidFill>
              <a:sym typeface="+mn-ea"/>
            </a:endParaRPr>
          </a:p>
          <a:p>
            <a:pPr marL="0" indent="0">
              <a:buNone/>
            </a:pPr>
            <a:r>
              <a:rPr lang="es-ES" altLang="zh-CN" sz="24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OT(del </a:t>
            </a:r>
            <a:r>
              <a:rPr lang="es-ES" altLang="zh-CN" sz="24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(i), del (j)) =</a:t>
            </a:r>
            <a:endParaRPr lang="es-ES" altLang="zh-CN" sz="2400" dirty="0">
              <a:solidFill>
                <a:srgbClr val="040404"/>
              </a:solidFill>
              <a:latin typeface="Consolas" panose="020B0609020204030204" pitchFamily="49" charset="0"/>
              <a:sym typeface="+mn-ea"/>
            </a:endParaRPr>
          </a:p>
          <a:p>
            <a:pPr marL="0" indent="0">
              <a:buNone/>
            </a:pPr>
            <a:r>
              <a:rPr lang="es-ES" altLang="zh-CN" sz="24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	</a:t>
            </a:r>
            <a:r>
              <a:rPr lang="es-ES" altLang="zh-CN" sz="24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{</a:t>
            </a:r>
            <a:r>
              <a:rPr lang="es-ES" altLang="zh-CN" sz="24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del (i-1)} if </a:t>
            </a:r>
            <a:r>
              <a:rPr lang="es-ES" altLang="zh-CN" sz="24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 i </a:t>
            </a:r>
            <a:r>
              <a:rPr lang="es-ES" altLang="zh-CN" sz="24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&gt; j</a:t>
            </a:r>
            <a:endParaRPr lang="es-ES" altLang="zh-CN" sz="2400" dirty="0">
              <a:solidFill>
                <a:srgbClr val="040404"/>
              </a:solidFill>
              <a:latin typeface="Consolas" panose="020B0609020204030204" pitchFamily="49" charset="0"/>
              <a:sym typeface="+mn-ea"/>
            </a:endParaRPr>
          </a:p>
          <a:p>
            <a:pPr marL="0" indent="0">
              <a:buNone/>
            </a:pPr>
            <a:r>
              <a:rPr lang="es-ES" altLang="zh-CN" sz="24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	{del (i)} </a:t>
            </a:r>
            <a:r>
              <a:rPr lang="es-ES" altLang="zh-CN" sz="24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  if  i </a:t>
            </a:r>
            <a:r>
              <a:rPr lang="es-ES" altLang="zh-CN" sz="24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&lt; j</a:t>
            </a:r>
            <a:endParaRPr lang="es-ES" altLang="zh-CN" sz="2400" dirty="0">
              <a:solidFill>
                <a:srgbClr val="040404"/>
              </a:solidFill>
              <a:latin typeface="Consolas" panose="020B0609020204030204" pitchFamily="49" charset="0"/>
              <a:sym typeface="+mn-ea"/>
            </a:endParaRPr>
          </a:p>
          <a:p>
            <a:pPr marL="0" indent="0">
              <a:buNone/>
            </a:pPr>
            <a:r>
              <a:rPr lang="es-ES" altLang="zh-CN" sz="24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	{no-op}   </a:t>
            </a:r>
            <a:r>
              <a:rPr lang="es-ES" altLang="zh-CN" sz="2400" dirty="0" smtClean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  if  i </a:t>
            </a:r>
            <a:r>
              <a:rPr lang="es-ES" altLang="zh-CN" sz="2400" dirty="0">
                <a:solidFill>
                  <a:srgbClr val="040404"/>
                </a:solidFill>
                <a:latin typeface="Consolas" panose="020B0609020204030204" pitchFamily="49" charset="0"/>
                <a:sym typeface="+mn-ea"/>
              </a:rPr>
              <a:t>= j</a:t>
            </a:r>
            <a:endParaRPr lang="es-ES" altLang="zh-CN" sz="2400" dirty="0">
              <a:solidFill>
                <a:srgbClr val="040404"/>
              </a:solidFill>
              <a:latin typeface="Consolas" panose="020B0609020204030204" pitchFamily="49" charset="0"/>
              <a:sym typeface="+mn-ea"/>
            </a:endParaRPr>
          </a:p>
          <a:p>
            <a:pPr marL="173990" lvl="1" indent="0">
              <a:buNone/>
            </a:pPr>
            <a:endParaRPr lang="en-US" altLang="zh-CN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en-US" altLang="zh-CN" dirty="0">
              <a:solidFill>
                <a:srgbClr val="040404"/>
              </a:solidFill>
            </a:endParaRPr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2416" y="3308191"/>
            <a:ext cx="2958941" cy="1913096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ym typeface="+mn-ea"/>
              </a:rPr>
              <a:t>第二章：相关工作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7404259" cy="3263741"/>
          </a:xfrm>
        </p:spPr>
        <p:txBody>
          <a:bodyPr>
            <a:normAutofit lnSpcReduction="10000"/>
          </a:bodyPr>
          <a:lstStyle/>
          <a:p>
            <a:pPr marL="173990" lvl="1" indent="0">
              <a:buFont typeface="+mj-ea"/>
              <a:buNone/>
            </a:pPr>
            <a:r>
              <a:rPr lang="zh-CN" altLang="en-US" dirty="0" smtClean="0">
                <a:solidFill>
                  <a:srgbClr val="040404"/>
                </a:solidFill>
              </a:rPr>
              <a:t>第二</a:t>
            </a:r>
            <a:r>
              <a:rPr lang="zh-CN" altLang="en-US" dirty="0">
                <a:solidFill>
                  <a:srgbClr val="040404"/>
                </a:solidFill>
              </a:rPr>
              <a:t>类</a:t>
            </a:r>
            <a:r>
              <a:rPr lang="en-US" altLang="zh-CN" dirty="0">
                <a:solidFill>
                  <a:srgbClr val="040404"/>
                </a:solidFill>
              </a:rPr>
              <a:t>OT</a:t>
            </a:r>
            <a:r>
              <a:rPr lang="zh-CN" altLang="en-US" dirty="0">
                <a:solidFill>
                  <a:srgbClr val="040404"/>
                </a:solidFill>
              </a:rPr>
              <a:t>函数的设计</a:t>
            </a:r>
            <a:r>
              <a:rPr lang="en-US" altLang="zh-CN" dirty="0" smtClean="0">
                <a:solidFill>
                  <a:srgbClr val="040404"/>
                </a:solidFill>
                <a:sym typeface="Wingdings" panose="05000000000000000000" pitchFamily="2" charset="2"/>
              </a:rPr>
              <a:t>[Sun@CSCW’17]</a:t>
            </a:r>
            <a:r>
              <a:rPr lang="zh-CN" altLang="en-US" dirty="0">
                <a:solidFill>
                  <a:srgbClr val="040404"/>
                </a:solidFill>
              </a:rPr>
              <a:t>：</a:t>
            </a:r>
            <a:endParaRPr lang="zh-CN" altLang="en-US" dirty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dirty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en-US" altLang="zh-CN" sz="2100" dirty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en-US" altLang="zh-CN" sz="2100" dirty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en-US" altLang="zh-CN" sz="1050" dirty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en-US" altLang="zh-CN" sz="1050" dirty="0">
              <a:solidFill>
                <a:srgbClr val="040404"/>
              </a:solidFill>
              <a:sym typeface="+mn-ea"/>
            </a:endParaRPr>
          </a:p>
          <a:p>
            <a:pPr marL="173990" lvl="1" indent="0">
              <a:buNone/>
            </a:pPr>
            <a:endParaRPr lang="zh-CN" altLang="en-US" sz="1050" dirty="0">
              <a:solidFill>
                <a:srgbClr val="040404"/>
              </a:solidFill>
            </a:endParaRPr>
          </a:p>
        </p:txBody>
      </p:sp>
      <p:pic>
        <p:nvPicPr>
          <p:cNvPr id="5" name="图片 4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068" y="2226310"/>
            <a:ext cx="6879431" cy="34918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144"/>
  <p:tag name="KSO_WM_UNIT_LAYERLEVEL" val="1"/>
  <p:tag name="KSO_WM_UNIT_INDEX" val="1"/>
  <p:tag name="KSO_WM_UNIT_TYPE" val="f"/>
  <p:tag name="KSO_WM_TEMPLATE_CATEGORY" val="custom"/>
  <p:tag name="KSO_WM_TEMPLATE_INDEX" val="20181637"/>
  <p:tag name="KSO_WM_UNIT_ID" val="custom20181637_20*f*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b"/>
  <p:tag name="KSO_WM_UNIT_INDEX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UNIT_PRESET_TEXT" val="CONTENTS"/>
  <p:tag name="KSO_WM_TEMPLATE_CATEGORY" val="custom"/>
  <p:tag name="KSO_WM_TEMPLATE_INDEX" val="20181635"/>
  <p:tag name="KSO_WM_DIAGRAM_GROUP_CODE" val="l1_1"/>
  <p:tag name="KSO_WM_UNIT_ID" val="custom20181635_8*b*1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0"/>
  <p:tag name="KSO_WM_TEMPLATE_CATEGORY" val="custom"/>
  <p:tag name="KSO_WM_TEMPLATE_INDEX" val="20181635"/>
  <p:tag name="KSO_WM_DIAGRAM_GROUP_CODE" val="l1_1"/>
  <p:tag name="KSO_WM_UNIT_ID" val="custom20181635_8*i*10"/>
  <p:tag name="KSO_WM_UNIT_FILL_FORE_SCHEMECOLOR_INDEX" val="5"/>
  <p:tag name="KSO_WM_UNI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34"/>
  <p:tag name="KSO_WM_TEMPLATE_CATEGORY" val="custom"/>
  <p:tag name="KSO_WM_TEMPLATE_INDEX" val="20181635"/>
  <p:tag name="KSO_WM_DIAGRAM_GROUP_CODE" val="l1_1"/>
  <p:tag name="KSO_WM_UNIT_ID" val="custom20181635_8*i*3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35"/>
  <p:tag name="KSO_WM_TEMPLATE_CATEGORY" val="custom"/>
  <p:tag name="KSO_WM_TEMPLATE_INDEX" val="20181635"/>
  <p:tag name="KSO_WM_DIAGRAM_GROUP_CODE" val="l1_1"/>
  <p:tag name="KSO_WM_UNIT_ID" val="custom20181635_8*i*3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36"/>
  <p:tag name="KSO_WM_TEMPLATE_CATEGORY" val="custom"/>
  <p:tag name="KSO_WM_TEMPLATE_INDEX" val="20181635"/>
  <p:tag name="KSO_WM_DIAGRAM_GROUP_CODE" val="l1_1"/>
  <p:tag name="KSO_WM_UNIT_ID" val="custom20181635_8*i*36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37"/>
  <p:tag name="KSO_WM_TEMPLATE_CATEGORY" val="custom"/>
  <p:tag name="KSO_WM_TEMPLATE_INDEX" val="20181635"/>
  <p:tag name="KSO_WM_DIAGRAM_GROUP_CODE" val="l1_1"/>
  <p:tag name="KSO_WM_UNIT_ID" val="custom20181635_8*i*37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38"/>
  <p:tag name="KSO_WM_TEMPLATE_CATEGORY" val="custom"/>
  <p:tag name="KSO_WM_TEMPLATE_INDEX" val="20181635"/>
  <p:tag name="KSO_WM_DIAGRAM_GROUP_CODE" val="l1_1"/>
  <p:tag name="KSO_WM_UNIT_ID" val="custom20181635_8*i*38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39"/>
  <p:tag name="KSO_WM_TEMPLATE_CATEGORY" val="custom"/>
  <p:tag name="KSO_WM_TEMPLATE_INDEX" val="20181635"/>
  <p:tag name="KSO_WM_DIAGRAM_GROUP_CODE" val="l1_1"/>
  <p:tag name="KSO_WM_UNIT_ID" val="custom20181635_8*i*39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0"/>
  <p:tag name="KSO_WM_TEMPLATE_CATEGORY" val="custom"/>
  <p:tag name="KSO_WM_TEMPLATE_INDEX" val="20181635"/>
  <p:tag name="KSO_WM_DIAGRAM_GROUP_CODE" val="l1_1"/>
  <p:tag name="KSO_WM_UNIT_ID" val="custom20181635_8*i*4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1"/>
  <p:tag name="KSO_WM_TEMPLATE_CATEGORY" val="custom"/>
  <p:tag name="KSO_WM_TEMPLATE_INDEX" val="20181635"/>
  <p:tag name="KSO_WM_DIAGRAM_GROUP_CODE" val="l1_1"/>
  <p:tag name="KSO_WM_UNIT_ID" val="custom20181635_8*i*4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38"/>
  <p:tag name="KSO_WM_UNIT_LAYERLEVEL" val="1"/>
  <p:tag name="KSO_WM_UNIT_INDEX" val="1"/>
  <p:tag name="KSO_WM_UNIT_TYPE" val="a"/>
  <p:tag name="KSO_WM_TEMPLATE_CATEGORY" val="custom"/>
  <p:tag name="KSO_WM_TEMPLATE_INDEX" val="20181637"/>
  <p:tag name="KSO_WM_UNIT_ID" val="custom20181637_20*a*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2"/>
  <p:tag name="KSO_WM_TEMPLATE_CATEGORY" val="custom"/>
  <p:tag name="KSO_WM_TEMPLATE_INDEX" val="20181635"/>
  <p:tag name="KSO_WM_DIAGRAM_GROUP_CODE" val="l1_1"/>
  <p:tag name="KSO_WM_UNIT_ID" val="custom20181635_8*i*4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3"/>
  <p:tag name="KSO_WM_TEMPLATE_CATEGORY" val="custom"/>
  <p:tag name="KSO_WM_TEMPLATE_INDEX" val="20181635"/>
  <p:tag name="KSO_WM_DIAGRAM_GROUP_CODE" val="l1_1"/>
  <p:tag name="KSO_WM_UNIT_ID" val="custom20181635_8*i*4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4"/>
  <p:tag name="KSO_WM_TEMPLATE_CATEGORY" val="custom"/>
  <p:tag name="KSO_WM_TEMPLATE_INDEX" val="20181635"/>
  <p:tag name="KSO_WM_DIAGRAM_GROUP_CODE" val="l1_1"/>
  <p:tag name="KSO_WM_UNIT_ID" val="custom20181635_8*i*4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5"/>
  <p:tag name="KSO_WM_TEMPLATE_CATEGORY" val="custom"/>
  <p:tag name="KSO_WM_TEMPLATE_INDEX" val="20181635"/>
  <p:tag name="KSO_WM_DIAGRAM_GROUP_CODE" val="l1_1"/>
  <p:tag name="KSO_WM_UNIT_ID" val="custom20181635_8*i*4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6"/>
  <p:tag name="KSO_WM_TEMPLATE_CATEGORY" val="custom"/>
  <p:tag name="KSO_WM_TEMPLATE_INDEX" val="20181635"/>
  <p:tag name="KSO_WM_DIAGRAM_GROUP_CODE" val="l1_1"/>
  <p:tag name="KSO_WM_UNIT_ID" val="custom20181635_8*i*46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7"/>
  <p:tag name="KSO_WM_TEMPLATE_CATEGORY" val="custom"/>
  <p:tag name="KSO_WM_TEMPLATE_INDEX" val="20181635"/>
  <p:tag name="KSO_WM_DIAGRAM_GROUP_CODE" val="l1_1"/>
  <p:tag name="KSO_WM_UNIT_ID" val="custom20181635_8*i*47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8"/>
  <p:tag name="KSO_WM_TEMPLATE_CATEGORY" val="custom"/>
  <p:tag name="KSO_WM_TEMPLATE_INDEX" val="20181635"/>
  <p:tag name="KSO_WM_DIAGRAM_GROUP_CODE" val="l1_1"/>
  <p:tag name="KSO_WM_UNIT_ID" val="custom20181635_8*i*48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49"/>
  <p:tag name="KSO_WM_TEMPLATE_CATEGORY" val="custom"/>
  <p:tag name="KSO_WM_TEMPLATE_INDEX" val="20181635"/>
  <p:tag name="KSO_WM_DIAGRAM_GROUP_CODE" val="l1_1"/>
  <p:tag name="KSO_WM_UNIT_ID" val="custom20181635_8*i*49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0"/>
  <p:tag name="KSO_WM_TEMPLATE_CATEGORY" val="custom"/>
  <p:tag name="KSO_WM_TEMPLATE_INDEX" val="20181635"/>
  <p:tag name="KSO_WM_DIAGRAM_GROUP_CODE" val="l1_1"/>
  <p:tag name="KSO_WM_UNIT_ID" val="custom20181635_8*i*5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1"/>
  <p:tag name="KSO_WM_TEMPLATE_CATEGORY" val="custom"/>
  <p:tag name="KSO_WM_TEMPLATE_INDEX" val="20181635"/>
  <p:tag name="KSO_WM_DIAGRAM_GROUP_CODE" val="l1_1"/>
  <p:tag name="KSO_WM_UNIT_ID" val="custom20181635_8*i*5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35"/>
  <p:tag name="KSO_WM_DIAGRAM_GROUP_CODE" val="l1-1"/>
  <p:tag name="KSO_WM_UNIT_ID" val="custom20181635_8*l_h_f*1_1_1"/>
  <p:tag name="KSO_WM_UNIT_TEXT_FILL_FORE_SCHEMECOLOR_INDEX" val="5"/>
  <p:tag name="KSO_WM_UNIT_TEXT_FILL_TYPE" val="1"/>
  <p:tag name="KSO_WM_UNIT_USESOURCEFORMAT_APPLY" val="1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2"/>
  <p:tag name="KSO_WM_TEMPLATE_CATEGORY" val="custom"/>
  <p:tag name="KSO_WM_TEMPLATE_INDEX" val="20181635"/>
  <p:tag name="KSO_WM_DIAGRAM_GROUP_CODE" val="l1_1"/>
  <p:tag name="KSO_WM_UNIT_ID" val="custom20181635_8*i*5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3"/>
  <p:tag name="KSO_WM_TEMPLATE_CATEGORY" val="custom"/>
  <p:tag name="KSO_WM_TEMPLATE_INDEX" val="20181635"/>
  <p:tag name="KSO_WM_DIAGRAM_GROUP_CODE" val="l1_1"/>
  <p:tag name="KSO_WM_UNIT_ID" val="custom20181635_8*i*5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4"/>
  <p:tag name="KSO_WM_TEMPLATE_CATEGORY" val="custom"/>
  <p:tag name="KSO_WM_TEMPLATE_INDEX" val="20181635"/>
  <p:tag name="KSO_WM_DIAGRAM_GROUP_CODE" val="l1_1"/>
  <p:tag name="KSO_WM_UNIT_ID" val="custom20181635_8*i*5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5"/>
  <p:tag name="KSO_WM_TEMPLATE_CATEGORY" val="custom"/>
  <p:tag name="KSO_WM_TEMPLATE_INDEX" val="20181635"/>
  <p:tag name="KSO_WM_DIAGRAM_GROUP_CODE" val="l1_1"/>
  <p:tag name="KSO_WM_UNIT_ID" val="custom20181635_8*i*5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6"/>
  <p:tag name="KSO_WM_TEMPLATE_CATEGORY" val="custom"/>
  <p:tag name="KSO_WM_TEMPLATE_INDEX" val="20181635"/>
  <p:tag name="KSO_WM_DIAGRAM_GROUP_CODE" val="l1_1"/>
  <p:tag name="KSO_WM_UNIT_ID" val="custom20181635_8*i*56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57"/>
  <p:tag name="KSO_WM_TEMPLATE_CATEGORY" val="custom"/>
  <p:tag name="KSO_WM_TEMPLATE_INDEX" val="20181635"/>
  <p:tag name="KSO_WM_DIAGRAM_GROUP_CODE" val="l1_1"/>
  <p:tag name="KSO_WM_UNIT_ID" val="custom20181635_8*i*57"/>
  <p:tag name="KSO_WM_UNIT_FILL_FORE_SCHEMECOLOR_INDEX" val="5"/>
  <p:tag name="KSO_WM_UNI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1"/>
  <p:tag name="KSO_WM_TEMPLATE_CATEGORY" val="custom"/>
  <p:tag name="KSO_WM_TEMPLATE_INDEX" val="20181635"/>
  <p:tag name="KSO_WM_DIAGRAM_GROUP_CODE" val="l1_1"/>
  <p:tag name="KSO_WM_UNIT_ID" val="custom20181635_8*i*8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2"/>
  <p:tag name="KSO_WM_TEMPLATE_CATEGORY" val="custom"/>
  <p:tag name="KSO_WM_TEMPLATE_INDEX" val="20181635"/>
  <p:tag name="KSO_WM_DIAGRAM_GROUP_CODE" val="l1_1"/>
  <p:tag name="KSO_WM_UNIT_ID" val="custom20181635_8*i*8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3"/>
  <p:tag name="KSO_WM_TEMPLATE_CATEGORY" val="custom"/>
  <p:tag name="KSO_WM_TEMPLATE_INDEX" val="20181635"/>
  <p:tag name="KSO_WM_DIAGRAM_GROUP_CODE" val="l1_1"/>
  <p:tag name="KSO_WM_UNIT_ID" val="custom20181635_8*i*8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4"/>
  <p:tag name="KSO_WM_TEMPLATE_CATEGORY" val="custom"/>
  <p:tag name="KSO_WM_TEMPLATE_INDEX" val="20181635"/>
  <p:tag name="KSO_WM_DIAGRAM_GROUP_CODE" val="l1_1"/>
  <p:tag name="KSO_WM_UNIT_ID" val="custom20181635_8*i*8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1"/>
  <p:tag name="KSO_WM_UNIT_LAYERLEVEL" val="1_1_1"/>
  <p:tag name="KSO_WM_TEMPLATE_CATEGORY" val="custom"/>
  <p:tag name="KSO_WM_TEMPLATE_INDEX" val="20181635"/>
  <p:tag name="KSO_WM_DIAGRAM_GROUP_CODE" val="l1-1"/>
  <p:tag name="KSO_WM_UNIT_ID" val="custom20181635_8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5"/>
  <p:tag name="KSO_WM_TEMPLATE_CATEGORY" val="custom"/>
  <p:tag name="KSO_WM_TEMPLATE_INDEX" val="20181635"/>
  <p:tag name="KSO_WM_DIAGRAM_GROUP_CODE" val="l1_1"/>
  <p:tag name="KSO_WM_UNIT_ID" val="custom20181635_8*i*8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6"/>
  <p:tag name="KSO_WM_TEMPLATE_CATEGORY" val="custom"/>
  <p:tag name="KSO_WM_TEMPLATE_INDEX" val="20181635"/>
  <p:tag name="KSO_WM_DIAGRAM_GROUP_CODE" val="l1_1"/>
  <p:tag name="KSO_WM_UNIT_ID" val="custom20181635_8*i*86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7"/>
  <p:tag name="KSO_WM_TEMPLATE_CATEGORY" val="custom"/>
  <p:tag name="KSO_WM_TEMPLATE_INDEX" val="20181635"/>
  <p:tag name="KSO_WM_DIAGRAM_GROUP_CODE" val="l1_1"/>
  <p:tag name="KSO_WM_UNIT_ID" val="custom20181635_8*i*87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8"/>
  <p:tag name="KSO_WM_TEMPLATE_CATEGORY" val="custom"/>
  <p:tag name="KSO_WM_TEMPLATE_INDEX" val="20181635"/>
  <p:tag name="KSO_WM_DIAGRAM_GROUP_CODE" val="l1_1"/>
  <p:tag name="KSO_WM_UNIT_ID" val="custom20181635_8*i*88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89"/>
  <p:tag name="KSO_WM_TEMPLATE_CATEGORY" val="custom"/>
  <p:tag name="KSO_WM_TEMPLATE_INDEX" val="20181635"/>
  <p:tag name="KSO_WM_DIAGRAM_GROUP_CODE" val="l1_1"/>
  <p:tag name="KSO_WM_UNIT_ID" val="custom20181635_8*i*89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0"/>
  <p:tag name="KSO_WM_TEMPLATE_CATEGORY" val="custom"/>
  <p:tag name="KSO_WM_TEMPLATE_INDEX" val="20181635"/>
  <p:tag name="KSO_WM_DIAGRAM_GROUP_CODE" val="l1_1"/>
  <p:tag name="KSO_WM_UNIT_ID" val="custom20181635_8*i*9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1"/>
  <p:tag name="KSO_WM_TEMPLATE_CATEGORY" val="custom"/>
  <p:tag name="KSO_WM_TEMPLATE_INDEX" val="20181635"/>
  <p:tag name="KSO_WM_DIAGRAM_GROUP_CODE" val="l1_1"/>
  <p:tag name="KSO_WM_UNIT_ID" val="custom20181635_8*i*9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2"/>
  <p:tag name="KSO_WM_TEMPLATE_CATEGORY" val="custom"/>
  <p:tag name="KSO_WM_TEMPLATE_INDEX" val="20181635"/>
  <p:tag name="KSO_WM_DIAGRAM_GROUP_CODE" val="l1_1"/>
  <p:tag name="KSO_WM_UNIT_ID" val="custom20181635_8*i*9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3"/>
  <p:tag name="KSO_WM_TEMPLATE_CATEGORY" val="custom"/>
  <p:tag name="KSO_WM_TEMPLATE_INDEX" val="20181635"/>
  <p:tag name="KSO_WM_DIAGRAM_GROUP_CODE" val="l1_1"/>
  <p:tag name="KSO_WM_UNIT_ID" val="custom20181635_8*i*9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4"/>
  <p:tag name="KSO_WM_TEMPLATE_CATEGORY" val="custom"/>
  <p:tag name="KSO_WM_TEMPLATE_INDEX" val="20181635"/>
  <p:tag name="KSO_WM_DIAGRAM_GROUP_CODE" val="l1_1"/>
  <p:tag name="KSO_WM_UNIT_ID" val="custom20181635_8*i*9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35"/>
  <p:tag name="KSO_WM_DIAGRAM_GROUP_CODE" val="l1-1"/>
  <p:tag name="KSO_WM_UNIT_ID" val="custom20181635_8*l_h_f*1_2_1"/>
  <p:tag name="KSO_WM_UNIT_TEXT_FILL_FORE_SCHEMECOLOR_INDEX" val="5"/>
  <p:tag name="KSO_WM_UNIT_TEXT_FILL_TYPE" val="1"/>
  <p:tag name="KSO_WM_UNIT_USESOURCEFORMAT_APPLY" val="1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5"/>
  <p:tag name="KSO_WM_TEMPLATE_CATEGORY" val="custom"/>
  <p:tag name="KSO_WM_TEMPLATE_INDEX" val="20181635"/>
  <p:tag name="KSO_WM_DIAGRAM_GROUP_CODE" val="l1_1"/>
  <p:tag name="KSO_WM_UNIT_ID" val="custom20181635_8*i*9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6"/>
  <p:tag name="KSO_WM_TEMPLATE_CATEGORY" val="custom"/>
  <p:tag name="KSO_WM_TEMPLATE_INDEX" val="20181635"/>
  <p:tag name="KSO_WM_DIAGRAM_GROUP_CODE" val="l1_1"/>
  <p:tag name="KSO_WM_UNIT_ID" val="custom20181635_8*i*96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7"/>
  <p:tag name="KSO_WM_TEMPLATE_CATEGORY" val="custom"/>
  <p:tag name="KSO_WM_TEMPLATE_INDEX" val="20181635"/>
  <p:tag name="KSO_WM_DIAGRAM_GROUP_CODE" val="l1_1"/>
  <p:tag name="KSO_WM_UNIT_ID" val="custom20181635_8*i*97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8"/>
  <p:tag name="KSO_WM_TEMPLATE_CATEGORY" val="custom"/>
  <p:tag name="KSO_WM_TEMPLATE_INDEX" val="20181635"/>
  <p:tag name="KSO_WM_DIAGRAM_GROUP_CODE" val="l1_1"/>
  <p:tag name="KSO_WM_UNIT_ID" val="custom20181635_8*i*98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99"/>
  <p:tag name="KSO_WM_TEMPLATE_CATEGORY" val="custom"/>
  <p:tag name="KSO_WM_TEMPLATE_INDEX" val="20181635"/>
  <p:tag name="KSO_WM_DIAGRAM_GROUP_CODE" val="l1_1"/>
  <p:tag name="KSO_WM_UNIT_ID" val="custom20181635_8*i*99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00"/>
  <p:tag name="KSO_WM_TEMPLATE_CATEGORY" val="custom"/>
  <p:tag name="KSO_WM_TEMPLATE_INDEX" val="20181635"/>
  <p:tag name="KSO_WM_DIAGRAM_GROUP_CODE" val="l1_1"/>
  <p:tag name="KSO_WM_UNIT_ID" val="custom20181635_8*i*10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01"/>
  <p:tag name="KSO_WM_TEMPLATE_CATEGORY" val="custom"/>
  <p:tag name="KSO_WM_TEMPLATE_INDEX" val="20181635"/>
  <p:tag name="KSO_WM_DIAGRAM_GROUP_CODE" val="l1_1"/>
  <p:tag name="KSO_WM_UNIT_ID" val="custom20181635_8*i*10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02"/>
  <p:tag name="KSO_WM_TEMPLATE_CATEGORY" val="custom"/>
  <p:tag name="KSO_WM_TEMPLATE_INDEX" val="20181635"/>
  <p:tag name="KSO_WM_DIAGRAM_GROUP_CODE" val="l1_1"/>
  <p:tag name="KSO_WM_UNIT_ID" val="custom20181635_8*i*10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03"/>
  <p:tag name="KSO_WM_TEMPLATE_CATEGORY" val="custom"/>
  <p:tag name="KSO_WM_TEMPLATE_INDEX" val="20181635"/>
  <p:tag name="KSO_WM_DIAGRAM_GROUP_CODE" val="l1_1"/>
  <p:tag name="KSO_WM_UNIT_ID" val="custom20181635_8*i*10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1"/>
  <p:tag name="KSO_WM_UNIT_LAYERLEVEL" val="1_1_1"/>
  <p:tag name="KSO_WM_TEMPLATE_CATEGORY" val="custom"/>
  <p:tag name="KSO_WM_TEMPLATE_INDEX" val="20181635"/>
  <p:tag name="KSO_WM_DIAGRAM_GROUP_CODE" val="l1-1"/>
  <p:tag name="KSO_WM_UNIT_ID" val="custom20181635_8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2_1"/>
  <p:tag name="KSO_WM_UNIT_LAYERLEVEL" val="1_1_1"/>
  <p:tag name="KSO_WM_TEMPLATE_CATEGORY" val="custom"/>
  <p:tag name="KSO_WM_TEMPLATE_INDEX" val="20181635"/>
  <p:tag name="KSO_WM_DIAGRAM_GROUP_CODE" val="l1-1"/>
  <p:tag name="KSO_WM_UNIT_ID" val="custom20181635_8*l_h_i*1_2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1"/>
  <p:tag name="KSO_WM_UNIT_LAYERLEVEL" val="1_1_1"/>
  <p:tag name="KSO_WM_TEMPLATE_CATEGORY" val="custom"/>
  <p:tag name="KSO_WM_TEMPLATE_INDEX" val="20181635"/>
  <p:tag name="KSO_WM_DIAGRAM_GROUP_CODE" val="l1-1"/>
  <p:tag name="KSO_WM_UNIT_ID" val="custom20181635_8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35"/>
  <p:tag name="KSO_WM_DIAGRAM_GROUP_CODE" val="l1-1"/>
  <p:tag name="KSO_WM_UNIT_ID" val="custom20181635_8*l_h_f*1_1_1"/>
  <p:tag name="KSO_WM_UNIT_TEXT_FILL_FORE_SCHEMECOLOR_INDEX" val="5"/>
  <p:tag name="KSO_WM_UNIT_TEXT_FILL_TYPE" val="1"/>
  <p:tag name="KSO_WM_UNIT_USESOURCEFORMAT_APPLY" val="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1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35"/>
  <p:tag name="KSO_WM_DIAGRAM_GROUP_CODE" val="l1-1"/>
  <p:tag name="KSO_WM_UNIT_ID" val="custom20181635_8*l_h_f*1_1_1"/>
  <p:tag name="KSO_WM_UNIT_TEXT_FILL_FORE_SCHEMECOLOR_INDEX" val="5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TAG_VERSION" val="1.0"/>
  <p:tag name="KSO_WM_SLIDE_ITEM_CNT" val="4"/>
  <p:tag name="KSO_WM_SLIDE_LAYOUT" val="a_b_l"/>
  <p:tag name="KSO_WM_SLIDE_LAYOUT_CNT" val="1_1_1"/>
  <p:tag name="KSO_WM_SLIDE_TYPE" val="contents"/>
  <p:tag name="KSO_WM_BEAUTIFY_FLAG" val="#wm#"/>
  <p:tag name="KSO_WM_COMBINE_RELATE_SLIDE_ID" val="custom20181415_9"/>
  <p:tag name="KSO_WM_TEMPLATE_CATEGORY" val="custom"/>
  <p:tag name="KSO_WM_TEMPLATE_INDEX" val="20181687"/>
  <p:tag name="KSO_WM_SLIDE_ID" val="custom20181635_8"/>
  <p:tag name="KSO_WM_SLIDE_INDEX" val="8"/>
  <p:tag name="KSO_WM_DIAGRAM_GROUP_CODE" val="l1-1"/>
  <p:tag name="KSO_WM_TEMPLATE_SUBCATEGORY" val="combine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3_1"/>
  <p:tag name="KSO_WM_UNIT_LAYERLEVEL" val="1_1_1"/>
  <p:tag name="KSO_WM_UNIT_VALUE" val="11"/>
  <p:tag name="KSO_WM_UNIT_HIGHLIGHT" val="0"/>
  <p:tag name="KSO_WM_UNIT_COMPATIBLE" val="0"/>
  <p:tag name="KSO_WM_UNIT_CLEAR" val="0"/>
  <p:tag name="KSO_WM_UNIT_PRESET_TEXT_INDEX" val="3"/>
  <p:tag name="KSO_WM_UNIT_PRESET_TEXT_LEN" val="17"/>
  <p:tag name="KSO_WM_TEMPLATE_CATEGORY" val="custom"/>
  <p:tag name="KSO_WM_TEMPLATE_INDEX" val="20181635"/>
  <p:tag name="KSO_WM_DIAGRAM_GROUP_CODE" val="l1-1"/>
  <p:tag name="KSO_WM_UNIT_ID" val="custom20181635_8*l_h_f*1_3_1"/>
  <p:tag name="KSO_WM_UNIT_TEXT_FILL_FORE_SCHEMECOLOR_INDEX" val="5"/>
  <p:tag name="KSO_WM_UNIT_TEXT_FILL_TYPE" val="1"/>
  <p:tag name="KSO_WM_UNIT_USESOURCEFORMAT_APPLY" val="1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3_1"/>
  <p:tag name="KSO_WM_UNIT_LAYERLEVEL" val="1_1_1"/>
  <p:tag name="KSO_WM_TEMPLATE_CATEGORY" val="custom"/>
  <p:tag name="KSO_WM_TEMPLATE_INDEX" val="20181635"/>
  <p:tag name="KSO_WM_DIAGRAM_GROUP_CODE" val="l1-1"/>
  <p:tag name="KSO_WM_UNIT_ID" val="custom20181635_8*l_h_i*1_3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1687"/>
</p:tagLst>
</file>

<file path=ppt/tags/tag83.xml><?xml version="1.0" encoding="utf-8"?>
<p:tagLst xmlns:p="http://schemas.openxmlformats.org/presentationml/2006/main">
  <p:tag name="KSO_WM_TEMPLATE_CATEGORY" val="custom"/>
  <p:tag name="KSO_WM_TEMPLATE_INDEX" val="20181687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2"/>
  <p:tag name="KSO_WM_UNIT_HIGHLIGHT" val="0"/>
  <p:tag name="KSO_WM_UNIT_COMPATIBLE" val="0"/>
  <p:tag name="KSO_WM_UNIT_CLEAR" val="0"/>
  <p:tag name="KSO_WM_UNIT_PRESET_TEXT" val="目录"/>
  <p:tag name="KSO_WM_TEMPLATE_CATEGORY" val="custom"/>
  <p:tag name="KSO_WM_TEMPLATE_INDEX" val="20181635"/>
  <p:tag name="KSO_WM_DIAGRAM_GROUP_CODE" val="l1_1"/>
  <p:tag name="KSO_WM_UNIT_ID" val="custom20181635_8*a*1"/>
  <p:tag name="KSO_WM_UNIT_TEXT_FILL_FORE_SCHEMECOLOR_INDEX" val="5"/>
  <p:tag name="KSO_WM_UNIT_TEXT_FILL_TYPE" val="1"/>
  <p:tag name="KSO_WM_UNIT_USESOURCEFORMAT_APPLY" val="1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2_Network">
  <a:themeElements>
    <a:clrScheme name="2_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2_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2935</Words>
  <Application>WPS 演示</Application>
  <PresentationFormat>全屏显示(4:3)</PresentationFormat>
  <Paragraphs>303</Paragraphs>
  <Slides>25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25</vt:i4>
      </vt:variant>
    </vt:vector>
  </HeadingPairs>
  <TitlesOfParts>
    <vt:vector size="49" baseType="lpstr">
      <vt:lpstr>Arial</vt:lpstr>
      <vt:lpstr>宋体</vt:lpstr>
      <vt:lpstr>Wingdings</vt:lpstr>
      <vt:lpstr>仿宋</vt:lpstr>
      <vt:lpstr>黑体</vt:lpstr>
      <vt:lpstr>Candara</vt:lpstr>
      <vt:lpstr>华文细黑</vt:lpstr>
      <vt:lpstr>Courier New</vt:lpstr>
      <vt:lpstr>Arial</vt:lpstr>
      <vt:lpstr>Calibri</vt:lpstr>
      <vt:lpstr>微软雅黑</vt:lpstr>
      <vt:lpstr>楷体</vt:lpstr>
      <vt:lpstr>Consolas</vt:lpstr>
      <vt:lpstr>Arial Unicode MS</vt:lpstr>
      <vt:lpstr>Kozuka Gothic Pr6N B</vt:lpstr>
      <vt:lpstr>Yu Mincho</vt:lpstr>
      <vt:lpstr>2_Network</vt:lpstr>
      <vt:lpstr>mopec-2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第一章：绪言</vt:lpstr>
      <vt:lpstr>第一章：绪言</vt:lpstr>
      <vt:lpstr>第一章：绪言</vt:lpstr>
      <vt:lpstr>第二章：相关工作</vt:lpstr>
      <vt:lpstr>第二章：相关工作</vt:lpstr>
      <vt:lpstr>第二章：相关工作</vt:lpstr>
      <vt:lpstr>第二章：相关工作</vt:lpstr>
      <vt:lpstr>第三章：Redis List OT 函数设计</vt:lpstr>
      <vt:lpstr>第三章：Redis List OT 函数设计</vt:lpstr>
      <vt:lpstr>第四章：基于 TLA+的 		  OT函数验证</vt:lpstr>
      <vt:lpstr>第四章：基于 TLA+的 		  OT函数验证</vt:lpstr>
      <vt:lpstr>第四章：基于 TLA+的 		  OT函数验证</vt:lpstr>
      <vt:lpstr>第四章：基于 TLA+的 		  OT函数验证</vt:lpstr>
      <vt:lpstr>第四章：基于 TLA+的 		  OT函数验证</vt:lpstr>
      <vt:lpstr>PowerPoint 演示文稿</vt:lpstr>
      <vt:lpstr>第四章：基于 TLA+的 		  OT函数验证</vt:lpstr>
      <vt:lpstr>第四章：基于 TLA+的 		  OT函数验证</vt:lpstr>
      <vt:lpstr>第四章：基于 TLA+的 		  OT函数验证</vt:lpstr>
      <vt:lpstr>第四章：基于 TLA+的 		  OT函数验证</vt:lpstr>
      <vt:lpstr>研究展望</vt:lpstr>
      <vt:lpstr>面向 Redis List 的 OT 函数的 设计与验证</vt:lpstr>
      <vt:lpstr>参考文献</vt:lpstr>
      <vt:lpstr>PowerPoint 演示文稿</vt:lpstr>
    </vt:vector>
  </TitlesOfParts>
  <Company>Nanjing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网构软件模型、技术与平台</dc:title>
  <dc:creator>Xiaoxing Ma</dc:creator>
  <cp:lastModifiedBy>云飛揚1416839454</cp:lastModifiedBy>
  <cp:revision>2434</cp:revision>
  <cp:lastPrinted>2014-03-24T00:35:00Z</cp:lastPrinted>
  <dcterms:created xsi:type="dcterms:W3CDTF">2012-02-01T01:23:00Z</dcterms:created>
  <dcterms:modified xsi:type="dcterms:W3CDTF">2018-06-05T15:28:17Z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