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554" r:id="rId3"/>
    <p:sldId id="859" r:id="rId4"/>
    <p:sldId id="877" r:id="rId5"/>
    <p:sldId id="878" r:id="rId6"/>
    <p:sldId id="879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96" r:id="rId15"/>
    <p:sldId id="897" r:id="rId16"/>
    <p:sldId id="898" r:id="rId17"/>
    <p:sldId id="905" r:id="rId18"/>
    <p:sldId id="890" r:id="rId19"/>
    <p:sldId id="891" r:id="rId20"/>
    <p:sldId id="901" r:id="rId21"/>
    <p:sldId id="902" r:id="rId22"/>
    <p:sldId id="900" r:id="rId23"/>
    <p:sldId id="892" r:id="rId24"/>
    <p:sldId id="893" r:id="rId25"/>
    <p:sldId id="894" r:id="rId26"/>
    <p:sldId id="895" r:id="rId27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3A725"/>
    <a:srgbClr val="D1E4FB"/>
    <a:srgbClr val="99CCFF"/>
    <a:srgbClr val="6699FF"/>
    <a:srgbClr val="E8F1FD"/>
    <a:srgbClr val="57126C"/>
    <a:srgbClr val="FAD2F0"/>
    <a:srgbClr val="FFFFFF"/>
    <a:srgbClr val="FCD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9655" autoAdjust="0"/>
  </p:normalViewPr>
  <p:slideViewPr>
    <p:cSldViewPr>
      <p:cViewPr varScale="1">
        <p:scale>
          <a:sx n="81" d="100"/>
          <a:sy n="81" d="100"/>
        </p:scale>
        <p:origin x="942" y="60"/>
      </p:cViewPr>
      <p:guideLst>
        <p:guide orient="horz" pos="21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3452-FC8F-4B98-AA5D-D6C57A8A4F7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ssdas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  <a:t>June 6, 2018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  <a:t>June 6, 2018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320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June 6,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  <a:t>June 6, 2018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June 6,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June 6,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June 6,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anose="05000000000000000000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370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7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63" Type="http://schemas.openxmlformats.org/officeDocument/2006/relationships/notesSlide" Target="../notesSlides/notesSlide2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5" Type="http://schemas.openxmlformats.org/officeDocument/2006/relationships/tags" Target="../tags/tag7.xml"/><Relationship Id="rId61" Type="http://schemas.openxmlformats.org/officeDocument/2006/relationships/tags" Target="../tags/tag63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tags" Target="../tags/tag61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564831" y="1845568"/>
            <a:ext cx="7800614" cy="1799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3600" kern="0" dirty="0" smtClean="0">
              <a:solidFill>
                <a:srgbClr val="57126C"/>
              </a:solidFill>
              <a:latin typeface="Arial" panose="020B0604020202020204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803834" y="3645024"/>
            <a:ext cx="7543800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70046" y="3441224"/>
            <a:ext cx="8491061" cy="1444943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姓名：纪业</a:t>
            </a:r>
          </a:p>
          <a:p>
            <a:pPr algn="ctr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学号：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141220044</a:t>
            </a:r>
          </a:p>
          <a:p>
            <a:pPr algn="ctr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指导老师：魏恒峰</a:t>
            </a:r>
          </a:p>
          <a:p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70046" y="2501265"/>
            <a:ext cx="8447246" cy="127730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面向</a:t>
            </a:r>
            <a:r>
              <a:rPr lang="en-US" altLang="zh-CN"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Redis List</a:t>
            </a:r>
            <a:r>
              <a:rPr lang="zh-CN" altLang="en-US"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</a:t>
            </a:r>
            <a:r>
              <a:rPr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操作转换函数</a:t>
            </a:r>
            <a:r>
              <a:rPr lang="zh-CN" altLang="en-US" sz="4050" b="1" dirty="0" smtClean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</a:t>
            </a:r>
          </a:p>
          <a:p>
            <a:pPr algn="ctr"/>
            <a:r>
              <a:rPr lang="zh-CN" altLang="en-US" sz="4050" b="1" dirty="0" smtClean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设计与验证</a:t>
            </a:r>
            <a:endParaRPr lang="zh-CN" altLang="en-US" sz="4050" b="1" dirty="0">
              <a:solidFill>
                <a:schemeClr val="tx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555"/>
            <a:ext cx="7780020" cy="1295400"/>
          </a:xfrm>
        </p:spPr>
        <p:txBody>
          <a:bodyPr/>
          <a:lstStyle/>
          <a:p>
            <a:r>
              <a:rPr lang="zh-CN" altLang="en-US" b="1" dirty="0" smtClean="0">
                <a:sym typeface="+mn-ea"/>
              </a:rPr>
              <a:t>第三章：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8241983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第三类</a:t>
            </a:r>
            <a:r>
              <a:rPr lang="en-US" altLang="zh-CN" dirty="0">
                <a:solidFill>
                  <a:srgbClr val="040404"/>
                </a:solidFill>
              </a:rPr>
              <a:t>OT</a:t>
            </a:r>
            <a:r>
              <a:rPr lang="zh-CN" altLang="en-US" dirty="0">
                <a:solidFill>
                  <a:srgbClr val="040404"/>
                </a:solidFill>
              </a:rPr>
              <a:t>函数的设计：</a:t>
            </a: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48038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9100" y="3348038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65960" y="3200400"/>
            <a:ext cx="4674870" cy="125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>
          <a:xfrm>
            <a:off x="266319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38709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4266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57200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1480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9016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63190" y="3543300"/>
            <a:ext cx="8115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114800" y="3543300"/>
            <a:ext cx="4914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90160" y="3543300"/>
            <a:ext cx="10134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9870" y="3691890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Del1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14800" y="3691890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Del2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88280" y="3691890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Del3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068955" y="3968115"/>
            <a:ext cx="0" cy="11887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798570" y="3968115"/>
            <a:ext cx="0" cy="11887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68955" y="4424363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Ins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806190" y="4424363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Ins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7" grpId="0"/>
      <p:bldP spid="18" grpId="0"/>
      <p:bldP spid="19" grpId="0"/>
      <p:bldP spid="23" grpId="0"/>
      <p:bldP spid="23" grpId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555"/>
            <a:ext cx="7807325" cy="1295400"/>
          </a:xfrm>
        </p:spPr>
        <p:txBody>
          <a:bodyPr/>
          <a:lstStyle/>
          <a:p>
            <a:r>
              <a:rPr lang="zh-CN" altLang="en-US" b="1" dirty="0" smtClean="0">
                <a:sym typeface="+mn-ea"/>
              </a:rPr>
              <a:t>第三章：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8241983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48038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9100" y="3348038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33" y="3591401"/>
            <a:ext cx="3650933" cy="1343025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080" y="2833688"/>
            <a:ext cx="4886801" cy="285797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                    </a:t>
            </a:r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015" y="2620010"/>
            <a:ext cx="3934460" cy="2872740"/>
          </a:xfrm>
          <a:prstGeom prst="rect">
            <a:avLst/>
          </a:prstGeom>
        </p:spPr>
      </p:pic>
      <p:pic>
        <p:nvPicPr>
          <p:cNvPr id="3074" name="Picture 2" descr="Image result for tlapl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03" y="2226089"/>
            <a:ext cx="1771650" cy="117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ampo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50" y="4104349"/>
            <a:ext cx="15716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07048" y="3535680"/>
            <a:ext cx="32404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TLA: Temporal </a:t>
            </a:r>
            <a:r>
              <a:rPr lang="en-US" altLang="zh-CN" sz="1600" b="1" dirty="0">
                <a:solidFill>
                  <a:srgbClr val="222222"/>
                </a:solidFill>
                <a:latin typeface="Arial" panose="020B0604020202020204" pitchFamily="34" charset="0"/>
              </a:rPr>
              <a:t>Logic of Actions</a:t>
            </a:r>
            <a:endParaRPr lang="zh-CN" altLang="en-US" sz="1600" b="1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551562"/>
            <a:ext cx="7933055" cy="861214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zh-CN" altLang="en-US" b="1" dirty="0" smtClean="0">
                <a:sym typeface="+mn-ea"/>
              </a:rPr>
              <a:t>基于</a:t>
            </a:r>
            <a:r>
              <a:rPr lang="en-US" altLang="zh-CN" b="1" dirty="0" smtClean="0">
                <a:sym typeface="+mn-ea"/>
              </a:rPr>
              <a:t>TLA</a:t>
            </a:r>
            <a:r>
              <a:rPr lang="en-US" altLang="zh-CN" b="1" dirty="0" smtClean="0">
                <a:sym typeface="+mn-ea"/>
              </a:rPr>
              <a:t>+</a:t>
            </a:r>
            <a:r>
              <a:rPr lang="zh-CN" altLang="en-US" b="1" dirty="0" smtClean="0">
                <a:sym typeface="+mn-ea"/>
              </a:rPr>
              <a:t>的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933055" cy="861214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zh-CN" altLang="en-US" b="1" dirty="0" smtClean="0">
                <a:sym typeface="+mn-ea"/>
              </a:rPr>
              <a:t>基于</a:t>
            </a:r>
            <a:r>
              <a:rPr lang="en-US" altLang="zh-CN" b="1" dirty="0" smtClean="0">
                <a:sym typeface="+mn-ea"/>
              </a:rPr>
              <a:t>TLA</a:t>
            </a:r>
            <a:r>
              <a:rPr lang="en-US" altLang="zh-CN" b="1" dirty="0" smtClean="0">
                <a:sym typeface="+mn-ea"/>
              </a:rPr>
              <a:t>+</a:t>
            </a:r>
            <a:r>
              <a:rPr lang="zh-CN" altLang="en-US" b="1" dirty="0" smtClean="0">
                <a:sym typeface="+mn-ea"/>
              </a:rPr>
              <a:t>的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 algn="ctr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第一类函数的表示（举例）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				            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                  </a:t>
            </a:r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690" y="2989580"/>
            <a:ext cx="5687060" cy="23437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  第二类函数的表示（举例） </a:t>
            </a:r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8" name="图片 7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15" y="3177540"/>
            <a:ext cx="7354570" cy="136207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548680"/>
            <a:ext cx="7933055" cy="8612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7126C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kern="0" dirty="0" smtClean="0">
                <a:sym typeface="+mn-ea"/>
              </a:rPr>
              <a:t>第四章：基于</a:t>
            </a:r>
            <a:r>
              <a:rPr lang="en-US" altLang="zh-CN" kern="0" dirty="0" smtClean="0">
                <a:sym typeface="+mn-ea"/>
              </a:rPr>
              <a:t>TLA+</a:t>
            </a:r>
            <a:r>
              <a:rPr lang="zh-CN" altLang="en-US" kern="0" dirty="0" smtClean="0">
                <a:sym typeface="+mn-ea"/>
              </a:rPr>
              <a:t>的</a:t>
            </a:r>
            <a:r>
              <a:rPr lang="en-US" altLang="zh-CN" kern="0" dirty="0" smtClean="0">
                <a:sym typeface="+mn-ea"/>
              </a:rPr>
              <a:t>OT</a:t>
            </a:r>
            <a:r>
              <a:rPr lang="zh-CN" altLang="en-US" kern="0" dirty="0" smtClean="0">
                <a:sym typeface="+mn-ea"/>
              </a:rPr>
              <a:t>函数验证</a:t>
            </a:r>
            <a:endParaRPr lang="zh-CN" altLang="en-US" kern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 lnSpcReduction="10000"/>
          </a:bodyPr>
          <a:lstStyle/>
          <a:p>
            <a:pPr marL="173990" lvl="1" indent="0">
              <a:buNone/>
            </a:pPr>
            <a:r>
              <a:rPr lang="zh-CN" altLang="en-US" dirty="0"/>
              <a:t>难点</a:t>
            </a:r>
            <a:r>
              <a:rPr lang="en-US" altLang="zh-CN" dirty="0"/>
              <a:t>1</a:t>
            </a:r>
            <a:r>
              <a:rPr lang="zh-CN" altLang="en-US" dirty="0"/>
              <a:t>：第三类操作的表示</a:t>
            </a:r>
            <a:r>
              <a:rPr lang="en-US" altLang="zh-CN" dirty="0"/>
              <a:t>——</a:t>
            </a:r>
          </a:p>
          <a:p>
            <a:pPr marL="173990" lvl="1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如何生成所有不重叠的区间集合？</a:t>
            </a:r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516890" lvl="1" indent="-342900"/>
            <a:r>
              <a:rPr lang="zh-CN" altLang="en-US" dirty="0">
                <a:solidFill>
                  <a:srgbClr val="040404"/>
                </a:solidFill>
              </a:rPr>
              <a:t>使用笛卡尔积生成</a:t>
            </a:r>
            <a:r>
              <a:rPr lang="zh-CN" altLang="en-US" dirty="0" smtClean="0">
                <a:solidFill>
                  <a:srgbClr val="040404"/>
                </a:solidFill>
              </a:rPr>
              <a:t>区间</a:t>
            </a:r>
            <a:endParaRPr lang="en-US" altLang="zh-CN" dirty="0">
              <a:solidFill>
                <a:srgbClr val="040404"/>
              </a:solidFill>
            </a:endParaRPr>
          </a:p>
          <a:p>
            <a:pPr marL="516890" lvl="1" indent="-342900"/>
            <a:r>
              <a:rPr lang="zh-CN" altLang="en-US" dirty="0" smtClean="0">
                <a:solidFill>
                  <a:srgbClr val="040404"/>
                </a:solidFill>
              </a:rPr>
              <a:t>去除不</a:t>
            </a:r>
            <a:r>
              <a:rPr lang="zh-CN" altLang="en-US" dirty="0">
                <a:solidFill>
                  <a:srgbClr val="040404"/>
                </a:solidFill>
              </a:rPr>
              <a:t>满足要求的区间子集合</a:t>
            </a: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3373755"/>
            <a:ext cx="8474075" cy="70231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933055" cy="861214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zh-CN" altLang="en-US" b="1" dirty="0" smtClean="0">
                <a:sym typeface="+mn-ea"/>
              </a:rPr>
              <a:t>基于</a:t>
            </a:r>
            <a:r>
              <a:rPr lang="en-US" altLang="zh-CN" b="1" dirty="0" smtClean="0">
                <a:sym typeface="+mn-ea"/>
              </a:rPr>
              <a:t>TLA</a:t>
            </a:r>
            <a:r>
              <a:rPr lang="en-US" altLang="zh-CN" b="1" dirty="0" smtClean="0">
                <a:sym typeface="+mn-ea"/>
              </a:rPr>
              <a:t>+</a:t>
            </a:r>
            <a:r>
              <a:rPr lang="zh-CN" altLang="en-US" b="1" dirty="0" smtClean="0">
                <a:sym typeface="+mn-ea"/>
              </a:rPr>
              <a:t>的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310"/>
            <a:ext cx="7404100" cy="3820160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/>
              <a:t>难点</a:t>
            </a:r>
            <a:r>
              <a:rPr lang="en-US" altLang="zh-CN" dirty="0"/>
              <a:t>2</a:t>
            </a:r>
            <a:r>
              <a:rPr lang="zh-CN" altLang="en-US" dirty="0"/>
              <a:t>：第三</a:t>
            </a:r>
            <a:r>
              <a:rPr lang="zh-CN" altLang="en-US" dirty="0" smtClean="0"/>
              <a:t>类</a:t>
            </a:r>
            <a:r>
              <a:rPr lang="en-US" altLang="zh-CN" dirty="0" smtClean="0"/>
              <a:t>OT</a:t>
            </a:r>
            <a:r>
              <a:rPr lang="zh-CN" altLang="en-US" dirty="0" smtClean="0"/>
              <a:t>函数的表示</a:t>
            </a:r>
            <a:r>
              <a:rPr lang="en-US" altLang="zh-CN" dirty="0" smtClean="0"/>
              <a:t>——</a:t>
            </a:r>
            <a:endParaRPr lang="en-US" altLang="zh-CN" dirty="0"/>
          </a:p>
          <a:p>
            <a:pPr marL="173990" lvl="1" indent="0">
              <a:buNone/>
            </a:pPr>
            <a:r>
              <a:rPr lang="en-US" altLang="zh-CN" dirty="0"/>
              <a:t>		</a:t>
            </a:r>
            <a:r>
              <a:rPr lang="zh-CN" altLang="en-US" dirty="0" smtClean="0"/>
              <a:t>如何</a:t>
            </a:r>
            <a:r>
              <a:rPr lang="zh-CN" altLang="en-US" dirty="0"/>
              <a:t>用</a:t>
            </a:r>
            <a:r>
              <a:rPr lang="en-US" altLang="zh-CN" dirty="0" smtClean="0"/>
              <a:t>TLA+</a:t>
            </a:r>
            <a:r>
              <a:rPr lang="zh-CN" altLang="en-US" dirty="0"/>
              <a:t>表达</a:t>
            </a:r>
            <a:r>
              <a:rPr lang="zh-CN" altLang="en-US" dirty="0" smtClean="0"/>
              <a:t>循环</a:t>
            </a:r>
            <a:r>
              <a:rPr lang="zh-CN" altLang="en-US" dirty="0"/>
              <a:t>？</a:t>
            </a:r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516890" lvl="1" indent="-342900"/>
            <a:r>
              <a:rPr lang="zh-CN" altLang="en-US" dirty="0">
                <a:solidFill>
                  <a:srgbClr val="040404"/>
                </a:solidFill>
              </a:rPr>
              <a:t>使用递归结构来表示循环</a:t>
            </a:r>
            <a:r>
              <a:rPr lang="zh-CN" altLang="en-US" dirty="0" smtClean="0">
                <a:solidFill>
                  <a:srgbClr val="040404"/>
                </a:solidFill>
              </a:rPr>
              <a:t>（</a:t>
            </a:r>
            <a:r>
              <a:rPr lang="zh-CN" altLang="en-US" dirty="0">
                <a:solidFill>
                  <a:srgbClr val="040404"/>
                </a:solidFill>
              </a:rPr>
              <a:t>损失</a:t>
            </a:r>
            <a:r>
              <a:rPr lang="zh-CN" altLang="en-US" dirty="0" smtClean="0">
                <a:solidFill>
                  <a:srgbClr val="040404"/>
                </a:solidFill>
              </a:rPr>
              <a:t>效率</a:t>
            </a:r>
            <a:r>
              <a:rPr lang="zh-CN" altLang="en-US" dirty="0">
                <a:solidFill>
                  <a:srgbClr val="040404"/>
                </a:solidFill>
              </a:rPr>
              <a:t>）</a:t>
            </a: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3186430"/>
            <a:ext cx="8233410" cy="17208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933055" cy="861214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zh-CN" altLang="en-US" b="1" dirty="0" smtClean="0">
                <a:sym typeface="+mn-ea"/>
              </a:rPr>
              <a:t>基于</a:t>
            </a:r>
            <a:r>
              <a:rPr lang="en-US" altLang="zh-CN" b="1" dirty="0" smtClean="0">
                <a:sym typeface="+mn-ea"/>
              </a:rPr>
              <a:t>TLA</a:t>
            </a:r>
            <a:r>
              <a:rPr lang="en-US" altLang="zh-CN" b="1" dirty="0" smtClean="0">
                <a:sym typeface="+mn-ea"/>
              </a:rPr>
              <a:t>+</a:t>
            </a:r>
            <a:r>
              <a:rPr lang="zh-CN" altLang="en-US" b="1" dirty="0" smtClean="0">
                <a:sym typeface="+mn-ea"/>
              </a:rPr>
              <a:t>的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 algn="ctr">
              <a:buNone/>
            </a:pPr>
            <a:r>
              <a:rPr lang="zh-CN" altLang="en-US" sz="2800" dirty="0" smtClean="0">
                <a:solidFill>
                  <a:srgbClr val="040404"/>
                </a:solidFill>
              </a:rPr>
              <a:t>验证目标</a:t>
            </a:r>
            <a:r>
              <a:rPr lang="zh-CN" altLang="en-US" sz="2800" dirty="0">
                <a:solidFill>
                  <a:srgbClr val="040404"/>
                </a:solidFill>
              </a:rPr>
              <a:t>：</a:t>
            </a:r>
            <a:r>
              <a:rPr lang="en-US" altLang="zh-CN" sz="2800" dirty="0" smtClean="0">
                <a:solidFill>
                  <a:schemeClr val="accent2"/>
                </a:solidFill>
              </a:rPr>
              <a:t>CP1</a:t>
            </a:r>
            <a:r>
              <a:rPr lang="zh-CN" altLang="en-US" sz="2800" dirty="0">
                <a:solidFill>
                  <a:schemeClr val="accent2"/>
                </a:solidFill>
              </a:rPr>
              <a:t> 性质</a:t>
            </a:r>
          </a:p>
          <a:p>
            <a:pPr marL="173990" lvl="1" indent="0">
              <a:buNone/>
            </a:pPr>
            <a:endParaRPr lang="zh-CN" altLang="en-US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67435" y="3077210"/>
          <a:ext cx="708279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4" imgW="2451100" imgH="203200" progId="Equation.KSEE3">
                  <p:embed/>
                </p:oleObj>
              </mc:Choice>
              <mc:Fallback>
                <p:oleObj r:id="rId4" imgW="2451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7435" y="3077210"/>
                        <a:ext cx="708279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4297045"/>
            <a:ext cx="8152765" cy="641985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933055" cy="861214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zh-CN" altLang="en-US" b="1" dirty="0" smtClean="0">
                <a:sym typeface="+mn-ea"/>
              </a:rPr>
              <a:t>基于</a:t>
            </a:r>
            <a:r>
              <a:rPr lang="en-US" altLang="zh-CN" b="1" dirty="0" smtClean="0">
                <a:sym typeface="+mn-ea"/>
              </a:rPr>
              <a:t>TLA</a:t>
            </a:r>
            <a:r>
              <a:rPr lang="en-US" altLang="zh-CN" b="1" dirty="0" smtClean="0">
                <a:sym typeface="+mn-ea"/>
              </a:rPr>
              <a:t>+</a:t>
            </a:r>
            <a:r>
              <a:rPr lang="zh-CN" altLang="en-US" b="1" dirty="0" smtClean="0">
                <a:sym typeface="+mn-ea"/>
              </a:rPr>
              <a:t>的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12" name="图片 11" descr="runtim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12" y="1877695"/>
            <a:ext cx="6005830" cy="36125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55776" y="5641340"/>
            <a:ext cx="17170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第一类函数</a:t>
            </a:r>
            <a:endParaRPr lang="zh-CN" altLang="en-US" sz="2400" dirty="0"/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51458"/>
              </p:ext>
            </p:extLst>
          </p:nvPr>
        </p:nvGraphicFramePr>
        <p:xfrm>
          <a:off x="4876066" y="5641340"/>
          <a:ext cx="1386205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5" imgW="584200" imgH="203200" progId="Equation.KSEE3">
                  <p:embed/>
                </p:oleObj>
              </mc:Choice>
              <mc:Fallback>
                <p:oleObj r:id="rId5" imgW="584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066" y="5641340"/>
                        <a:ext cx="1386205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933055" cy="861214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zh-CN" altLang="en-US" b="1" dirty="0" smtClean="0">
                <a:sym typeface="+mn-ea"/>
              </a:rPr>
              <a:t>基于</a:t>
            </a:r>
            <a:r>
              <a:rPr lang="en-US" altLang="zh-CN" b="1" dirty="0" smtClean="0">
                <a:sym typeface="+mn-ea"/>
              </a:rPr>
              <a:t>TLA</a:t>
            </a:r>
            <a:r>
              <a:rPr lang="en-US" altLang="zh-CN" b="1" dirty="0" smtClean="0">
                <a:sym typeface="+mn-ea"/>
              </a:rPr>
              <a:t>+</a:t>
            </a:r>
            <a:r>
              <a:rPr lang="zh-CN" altLang="en-US" b="1" dirty="0" smtClean="0">
                <a:sym typeface="+mn-ea"/>
              </a:rPr>
              <a:t>的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36611" y="5641340"/>
            <a:ext cx="17170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第二类函数</a:t>
            </a:r>
            <a:endParaRPr lang="zh-CN" altLang="en-US" sz="2400" dirty="0"/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10426"/>
              </p:ext>
            </p:extLst>
          </p:nvPr>
        </p:nvGraphicFramePr>
        <p:xfrm>
          <a:off x="4871824" y="5641340"/>
          <a:ext cx="1356360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4" imgW="571500" imgH="203200" progId="Equation.KSEE3">
                  <p:embed/>
                </p:oleObj>
              </mc:Choice>
              <mc:Fallback>
                <p:oleObj r:id="rId4" imgW="571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1824" y="5641340"/>
                        <a:ext cx="1356360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 descr="runtime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917" y="1971675"/>
            <a:ext cx="5849620" cy="351853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933055" cy="861214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zh-CN" altLang="en-US" b="1" dirty="0" smtClean="0">
                <a:sym typeface="+mn-ea"/>
              </a:rPr>
              <a:t>基于</a:t>
            </a:r>
            <a:r>
              <a:rPr lang="en-US" altLang="zh-CN" b="1" dirty="0" smtClean="0">
                <a:sym typeface="+mn-ea"/>
              </a:rPr>
              <a:t>TLA</a:t>
            </a:r>
            <a:r>
              <a:rPr lang="en-US" altLang="zh-CN" b="1" dirty="0" smtClean="0">
                <a:sym typeface="+mn-ea"/>
              </a:rPr>
              <a:t>+</a:t>
            </a:r>
            <a:r>
              <a:rPr lang="zh-CN" altLang="en-US" b="1" dirty="0" smtClean="0">
                <a:sym typeface="+mn-ea"/>
              </a:rPr>
              <a:t>的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72526" y="2582228"/>
            <a:ext cx="3735705" cy="60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413885" y="2672715"/>
            <a:ext cx="420332" cy="367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02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" name="TextBox 10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72526" y="3344704"/>
            <a:ext cx="3997643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ym typeface="+mn-ea"/>
              </a:rPr>
              <a:t>第三章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  <a:p>
            <a:pPr eaLnBrk="1" hangingPunct="1"/>
            <a:endParaRPr lang="zh-CN" altLang="en-US" b="1" dirty="0">
              <a:solidFill>
                <a:schemeClr val="accent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414454" y="3272438"/>
            <a:ext cx="419846" cy="367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03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" name="TextBox 10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73003" y="3974306"/>
            <a:ext cx="3997166" cy="36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 </a:t>
            </a:r>
            <a:r>
              <a:rPr lang="zh-CN" altLang="en-US" b="1" dirty="0" smtClean="0">
                <a:sym typeface="+mn-ea"/>
              </a:rPr>
              <a:t>的 </a:t>
            </a:r>
            <a:r>
              <a:rPr lang="en-US" altLang="zh-CN" b="1" dirty="0" smtClean="0">
                <a:sym typeface="+mn-ea"/>
              </a:rPr>
              <a:t>OT 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b="1" dirty="0">
              <a:solidFill>
                <a:schemeClr val="accent1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/>
            <a:endParaRPr lang="zh-CN" altLang="en-US" b="1" dirty="0">
              <a:solidFill>
                <a:schemeClr val="accent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414484" y="3889553"/>
            <a:ext cx="419846" cy="367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04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5" name="文本框 64"/>
          <p:cNvSpPr txBox="1"/>
          <p:nvPr>
            <p:custDataLst>
              <p:tags r:id="rId8"/>
            </p:custDataLst>
          </p:nvPr>
        </p:nvSpPr>
        <p:spPr>
          <a:xfrm>
            <a:off x="2141216" y="2860052"/>
            <a:ext cx="1292662" cy="761747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/>
          </a:bodyPr>
          <a:lstStyle/>
          <a:p>
            <a:pPr algn="ctr"/>
            <a:r>
              <a:rPr lang="zh-CN" altLang="en-US" sz="45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66" name="文本框 65"/>
          <p:cNvSpPr txBox="1"/>
          <p:nvPr>
            <p:custDataLst>
              <p:tags r:id="rId9"/>
            </p:custDataLst>
          </p:nvPr>
        </p:nvSpPr>
        <p:spPr>
          <a:xfrm>
            <a:off x="1985831" y="3639651"/>
            <a:ext cx="1603430" cy="300079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/>
          </a:bodyPr>
          <a:lstStyle/>
          <a:p>
            <a:pPr algn="ctr"/>
            <a:r>
              <a:rPr kumimoji="1" lang="en-US" altLang="zh-CN" sz="1500" b="1">
                <a:solidFill>
                  <a:schemeClr val="accent1"/>
                </a:solidFill>
                <a:sym typeface="+mn-lt"/>
              </a:rPr>
              <a:t>CONTENTS</a:t>
            </a:r>
          </a:p>
        </p:txBody>
      </p: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>
            <a:off x="1481309" y="2638937"/>
            <a:ext cx="2605088" cy="319088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13" name="Oval 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4" name="Oval 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6" name="Oval 8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>
              <p:custDataLst>
                <p:tags r:id="rId43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>
              <p:custDataLst>
                <p:tags r:id="rId44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9" name="Freeform 11"/>
            <p:cNvSpPr/>
            <p:nvPr>
              <p:custDataLst>
                <p:tags r:id="rId45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0" name="Freeform 12"/>
            <p:cNvSpPr/>
            <p:nvPr>
              <p:custDataLst>
                <p:tags r:id="rId46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1" name="Freeform 13"/>
            <p:cNvSpPr/>
            <p:nvPr>
              <p:custDataLst>
                <p:tags r:id="rId47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2" name="Freeform 14"/>
            <p:cNvSpPr/>
            <p:nvPr>
              <p:custDataLst>
                <p:tags r:id="rId48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3" name="Freeform 15"/>
            <p:cNvSpPr/>
            <p:nvPr>
              <p:custDataLst>
                <p:tags r:id="rId49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4" name="Freeform 16"/>
            <p:cNvSpPr/>
            <p:nvPr>
              <p:custDataLst>
                <p:tags r:id="rId50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5" name="Freeform 17"/>
            <p:cNvSpPr/>
            <p:nvPr>
              <p:custDataLst>
                <p:tags r:id="rId51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7" name="Oval 19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8" name="Line 20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9" name="Oval 21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0" name="Freeform 22"/>
            <p:cNvSpPr/>
            <p:nvPr>
              <p:custDataLst>
                <p:tags r:id="rId56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6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1" name="Freeform 23"/>
            <p:cNvSpPr/>
            <p:nvPr>
              <p:custDataLst>
                <p:tags r:id="rId57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8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2" name="Freeform 24"/>
            <p:cNvSpPr/>
            <p:nvPr>
              <p:custDataLst>
                <p:tags r:id="rId58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6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3" name="Freeform 25"/>
            <p:cNvSpPr/>
            <p:nvPr>
              <p:custDataLst>
                <p:tags r:id="rId59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8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4" name="Freeform 26"/>
            <p:cNvSpPr/>
            <p:nvPr>
              <p:custDataLst>
                <p:tags r:id="rId60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5" name="Freeform 27"/>
            <p:cNvSpPr/>
            <p:nvPr>
              <p:custDataLst>
                <p:tags r:id="rId61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</p:grpSp>
      <p:grpSp>
        <p:nvGrpSpPr>
          <p:cNvPr id="36" name="组合 35"/>
          <p:cNvGrpSpPr/>
          <p:nvPr>
            <p:custDataLst>
              <p:tags r:id="rId11"/>
            </p:custDataLst>
          </p:nvPr>
        </p:nvGrpSpPr>
        <p:grpSpPr>
          <a:xfrm flipV="1">
            <a:off x="1481309" y="3939730"/>
            <a:ext cx="2605088" cy="319088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37" name="Oval 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8" name="Oval 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9" name="Oval 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0" name="Oval 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1" name="Freeform 9"/>
            <p:cNvSpPr/>
            <p:nvPr>
              <p:custDataLst>
                <p:tags r:id="rId20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2" name="Freeform 10"/>
            <p:cNvSpPr/>
            <p:nvPr>
              <p:custDataLst>
                <p:tags r:id="rId21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3" name="Freeform 11"/>
            <p:cNvSpPr/>
            <p:nvPr>
              <p:custDataLst>
                <p:tags r:id="rId22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4" name="Freeform 12"/>
            <p:cNvSpPr/>
            <p:nvPr>
              <p:custDataLst>
                <p:tags r:id="rId23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5" name="Freeform 13"/>
            <p:cNvSpPr/>
            <p:nvPr>
              <p:custDataLst>
                <p:tags r:id="rId24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6" name="Freeform 14"/>
            <p:cNvSpPr/>
            <p:nvPr>
              <p:custDataLst>
                <p:tags r:id="rId25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7" name="Freeform 15"/>
            <p:cNvSpPr/>
            <p:nvPr>
              <p:custDataLst>
                <p:tags r:id="rId26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8" name="Freeform 16"/>
            <p:cNvSpPr/>
            <p:nvPr>
              <p:custDataLst>
                <p:tags r:id="rId27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9" name="Freeform 17"/>
            <p:cNvSpPr/>
            <p:nvPr>
              <p:custDataLst>
                <p:tags r:id="rId28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0" name="Line 18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1" name="Oval 19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2" name="Line 2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3" name="Oval 2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4" name="Freeform 22"/>
            <p:cNvSpPr/>
            <p:nvPr>
              <p:custDataLst>
                <p:tags r:id="rId33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6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5" name="Freeform 23"/>
            <p:cNvSpPr/>
            <p:nvPr>
              <p:custDataLst>
                <p:tags r:id="rId34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8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6" name="Freeform 24"/>
            <p:cNvSpPr/>
            <p:nvPr>
              <p:custDataLst>
                <p:tags r:id="rId35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6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7" name="Freeform 25"/>
            <p:cNvSpPr/>
            <p:nvPr>
              <p:custDataLst>
                <p:tags r:id="rId36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8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8" name="Freeform 26"/>
            <p:cNvSpPr/>
            <p:nvPr>
              <p:custDataLst>
                <p:tags r:id="rId37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9" name="Freeform 27"/>
            <p:cNvSpPr/>
            <p:nvPr>
              <p:custDataLst>
                <p:tags r:id="rId38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</p:grp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4413885" y="2113598"/>
            <a:ext cx="420332" cy="367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4413885" y="4420076"/>
            <a:ext cx="420332" cy="367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05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9" name="TextBox 10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972414" y="2113700"/>
            <a:ext cx="2864164" cy="36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  <p:sp>
        <p:nvSpPr>
          <p:cNvPr id="11" name="TextBox 10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972890" y="4420178"/>
            <a:ext cx="2864164" cy="36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sym typeface="+mn-lt"/>
              </a:rPr>
              <a:t>第五章：总结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1760" y="5641340"/>
            <a:ext cx="17170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第三类函数</a:t>
            </a:r>
            <a:endParaRPr lang="zh-CN" altLang="en-US" sz="2400" dirty="0"/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85123"/>
              </p:ext>
            </p:extLst>
          </p:nvPr>
        </p:nvGraphicFramePr>
        <p:xfrm>
          <a:off x="4912708" y="5641340"/>
          <a:ext cx="1024890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4" imgW="431800" imgH="203200" progId="Equation.KSEE3">
                  <p:embed/>
                </p:oleObj>
              </mc:Choice>
              <mc:Fallback>
                <p:oleObj r:id="rId4" imgW="431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2708" y="5641340"/>
                        <a:ext cx="1024890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 descr="runtime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579" y="2050447"/>
            <a:ext cx="5662295" cy="340550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933055" cy="861214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zh-CN" altLang="en-US" b="1" dirty="0" smtClean="0">
                <a:sym typeface="+mn-ea"/>
              </a:rPr>
              <a:t>基于</a:t>
            </a:r>
            <a:r>
              <a:rPr lang="en-US" altLang="zh-CN" b="1" dirty="0" smtClean="0">
                <a:sym typeface="+mn-ea"/>
              </a:rPr>
              <a:t>TLA</a:t>
            </a:r>
            <a:r>
              <a:rPr lang="en-US" altLang="zh-CN" b="1" dirty="0" smtClean="0">
                <a:sym typeface="+mn-ea"/>
              </a:rPr>
              <a:t>+</a:t>
            </a:r>
            <a:r>
              <a:rPr lang="zh-CN" altLang="en-US" b="1" dirty="0" smtClean="0">
                <a:sym typeface="+mn-ea"/>
              </a:rPr>
              <a:t>的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12" name="图片 11" descr="runtim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39" y="1808014"/>
            <a:ext cx="2949575" cy="1774190"/>
          </a:xfrm>
          <a:prstGeom prst="rect">
            <a:avLst/>
          </a:prstGeom>
        </p:spPr>
      </p:pic>
      <p:pic>
        <p:nvPicPr>
          <p:cNvPr id="2" name="图片 1" descr="runtime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044718"/>
            <a:ext cx="3042285" cy="1830070"/>
          </a:xfrm>
          <a:prstGeom prst="rect">
            <a:avLst/>
          </a:prstGeom>
        </p:spPr>
      </p:pic>
      <p:pic>
        <p:nvPicPr>
          <p:cNvPr id="6" name="图片 5" descr="runtime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536" y="4040582"/>
            <a:ext cx="3054350" cy="18376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1836" y="3604233"/>
            <a:ext cx="7464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3990" lvl="1" indent="0" algn="ctr">
              <a:buNone/>
            </a:pPr>
            <a:r>
              <a:rPr lang="zh-CN" altLang="en-US" sz="3600" dirty="0" smtClean="0">
                <a:solidFill>
                  <a:srgbClr val="FF0000"/>
                </a:solidFill>
                <a:sym typeface="+mn-ea"/>
              </a:rPr>
              <a:t>很大程度上提高了</a:t>
            </a:r>
            <a:r>
              <a:rPr lang="en-US" altLang="zh-CN" sz="3600" dirty="0" smtClean="0">
                <a:solidFill>
                  <a:srgbClr val="FF0000"/>
                </a:solidFill>
                <a:sym typeface="+mn-ea"/>
              </a:rPr>
              <a:t>OT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函数的</a:t>
            </a:r>
            <a:r>
              <a:rPr lang="zh-CN" altLang="en-US" sz="3600" dirty="0" smtClean="0">
                <a:solidFill>
                  <a:srgbClr val="FF0000"/>
                </a:solidFill>
                <a:sym typeface="+mn-ea"/>
              </a:rPr>
              <a:t>可信度</a:t>
            </a:r>
            <a:endParaRPr lang="zh-CN" altLang="en-US" sz="36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933055" cy="861214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zh-CN" altLang="en-US" b="1" dirty="0" smtClean="0">
                <a:sym typeface="+mn-ea"/>
              </a:rPr>
              <a:t>基于</a:t>
            </a:r>
            <a:r>
              <a:rPr lang="en-US" altLang="zh-CN" b="1" dirty="0" smtClean="0">
                <a:sym typeface="+mn-ea"/>
              </a:rPr>
              <a:t>TLA</a:t>
            </a:r>
            <a:r>
              <a:rPr lang="en-US" altLang="zh-CN" b="1" dirty="0" smtClean="0">
                <a:sym typeface="+mn-ea"/>
              </a:rPr>
              <a:t>+</a:t>
            </a:r>
            <a:r>
              <a:rPr lang="zh-CN" altLang="en-US" b="1" dirty="0" smtClean="0">
                <a:sym typeface="+mn-ea"/>
              </a:rPr>
              <a:t>的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7209"/>
            <a:ext cx="8424386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en-US" altLang="zh-CN" dirty="0" smtClean="0">
                <a:sym typeface="+mn-ea"/>
              </a:rPr>
              <a:t>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1190" lvl="1" indent="-457200"/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Redis List OT 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函数实现</a:t>
            </a:r>
            <a:r>
              <a:rPr lang="en-US" altLang="zh-CN" dirty="0" smtClean="0">
                <a:sym typeface="+mn-ea"/>
              </a:rPr>
              <a:t>	</a:t>
            </a:r>
          </a:p>
          <a:p>
            <a:pPr marL="1088390" lvl="2" indent="-457200"/>
            <a:r>
              <a:rPr lang="en-US" altLang="zh-CN" sz="2250" dirty="0" smtClean="0">
                <a:solidFill>
                  <a:srgbClr val="040404"/>
                </a:solidFill>
                <a:sym typeface="+mn-ea"/>
              </a:rPr>
              <a:t>Redis </a:t>
            </a:r>
            <a:r>
              <a:rPr lang="zh-CN" altLang="en-US" sz="2250" dirty="0">
                <a:solidFill>
                  <a:srgbClr val="040404"/>
                </a:solidFill>
                <a:sym typeface="+mn-ea"/>
              </a:rPr>
              <a:t>系统通信框架修改</a:t>
            </a:r>
          </a:p>
          <a:p>
            <a:pPr marL="173990" lvl="1" indent="0">
              <a:buNone/>
            </a:pPr>
            <a:endParaRPr lang="en-US" altLang="zh-CN" dirty="0" smtClean="0">
              <a:sym typeface="+mn-ea"/>
            </a:endParaRPr>
          </a:p>
          <a:p>
            <a:pPr marL="631190" lvl="1" indent="-457200"/>
            <a:r>
              <a:rPr lang="en-US" altLang="zh-CN" dirty="0" smtClean="0">
                <a:sym typeface="+mn-ea"/>
              </a:rPr>
              <a:t>TLA+ </a:t>
            </a:r>
            <a:r>
              <a:rPr lang="en-US" altLang="zh-CN" dirty="0" err="1" smtClean="0">
                <a:solidFill>
                  <a:srgbClr val="040404"/>
                </a:solidFill>
                <a:sym typeface="+mn-ea"/>
              </a:rPr>
              <a:t>验证代码的改进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	</a:t>
            </a:r>
          </a:p>
          <a:p>
            <a:pPr marL="1088390" lvl="2" indent="-457200"/>
            <a:r>
              <a:rPr lang="zh-CN" altLang="en-US" sz="2250" dirty="0" smtClean="0">
                <a:solidFill>
                  <a:srgbClr val="040404"/>
                </a:solidFill>
              </a:rPr>
              <a:t>高级技巧</a:t>
            </a:r>
            <a:endParaRPr lang="en-US" altLang="zh-CN" sz="2250" dirty="0" smtClean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445" y="261303"/>
            <a:ext cx="75438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面向 </a:t>
            </a:r>
            <a:r>
              <a:rPr lang="en-US" altLang="zh-CN" dirty="0" smtClean="0"/>
              <a:t>Redis List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OT 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设计与验证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4039235"/>
            <a:ext cx="3886200" cy="2062480"/>
          </a:xfrm>
        </p:spPr>
        <p:txBody>
          <a:bodyPr>
            <a:normAutofit/>
          </a:bodyPr>
          <a:lstStyle/>
          <a:p>
            <a:r>
              <a:rPr lang="zh-CN" altLang="en-US" sz="2400" b="1" kern="1200" dirty="0" smtClean="0">
                <a:solidFill>
                  <a:srgbClr val="040404"/>
                </a:solidFill>
              </a:rPr>
              <a:t>Redis List OT 函数设计</a:t>
            </a:r>
          </a:p>
          <a:p>
            <a:pPr lvl="1"/>
            <a:r>
              <a:rPr lang="zh-CN" altLang="en-US" sz="2000" kern="1200" dirty="0" smtClean="0">
                <a:solidFill>
                  <a:srgbClr val="040404"/>
                </a:solidFill>
                <a:cs typeface="+mn-cs"/>
              </a:rPr>
              <a:t>三类 Redis List 操作</a:t>
            </a:r>
          </a:p>
          <a:p>
            <a:pPr lvl="1"/>
            <a:r>
              <a:rPr lang="zh-CN" altLang="en-US" sz="2000" kern="1200" dirty="0" smtClean="0">
                <a:solidFill>
                  <a:srgbClr val="040404"/>
                </a:solidFill>
                <a:cs typeface="+mn-cs"/>
              </a:rPr>
              <a:t>前两类 OT 函数的设计</a:t>
            </a:r>
          </a:p>
          <a:p>
            <a:pPr lvl="1"/>
            <a:r>
              <a:rPr lang="zh-CN" altLang="en-US" sz="2000" kern="1200" dirty="0" smtClean="0">
                <a:solidFill>
                  <a:srgbClr val="040404"/>
                </a:solidFill>
                <a:cs typeface="+mn-cs"/>
              </a:rPr>
              <a:t>第三类 OT 函数设计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14850" y="4039235"/>
            <a:ext cx="4192270" cy="236855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040404"/>
                </a:solidFill>
              </a:rPr>
              <a:t>基于 </a:t>
            </a:r>
            <a:r>
              <a:rPr lang="en-US" altLang="zh-CN" sz="2400" b="1" dirty="0" smtClean="0">
                <a:solidFill>
                  <a:srgbClr val="040404"/>
                </a:solidFill>
              </a:rPr>
              <a:t>TLA+ </a:t>
            </a:r>
            <a:r>
              <a:rPr lang="zh-CN" altLang="en-US" sz="2400" b="1" dirty="0" smtClean="0">
                <a:solidFill>
                  <a:srgbClr val="040404"/>
                </a:solidFill>
              </a:rPr>
              <a:t>的 </a:t>
            </a:r>
            <a:r>
              <a:rPr lang="en-US" altLang="zh-CN" sz="2400" b="1" dirty="0" smtClean="0">
                <a:solidFill>
                  <a:srgbClr val="040404"/>
                </a:solidFill>
              </a:rPr>
              <a:t>OT</a:t>
            </a:r>
            <a:r>
              <a:rPr lang="zh-CN" altLang="en-US" sz="2400" b="1" dirty="0" smtClean="0">
                <a:solidFill>
                  <a:srgbClr val="040404"/>
                </a:solidFill>
              </a:rPr>
              <a:t>函数验证</a:t>
            </a:r>
          </a:p>
          <a:p>
            <a:pPr lvl="1" algn="l" defTabSz="914400"/>
            <a:r>
              <a:rPr lang="zh-CN" altLang="en-US" sz="2000" dirty="0" smtClean="0">
                <a:solidFill>
                  <a:srgbClr val="040404"/>
                </a:solidFill>
                <a:cs typeface="+mn-ea"/>
              </a:rPr>
              <a:t>TLA+ 简介</a:t>
            </a:r>
          </a:p>
          <a:p>
            <a:pPr lvl="1" algn="l" defTabSz="914400"/>
            <a:r>
              <a:rPr lang="zh-CN" altLang="en-US" sz="2000" dirty="0" smtClean="0">
                <a:solidFill>
                  <a:srgbClr val="040404"/>
                </a:solidFill>
                <a:cs typeface="+mn-ea"/>
              </a:rPr>
              <a:t>使用 TLA+ 描述 </a:t>
            </a:r>
            <a:r>
              <a:rPr lang="zh-CN" altLang="en-US" sz="2000" dirty="0" smtClean="0">
                <a:solidFill>
                  <a:srgbClr val="040404"/>
                </a:solidFill>
                <a:cs typeface="+mn-ea"/>
              </a:rPr>
              <a:t>OT </a:t>
            </a:r>
            <a:r>
              <a:rPr lang="zh-CN" altLang="en-US" sz="2000" dirty="0" smtClean="0">
                <a:solidFill>
                  <a:srgbClr val="040404"/>
                </a:solidFill>
                <a:cs typeface="+mn-ea"/>
              </a:rPr>
              <a:t>函数</a:t>
            </a:r>
          </a:p>
          <a:p>
            <a:pPr lvl="1" algn="l" defTabSz="914400"/>
            <a:r>
              <a:rPr lang="zh-CN" altLang="en-US" sz="2000" dirty="0" smtClean="0">
                <a:solidFill>
                  <a:srgbClr val="040404"/>
                </a:solidFill>
                <a:cs typeface="+mn-ea"/>
              </a:rPr>
              <a:t>TLA+ 验证结果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5261" y="1912779"/>
            <a:ext cx="3798168" cy="1770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126C"/>
              </a:buClr>
              <a:buSzPct val="70000"/>
              <a:buFont typeface="Wingdings" panose="05000000000000000000" pitchFamily="2" charset="2"/>
              <a:buChar char="n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37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1" dirty="0" smtClean="0">
                <a:solidFill>
                  <a:srgbClr val="040404"/>
                </a:solidFill>
              </a:rPr>
              <a:t>绪言</a:t>
            </a:r>
          </a:p>
          <a:p>
            <a:pPr lvl="1" algn="l"/>
            <a:r>
              <a:rPr lang="zh-CN" altLang="en-US" sz="2000" kern="0" dirty="0" smtClean="0">
                <a:solidFill>
                  <a:srgbClr val="040404"/>
                </a:solidFill>
                <a:cs typeface="+mn-ea"/>
              </a:rPr>
              <a:t>应用背景：协同编辑应用</a:t>
            </a:r>
          </a:p>
          <a:p>
            <a:pPr lvl="1" algn="l"/>
            <a:r>
              <a:rPr lang="zh-CN" altLang="en-US" sz="2000" kern="0" dirty="0" smtClean="0">
                <a:solidFill>
                  <a:srgbClr val="040404"/>
                </a:solidFill>
                <a:cs typeface="+mn-ea"/>
              </a:rPr>
              <a:t>技术背景</a:t>
            </a:r>
          </a:p>
          <a:p>
            <a:pPr lvl="1" algn="l"/>
            <a:r>
              <a:rPr lang="zh-CN" altLang="en-US" sz="2000" kern="0" dirty="0" smtClean="0">
                <a:solidFill>
                  <a:srgbClr val="040404"/>
                </a:solidFill>
                <a:cs typeface="+mn-ea"/>
              </a:rPr>
              <a:t>相关工作及其不足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555"/>
            <a:ext cx="7543800" cy="1031240"/>
          </a:xfrm>
        </p:spPr>
        <p:txBody>
          <a:bodyPr/>
          <a:lstStyle/>
          <a:p>
            <a:r>
              <a:rPr lang="zh-CN" altLang="en-US"/>
              <a:t>参考</a:t>
            </a:r>
            <a:r>
              <a:rPr lang="zh-CN" altLang="en-US" smtClean="0"/>
              <a:t>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4116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/>
              <a:t>[</a:t>
            </a:r>
            <a:r>
              <a:rPr lang="en-US" altLang="zh-CN" sz="1400"/>
              <a:t>1</a:t>
            </a:r>
            <a:r>
              <a:rPr lang="zh-CN" altLang="en-US" sz="1400"/>
              <a:t>] ELLIS C A, GIBBS S J. Concurrency Control in Groupware Systems[C]// SIGMOD ’89 : Proceedings of the 1989 ACM SIGMOD International Conferenceon Management of Data. [S.l.] : ACM, 1989 : 399 – 407.</a:t>
            </a:r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[2] NICHOLS D A, CURTIS P, DIXON M, et al. High-latency, Low-bandwidth Windowingin the Jupiter Collaboration System[C] // UIST ’95 : Proceedings of the 8th Annual ACM Symposium on User Interface and Software Technology. [S.l.] :ACM, 1995 : 111 – 120.</a:t>
            </a:r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[3] SUN C, XU Y, AGUSTINA A. Exhaustive Search of Puzzles in Operational ransformation[C] // CSCW ’14 : Proceedings of the 17th ACM Conference on Computer Supported Cooperative Work. [S.l.] : ACM, 2014 : 519 – 529.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1535" y="1357313"/>
            <a:ext cx="4038600" cy="44116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/>
              <a:t>[4] SUN D, SUN C. Context-Based Operational Transformation in Distributed Collaborative</a:t>
            </a:r>
          </a:p>
          <a:p>
            <a:pPr marL="0" indent="0">
              <a:buNone/>
            </a:pPr>
            <a:r>
              <a:rPr lang="en-US" altLang="zh-CN" sz="1400"/>
              <a:t>Editing Systems[J]. IEEE Trans. Parallel Distrib. Syst., 2009, 20(10) :</a:t>
            </a:r>
          </a:p>
          <a:p>
            <a:pPr marL="0" indent="0">
              <a:buNone/>
            </a:pPr>
            <a:r>
              <a:rPr lang="en-US" altLang="zh-CN" sz="1400"/>
              <a:t>1454 – 1470</a:t>
            </a:r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[5] SUN C, ELLIS C. Operational Transformation in Real-time Group Editors: Issues,</a:t>
            </a:r>
          </a:p>
          <a:p>
            <a:pPr marL="0" indent="0">
              <a:buNone/>
            </a:pPr>
            <a:r>
              <a:rPr lang="en-US" altLang="zh-CN" sz="1400"/>
              <a:t>Algorithms, and Achievements[C] // CSCW ’98 : Proceedings of the 1998</a:t>
            </a:r>
          </a:p>
          <a:p>
            <a:pPr marL="0" indent="0">
              <a:buNone/>
            </a:pPr>
            <a:r>
              <a:rPr lang="en-US" altLang="zh-CN" sz="1400"/>
              <a:t>ACM Conference on Computer Supported Cooperative Work. [S.l.] : ACM,</a:t>
            </a:r>
          </a:p>
          <a:p>
            <a:pPr marL="0" indent="0">
              <a:buNone/>
            </a:pPr>
            <a:r>
              <a:rPr lang="en-US" altLang="zh-CN" sz="1400"/>
              <a:t>1998 : 59 – 68.</a:t>
            </a:r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[6] SUN C, XU Y, NG A. Exhaustive Search and Resolution of Puzzles in OT Systems</a:t>
            </a:r>
          </a:p>
          <a:p>
            <a:pPr marL="0" indent="0">
              <a:buNone/>
            </a:pPr>
            <a:r>
              <a:rPr lang="en-US" altLang="zh-CN" sz="1400"/>
              <a:t>Supporting String-Wise Operations[C/OL] // CSCW ’17 : Proceedings of</a:t>
            </a:r>
          </a:p>
          <a:p>
            <a:pPr marL="0" indent="0">
              <a:buNone/>
            </a:pPr>
            <a:r>
              <a:rPr lang="en-US" altLang="zh-CN" sz="1400"/>
              <a:t>the 2017 ACM Conference on Computer Supported Cooperative Work and Social</a:t>
            </a:r>
          </a:p>
          <a:p>
            <a:pPr marL="0" indent="0">
              <a:buNone/>
            </a:pPr>
            <a:r>
              <a:rPr lang="en-US" altLang="zh-CN" sz="1400"/>
              <a:t>Computing. New York, NY, USA : ACM, 2017 : 2504 – 2517.</a:t>
            </a:r>
          </a:p>
          <a:p>
            <a:pPr marL="0" indent="0">
              <a:buNone/>
            </a:pPr>
            <a:r>
              <a:rPr lang="en-US" altLang="zh-CN" sz="1400"/>
              <a:t>http://doi.acm.org/10.1145/2998181.2998252.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3200400" y="2969419"/>
            <a:ext cx="2500630" cy="7835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500" dirty="0">
                <a:solidFill>
                  <a:srgbClr val="C00000"/>
                </a:solidFill>
                <a:latin typeface="Arial" panose="020B0604020202020204" pitchFamily="34" charset="0"/>
                <a:ea typeface="Kozuka Gothic Pr6N B" pitchFamily="34" charset="-128"/>
              </a:rPr>
              <a:t>THANKS</a:t>
            </a: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4913948" y="2789873"/>
            <a:ext cx="1112044" cy="1112044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311366" y="3602831"/>
            <a:ext cx="1644015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应用背景：协同编辑应用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技术背景：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复制列表 (Replicated List) </a:t>
            </a:r>
            <a:r>
              <a:rPr lang="zh-CN" altLang="en-US" dirty="0">
                <a:solidFill>
                  <a:srgbClr val="040404"/>
                </a:solidFill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040404"/>
                </a:solidFill>
                <a:sym typeface="+mn-ea"/>
              </a:rPr>
              <a:t>建模协同编辑应用</a:t>
            </a:r>
            <a:endParaRPr lang="en-US" altLang="zh-CN" dirty="0">
              <a:solidFill>
                <a:srgbClr val="040404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收敛性 (Convergence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)[Ellis@SIGMOD'89]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：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相同操作集合导致相同的状态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pic>
        <p:nvPicPr>
          <p:cNvPr id="5" name="图片 4" descr="c2cec3fdfc0392453c670fa88f94a4c27c1e25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88" y="2731238"/>
            <a:ext cx="1995347" cy="1315748"/>
          </a:xfrm>
          <a:prstGeom prst="rect">
            <a:avLst/>
          </a:prstGeom>
        </p:spPr>
      </p:pic>
      <p:pic>
        <p:nvPicPr>
          <p:cNvPr id="6" name="图片 5" descr="t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173" y="2613315"/>
            <a:ext cx="1440218" cy="15515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2909"/>
            <a:ext cx="7886700" cy="3492341"/>
          </a:xfrm>
        </p:spPr>
        <p:txBody>
          <a:bodyPr>
            <a:normAutofit/>
          </a:bodyPr>
          <a:lstStyle/>
          <a:p>
            <a:r>
              <a:rPr lang="zh-CN" dirty="0">
                <a:solidFill>
                  <a:srgbClr val="040404"/>
                </a:solidFill>
                <a:latin typeface="+mn-ea"/>
              </a:rPr>
              <a:t>操作</a:t>
            </a:r>
            <a:r>
              <a:rPr lang="zh-CN" dirty="0" smtClean="0">
                <a:solidFill>
                  <a:srgbClr val="040404"/>
                </a:solidFill>
                <a:latin typeface="+mn-ea"/>
              </a:rPr>
              <a:t>转换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040404"/>
                </a:solidFill>
                <a:latin typeface="+mn-lt"/>
              </a:rPr>
              <a:t>(</a:t>
            </a:r>
            <a:r>
              <a:rPr lang="zh-CN" dirty="0" smtClean="0">
                <a:solidFill>
                  <a:srgbClr val="040404"/>
                </a:solidFill>
                <a:latin typeface="+mn-lt"/>
              </a:rPr>
              <a:t>Operational Transformation</a:t>
            </a:r>
            <a:r>
              <a:rPr lang="en-US" altLang="zh-CN" dirty="0" smtClean="0">
                <a:solidFill>
                  <a:srgbClr val="040404"/>
                </a:solidFill>
                <a:latin typeface="+mn-lt"/>
              </a:rPr>
              <a:t>; </a:t>
            </a:r>
            <a:r>
              <a:rPr lang="zh-CN" dirty="0" smtClean="0">
                <a:solidFill>
                  <a:srgbClr val="040404"/>
                </a:solidFill>
                <a:latin typeface="+mn-lt"/>
              </a:rPr>
              <a:t>OT)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40404"/>
                </a:solidFill>
                <a:latin typeface="+mn-ea"/>
              </a:rPr>
              <a:t>技术实现收敛性</a:t>
            </a:r>
            <a:endParaRPr lang="en-US" altLang="zh-CN" dirty="0" smtClean="0">
              <a:solidFill>
                <a:srgbClr val="040404"/>
              </a:solidFill>
              <a:latin typeface="+mn-ea"/>
              <a:sym typeface="+mn-ea"/>
            </a:endParaRPr>
          </a:p>
          <a:p>
            <a:pPr lvl="1"/>
            <a:r>
              <a:rPr lang="en-US" altLang="zh-CN" dirty="0" smtClean="0">
                <a:solidFill>
                  <a:srgbClr val="040404"/>
                </a:solidFill>
                <a:latin typeface="+mn-ea"/>
                <a:sym typeface="+mn-ea"/>
              </a:rPr>
              <a:t>OT</a:t>
            </a:r>
            <a:r>
              <a:rPr lang="zh-CN" altLang="en-US" dirty="0" smtClean="0">
                <a:solidFill>
                  <a:srgbClr val="040404"/>
                </a:solidFill>
                <a:latin typeface="+mn-ea"/>
                <a:sym typeface="+mn-ea"/>
              </a:rPr>
              <a:t> 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  <a:cs typeface="+mn-ea"/>
                <a:sym typeface="+mn-ea"/>
              </a:rPr>
              <a:t>[S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  <a:sym typeface="+mn-ea"/>
              </a:rPr>
              <a:t>un@CSCW'98][Sun@TPDS'09]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  <a:cs typeface="+mn-ea"/>
                <a:sym typeface="Wingdings" panose="05000000000000000000" pitchFamily="2" charset="2"/>
              </a:rPr>
              <a:t>[Sun@CSCW'14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  <a:cs typeface="+mn-ea"/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altLang="zh-CN" dirty="0">
                <a:solidFill>
                  <a:srgbClr val="040404"/>
                </a:solidFill>
                <a:latin typeface="+mn-ea"/>
              </a:rPr>
              <a:t>Jupiter </a:t>
            </a:r>
            <a:r>
              <a:rPr lang="zh-CN" altLang="en-US" dirty="0">
                <a:solidFill>
                  <a:srgbClr val="040404"/>
                </a:solidFill>
                <a:latin typeface="+mn-ea"/>
              </a:rPr>
              <a:t>协议 </a:t>
            </a:r>
            <a:r>
              <a:rPr lang="en-US" altLang="zh-CN" dirty="0">
                <a:solidFill>
                  <a:srgbClr val="040404"/>
                </a:solidFill>
                <a:latin typeface="+mn-ea"/>
              </a:rPr>
              <a:t>[Nichols@UIST'95]</a:t>
            </a:r>
          </a:p>
          <a:p>
            <a:pPr lvl="1"/>
            <a:endParaRPr lang="en-US" altLang="zh-CN" dirty="0">
              <a:solidFill>
                <a:srgbClr val="040404"/>
              </a:solidFill>
              <a:latin typeface="+mn-ea"/>
            </a:endParaRPr>
          </a:p>
          <a:p>
            <a:pPr lvl="1"/>
            <a:endParaRPr lang="en-US" altLang="zh-CN" dirty="0" smtClean="0">
              <a:solidFill>
                <a:srgbClr val="040404"/>
              </a:solidFill>
              <a:latin typeface="+mn-ea"/>
            </a:endParaRPr>
          </a:p>
          <a:p>
            <a:endParaRPr lang="en-US" altLang="zh-CN" dirty="0" smtClean="0">
              <a:solidFill>
                <a:srgbClr val="040404"/>
              </a:solidFill>
              <a:latin typeface="+mn-ea"/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305" y="4017645"/>
            <a:ext cx="3793490" cy="24530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 algn="ctr">
              <a:buNone/>
            </a:pPr>
            <a:endParaRPr lang="en-US" altLang="zh-CN" sz="2400" dirty="0" smtClean="0">
              <a:solidFill>
                <a:srgbClr val="FF0000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Redis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List 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操作的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OT </a:t>
            </a:r>
            <a:r>
              <a:rPr lang="en-US" altLang="zh-CN" sz="2400" dirty="0" err="1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设计与</a:t>
            </a:r>
            <a:r>
              <a:rPr lang="en-US" altLang="zh-CN" sz="2400" dirty="0" err="1" smtClean="0">
                <a:solidFill>
                  <a:srgbClr val="FF0000"/>
                </a:solidFill>
                <a:sym typeface="+mn-ea"/>
              </a:rPr>
              <a:t>验证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满足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CP1)</a:t>
            </a: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9099" y="2277243"/>
            <a:ext cx="4572000" cy="18688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rgbClr val="040404"/>
                </a:solidFill>
                <a:latin typeface="+mn-ea"/>
                <a:sym typeface="+mn-ea"/>
              </a:rPr>
              <a:t>基于操作转换的协同编辑系统</a:t>
            </a:r>
          </a:p>
          <a:p>
            <a:pPr lvl="1"/>
            <a:endParaRPr lang="zh-CN" altLang="en-US" sz="2400" dirty="0">
              <a:solidFill>
                <a:srgbClr val="040404"/>
              </a:solidFill>
              <a:latin typeface="+mn-ea"/>
            </a:endParaRPr>
          </a:p>
          <a:p>
            <a:pPr lvl="1"/>
            <a:endParaRPr lang="zh-CN" altLang="en-US" sz="1350" dirty="0" smtClean="0">
              <a:solidFill>
                <a:srgbClr val="040404"/>
              </a:solidFill>
            </a:endParaRPr>
          </a:p>
          <a:p>
            <a:pPr lvl="1"/>
            <a:endParaRPr lang="zh-CN" altLang="en-US" sz="1350" dirty="0">
              <a:solidFill>
                <a:srgbClr val="040404"/>
              </a:solidFill>
            </a:endParaRPr>
          </a:p>
          <a:p>
            <a:pPr lvl="1"/>
            <a:endParaRPr lang="zh-CN" altLang="en-US" sz="1350" dirty="0">
              <a:solidFill>
                <a:srgbClr val="040404"/>
              </a:solidFill>
            </a:endParaRPr>
          </a:p>
          <a:p>
            <a:pPr lvl="1"/>
            <a:endParaRPr lang="zh-CN" altLang="en-US" sz="1350" dirty="0">
              <a:solidFill>
                <a:srgbClr val="040404"/>
              </a:solidFill>
            </a:endParaRPr>
          </a:p>
          <a:p>
            <a:pPr lvl="1"/>
            <a:endParaRPr lang="en-US" altLang="zh-CN" sz="1350" dirty="0">
              <a:solidFill>
                <a:srgbClr val="040404"/>
              </a:solidFill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371600" y="2886075"/>
          <a:ext cx="640016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00" b="0" dirty="0">
                          <a:solidFill>
                            <a:schemeClr val="dk1"/>
                          </a:solidFill>
                        </a:rPr>
                        <a:t>Control Algorithms(</a:t>
                      </a:r>
                      <a:r>
                        <a:rPr lang="zh-CN" altLang="en-US" sz="2100" b="0" dirty="0">
                          <a:solidFill>
                            <a:schemeClr val="dk1"/>
                          </a:solidFill>
                        </a:rPr>
                        <a:t>控制算法）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 dirty="0"/>
                        <a:t>Transformation Properties and Conditions(CP1/CP2)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00" dirty="0"/>
                        <a:t>Transformation Functions(OT</a:t>
                      </a:r>
                      <a:r>
                        <a:rPr lang="zh-CN" altLang="en-US" sz="2100" dirty="0"/>
                        <a:t>函数）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pic>
        <p:nvPicPr>
          <p:cNvPr id="8" name="内容占位符 7" descr="无标题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409825"/>
            <a:ext cx="8229600" cy="27768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第二章：相关工作</a:t>
            </a:r>
            <a:endParaRPr lang="zh-CN" alt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21" y="3193653"/>
            <a:ext cx="1343025" cy="2824639"/>
          </a:xfrm>
          <a:prstGeom prst="rect">
            <a:avLst/>
          </a:prstGeom>
        </p:spPr>
      </p:pic>
      <p:pic>
        <p:nvPicPr>
          <p:cNvPr id="4098" name="Picture 2" descr="Image result for red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73" y="2256258"/>
            <a:ext cx="1800114" cy="6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5" descr="无标题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59430" y="2396490"/>
            <a:ext cx="5105400" cy="337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6429375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第一类</a:t>
            </a:r>
            <a:r>
              <a:rPr lang="en-US" altLang="zh-CN" dirty="0">
                <a:solidFill>
                  <a:srgbClr val="040404"/>
                </a:solidFill>
              </a:rPr>
              <a:t>OT</a:t>
            </a:r>
            <a:r>
              <a:rPr lang="zh-CN" altLang="en-US" dirty="0">
                <a:solidFill>
                  <a:srgbClr val="040404"/>
                </a:solidFill>
              </a:rPr>
              <a:t>函数的</a:t>
            </a:r>
            <a:r>
              <a:rPr lang="zh-CN" altLang="en-US" dirty="0" smtClean="0">
                <a:solidFill>
                  <a:srgbClr val="040404"/>
                </a:solidFill>
              </a:rPr>
              <a:t>设计</a:t>
            </a:r>
            <a:r>
              <a:rPr lang="zh-CN" altLang="en-US" dirty="0">
                <a:solidFill>
                  <a:srgbClr val="040404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40404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040404"/>
                </a:solidFill>
                <a:sym typeface="Wingdings" panose="05000000000000000000" pitchFamily="2" charset="2"/>
              </a:rPr>
              <a:t>[Sun@CSCW’14]</a:t>
            </a:r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OT(del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(i), del (j)) =</a:t>
            </a:r>
          </a:p>
          <a:p>
            <a:pPr marL="0" indent="0">
              <a:buNone/>
            </a:pP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{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del (i-1)} if 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i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&gt; j</a:t>
            </a:r>
          </a:p>
          <a:p>
            <a:pPr marL="0" indent="0">
              <a:buNone/>
            </a:pP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(i)} 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 if  i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&lt; j</a:t>
            </a:r>
          </a:p>
          <a:p>
            <a:pPr marL="0" indent="0">
              <a:buNone/>
            </a:pP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{no-op}   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 if  i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= j</a:t>
            </a:r>
          </a:p>
          <a:p>
            <a:pPr marL="173990" lvl="1" indent="0">
              <a:buNone/>
            </a:pPr>
            <a:endParaRPr lang="en-US" altLang="zh-CN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416" y="3308191"/>
            <a:ext cx="2958941" cy="19130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Font typeface="+mj-ea"/>
              <a:buNone/>
            </a:pPr>
            <a:r>
              <a:rPr lang="zh-CN" altLang="en-US" dirty="0" smtClean="0">
                <a:solidFill>
                  <a:srgbClr val="040404"/>
                </a:solidFill>
              </a:rPr>
              <a:t>第二</a:t>
            </a:r>
            <a:r>
              <a:rPr lang="zh-CN" altLang="en-US" dirty="0">
                <a:solidFill>
                  <a:srgbClr val="040404"/>
                </a:solidFill>
              </a:rPr>
              <a:t>类</a:t>
            </a:r>
            <a:r>
              <a:rPr lang="en-US" altLang="zh-CN" dirty="0">
                <a:solidFill>
                  <a:srgbClr val="040404"/>
                </a:solidFill>
              </a:rPr>
              <a:t>OT</a:t>
            </a:r>
            <a:r>
              <a:rPr lang="zh-CN" altLang="en-US" dirty="0">
                <a:solidFill>
                  <a:srgbClr val="040404"/>
                </a:solidFill>
              </a:rPr>
              <a:t>函数的设计</a:t>
            </a:r>
            <a:r>
              <a:rPr lang="en-US" altLang="zh-CN" dirty="0" smtClean="0">
                <a:solidFill>
                  <a:srgbClr val="040404"/>
                </a:solidFill>
                <a:sym typeface="Wingdings" panose="05000000000000000000" pitchFamily="2" charset="2"/>
              </a:rPr>
              <a:t>[Sun@CSCW’17]</a:t>
            </a:r>
            <a:r>
              <a:rPr lang="zh-CN" altLang="en-US" dirty="0">
                <a:solidFill>
                  <a:srgbClr val="040404"/>
                </a:solidFill>
              </a:rPr>
              <a:t>：</a:t>
            </a:r>
            <a:endParaRPr lang="zh-CN" altLang="en-US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21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21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105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105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sz="1050" dirty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068" y="2226310"/>
            <a:ext cx="6879431" cy="3491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TEMPLATE_CATEGORY" val="custom"/>
  <p:tag name="KSO_WM_TEMPLATE_INDEX" val="20181637"/>
  <p:tag name="KSO_WM_UNIT_ID" val="custom20181637_20*f*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UNIT_PRESET_TEXT" val="目录"/>
  <p:tag name="KSO_WM_TEMPLATE_CATEGORY" val="custom"/>
  <p:tag name="KSO_WM_TEMPLATE_INDEX" val="20181635"/>
  <p:tag name="KSO_WM_DIAGRAM_GROUP_CODE" val="l1_1"/>
  <p:tag name="KSO_WM_UNIT_ID" val="custom20181635_8*a*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635"/>
  <p:tag name="KSO_WM_DIAGRAM_GROUP_CODE" val="l1_1"/>
  <p:tag name="KSO_WM_UNIT_ID" val="custom20181635_8*b*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10"/>
  <p:tag name="KSO_WM_TEMPLATE_CATEGORY" val="custom"/>
  <p:tag name="KSO_WM_TEMPLATE_INDEX" val="20181635"/>
  <p:tag name="KSO_WM_DIAGRAM_GROUP_CODE" val="l1_1"/>
  <p:tag name="KSO_WM_UNIT_ID" val="custom20181635_8*i*10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57"/>
  <p:tag name="KSO_WM_TEMPLATE_CATEGORY" val="custom"/>
  <p:tag name="KSO_WM_TEMPLATE_INDEX" val="20181635"/>
  <p:tag name="KSO_WM_DIAGRAM_GROUP_CODE" val="l1_1"/>
  <p:tag name="KSO_WM_UNIT_ID" val="custom20181635_8*i*57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81"/>
  <p:tag name="KSO_WM_TEMPLATE_CATEGORY" val="custom"/>
  <p:tag name="KSO_WM_TEMPLATE_INDEX" val="20181635"/>
  <p:tag name="KSO_WM_DIAGRAM_GROUP_CODE" val="l1_1"/>
  <p:tag name="KSO_WM_UNIT_ID" val="custom20181635_8*i*8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82"/>
  <p:tag name="KSO_WM_TEMPLATE_CATEGORY" val="custom"/>
  <p:tag name="KSO_WM_TEMPLATE_INDEX" val="20181635"/>
  <p:tag name="KSO_WM_DIAGRAM_GROUP_CODE" val="l1_1"/>
  <p:tag name="KSO_WM_UNIT_ID" val="custom20181635_8*i*8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TEMPLATE_CATEGORY" val="custom"/>
  <p:tag name="KSO_WM_TEMPLATE_INDEX" val="20181637"/>
  <p:tag name="KSO_WM_UNIT_ID" val="custom20181637_20*a*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83"/>
  <p:tag name="KSO_WM_TEMPLATE_CATEGORY" val="custom"/>
  <p:tag name="KSO_WM_TEMPLATE_INDEX" val="20181635"/>
  <p:tag name="KSO_WM_DIAGRAM_GROUP_CODE" val="l1_1"/>
  <p:tag name="KSO_WM_UNIT_ID" val="custom20181635_8*i*8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84"/>
  <p:tag name="KSO_WM_TEMPLATE_CATEGORY" val="custom"/>
  <p:tag name="KSO_WM_TEMPLATE_INDEX" val="20181635"/>
  <p:tag name="KSO_WM_DIAGRAM_GROUP_CODE" val="l1_1"/>
  <p:tag name="KSO_WM_UNIT_ID" val="custom20181635_8*i*8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85"/>
  <p:tag name="KSO_WM_TEMPLATE_CATEGORY" val="custom"/>
  <p:tag name="KSO_WM_TEMPLATE_INDEX" val="20181635"/>
  <p:tag name="KSO_WM_DIAGRAM_GROUP_CODE" val="l1_1"/>
  <p:tag name="KSO_WM_UNIT_ID" val="custom20181635_8*i*8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86"/>
  <p:tag name="KSO_WM_TEMPLATE_CATEGORY" val="custom"/>
  <p:tag name="KSO_WM_TEMPLATE_INDEX" val="20181635"/>
  <p:tag name="KSO_WM_DIAGRAM_GROUP_CODE" val="l1_1"/>
  <p:tag name="KSO_WM_UNIT_ID" val="custom20181635_8*i*8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87"/>
  <p:tag name="KSO_WM_TEMPLATE_CATEGORY" val="custom"/>
  <p:tag name="KSO_WM_TEMPLATE_INDEX" val="20181635"/>
  <p:tag name="KSO_WM_DIAGRAM_GROUP_CODE" val="l1_1"/>
  <p:tag name="KSO_WM_UNIT_ID" val="custom20181635_8*i*8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88"/>
  <p:tag name="KSO_WM_TEMPLATE_CATEGORY" val="custom"/>
  <p:tag name="KSO_WM_TEMPLATE_INDEX" val="20181635"/>
  <p:tag name="KSO_WM_DIAGRAM_GROUP_CODE" val="l1_1"/>
  <p:tag name="KSO_WM_UNIT_ID" val="custom20181635_8*i*8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89"/>
  <p:tag name="KSO_WM_TEMPLATE_CATEGORY" val="custom"/>
  <p:tag name="KSO_WM_TEMPLATE_INDEX" val="20181635"/>
  <p:tag name="KSO_WM_DIAGRAM_GROUP_CODE" val="l1_1"/>
  <p:tag name="KSO_WM_UNIT_ID" val="custom20181635_8*i*8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90"/>
  <p:tag name="KSO_WM_TEMPLATE_CATEGORY" val="custom"/>
  <p:tag name="KSO_WM_TEMPLATE_INDEX" val="20181635"/>
  <p:tag name="KSO_WM_DIAGRAM_GROUP_CODE" val="l1_1"/>
  <p:tag name="KSO_WM_UNIT_ID" val="custom20181635_8*i*9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91"/>
  <p:tag name="KSO_WM_TEMPLATE_CATEGORY" val="custom"/>
  <p:tag name="KSO_WM_TEMPLATE_INDEX" val="20181635"/>
  <p:tag name="KSO_WM_DIAGRAM_GROUP_CODE" val="l1_1"/>
  <p:tag name="KSO_WM_UNIT_ID" val="custom20181635_8*i*9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92"/>
  <p:tag name="KSO_WM_TEMPLATE_CATEGORY" val="custom"/>
  <p:tag name="KSO_WM_TEMPLATE_INDEX" val="20181635"/>
  <p:tag name="KSO_WM_DIAGRAM_GROUP_CODE" val="l1_1"/>
  <p:tag name="KSO_WM_UNIT_ID" val="custom20181635_8*i*9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b_l"/>
  <p:tag name="KSO_WM_SLIDE_LAYOUT_CNT" val="1_1_1"/>
  <p:tag name="KSO_WM_SLIDE_TYPE" val="contents"/>
  <p:tag name="KSO_WM_BEAUTIFY_FLAG" val="#wm#"/>
  <p:tag name="KSO_WM_COMBINE_RELATE_SLIDE_ID" val="custom20181415_9"/>
  <p:tag name="KSO_WM_TEMPLATE_CATEGORY" val="custom"/>
  <p:tag name="KSO_WM_TEMPLATE_INDEX" val="20181687"/>
  <p:tag name="KSO_WM_SLIDE_ID" val="custom20181635_8"/>
  <p:tag name="KSO_WM_SLIDE_INDEX" val="8"/>
  <p:tag name="KSO_WM_DIAGRAM_GROUP_CODE" val="l1-1"/>
  <p:tag name="KSO_WM_TEMPLATE_SUBCATEGORY" val="combi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93"/>
  <p:tag name="KSO_WM_TEMPLATE_CATEGORY" val="custom"/>
  <p:tag name="KSO_WM_TEMPLATE_INDEX" val="20181635"/>
  <p:tag name="KSO_WM_DIAGRAM_GROUP_CODE" val="l1_1"/>
  <p:tag name="KSO_WM_UNIT_ID" val="custom20181635_8*i*9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94"/>
  <p:tag name="KSO_WM_TEMPLATE_CATEGORY" val="custom"/>
  <p:tag name="KSO_WM_TEMPLATE_INDEX" val="20181635"/>
  <p:tag name="KSO_WM_DIAGRAM_GROUP_CODE" val="l1_1"/>
  <p:tag name="KSO_WM_UNIT_ID" val="custom20181635_8*i*9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95"/>
  <p:tag name="KSO_WM_TEMPLATE_CATEGORY" val="custom"/>
  <p:tag name="KSO_WM_TEMPLATE_INDEX" val="20181635"/>
  <p:tag name="KSO_WM_DIAGRAM_GROUP_CODE" val="l1_1"/>
  <p:tag name="KSO_WM_UNIT_ID" val="custom20181635_8*i*9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96"/>
  <p:tag name="KSO_WM_TEMPLATE_CATEGORY" val="custom"/>
  <p:tag name="KSO_WM_TEMPLATE_INDEX" val="20181635"/>
  <p:tag name="KSO_WM_DIAGRAM_GROUP_CODE" val="l1_1"/>
  <p:tag name="KSO_WM_UNIT_ID" val="custom20181635_8*i*9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97"/>
  <p:tag name="KSO_WM_TEMPLATE_CATEGORY" val="custom"/>
  <p:tag name="KSO_WM_TEMPLATE_INDEX" val="20181635"/>
  <p:tag name="KSO_WM_DIAGRAM_GROUP_CODE" val="l1_1"/>
  <p:tag name="KSO_WM_UNIT_ID" val="custom20181635_8*i*9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98"/>
  <p:tag name="KSO_WM_TEMPLATE_CATEGORY" val="custom"/>
  <p:tag name="KSO_WM_TEMPLATE_INDEX" val="20181635"/>
  <p:tag name="KSO_WM_DIAGRAM_GROUP_CODE" val="l1_1"/>
  <p:tag name="KSO_WM_UNIT_ID" val="custom20181635_8*i*9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99"/>
  <p:tag name="KSO_WM_TEMPLATE_CATEGORY" val="custom"/>
  <p:tag name="KSO_WM_TEMPLATE_INDEX" val="20181635"/>
  <p:tag name="KSO_WM_DIAGRAM_GROUP_CODE" val="l1_1"/>
  <p:tag name="KSO_WM_UNIT_ID" val="custom20181635_8*i*9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100"/>
  <p:tag name="KSO_WM_TEMPLATE_CATEGORY" val="custom"/>
  <p:tag name="KSO_WM_TEMPLATE_INDEX" val="20181635"/>
  <p:tag name="KSO_WM_DIAGRAM_GROUP_CODE" val="l1_1"/>
  <p:tag name="KSO_WM_UNIT_ID" val="custom20181635_8*i*10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101"/>
  <p:tag name="KSO_WM_TEMPLATE_CATEGORY" val="custom"/>
  <p:tag name="KSO_WM_TEMPLATE_INDEX" val="20181635"/>
  <p:tag name="KSO_WM_DIAGRAM_GROUP_CODE" val="l1_1"/>
  <p:tag name="KSO_WM_UNIT_ID" val="custom20181635_8*i*10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102"/>
  <p:tag name="KSO_WM_TEMPLATE_CATEGORY" val="custom"/>
  <p:tag name="KSO_WM_TEMPLATE_INDEX" val="20181635"/>
  <p:tag name="KSO_WM_DIAGRAM_GROUP_CODE" val="l1_1"/>
  <p:tag name="KSO_WM_UNIT_ID" val="custom20181635_8*i*10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103"/>
  <p:tag name="KSO_WM_TEMPLATE_CATEGORY" val="custom"/>
  <p:tag name="KSO_WM_TEMPLATE_INDEX" val="20181635"/>
  <p:tag name="KSO_WM_DIAGRAM_GROUP_CODE" val="l1_1"/>
  <p:tag name="KSO_WM_UNIT_ID" val="custom20181635_8*i*10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34"/>
  <p:tag name="KSO_WM_TEMPLATE_CATEGORY" val="custom"/>
  <p:tag name="KSO_WM_TEMPLATE_INDEX" val="20181635"/>
  <p:tag name="KSO_WM_DIAGRAM_GROUP_CODE" val="l1_1"/>
  <p:tag name="KSO_WM_UNIT_ID" val="custom20181635_8*i*3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35"/>
  <p:tag name="KSO_WM_TEMPLATE_CATEGORY" val="custom"/>
  <p:tag name="KSO_WM_TEMPLATE_INDEX" val="20181635"/>
  <p:tag name="KSO_WM_DIAGRAM_GROUP_CODE" val="l1_1"/>
  <p:tag name="KSO_WM_UNIT_ID" val="custom20181635_8*i*3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36"/>
  <p:tag name="KSO_WM_TEMPLATE_CATEGORY" val="custom"/>
  <p:tag name="KSO_WM_TEMPLATE_INDEX" val="20181635"/>
  <p:tag name="KSO_WM_DIAGRAM_GROUP_CODE" val="l1_1"/>
  <p:tag name="KSO_WM_UNIT_ID" val="custom20181635_8*i*3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37"/>
  <p:tag name="KSO_WM_TEMPLATE_CATEGORY" val="custom"/>
  <p:tag name="KSO_WM_TEMPLATE_INDEX" val="20181635"/>
  <p:tag name="KSO_WM_DIAGRAM_GROUP_CODE" val="l1_1"/>
  <p:tag name="KSO_WM_UNIT_ID" val="custom20181635_8*i*3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38"/>
  <p:tag name="KSO_WM_TEMPLATE_CATEGORY" val="custom"/>
  <p:tag name="KSO_WM_TEMPLATE_INDEX" val="20181635"/>
  <p:tag name="KSO_WM_DIAGRAM_GROUP_CODE" val="l1_1"/>
  <p:tag name="KSO_WM_UNIT_ID" val="custom20181635_8*i*3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39"/>
  <p:tag name="KSO_WM_TEMPLATE_CATEGORY" val="custom"/>
  <p:tag name="KSO_WM_TEMPLATE_INDEX" val="20181635"/>
  <p:tag name="KSO_WM_DIAGRAM_GROUP_CODE" val="l1_1"/>
  <p:tag name="KSO_WM_UNIT_ID" val="custom20181635_8*i*3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40"/>
  <p:tag name="KSO_WM_TEMPLATE_CATEGORY" val="custom"/>
  <p:tag name="KSO_WM_TEMPLATE_INDEX" val="20181635"/>
  <p:tag name="KSO_WM_DIAGRAM_GROUP_CODE" val="l1_1"/>
  <p:tag name="KSO_WM_UNIT_ID" val="custom20181635_8*i*4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41"/>
  <p:tag name="KSO_WM_TEMPLATE_CATEGORY" val="custom"/>
  <p:tag name="KSO_WM_TEMPLATE_INDEX" val="20181635"/>
  <p:tag name="KSO_WM_DIAGRAM_GROUP_CODE" val="l1_1"/>
  <p:tag name="KSO_WM_UNIT_ID" val="custom20181635_8*i*4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42"/>
  <p:tag name="KSO_WM_TEMPLATE_CATEGORY" val="custom"/>
  <p:tag name="KSO_WM_TEMPLATE_INDEX" val="20181635"/>
  <p:tag name="KSO_WM_DIAGRAM_GROUP_CODE" val="l1_1"/>
  <p:tag name="KSO_WM_UNIT_ID" val="custom20181635_8*i*4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43"/>
  <p:tag name="KSO_WM_TEMPLATE_CATEGORY" val="custom"/>
  <p:tag name="KSO_WM_TEMPLATE_INDEX" val="20181635"/>
  <p:tag name="KSO_WM_DIAGRAM_GROUP_CODE" val="l1_1"/>
  <p:tag name="KSO_WM_UNIT_ID" val="custom20181635_8*i*4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44"/>
  <p:tag name="KSO_WM_TEMPLATE_CATEGORY" val="custom"/>
  <p:tag name="KSO_WM_TEMPLATE_INDEX" val="20181635"/>
  <p:tag name="KSO_WM_DIAGRAM_GROUP_CODE" val="l1_1"/>
  <p:tag name="KSO_WM_UNIT_ID" val="custom20181635_8*i*4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45"/>
  <p:tag name="KSO_WM_TEMPLATE_CATEGORY" val="custom"/>
  <p:tag name="KSO_WM_TEMPLATE_INDEX" val="20181635"/>
  <p:tag name="KSO_WM_DIAGRAM_GROUP_CODE" val="l1_1"/>
  <p:tag name="KSO_WM_UNIT_ID" val="custom20181635_8*i*4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46"/>
  <p:tag name="KSO_WM_TEMPLATE_CATEGORY" val="custom"/>
  <p:tag name="KSO_WM_TEMPLATE_INDEX" val="20181635"/>
  <p:tag name="KSO_WM_DIAGRAM_GROUP_CODE" val="l1_1"/>
  <p:tag name="KSO_WM_UNIT_ID" val="custom20181635_8*i*4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47"/>
  <p:tag name="KSO_WM_TEMPLATE_CATEGORY" val="custom"/>
  <p:tag name="KSO_WM_TEMPLATE_INDEX" val="20181635"/>
  <p:tag name="KSO_WM_DIAGRAM_GROUP_CODE" val="l1_1"/>
  <p:tag name="KSO_WM_UNIT_ID" val="custom20181635_8*i*4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48"/>
  <p:tag name="KSO_WM_TEMPLATE_CATEGORY" val="custom"/>
  <p:tag name="KSO_WM_TEMPLATE_INDEX" val="20181635"/>
  <p:tag name="KSO_WM_DIAGRAM_GROUP_CODE" val="l1_1"/>
  <p:tag name="KSO_WM_UNIT_ID" val="custom20181635_8*i*4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49"/>
  <p:tag name="KSO_WM_TEMPLATE_CATEGORY" val="custom"/>
  <p:tag name="KSO_WM_TEMPLATE_INDEX" val="20181635"/>
  <p:tag name="KSO_WM_DIAGRAM_GROUP_CODE" val="l1_1"/>
  <p:tag name="KSO_WM_UNIT_ID" val="custom20181635_8*i*4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50"/>
  <p:tag name="KSO_WM_TEMPLATE_CATEGORY" val="custom"/>
  <p:tag name="KSO_WM_TEMPLATE_INDEX" val="20181635"/>
  <p:tag name="KSO_WM_DIAGRAM_GROUP_CODE" val="l1_1"/>
  <p:tag name="KSO_WM_UNIT_ID" val="custom20181635_8*i*5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51"/>
  <p:tag name="KSO_WM_TEMPLATE_CATEGORY" val="custom"/>
  <p:tag name="KSO_WM_TEMPLATE_INDEX" val="20181635"/>
  <p:tag name="KSO_WM_DIAGRAM_GROUP_CODE" val="l1_1"/>
  <p:tag name="KSO_WM_UNIT_ID" val="custom20181635_8*i*5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52"/>
  <p:tag name="KSO_WM_TEMPLATE_CATEGORY" val="custom"/>
  <p:tag name="KSO_WM_TEMPLATE_INDEX" val="20181635"/>
  <p:tag name="KSO_WM_DIAGRAM_GROUP_CODE" val="l1_1"/>
  <p:tag name="KSO_WM_UNIT_ID" val="custom20181635_8*i*5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2_1"/>
  <p:tag name="KSO_WM_UNIT_TEXT_FILL_FORE_SCHEMECOLOR_INDEX" val="5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53"/>
  <p:tag name="KSO_WM_TEMPLATE_CATEGORY" val="custom"/>
  <p:tag name="KSO_WM_TEMPLATE_INDEX" val="20181635"/>
  <p:tag name="KSO_WM_DIAGRAM_GROUP_CODE" val="l1_1"/>
  <p:tag name="KSO_WM_UNIT_ID" val="custom20181635_8*i*5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54"/>
  <p:tag name="KSO_WM_TEMPLATE_CATEGORY" val="custom"/>
  <p:tag name="KSO_WM_TEMPLATE_INDEX" val="20181635"/>
  <p:tag name="KSO_WM_DIAGRAM_GROUP_CODE" val="l1_1"/>
  <p:tag name="KSO_WM_UNIT_ID" val="custom20181635_8*i*5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55"/>
  <p:tag name="KSO_WM_TEMPLATE_CATEGORY" val="custom"/>
  <p:tag name="KSO_WM_TEMPLATE_INDEX" val="20181635"/>
  <p:tag name="KSO_WM_DIAGRAM_GROUP_CODE" val="l1_1"/>
  <p:tag name="KSO_WM_UNIT_ID" val="custom20181635_8*i*5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56"/>
  <p:tag name="KSO_WM_TEMPLATE_CATEGORY" val="custom"/>
  <p:tag name="KSO_WM_TEMPLATE_INDEX" val="20181635"/>
  <p:tag name="KSO_WM_DIAGRAM_GROUP_CODE" val="l1_1"/>
  <p:tag name="KSO_WM_UNIT_ID" val="custom20181635_8*i*5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3_1"/>
  <p:tag name="KSO_WM_UNIT_TEXT_FILL_FORE_SCHEMECOLOR_INDEX" val="5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8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8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779</Words>
  <Application>Microsoft Office PowerPoint</Application>
  <PresentationFormat>全屏显示(4:3)</PresentationFormat>
  <Paragraphs>204</Paragraphs>
  <Slides>25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Kozuka Gothic Pr6N B</vt:lpstr>
      <vt:lpstr>仿宋</vt:lpstr>
      <vt:lpstr>黑体</vt:lpstr>
      <vt:lpstr>华文细黑</vt:lpstr>
      <vt:lpstr>楷体</vt:lpstr>
      <vt:lpstr>宋体</vt:lpstr>
      <vt:lpstr>微软雅黑</vt:lpstr>
      <vt:lpstr>Arial</vt:lpstr>
      <vt:lpstr>Calibri</vt:lpstr>
      <vt:lpstr>Candara</vt:lpstr>
      <vt:lpstr>Consolas</vt:lpstr>
      <vt:lpstr>Courier New</vt:lpstr>
      <vt:lpstr>Wingdings</vt:lpstr>
      <vt:lpstr>2_Network</vt:lpstr>
      <vt:lpstr>mopec-2</vt:lpstr>
      <vt:lpstr>Equation.KSEE3</vt:lpstr>
      <vt:lpstr>PowerPoint 演示文稿</vt:lpstr>
      <vt:lpstr>PowerPoint 演示文稿</vt:lpstr>
      <vt:lpstr>第一章：绪言</vt:lpstr>
      <vt:lpstr>第一章：绪言</vt:lpstr>
      <vt:lpstr>第一章：绪言</vt:lpstr>
      <vt:lpstr>第二章：相关工作</vt:lpstr>
      <vt:lpstr>第二章：相关工作</vt:lpstr>
      <vt:lpstr>第二章：相关工作</vt:lpstr>
      <vt:lpstr>第二章：相关工作</vt:lpstr>
      <vt:lpstr>第三章：Redis List OT 函数设计</vt:lpstr>
      <vt:lpstr>第三章：Redis List OT 函数设计</vt:lpstr>
      <vt:lpstr>第四章：基于TLA+的OT函数验证</vt:lpstr>
      <vt:lpstr>第四章：基于TLA+的OT函数验证</vt:lpstr>
      <vt:lpstr>PowerPoint 演示文稿</vt:lpstr>
      <vt:lpstr>第四章：基于TLA+的OT函数验证</vt:lpstr>
      <vt:lpstr>第四章：基于TLA+的OT函数验证</vt:lpstr>
      <vt:lpstr>第四章：基于TLA+的OT函数验证</vt:lpstr>
      <vt:lpstr>第四章：基于TLA+的OT函数验证</vt:lpstr>
      <vt:lpstr>第四章：基于TLA+的OT函数验证</vt:lpstr>
      <vt:lpstr>第四章：基于TLA+的OT函数验证</vt:lpstr>
      <vt:lpstr>第四章：基于TLA+的OT函数验证</vt:lpstr>
      <vt:lpstr>研究展望</vt:lpstr>
      <vt:lpstr>面向 Redis List 的 OT 函数的 设计与验证</vt:lpstr>
      <vt:lpstr>参考文献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wei hengxin</cp:lastModifiedBy>
  <cp:revision>2461</cp:revision>
  <cp:lastPrinted>2014-03-24T00:35:00Z</cp:lastPrinted>
  <dcterms:created xsi:type="dcterms:W3CDTF">2012-02-01T01:23:00Z</dcterms:created>
  <dcterms:modified xsi:type="dcterms:W3CDTF">2018-06-06T14:43:20Z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