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0"/>
  </p:handoutMasterIdLst>
  <p:sldIdLst>
    <p:sldId id="554" r:id="rId4"/>
    <p:sldId id="859" r:id="rId6"/>
    <p:sldId id="877" r:id="rId7"/>
    <p:sldId id="878" r:id="rId8"/>
    <p:sldId id="879" r:id="rId9"/>
    <p:sldId id="880" r:id="rId10"/>
    <p:sldId id="881" r:id="rId11"/>
    <p:sldId id="882" r:id="rId12"/>
    <p:sldId id="883" r:id="rId13"/>
    <p:sldId id="884" r:id="rId14"/>
    <p:sldId id="885" r:id="rId15"/>
    <p:sldId id="886" r:id="rId16"/>
    <p:sldId id="896" r:id="rId17"/>
    <p:sldId id="897" r:id="rId18"/>
    <p:sldId id="898" r:id="rId19"/>
    <p:sldId id="905" r:id="rId20"/>
    <p:sldId id="890" r:id="rId21"/>
    <p:sldId id="891" r:id="rId22"/>
    <p:sldId id="901" r:id="rId23"/>
    <p:sldId id="902" r:id="rId24"/>
    <p:sldId id="900" r:id="rId25"/>
    <p:sldId id="892" r:id="rId26"/>
    <p:sldId id="893" r:id="rId27"/>
    <p:sldId id="894" r:id="rId28"/>
    <p:sldId id="895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ssdas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2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3" Type="http://schemas.openxmlformats.org/officeDocument/2006/relationships/notesSlide" Target="../notesSlides/notesSlide2.xml"/><Relationship Id="rId62" Type="http://schemas.openxmlformats.org/officeDocument/2006/relationships/slideLayout" Target="../slideLayouts/slideLayout18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70046" y="344122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指导老师：魏恒峰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0046" y="250126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操作转换函数</a:t>
            </a:r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endParaRPr lang="zh-CN" altLang="en-US" sz="4050" b="1" dirty="0" smtClean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设计与验证</a:t>
            </a:r>
            <a:endParaRPr lang="zh-CN" altLang="en-US" sz="4050" b="1" dirty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780020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第三类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函数的设计：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65960" y="3200400"/>
            <a:ext cx="4674870" cy="125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>
          <a:xfrm>
            <a:off x="26631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870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6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720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901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3190" y="3543300"/>
            <a:ext cx="811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4800" y="3543300"/>
            <a:ext cx="4914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90160" y="3543300"/>
            <a:ext cx="1013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987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Del1</a:t>
            </a:r>
            <a:endParaRPr lang="en-US" altLang="zh-CN" sz="1350"/>
          </a:p>
        </p:txBody>
      </p:sp>
      <p:sp>
        <p:nvSpPr>
          <p:cNvPr id="18" name="文本框 17"/>
          <p:cNvSpPr txBox="1"/>
          <p:nvPr/>
        </p:nvSpPr>
        <p:spPr>
          <a:xfrm>
            <a:off x="411480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Del2</a:t>
            </a:r>
            <a:endParaRPr lang="en-US" altLang="zh-CN" sz="1350"/>
          </a:p>
        </p:txBody>
      </p:sp>
      <p:sp>
        <p:nvSpPr>
          <p:cNvPr id="19" name="文本框 18"/>
          <p:cNvSpPr txBox="1"/>
          <p:nvPr/>
        </p:nvSpPr>
        <p:spPr>
          <a:xfrm>
            <a:off x="528828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Del3</a:t>
            </a:r>
            <a:endParaRPr lang="en-US" altLang="zh-CN" sz="135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68955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98570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68955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  <a:endParaRPr lang="en-US" altLang="zh-CN" sz="1350"/>
          </a:p>
        </p:txBody>
      </p:sp>
      <p:sp>
        <p:nvSpPr>
          <p:cNvPr id="24" name="文本框 23"/>
          <p:cNvSpPr txBox="1"/>
          <p:nvPr/>
        </p:nvSpPr>
        <p:spPr>
          <a:xfrm>
            <a:off x="3806190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  <a:endParaRPr lang="en-US" altLang="zh-CN" sz="135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/>
      <p:bldP spid="18" grpId="0"/>
      <p:bldP spid="19" grpId="0"/>
      <p:bldP spid="23" grpId="0"/>
      <p:bldP spid="23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807325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3" y="3591401"/>
            <a:ext cx="3650933" cy="134302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0" y="2833688"/>
            <a:ext cx="4886801" cy="285797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 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015" y="2620010"/>
            <a:ext cx="3934460" cy="2872740"/>
          </a:xfrm>
          <a:prstGeom prst="rect">
            <a:avLst/>
          </a:prstGeom>
        </p:spPr>
      </p:pic>
      <p:pic>
        <p:nvPicPr>
          <p:cNvPr id="3074" name="Picture 2" descr="Image result for tla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03" y="2226089"/>
            <a:ext cx="1771650" cy="11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m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4104349"/>
            <a:ext cx="1571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07048" y="3535680"/>
            <a:ext cx="3240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TLA: Temporal </a:t>
            </a:r>
            <a:r>
              <a:rPr lang="en-US" altLang="zh-CN" sz="1600" b="1" dirty="0">
                <a:solidFill>
                  <a:srgbClr val="222222"/>
                </a:solidFill>
                <a:latin typeface="Arial" panose="020B0604020202020204" pitchFamily="34" charset="0"/>
              </a:rPr>
              <a:t>Logic of Actions</a:t>
            </a:r>
            <a:endParaRPr lang="zh-CN" altLang="en-US" sz="1600" b="1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 algn="ctr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第一类函数的表示（举例）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			           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2989580"/>
            <a:ext cx="5687060" cy="2343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第二类函数的表示（举例）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177540"/>
            <a:ext cx="7354570" cy="136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1</a:t>
            </a:r>
            <a:r>
              <a:rPr lang="zh-CN" altLang="en-US" dirty="0"/>
              <a:t>：第三类操作的表示</a:t>
            </a:r>
            <a:r>
              <a:rPr lang="en-US" altLang="zh-CN" dirty="0"/>
              <a:t>——</a:t>
            </a:r>
            <a:endParaRPr lang="en-US" altLang="zh-CN" dirty="0"/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如何生成所有不重叠的区间集合？</a:t>
            </a:r>
            <a:endParaRPr lang="zh-CN" altLang="en-US" dirty="0"/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使用笛卡尔积生成区间，然后剔除不满足要求的区间子集合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373755"/>
            <a:ext cx="8474075" cy="702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310"/>
            <a:ext cx="7404100" cy="3820160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2</a:t>
            </a:r>
            <a:r>
              <a:rPr lang="zh-CN" altLang="en-US" dirty="0"/>
              <a:t>：第三类函数的表示</a:t>
            </a:r>
            <a:r>
              <a:rPr lang="en-US" altLang="zh-CN" dirty="0"/>
              <a:t>——</a:t>
            </a:r>
            <a:endParaRPr lang="en-US" altLang="zh-CN" dirty="0"/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如何在</a:t>
            </a:r>
            <a:r>
              <a:rPr lang="en-US" altLang="zh-CN" dirty="0"/>
              <a:t>TLA</a:t>
            </a:r>
            <a:r>
              <a:rPr lang="zh-CN" altLang="en-US" dirty="0"/>
              <a:t>中进行循环？</a:t>
            </a:r>
            <a:endParaRPr lang="zh-CN" altLang="en-US" dirty="0"/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使用递归结构来表示循环（不过会降低效率）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3186430"/>
            <a:ext cx="8233410" cy="172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2100" dirty="0" smtClean="0">
                <a:solidFill>
                  <a:srgbClr val="040404"/>
                </a:solidFill>
              </a:rPr>
              <a:t>验证目标</a:t>
            </a:r>
            <a:r>
              <a:rPr lang="zh-CN" altLang="en-US" sz="2100" dirty="0">
                <a:solidFill>
                  <a:srgbClr val="040404"/>
                </a:solidFill>
              </a:rPr>
              <a:t>：</a:t>
            </a:r>
            <a:r>
              <a:rPr lang="en-US" altLang="zh-CN" sz="2100" dirty="0" smtClean="0">
                <a:solidFill>
                  <a:schemeClr val="accent2"/>
                </a:solidFill>
              </a:rPr>
              <a:t>CP1</a:t>
            </a:r>
            <a:r>
              <a:rPr lang="zh-CN" altLang="en-US" sz="2100" dirty="0">
                <a:solidFill>
                  <a:schemeClr val="accent2"/>
                </a:solidFill>
              </a:rPr>
              <a:t> 性质</a:t>
            </a:r>
            <a:endParaRPr lang="zh-CN" altLang="en-US" sz="2100" dirty="0">
              <a:solidFill>
                <a:schemeClr val="accent2"/>
              </a:solidFill>
            </a:endParaRP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623570"/>
            <a:ext cx="7933055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7435" y="3077210"/>
          <a:ext cx="708279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451100" imgH="203200" progId="Equation.KSEE3">
                  <p:embed/>
                </p:oleObj>
              </mc:Choice>
              <mc:Fallback>
                <p:oleObj name="" r:id="rId1" imgW="2451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7435" y="3077210"/>
                        <a:ext cx="708279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97045"/>
            <a:ext cx="8152765" cy="641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1877695"/>
            <a:ext cx="6005830" cy="3612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第一类函数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870" y="5641340"/>
          <a:ext cx="138620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84200" imgH="203200" progId="Equation.KSEE3">
                  <p:embed/>
                </p:oleObj>
              </mc:Choice>
              <mc:Fallback>
                <p:oleObj name="" r:id="rId2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0870" y="5641340"/>
                        <a:ext cx="138620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第二类函数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5793" y="5641340"/>
          <a:ext cx="135636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03200" progId="Equation.KSEE3">
                  <p:embed/>
                </p:oleObj>
              </mc:Choice>
              <mc:Fallback>
                <p:oleObj name="" r:id="rId1" imgW="571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5793" y="5641340"/>
                        <a:ext cx="135636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runtim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85" y="1971675"/>
            <a:ext cx="5849620" cy="3518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72526" y="2582228"/>
            <a:ext cx="3735705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413885" y="2672715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72526" y="3344704"/>
            <a:ext cx="3997643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414454" y="3272438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73003" y="3974306"/>
            <a:ext cx="3997166" cy="36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 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414484" y="3889553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7"/>
            </p:custDataLst>
          </p:nvPr>
        </p:nvSpPr>
        <p:spPr>
          <a:xfrm>
            <a:off x="2141216" y="2860052"/>
            <a:ext cx="1292662" cy="761747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zh-CN" altLang="en-US" sz="45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5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8"/>
            </p:custDataLst>
          </p:nvPr>
        </p:nvSpPr>
        <p:spPr>
          <a:xfrm>
            <a:off x="1985831" y="3639651"/>
            <a:ext cx="1603430" cy="300079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lnSpcReduction="10000"/>
          </a:bodyPr>
          <a:lstStyle/>
          <a:p>
            <a:pPr algn="ctr"/>
            <a:r>
              <a:rPr kumimoji="1" lang="en-US" altLang="zh-CN" sz="15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1500" b="1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1481309" y="2638937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>
              <p:custDataLst>
                <p:tags r:id="rId14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>
              <p:custDataLst>
                <p:tags r:id="rId15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9" name="Freeform 11"/>
            <p:cNvSpPr/>
            <p:nvPr>
              <p:custDataLst>
                <p:tags r:id="rId16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0" name="Freeform 12"/>
            <p:cNvSpPr/>
            <p:nvPr>
              <p:custDataLst>
                <p:tags r:id="rId17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1" name="Freeform 13"/>
            <p:cNvSpPr/>
            <p:nvPr>
              <p:custDataLst>
                <p:tags r:id="rId18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2" name="Freeform 14"/>
            <p:cNvSpPr/>
            <p:nvPr>
              <p:custDataLst>
                <p:tags r:id="rId19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3" name="Freeform 15"/>
            <p:cNvSpPr/>
            <p:nvPr>
              <p:custDataLst>
                <p:tags r:id="rId20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4" name="Freeform 16"/>
            <p:cNvSpPr/>
            <p:nvPr>
              <p:custDataLst>
                <p:tags r:id="rId21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5" name="Freeform 17"/>
            <p:cNvSpPr/>
            <p:nvPr>
              <p:custDataLst>
                <p:tags r:id="rId22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0" name="Freeform 22"/>
            <p:cNvSpPr/>
            <p:nvPr>
              <p:custDataLst>
                <p:tags r:id="rId27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1" name="Freeform 23"/>
            <p:cNvSpPr/>
            <p:nvPr>
              <p:custDataLst>
                <p:tags r:id="rId28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2" name="Freeform 24"/>
            <p:cNvSpPr/>
            <p:nvPr>
              <p:custDataLst>
                <p:tags r:id="rId29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3" name="Freeform 25"/>
            <p:cNvSpPr/>
            <p:nvPr>
              <p:custDataLst>
                <p:tags r:id="rId30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4" name="Freeform 26"/>
            <p:cNvSpPr/>
            <p:nvPr>
              <p:custDataLst>
                <p:tags r:id="rId31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5" name="Freeform 27"/>
            <p:cNvSpPr/>
            <p:nvPr>
              <p:custDataLst>
                <p:tags r:id="rId32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grpSp>
        <p:nvGrpSpPr>
          <p:cNvPr id="36" name="组合 35"/>
          <p:cNvGrpSpPr/>
          <p:nvPr>
            <p:custDataLst>
              <p:tags r:id="rId33"/>
            </p:custDataLst>
          </p:nvPr>
        </p:nvGrpSpPr>
        <p:grpSpPr>
          <a:xfrm flipV="1">
            <a:off x="1481309" y="3939730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1" name="Freeform 9"/>
            <p:cNvSpPr/>
            <p:nvPr>
              <p:custDataLst>
                <p:tags r:id="rId38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2" name="Freeform 10"/>
            <p:cNvSpPr/>
            <p:nvPr>
              <p:custDataLst>
                <p:tags r:id="rId39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3" name="Freeform 11"/>
            <p:cNvSpPr/>
            <p:nvPr>
              <p:custDataLst>
                <p:tags r:id="rId40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4" name="Freeform 12"/>
            <p:cNvSpPr/>
            <p:nvPr>
              <p:custDataLst>
                <p:tags r:id="rId41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5" name="Freeform 13"/>
            <p:cNvSpPr/>
            <p:nvPr>
              <p:custDataLst>
                <p:tags r:id="rId42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6" name="Freeform 14"/>
            <p:cNvSpPr/>
            <p:nvPr>
              <p:custDataLst>
                <p:tags r:id="rId43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7" name="Freeform 15"/>
            <p:cNvSpPr/>
            <p:nvPr>
              <p:custDataLst>
                <p:tags r:id="rId44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8" name="Freeform 16"/>
            <p:cNvSpPr/>
            <p:nvPr>
              <p:custDataLst>
                <p:tags r:id="rId45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9" name="Freeform 17"/>
            <p:cNvSpPr/>
            <p:nvPr>
              <p:custDataLst>
                <p:tags r:id="rId46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4" name="Freeform 22"/>
            <p:cNvSpPr/>
            <p:nvPr>
              <p:custDataLst>
                <p:tags r:id="rId51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5" name="Freeform 23"/>
            <p:cNvSpPr/>
            <p:nvPr>
              <p:custDataLst>
                <p:tags r:id="rId52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6" name="Freeform 24"/>
            <p:cNvSpPr/>
            <p:nvPr>
              <p:custDataLst>
                <p:tags r:id="rId53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7" name="Freeform 25"/>
            <p:cNvSpPr/>
            <p:nvPr>
              <p:custDataLst>
                <p:tags r:id="rId54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8" name="Freeform 26"/>
            <p:cNvSpPr/>
            <p:nvPr>
              <p:custDataLst>
                <p:tags r:id="rId55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9" name="Freeform 27"/>
            <p:cNvSpPr/>
            <p:nvPr>
              <p:custDataLst>
                <p:tags r:id="rId56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sp>
        <p:nvSpPr>
          <p:cNvPr id="2" name="文本框 1"/>
          <p:cNvSpPr txBox="1"/>
          <p:nvPr>
            <p:custDataLst>
              <p:tags r:id="rId57"/>
            </p:custDataLst>
          </p:nvPr>
        </p:nvSpPr>
        <p:spPr>
          <a:xfrm>
            <a:off x="4413885" y="2113598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8"/>
            </p:custDataLst>
          </p:nvPr>
        </p:nvSpPr>
        <p:spPr>
          <a:xfrm>
            <a:off x="4413885" y="4420076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4972414" y="2113700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11" name="TextBox 105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972890" y="4420178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+mn-lt"/>
              </a:rPr>
              <a:t>第五章：总结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sym typeface="+mn-lt"/>
            </a:endParaRPr>
          </a:p>
        </p:txBody>
      </p:sp>
    </p:spTree>
    <p:custDataLst>
      <p:tags r:id="rId6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第三类函数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1528" y="5641340"/>
          <a:ext cx="102489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203200" progId="Equation.KSEE3">
                  <p:embed/>
                </p:oleObj>
              </mc:Choice>
              <mc:Fallback>
                <p:oleObj name="" r:id="rId1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1528" y="5641340"/>
                        <a:ext cx="102489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runtim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084705"/>
            <a:ext cx="5662295" cy="3405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3115310"/>
            <a:ext cx="2949575" cy="177419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pic>
        <p:nvPicPr>
          <p:cNvPr id="2" name="图片 1" descr="runtim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3059430"/>
            <a:ext cx="3042285" cy="1830070"/>
          </a:xfrm>
          <a:prstGeom prst="rect">
            <a:avLst/>
          </a:prstGeom>
        </p:spPr>
      </p:pic>
      <p:pic>
        <p:nvPicPr>
          <p:cNvPr id="6" name="图片 5" descr="runtim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3051810"/>
            <a:ext cx="3054350" cy="18376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07408" y="3604233"/>
            <a:ext cx="563372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990" lvl="1" indent="0" algn="ctr">
              <a:buNone/>
            </a:pP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很大程度上提高了</a:t>
            </a: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OT</a:t>
            </a:r>
            <a:r>
              <a:rPr lang="zh-CN" altLang="en-US" sz="2700" dirty="0">
                <a:solidFill>
                  <a:srgbClr val="FF0000"/>
                </a:solidFill>
                <a:sym typeface="+mn-ea"/>
              </a:rPr>
              <a:t>函数的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可信度</a:t>
            </a:r>
            <a:endParaRPr lang="zh-CN" altLang="en-US" sz="2700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7209"/>
            <a:ext cx="8424386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en-US" altLang="zh-CN" dirty="0" smtClean="0">
                <a:sym typeface="+mn-ea"/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1190" lvl="1" indent="-457200"/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Redis List OT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函数实现</a:t>
            </a:r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>
              <a:sym typeface="+mn-ea"/>
            </a:endParaRPr>
          </a:p>
          <a:p>
            <a:pPr marL="1088390" lvl="2" indent="-457200"/>
            <a:r>
              <a:rPr lang="en-US" altLang="zh-CN" sz="2250" dirty="0" smtClean="0">
                <a:solidFill>
                  <a:srgbClr val="040404"/>
                </a:solidFill>
                <a:sym typeface="+mn-ea"/>
              </a:rPr>
              <a:t>Redis </a:t>
            </a:r>
            <a:r>
              <a:rPr lang="zh-CN" altLang="en-US" sz="2250" dirty="0">
                <a:solidFill>
                  <a:srgbClr val="040404"/>
                </a:solidFill>
                <a:sym typeface="+mn-ea"/>
              </a:rPr>
              <a:t>系统通信框架修改</a:t>
            </a:r>
            <a:endParaRPr lang="zh-CN" altLang="en-US" sz="22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ym typeface="+mn-ea"/>
            </a:endParaRPr>
          </a:p>
          <a:p>
            <a:pPr marL="631190" lvl="1" indent="-457200"/>
            <a:r>
              <a:rPr lang="en-US" altLang="zh-CN" dirty="0" smtClean="0">
                <a:sym typeface="+mn-ea"/>
              </a:rPr>
              <a:t>TLA+ 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验证代码的改进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088390" lvl="2" indent="-457200"/>
            <a:r>
              <a:rPr lang="zh-CN" altLang="en-US" sz="2250" dirty="0" smtClean="0">
                <a:solidFill>
                  <a:srgbClr val="040404"/>
                </a:solidFill>
              </a:rPr>
              <a:t>高级技巧</a:t>
            </a:r>
            <a:endParaRPr lang="zh-CN" altLang="en-US" sz="2250" dirty="0" smtClean="0">
              <a:solidFill>
                <a:srgbClr val="040404"/>
              </a:solidFill>
            </a:endParaRPr>
          </a:p>
          <a:p>
            <a:pPr marL="1088390" lvl="2" indent="-457200"/>
            <a:r>
              <a:rPr lang="zh-CN" altLang="en-US" sz="2250" dirty="0" smtClean="0">
                <a:solidFill>
                  <a:srgbClr val="040404"/>
                </a:solidFill>
              </a:rPr>
              <a:t>语法糖</a:t>
            </a:r>
            <a:endParaRPr lang="zh-CN" altLang="en-US" sz="2250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5" y="261303"/>
            <a:ext cx="7543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面向 </a:t>
            </a:r>
            <a:r>
              <a:rPr lang="en-US" altLang="zh-CN" dirty="0" smtClean="0"/>
              <a:t>Redis List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OT </a:t>
            </a:r>
            <a:r>
              <a:rPr lang="zh-CN" altLang="en-US" dirty="0" smtClean="0"/>
              <a:t>函数的</a:t>
            </a:r>
            <a:br>
              <a:rPr lang="en-US" altLang="zh-CN" dirty="0" smtClean="0"/>
            </a:br>
            <a:r>
              <a:rPr lang="zh-CN" altLang="en-US" dirty="0" smtClean="0"/>
              <a:t>设计与验证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4039235"/>
            <a:ext cx="3886200" cy="2062480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rgbClr val="040404"/>
                </a:solidFill>
              </a:rPr>
              <a:t>Redis List OT 函数设计</a:t>
            </a:r>
            <a:endParaRPr lang="zh-CN" altLang="en-US" sz="2400" b="1" kern="1200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三类 Redis List 操作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前两类 OT 函数的设计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第三类 OT 函数设计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4039235"/>
            <a:ext cx="4192270" cy="23685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40404"/>
                </a:solidFill>
              </a:rPr>
              <a:t>基于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TLA+ 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的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OT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函数验证</a:t>
            </a:r>
            <a:endParaRPr lang="zh-CN" altLang="en-US" sz="2400" b="1" dirty="0" smtClean="0">
              <a:solidFill>
                <a:srgbClr val="040404"/>
              </a:solidFill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简介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使用 TLA+ 描述 (三类) OT 函数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验证结果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286000" y="1843405"/>
            <a:ext cx="5527675" cy="1770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37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dirty="0" smtClean="0">
                <a:solidFill>
                  <a:srgbClr val="040404"/>
                </a:solidFill>
              </a:rPr>
              <a:t>绪言</a:t>
            </a:r>
            <a:endParaRPr lang="zh-CN" altLang="en-US" sz="2400" b="1" dirty="0" smtClean="0">
              <a:solidFill>
                <a:srgbClr val="040404"/>
              </a:solidFill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应用背景：协同编辑应用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技术背景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相关工作及其不足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543800" cy="1031240"/>
          </a:xfrm>
        </p:spPr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/>
              <a:t>[</a:t>
            </a:r>
            <a:r>
              <a:rPr lang="en-US" altLang="zh-CN" sz="1400"/>
              <a:t>1</a:t>
            </a:r>
            <a:r>
              <a:rPr lang="zh-CN" altLang="en-US" sz="1400"/>
              <a:t>] ELLIS C A, GIBBS S J. Concurrency Control in Groupware Systems[C]// SIGMOD ’89 : Proceedings of the 1989 ACM SIGMOD International Conferenceon Management of Data. [S.l.] : ACM, 1989 : 399 – 407.</a:t>
            </a:r>
            <a:endParaRPr lang="zh-CN" altLang="en-US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[2] NICHOLS D A, CURTIS P, DIXON M, et al. High-latency, Low-bandwidth Windowingin the Jupiter Collaboration System[C] // UIST ’95 : Proceedings of the 8th Annual ACM Symposium on User Interface and Software Technology. [S.l.] :ACM, 1995 : 111 – 120.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[3] SUN C, XU Y, AGUSTINA A. Exhaustive Search of Puzzles in Operational ransformation[C] // CSCW ’14 : Proceedings of the 17th ACM Conference on Computer Supported Cooperative Work. [S.l.] : ACM, 2014 : 519 – 529.</a:t>
            </a:r>
            <a:endParaRPr lang="en-US" altLang="zh-CN" sz="1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1535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[4] SUN D, SUN C. Context-Based Operational Transformation in Distributed Collaborative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Editing Systems[J]. IEEE Trans. Parallel Distrib. Syst., 2009, 20(10) :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1454 – 1470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[5] SUN C, ELLIS C. Operational Transformation in Real-time Group Editors: Issues,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Algorithms, and Achievements[C] // CSCW ’98 : Proceedings of the 1998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ACM Conference on Computer Supported Cooperative Work. [S.l.] : ACM,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1998 : 59 – 68.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[6] SUN C, XU Y, NG A. Exhaustive Search and Resolution of Puzzles in OT Systems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Supporting String-Wise Operations[C/OL] // CSCW ’17 : Proceedings of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the 2017 ACM Conference on Computer Supported Cooperative Work and Social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Computing. New York, NY, USA : ACM, 2017 : 2504 – 2517.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http://doi.acm.org/10.1145/2998181.2998252.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45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应用背景：协同编辑应用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技术背景：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复制列表 (Replicated List) </a:t>
            </a:r>
            <a:r>
              <a:rPr lang="zh-CN" altLang="en-US" dirty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建模协同编辑应用</a:t>
            </a:r>
            <a:endParaRPr lang="en-US" altLang="zh-CN" dirty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收敛性 (Convergence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)</a:t>
            </a:r>
            <a:r>
              <a:rPr lang="en-US" altLang="zh-CN" sz="1600" dirty="0" smtClean="0">
                <a:solidFill>
                  <a:srgbClr val="040404"/>
                </a:solidFill>
                <a:sym typeface="+mn-ea"/>
              </a:rPr>
              <a:t>[Ellis@SIGMOD'89]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相同操作集合导致相同的状态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088" y="2731238"/>
            <a:ext cx="1995347" cy="1315748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73" y="2613315"/>
            <a:ext cx="1440218" cy="155159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2909"/>
            <a:ext cx="7886700" cy="3492341"/>
          </a:xfrm>
        </p:spPr>
        <p:txBody>
          <a:bodyPr>
            <a:normAutofit/>
          </a:bodyPr>
          <a:lstStyle/>
          <a:p>
            <a:r>
              <a:rPr lang="zh-CN" dirty="0">
                <a:solidFill>
                  <a:srgbClr val="040404"/>
                </a:solidFill>
                <a:latin typeface="+mn-ea"/>
              </a:rPr>
              <a:t>操作</a:t>
            </a:r>
            <a:r>
              <a:rPr lang="zh-CN" dirty="0" smtClean="0">
                <a:solidFill>
                  <a:srgbClr val="040404"/>
                </a:solidFill>
                <a:latin typeface="+mn-ea"/>
              </a:rPr>
              <a:t>转换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40404"/>
                </a:solidFill>
                <a:latin typeface="+mn-lt"/>
              </a:rPr>
              <a:t>(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Operational Transformation</a:t>
            </a:r>
            <a:r>
              <a:rPr lang="en-US" altLang="zh-CN" dirty="0" smtClean="0">
                <a:solidFill>
                  <a:srgbClr val="040404"/>
                </a:solidFill>
                <a:latin typeface="+mn-lt"/>
              </a:rPr>
              <a:t>; 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OT)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</a:rPr>
              <a:t>技术实现收敛性</a:t>
            </a:r>
            <a:endParaRPr lang="en-US" altLang="zh-CN" dirty="0" smtClean="0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Jupiter 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</a:rPr>
              <a:t>协议 </a:t>
            </a:r>
            <a:r>
              <a:rPr lang="en-US" altLang="zh-CN" sz="1600" dirty="0" smtClean="0">
                <a:solidFill>
                  <a:srgbClr val="040404"/>
                </a:solidFill>
                <a:latin typeface="+mn-ea"/>
              </a:rPr>
              <a:t>[Nichols@UIST'95]</a:t>
            </a:r>
            <a:endParaRPr lang="en-US" altLang="zh-CN" sz="1600" dirty="0" smtClean="0">
              <a:solidFill>
                <a:srgbClr val="040404"/>
              </a:solidFill>
              <a:latin typeface="+mn-ea"/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  <a:latin typeface="+mn-ea"/>
                <a:sym typeface="+mn-ea"/>
              </a:rPr>
              <a:t>OT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  <a:sym typeface="+mn-ea"/>
              </a:rPr>
              <a:t>相关进展  </a:t>
            </a:r>
            <a:r>
              <a:rPr lang="en-US" altLang="zh-CN" sz="1600" dirty="0" smtClean="0">
                <a:solidFill>
                  <a:srgbClr val="040404"/>
                </a:solidFill>
                <a:latin typeface="+mn-ea"/>
                <a:cs typeface="+mn-ea"/>
                <a:sym typeface="+mn-ea"/>
              </a:rPr>
              <a:t>[S</a:t>
            </a:r>
            <a:r>
              <a:rPr lang="en-US" altLang="zh-CN" sz="1600" dirty="0" smtClean="0">
                <a:solidFill>
                  <a:srgbClr val="040404"/>
                </a:solidFill>
                <a:latin typeface="+mn-ea"/>
                <a:sym typeface="+mn-ea"/>
              </a:rPr>
              <a:t>un@CSCW'98][Sun@TPDS'09]</a:t>
            </a:r>
            <a:r>
              <a:rPr lang="en-US" altLang="zh-CN" sz="1600" dirty="0" smtClean="0">
                <a:solidFill>
                  <a:srgbClr val="040404"/>
                </a:solidFill>
                <a:latin typeface="+mn-ea"/>
                <a:cs typeface="+mn-ea"/>
                <a:sym typeface="Wingdings" panose="05000000000000000000" pitchFamily="2" charset="2"/>
              </a:rPr>
              <a:t>[Sun@CSCW'14]</a:t>
            </a:r>
            <a:endParaRPr lang="en-US" altLang="zh-CN" sz="1600" dirty="0">
              <a:solidFill>
                <a:srgbClr val="040404"/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305" y="4017645"/>
            <a:ext cx="3793490" cy="2453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 algn="ctr">
              <a:buNone/>
            </a:pPr>
            <a:endParaRPr lang="en-US" altLang="zh-CN" sz="2400" dirty="0" smtClean="0">
              <a:solidFill>
                <a:srgbClr val="FF000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Redis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List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操作的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OT 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设计与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验证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满足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CP1)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099" y="2277243"/>
            <a:ext cx="4572000" cy="1868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40404"/>
                </a:solidFill>
                <a:latin typeface="+mn-ea"/>
                <a:sym typeface="+mn-ea"/>
              </a:rPr>
              <a:t>基于操作转换的协同编辑系统</a:t>
            </a:r>
            <a:endParaRPr lang="zh-CN" altLang="zh-CN" sz="2400" b="1" dirty="0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endParaRPr lang="zh-CN" altLang="en-US" sz="2400" dirty="0">
              <a:solidFill>
                <a:srgbClr val="040404"/>
              </a:solidFill>
              <a:latin typeface="+mn-ea"/>
            </a:endParaRPr>
          </a:p>
          <a:p>
            <a:pPr lvl="1"/>
            <a:endParaRPr lang="zh-CN" altLang="en-US" sz="1350" dirty="0" smtClean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en-US" altLang="zh-CN" sz="1350" dirty="0">
              <a:solidFill>
                <a:srgbClr val="040404"/>
              </a:solidFill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71600" y="2886075"/>
          <a:ext cx="640016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b="0" dirty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100" b="0" dirty="0">
                          <a:solidFill>
                            <a:schemeClr val="dk1"/>
                          </a:solidFill>
                        </a:rPr>
                        <a:t>控制算法）</a:t>
                      </a:r>
                      <a:endParaRPr lang="zh-CN" altLang="en-US" sz="2100" b="0" dirty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 dirty="0"/>
                        <a:t>Transformation Properties and Conditions(CP1/CP2)</a:t>
                      </a:r>
                      <a:endParaRPr lang="en-US" altLang="zh-CN" sz="1350" dirty="0"/>
                    </a:p>
                  </a:txBody>
                  <a:tcPr marL="68580" marR="68580" marT="34290" marB="3429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dirty="0"/>
                        <a:t>Transformation Functions(OT</a:t>
                      </a:r>
                      <a:r>
                        <a:rPr lang="zh-CN" altLang="en-US" sz="2100" dirty="0"/>
                        <a:t>函数）</a:t>
                      </a:r>
                      <a:endParaRPr lang="zh-CN" alt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8" name="内容占位符 7" descr="无标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409825"/>
            <a:ext cx="8229600" cy="277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921" y="3193653"/>
            <a:ext cx="1343025" cy="2824639"/>
          </a:xfrm>
          <a:prstGeom prst="rect">
            <a:avLst/>
          </a:prstGeom>
        </p:spPr>
      </p:pic>
      <p:pic>
        <p:nvPicPr>
          <p:cNvPr id="4098" name="Picture 2" descr="Image result for red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3" y="2256258"/>
            <a:ext cx="1800114" cy="6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 descr="无标题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9430" y="2396490"/>
            <a:ext cx="5105400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6429375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第一类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</a:t>
            </a:r>
            <a:r>
              <a:rPr lang="zh-CN" altLang="en-US" dirty="0" smtClean="0">
                <a:solidFill>
                  <a:srgbClr val="040404"/>
                </a:solidFill>
              </a:rPr>
              <a:t>设计</a:t>
            </a:r>
            <a:r>
              <a:rPr lang="zh-CN" altLang="en-US" dirty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[Sun@CSCW’14]</a:t>
            </a:r>
            <a:endParaRPr lang="en-US" altLang="zh-CN" sz="1600" dirty="0" smtClean="0">
              <a:solidFill>
                <a:srgbClr val="040404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OT(del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(i), del (j)) =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{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(i-1)} if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&gt;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(i)}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&lt;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{no-op}  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2416" y="3308191"/>
            <a:ext cx="2958941" cy="19130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 lnSpcReduction="10000"/>
          </a:bodyPr>
          <a:lstStyle/>
          <a:p>
            <a:pPr marL="173990" lvl="1" indent="0">
              <a:buFont typeface="+mj-ea"/>
              <a:buNone/>
            </a:pPr>
            <a:r>
              <a:rPr lang="zh-CN" altLang="en-US" dirty="0" smtClean="0">
                <a:solidFill>
                  <a:srgbClr val="040404"/>
                </a:solidFill>
              </a:rPr>
              <a:t>第二</a:t>
            </a:r>
            <a:r>
              <a:rPr lang="zh-CN" altLang="en-US" dirty="0">
                <a:solidFill>
                  <a:srgbClr val="040404"/>
                </a:solidFill>
              </a:rPr>
              <a:t>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</a:t>
            </a:r>
            <a:r>
              <a:rPr lang="en-US" altLang="zh-CN" sz="1600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[Sun@CSCW’17]</a:t>
            </a:r>
            <a:r>
              <a:rPr lang="zh-CN" altLang="en-US" dirty="0">
                <a:solidFill>
                  <a:srgbClr val="040404"/>
                </a:solidFill>
              </a:rPr>
              <a:t>：</a:t>
            </a: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105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288" y="1998345"/>
            <a:ext cx="6879431" cy="349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3.xml><?xml version="1.0" encoding="utf-8"?>
<p:tagLst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WPS 演示</Application>
  <PresentationFormat>全屏显示(4:3)</PresentationFormat>
  <Paragraphs>304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宋体</vt:lpstr>
      <vt:lpstr>Wingdings</vt:lpstr>
      <vt:lpstr>仿宋</vt:lpstr>
      <vt:lpstr>黑体</vt:lpstr>
      <vt:lpstr>Candara</vt:lpstr>
      <vt:lpstr>华文细黑</vt:lpstr>
      <vt:lpstr>Courier New</vt:lpstr>
      <vt:lpstr>Arial</vt:lpstr>
      <vt:lpstr>Calibri</vt:lpstr>
      <vt:lpstr>微软雅黑</vt:lpstr>
      <vt:lpstr>楷体</vt:lpstr>
      <vt:lpstr>Consolas</vt:lpstr>
      <vt:lpstr>Arial Unicode MS</vt:lpstr>
      <vt:lpstr>Kozuka Gothic Pr6N B</vt:lpstr>
      <vt:lpstr>Yu Mincho</vt:lpstr>
      <vt:lpstr>2_Network</vt:lpstr>
      <vt:lpstr>mopec-2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第一章：绪言</vt:lpstr>
      <vt:lpstr>第一章：绪言</vt:lpstr>
      <vt:lpstr>第一章：绪言</vt:lpstr>
      <vt:lpstr>第二章：相关工作</vt:lpstr>
      <vt:lpstr>第二章：相关工作</vt:lpstr>
      <vt:lpstr>第二章：相关工作</vt:lpstr>
      <vt:lpstr>第二章：相关工作</vt:lpstr>
      <vt:lpstr>第三章：Redis List OT 函数设计</vt:lpstr>
      <vt:lpstr>第三章：Redis List OT 函数设计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PowerPoint 演示文稿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研究展望</vt:lpstr>
      <vt:lpstr>面向 Redis List 的 OT 函数的 设计与验证</vt:lpstr>
      <vt:lpstr>参考文献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云飛揚1416839454</cp:lastModifiedBy>
  <cp:revision>2436</cp:revision>
  <cp:lastPrinted>2014-03-24T00:35:00Z</cp:lastPrinted>
  <dcterms:created xsi:type="dcterms:W3CDTF">2012-02-01T01:23:00Z</dcterms:created>
  <dcterms:modified xsi:type="dcterms:W3CDTF">2018-06-07T05:06:23Z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