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6" r:id="rId5"/>
    <p:sldId id="329" r:id="rId6"/>
    <p:sldId id="327" r:id="rId7"/>
    <p:sldId id="328" r:id="rId8"/>
    <p:sldId id="330" r:id="rId9"/>
    <p:sldId id="332" r:id="rId10"/>
    <p:sldId id="333" r:id="rId11"/>
    <p:sldId id="331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24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3072" userDrawn="1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sch, Logan" initials="LK" lastIdx="2" clrIdx="0">
    <p:extLst/>
  </p:cmAuthor>
  <p:cmAuthor id="2" name="Thiel, Lindsay" initials="LT" lastIdx="7" clrIdx="1">
    <p:extLst/>
  </p:cmAuthor>
  <p:cmAuthor id="3" name="Keen, Jon" initials="JK" lastIdx="4" clrIdx="2">
    <p:extLst/>
  </p:cmAuthor>
  <p:cmAuthor id="4" name="Ailes, Elizabeth (CDC/ONDIEH/NCBDDD)" initials="AE(" lastIdx="5" clrIdx="3">
    <p:extLst>
      <p:ext uri="{19B8F6BF-5375-455C-9EA6-DF929625EA0E}">
        <p15:presenceInfo xmlns:p15="http://schemas.microsoft.com/office/powerpoint/2012/main" userId="S-1-5-21-1207783550-2075000910-922709458-262642" providerId="AD"/>
      </p:ext>
    </p:extLst>
  </p:cmAuthor>
  <p:cmAuthor id="5" name="Gilboa, Suzanne (CDC/ONDIEH/NCBDDD)" initials="GS(" lastIdx="4" clrIdx="4">
    <p:extLst>
      <p:ext uri="{19B8F6BF-5375-455C-9EA6-DF929625EA0E}">
        <p15:presenceInfo xmlns:p15="http://schemas.microsoft.com/office/powerpoint/2012/main" userId="S-1-5-21-1207783550-2075000910-922709458-179555" providerId="AD"/>
      </p:ext>
    </p:extLst>
  </p:cmAuthor>
  <p:cmAuthor id="6" name="Zimmerman, John" initials="JZ" lastIdx="1" clrIdx="5">
    <p:extLst>
      <p:ext uri="{19B8F6BF-5375-455C-9EA6-DF929625EA0E}">
        <p15:presenceInfo xmlns:p15="http://schemas.microsoft.com/office/powerpoint/2012/main" userId="Zimmerman, 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CDCDC"/>
    <a:srgbClr val="00A1DE"/>
    <a:srgbClr val="CBCDD6"/>
    <a:srgbClr val="EAEAEA"/>
    <a:srgbClr val="C00000"/>
    <a:srgbClr val="3C8A2E"/>
    <a:srgbClr val="B4B4B4"/>
    <a:srgbClr val="57575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433" autoAdjust="0"/>
  </p:normalViewPr>
  <p:slideViewPr>
    <p:cSldViewPr snapToGrid="0" showGuides="1">
      <p:cViewPr varScale="1">
        <p:scale>
          <a:sx n="89" d="100"/>
          <a:sy n="89" d="100"/>
        </p:scale>
        <p:origin x="749" y="77"/>
      </p:cViewPr>
      <p:guideLst>
        <p:guide orient="horz" pos="244"/>
        <p:guide orient="horz" pos="1021"/>
        <p:guide orient="horz" pos="3912"/>
        <p:guide orient="horz" pos="531"/>
        <p:guide orient="horz" pos="1224"/>
        <p:guide pos="2880"/>
        <p:guide pos="230"/>
        <p:guide pos="3072"/>
        <p:guide pos="2824"/>
        <p:guide pos="2936"/>
        <p:guide pos="3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 showGuides="1">
      <p:cViewPr varScale="1">
        <p:scale>
          <a:sx n="64" d="100"/>
          <a:sy n="64" d="100"/>
        </p:scale>
        <p:origin x="3204" y="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4/15/2016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12881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over-image-3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1</a:t>
            </a:r>
          </a:p>
          <a:p>
            <a:pPr lvl="2"/>
            <a:r>
              <a:rPr lang="en-US" dirty="0" smtClean="0"/>
              <a:t>Bullet level 2</a:t>
            </a:r>
          </a:p>
          <a:p>
            <a:pPr lvl="3"/>
            <a:r>
              <a:rPr lang="en-US" dirty="0" smtClean="0"/>
              <a:t>Bullet level 3</a:t>
            </a:r>
          </a:p>
          <a:p>
            <a:pPr lvl="4"/>
            <a:r>
              <a:rPr lang="en-US" dirty="0" smtClean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4434840" y="6481703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8C8C8C"/>
                </a:solidFill>
              </a:rPr>
              <a:t>Copyright © 2015 Deloitte Development LLC.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7" r:id="rId3"/>
    <p:sldLayoutId id="2147483678" r:id="rId4"/>
    <p:sldLayoutId id="2147483680" r:id="rId5"/>
    <p:sldLayoutId id="2147483681" r:id="rId6"/>
    <p:sldLayoutId id="2147483695" r:id="rId7"/>
    <p:sldLayoutId id="2147483679" r:id="rId8"/>
    <p:sldLayoutId id="2147483697" r:id="rId9"/>
    <p:sldLayoutId id="2147483682" r:id="rId10"/>
    <p:sldLayoutId id="2147483698" r:id="rId11"/>
    <p:sldLayoutId id="2147483696" r:id="rId12"/>
    <p:sldLayoutId id="2147483684" r:id="rId13"/>
    <p:sldLayoutId id="2147483691" r:id="rId14"/>
    <p:sldLayoutId id="2147483690" r:id="rId15"/>
    <p:sldLayoutId id="2147483683" r:id="rId16"/>
    <p:sldLayoutId id="2147483692" r:id="rId17"/>
    <p:sldLayoutId id="2147483685" r:id="rId18"/>
    <p:sldLayoutId id="2147483693" r:id="rId19"/>
    <p:sldLayoutId id="2147483694" r:id="rId20"/>
    <p:sldLayoutId id="2147483689" r:id="rId2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100000"/>
        <a:buFont typeface="Arial" panose="020B0604020202020204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8" y="2629159"/>
            <a:ext cx="8502015" cy="842400"/>
          </a:xfrm>
        </p:spPr>
        <p:txBody>
          <a:bodyPr/>
          <a:lstStyle/>
          <a:p>
            <a:r>
              <a:rPr lang="en-US" dirty="0" smtClean="0"/>
              <a:t>NCBDDD DCDD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8" y="3312156"/>
            <a:ext cx="6252755" cy="1371600"/>
          </a:xfrm>
        </p:spPr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Teratogens Identification: </a:t>
            </a:r>
            <a:r>
              <a:rPr lang="en-US" dirty="0" smtClean="0">
                <a:solidFill>
                  <a:schemeClr val="dk1"/>
                </a:solidFill>
              </a:rPr>
              <a:t>Data Science Support</a:t>
            </a:r>
          </a:p>
          <a:p>
            <a:r>
              <a:rPr lang="en-US" dirty="0" smtClean="0"/>
              <a:t>Exploratory Analysis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382284"/>
            <a:ext cx="1979876" cy="1452779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" y="5982795"/>
            <a:ext cx="1333948" cy="2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44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Accomplishments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Deloitte Work Week of  4/11/16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Received the full data set (to date)!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Joined the data into one csv file using existing relationship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exploratory </a:t>
            </a:r>
            <a:r>
              <a:rPr lang="en-US" dirty="0" smtClean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for matching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</a:t>
            </a:r>
            <a:r>
              <a:rPr lang="en-US" dirty="0" err="1" smtClean="0"/>
              <a:t>github</a:t>
            </a:r>
            <a:r>
              <a:rPr lang="en-US" dirty="0" smtClean="0"/>
              <a:t> public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86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Method – Count of unique values in the mag variable in the </a:t>
            </a:r>
            <a:r>
              <a:rPr lang="en-US" dirty="0" err="1" smtClean="0"/>
              <a:t>Teris</a:t>
            </a:r>
            <a:r>
              <a:rPr lang="en-US" dirty="0" smtClean="0"/>
              <a:t> summary table – Number of Agents = 1662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Teris</a:t>
            </a:r>
            <a:r>
              <a:rPr lang="en-US" dirty="0" smtClean="0"/>
              <a:t> Ratings Summary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5347901"/>
            <a:ext cx="8412480" cy="104338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Interpretation – A large number of drugs labeled undetermined</a:t>
            </a:r>
          </a:p>
          <a:p>
            <a:r>
              <a:rPr lang="en-US" dirty="0" smtClean="0"/>
              <a:t>We may have to combine some categories if we want to use </a:t>
            </a:r>
            <a:r>
              <a:rPr lang="en-US" dirty="0" err="1" smtClean="0"/>
              <a:t>Teris</a:t>
            </a:r>
            <a:r>
              <a:rPr lang="en-US" dirty="0" smtClean="0"/>
              <a:t> to validate findings or run supervised learning using </a:t>
            </a:r>
            <a:r>
              <a:rPr lang="en-US" dirty="0" err="1" smtClean="0"/>
              <a:t>Teris</a:t>
            </a:r>
            <a:r>
              <a:rPr lang="en-US" dirty="0" smtClean="0"/>
              <a:t> Mag values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84618"/>
              </p:ext>
            </p:extLst>
          </p:nvPr>
        </p:nvGraphicFramePr>
        <p:xfrm>
          <a:off x="365758" y="1707551"/>
          <a:ext cx="8412484" cy="364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623"/>
                <a:gridCol w="1328468"/>
                <a:gridCol w="1587260"/>
                <a:gridCol w="2015133"/>
              </a:tblGrid>
              <a:tr h="2504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Percent</a:t>
                      </a:r>
                      <a:r>
                        <a:rPr lang="en-US" sz="1200" baseline="0" dirty="0" smtClean="0"/>
                        <a:t> of 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Cumulative Percent</a:t>
                      </a:r>
                      <a:endParaRPr lang="en-US" sz="1200" dirty="0"/>
                    </a:p>
                  </a:txBody>
                  <a:tcPr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UNDETERMINED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75.8%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UNLIKELY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87.5%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90.6%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MINIMAL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91.8%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SMALL TO MODERATE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92.6%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NONE TO MINIMAL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93.3%</a:t>
                      </a:r>
                    </a:p>
                  </a:txBody>
                  <a:tcPr marL="7620" marR="7620" marT="7620" marB="0" anchor="b"/>
                </a:tc>
              </a:tr>
              <a:tr h="305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FIRST-TRIMESTER USE: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UNDETERMINED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 LATER IN PREGNANCY: SMALL TO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MODERATE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93.7%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94.0%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MINIMAL TO SMALL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94.3%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MODERATE TO HIGH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94.6%</a:t>
                      </a:r>
                    </a:p>
                  </a:txBody>
                  <a:tcPr marL="7620" marR="7620" marT="7620" marB="0" anchor="b"/>
                </a:tc>
              </a:tr>
              <a:tr h="25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100.0%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394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Method – using the existing relationship mapping to determine what agents in </a:t>
            </a:r>
            <a:r>
              <a:rPr lang="en-US" dirty="0" err="1" smtClean="0"/>
              <a:t>Teris</a:t>
            </a:r>
            <a:r>
              <a:rPr lang="en-US" dirty="0" smtClean="0"/>
              <a:t> had full descriptions across the data sets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Description Matches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4917057"/>
            <a:ext cx="8412480" cy="142854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Interpretation:</a:t>
            </a:r>
          </a:p>
          <a:p>
            <a:r>
              <a:rPr lang="en-US" dirty="0" smtClean="0"/>
              <a:t>~70% </a:t>
            </a:r>
            <a:r>
              <a:rPr lang="en-US" dirty="0" err="1" smtClean="0"/>
              <a:t>Teris</a:t>
            </a:r>
            <a:r>
              <a:rPr lang="en-US" dirty="0" smtClean="0"/>
              <a:t> agent could find </a:t>
            </a:r>
            <a:r>
              <a:rPr lang="en-US" dirty="0" smtClean="0"/>
              <a:t>more than one description</a:t>
            </a:r>
            <a:r>
              <a:rPr lang="en-US" dirty="0" smtClean="0"/>
              <a:t>. We can use them to fit the model and check the model </a:t>
            </a:r>
            <a:r>
              <a:rPr lang="en-US" dirty="0" smtClean="0"/>
              <a:t>performance. More matching of </a:t>
            </a:r>
            <a:r>
              <a:rPr lang="en-US" dirty="0" err="1" smtClean="0"/>
              <a:t>synames</a:t>
            </a:r>
            <a:r>
              <a:rPr lang="en-US" dirty="0" smtClean="0"/>
              <a:t> will add more data to the agents.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96664"/>
              </p:ext>
            </p:extLst>
          </p:nvPr>
        </p:nvGraphicFramePr>
        <p:xfrm>
          <a:off x="365760" y="1488080"/>
          <a:ext cx="8364172" cy="342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256"/>
                <a:gridCol w="4289916"/>
              </a:tblGrid>
              <a:tr h="526795">
                <a:tc>
                  <a:txBody>
                    <a:bodyPr/>
                    <a:lstStyle/>
                    <a:p>
                      <a:r>
                        <a:rPr lang="en-US" dirty="0" smtClean="0"/>
                        <a:t>Agents Matching Based on </a:t>
                      </a:r>
                      <a:r>
                        <a:rPr lang="en-US" dirty="0" err="1" smtClean="0"/>
                        <a:t>Teris</a:t>
                      </a:r>
                      <a:r>
                        <a:rPr lang="en-US" dirty="0" smtClean="0"/>
                        <a:t> Agents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614183">
                <a:tc>
                  <a:txBody>
                    <a:bodyPr/>
                    <a:lstStyle/>
                    <a:p>
                      <a:r>
                        <a:rPr lang="en-US" dirty="0" smtClean="0"/>
                        <a:t># of agent can find descriptions in 3 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322</a:t>
                      </a:r>
                      <a:endParaRPr lang="en-US" dirty="0"/>
                    </a:p>
                  </a:txBody>
                  <a:tcPr/>
                </a:tc>
              </a:tr>
              <a:tr h="752565">
                <a:tc>
                  <a:txBody>
                    <a:bodyPr/>
                    <a:lstStyle/>
                    <a:p>
                      <a:r>
                        <a:rPr lang="en-US" dirty="0" smtClean="0"/>
                        <a:t># of agent can find descriptions only in Shepherd and </a:t>
                      </a:r>
                      <a:r>
                        <a:rPr lang="en-US" dirty="0" err="1" smtClean="0"/>
                        <a:t>Teris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52565">
                <a:tc>
                  <a:txBody>
                    <a:bodyPr/>
                    <a:lstStyle/>
                    <a:p>
                      <a:r>
                        <a:rPr lang="en-US" dirty="0" smtClean="0"/>
                        <a:t># of agent can find descriptions only in </a:t>
                      </a:r>
                      <a:r>
                        <a:rPr lang="en-US" dirty="0" err="1" smtClean="0"/>
                        <a:t>reprotox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Teris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785</a:t>
                      </a:r>
                      <a:endParaRPr lang="en-US" dirty="0"/>
                    </a:p>
                  </a:txBody>
                  <a:tcPr/>
                </a:tc>
              </a:tr>
              <a:tr h="614183">
                <a:tc>
                  <a:txBody>
                    <a:bodyPr/>
                    <a:lstStyle/>
                    <a:p>
                      <a:r>
                        <a:rPr lang="en-US" dirty="0" smtClean="0"/>
                        <a:t># of agent can’t find in Shepherd and </a:t>
                      </a:r>
                      <a:r>
                        <a:rPr lang="en-US" dirty="0" err="1" smtClean="0"/>
                        <a:t>reprotox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15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– </a:t>
            </a:r>
            <a:r>
              <a:rPr lang="en-US" dirty="0" err="1" smtClean="0"/>
              <a:t>Teris</a:t>
            </a:r>
            <a:r>
              <a:rPr lang="en-US" dirty="0" smtClean="0"/>
              <a:t> </a:t>
            </a:r>
            <a:r>
              <a:rPr lang="en-US" dirty="0" err="1" smtClean="0"/>
              <a:t>synname</a:t>
            </a:r>
            <a:r>
              <a:rPr lang="en-US" dirty="0" smtClean="0"/>
              <a:t> matching across the Shepard and </a:t>
            </a:r>
            <a:r>
              <a:rPr lang="en-US" dirty="0" err="1" smtClean="0"/>
              <a:t>Reprotox</a:t>
            </a:r>
            <a:r>
              <a:rPr lang="en-US" dirty="0" smtClean="0"/>
              <a:t> data </a:t>
            </a:r>
            <a:r>
              <a:rPr lang="en-US" dirty="0" smtClean="0"/>
              <a:t>sets with the current 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Synname</a:t>
            </a:r>
            <a:r>
              <a:rPr lang="en-US" dirty="0" smtClean="0"/>
              <a:t> Matching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 of shepherd agent name (‘</a:t>
            </a:r>
            <a:r>
              <a:rPr lang="en-US" dirty="0" err="1"/>
              <a:t>ShepAgentName</a:t>
            </a:r>
            <a:r>
              <a:rPr lang="en-US" dirty="0"/>
              <a:t>’): 3631</a:t>
            </a:r>
          </a:p>
          <a:p>
            <a:r>
              <a:rPr lang="en-US" dirty="0"/>
              <a:t># of shepherd agent name not matching </a:t>
            </a:r>
            <a:r>
              <a:rPr lang="en-US" dirty="0" err="1"/>
              <a:t>synname</a:t>
            </a:r>
            <a:r>
              <a:rPr lang="en-US" dirty="0"/>
              <a:t>: 3046</a:t>
            </a:r>
          </a:p>
          <a:p>
            <a:endParaRPr lang="en-US" dirty="0"/>
          </a:p>
          <a:p>
            <a:r>
              <a:rPr lang="en-US" dirty="0"/>
              <a:t># of </a:t>
            </a:r>
            <a:r>
              <a:rPr lang="en-US" dirty="0" err="1"/>
              <a:t>reprotox</a:t>
            </a:r>
            <a:r>
              <a:rPr lang="en-US" dirty="0"/>
              <a:t> agent name (‘</a:t>
            </a:r>
            <a:r>
              <a:rPr lang="en-US" dirty="0" err="1"/>
              <a:t>DgDrug</a:t>
            </a:r>
            <a:r>
              <a:rPr lang="en-US" dirty="0"/>
              <a:t>’): 10610</a:t>
            </a:r>
          </a:p>
          <a:p>
            <a:r>
              <a:rPr lang="en-US" dirty="0"/>
              <a:t># of </a:t>
            </a:r>
            <a:r>
              <a:rPr lang="en-US" dirty="0" err="1"/>
              <a:t>reprotox</a:t>
            </a:r>
            <a:r>
              <a:rPr lang="en-US" dirty="0"/>
              <a:t> agent name not matching </a:t>
            </a:r>
            <a:r>
              <a:rPr lang="en-US" dirty="0" err="1"/>
              <a:t>synname</a:t>
            </a:r>
            <a:r>
              <a:rPr lang="en-US" dirty="0"/>
              <a:t>: 7709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gray">
          <a:xfrm>
            <a:off x="365760" y="4917057"/>
            <a:ext cx="8412480" cy="142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03200" indent="-203200" algn="l" defTabSz="914400" rtl="0" eaLnBrk="1" latinLnBrk="0" hangingPunct="1">
              <a:spcBef>
                <a:spcPts val="600"/>
              </a:spcBef>
              <a:buClrTx/>
              <a:buSzPct val="100000"/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1800" indent="-203200" algn="l" defTabSz="914400" rtl="0" eaLnBrk="1" latinLnBrk="0" hangingPunct="1">
              <a:spcBef>
                <a:spcPts val="600"/>
              </a:spcBef>
              <a:buClrTx/>
              <a:buSzPct val="100000"/>
              <a:buFont typeface="Arial"/>
              <a:buChar char="−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60400" indent="-203200" algn="l" defTabSz="914400" rtl="0" eaLnBrk="1" latinLnBrk="0" hangingPunct="1">
              <a:spcBef>
                <a:spcPts val="600"/>
              </a:spcBef>
              <a:buClrTx/>
              <a:buSzPct val="100000"/>
              <a:buFont typeface="Arial"/>
              <a:buChar char="◦"/>
              <a:defRPr lang="en-US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89000" indent="-203200" algn="l" defTabSz="798513" rtl="0" eaLnBrk="1" latinLnBrk="0" hangingPunct="1">
              <a:spcBef>
                <a:spcPts val="600"/>
              </a:spcBef>
              <a:buClrTx/>
              <a:buSzPct val="100000"/>
              <a:buFont typeface="Arial"/>
              <a:buChar char="−"/>
              <a:tabLst/>
              <a:defRPr lang="en-US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Interpretation:</a:t>
            </a:r>
          </a:p>
          <a:p>
            <a:r>
              <a:rPr lang="en-US" dirty="0" smtClean="0"/>
              <a:t>Still a lot of information to be included. Following a suggested matching flow outlined on the next slide with </a:t>
            </a:r>
            <a:r>
              <a:rPr lang="en-US" dirty="0" err="1" smtClean="0"/>
              <a:t>Teris</a:t>
            </a:r>
            <a:r>
              <a:rPr lang="en-US" dirty="0" smtClean="0"/>
              <a:t> </a:t>
            </a:r>
            <a:r>
              <a:rPr lang="en-US" dirty="0" err="1" smtClean="0"/>
              <a:t>agentname</a:t>
            </a:r>
            <a:r>
              <a:rPr lang="en-US" dirty="0" smtClean="0"/>
              <a:t> directly or </a:t>
            </a:r>
            <a:r>
              <a:rPr lang="en-US" dirty="0" smtClean="0"/>
              <a:t>if </a:t>
            </a:r>
            <a:r>
              <a:rPr lang="en-US" dirty="0" smtClean="0"/>
              <a:t>the </a:t>
            </a:r>
            <a:r>
              <a:rPr lang="en-US" dirty="0" err="1" smtClean="0"/>
              <a:t>shephard</a:t>
            </a:r>
            <a:r>
              <a:rPr lang="en-US" dirty="0" smtClean="0"/>
              <a:t>/</a:t>
            </a:r>
            <a:r>
              <a:rPr lang="en-US" dirty="0" err="1" smtClean="0"/>
              <a:t>reprotox</a:t>
            </a:r>
            <a:r>
              <a:rPr lang="en-US" dirty="0" smtClean="0"/>
              <a:t> agent </a:t>
            </a:r>
            <a:r>
              <a:rPr lang="en-US" dirty="0" smtClean="0"/>
              <a:t>name/</a:t>
            </a:r>
            <a:r>
              <a:rPr lang="en-US" dirty="0" err="1" smtClean="0"/>
              <a:t>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81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Method -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Matching Flow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67212"/>
              </p:ext>
            </p:extLst>
          </p:nvPr>
        </p:nvGraphicFramePr>
        <p:xfrm>
          <a:off x="365125" y="1611313"/>
          <a:ext cx="8413114" cy="409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096"/>
                <a:gridCol w="4678556"/>
                <a:gridCol w="1574231"/>
                <a:gridCol w="1574231"/>
              </a:tblGrid>
              <a:tr h="521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Step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Reason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463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Original Diagram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Intuitive Matching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Full Data 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</a:tr>
              <a:tr h="463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Match ‘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ReprotroxAgents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DgDrug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‘ to ‘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terisSummaries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agentname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’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Extra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Matching that is Automated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Unmatched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from step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</a:tr>
              <a:tr h="463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‘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shepardAgents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Syn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’ to ‘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TerisAgents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Synname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’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Matching that is Automated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Unmatched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step 2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463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shepardSummaries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Agentname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to ‘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terisSummaries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agentname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Matching that is Automated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Unmatched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step 3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463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 word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matching – requires manual checks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matching exhausted – manual checking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Unmatched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step 4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463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Probability matching – requires manual checks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matching exhausted – manual checking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Unmatched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step 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5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Automated Steps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Matching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611313"/>
            <a:ext cx="8189465" cy="44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Can we include notes section from </a:t>
            </a:r>
            <a:r>
              <a:rPr lang="en-US" dirty="0" err="1" smtClean="0"/>
              <a:t>Teris</a:t>
            </a:r>
            <a:r>
              <a:rPr lang="en-US" dirty="0" smtClean="0"/>
              <a:t> for the data modeling</a:t>
            </a:r>
          </a:p>
          <a:p>
            <a:r>
              <a:rPr lang="en-US" dirty="0" smtClean="0"/>
              <a:t>Match agreement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750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48ECD80-BB24-48FB-8D4F-7A96A78B4418}" vid="{3F862A94-E3B3-490B-9F0B-EE4E166942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BD72CCE7BA014BB02EDB1ED3E02265" ma:contentTypeVersion="0" ma:contentTypeDescription="Create a new document." ma:contentTypeScope="" ma:versionID="733cef32599cb40be7f25e112430dfb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05BDD5-3434-4D95-9B32-87ACDF469F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C7777-FECA-4CBE-8B52-2DFEA6733C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8DD8A7-283C-4923-92C2-55B14A8AF83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Deloitte_US_Onscreen</Template>
  <TotalTime>15287</TotalTime>
  <Words>520</Words>
  <Application>Microsoft Office PowerPoint</Application>
  <PresentationFormat>On-screen Show (4:3)</PresentationFormat>
  <Paragraphs>121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Deloitte_US_Onscreen</vt:lpstr>
      <vt:lpstr>think-cell Slide</vt:lpstr>
      <vt:lpstr>NCBDDD DCDD </vt:lpstr>
      <vt:lpstr>Deloitte Work Week of  4/11/16 </vt:lpstr>
      <vt:lpstr>Teris Ratings Summary </vt:lpstr>
      <vt:lpstr>Agent Description Matches</vt:lpstr>
      <vt:lpstr>Synname Matching</vt:lpstr>
      <vt:lpstr>Suggested Matching Flow</vt:lpstr>
      <vt:lpstr>Suggested Matching Flow</vt:lpstr>
      <vt:lpstr>Questions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PowerPoint template — Top tips for use</dc:title>
  <dc:creator>Keen, Jon</dc:creator>
  <cp:lastModifiedBy>Zimmerman, John</cp:lastModifiedBy>
  <cp:revision>337</cp:revision>
  <cp:lastPrinted>2014-06-25T02:16:22Z</cp:lastPrinted>
  <dcterms:created xsi:type="dcterms:W3CDTF">2014-11-02T02:54:25Z</dcterms:created>
  <dcterms:modified xsi:type="dcterms:W3CDTF">2016-04-15T17:32:06Z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0x0101000FBD72CCE7BA014BB02EDB1ED3E02265</vt:lpwstr>
  </property>
</Properties>
</file>