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71" r:id="rId5"/>
    <p:sldId id="272" r:id="rId6"/>
    <p:sldId id="261" r:id="rId7"/>
    <p:sldId id="268" r:id="rId8"/>
    <p:sldId id="270" r:id="rId9"/>
    <p:sldId id="274" r:id="rId10"/>
    <p:sldId id="262" r:id="rId11"/>
    <p:sldId id="273" r:id="rId12"/>
    <p:sldId id="275" r:id="rId13"/>
    <p:sldId id="263" r:id="rId14"/>
    <p:sldId id="276" r:id="rId15"/>
    <p:sldId id="277" r:id="rId16"/>
    <p:sldId id="278" r:id="rId17"/>
    <p:sldId id="279" r:id="rId18"/>
    <p:sldId id="280" r:id="rId19"/>
    <p:sldId id="282" r:id="rId20"/>
    <p:sldId id="265" r:id="rId21"/>
    <p:sldId id="264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E6C"/>
    <a:srgbClr val="1E227B"/>
    <a:srgbClr val="D8D8D8"/>
    <a:srgbClr val="FFFFFF"/>
    <a:srgbClr val="08289C"/>
    <a:srgbClr val="030CC5"/>
    <a:srgbClr val="0D18FB"/>
    <a:srgbClr val="0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1" autoAdjust="0"/>
    <p:restoredTop sz="94451" autoAdjust="0"/>
  </p:normalViewPr>
  <p:slideViewPr>
    <p:cSldViewPr snapToGrid="0">
      <p:cViewPr varScale="1">
        <p:scale>
          <a:sx n="85" d="100"/>
          <a:sy n="85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F14B-E60F-410D-8719-592889E84C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0352AA-C797-4F93-B6D1-C369D6B9FF2C}">
      <dgm:prSet phldrT="[文本]" custT="1"/>
      <dgm:spPr/>
      <dgm:t>
        <a:bodyPr/>
        <a:lstStyle/>
        <a:p>
          <a:r>
            <a:rPr lang="zh-CN" altLang="en-US" sz="1000" dirty="0"/>
            <a:t>金融时序分析</a:t>
          </a:r>
        </a:p>
      </dgm:t>
    </dgm:pt>
    <dgm:pt modelId="{EEA99CBD-08D1-44CA-BD89-FAF865570D6B}" type="parTrans" cxnId="{84E33DC6-7AF7-4CE8-9437-1E10AC9A2F95}">
      <dgm:prSet/>
      <dgm:spPr/>
      <dgm:t>
        <a:bodyPr/>
        <a:lstStyle/>
        <a:p>
          <a:endParaRPr lang="zh-CN" altLang="en-US"/>
        </a:p>
      </dgm:t>
    </dgm:pt>
    <dgm:pt modelId="{7CFA86AB-C714-4699-90AD-EC2E76B99088}" type="sibTrans" cxnId="{84E33DC6-7AF7-4CE8-9437-1E10AC9A2F95}">
      <dgm:prSet/>
      <dgm:spPr/>
      <dgm:t>
        <a:bodyPr/>
        <a:lstStyle/>
        <a:p>
          <a:endParaRPr lang="zh-CN" altLang="en-US"/>
        </a:p>
      </dgm:t>
    </dgm:pt>
    <dgm:pt modelId="{C121EA68-E432-490E-8D96-23DCC8C16D56}">
      <dgm:prSet phldrT="[文本]" custT="1"/>
      <dgm:spPr/>
      <dgm:t>
        <a:bodyPr/>
        <a:lstStyle/>
        <a:p>
          <a:r>
            <a:rPr lang="zh-CN" altLang="en-US" sz="1000" dirty="0"/>
            <a:t>智能计算方法</a:t>
          </a:r>
        </a:p>
      </dgm:t>
    </dgm:pt>
    <dgm:pt modelId="{F1283737-3B20-4ED3-B1D7-39C3FC3366A2}" type="parTrans" cxnId="{BAF1F5D7-1FF3-4D98-BADD-5BA0D8A9D152}">
      <dgm:prSet/>
      <dgm:spPr/>
      <dgm:t>
        <a:bodyPr/>
        <a:lstStyle/>
        <a:p>
          <a:endParaRPr lang="zh-CN" altLang="en-US"/>
        </a:p>
      </dgm:t>
    </dgm:pt>
    <dgm:pt modelId="{DAB10E9E-FE18-4ECA-9139-84707C08C283}" type="sibTrans" cxnId="{BAF1F5D7-1FF3-4D98-BADD-5BA0D8A9D152}">
      <dgm:prSet/>
      <dgm:spPr/>
      <dgm:t>
        <a:bodyPr/>
        <a:lstStyle/>
        <a:p>
          <a:endParaRPr lang="zh-CN" altLang="en-US"/>
        </a:p>
      </dgm:t>
    </dgm:pt>
    <dgm:pt modelId="{79B15ED7-2F4F-4984-87E7-1DB5A1287CF9}">
      <dgm:prSet phldrT="[文本]" custT="1"/>
      <dgm:spPr/>
      <dgm:t>
        <a:bodyPr/>
        <a:lstStyle/>
        <a:p>
          <a:r>
            <a:rPr lang="en-US" sz="1000" dirty="0"/>
            <a:t>White</a:t>
          </a:r>
          <a:r>
            <a:rPr lang="zh-CN" sz="1000" dirty="0"/>
            <a:t>首次提出了针对神经网络的误差反向传播算法</a:t>
          </a:r>
          <a:r>
            <a:rPr lang="zh-CN" altLang="en-US" sz="1000" dirty="0"/>
            <a:t>，</a:t>
          </a:r>
          <a:r>
            <a:rPr lang="zh-CN" sz="1000" dirty="0"/>
            <a:t>通过对</a:t>
          </a:r>
          <a:r>
            <a:rPr lang="en-US" sz="1000" dirty="0"/>
            <a:t>IBM</a:t>
          </a:r>
          <a:r>
            <a:rPr lang="zh-CN" sz="1000" dirty="0"/>
            <a:t>公司的股票涨跌幅的研究，取得了显著的结果</a:t>
          </a:r>
          <a:r>
            <a:rPr lang="zh-CN" sz="600" dirty="0"/>
            <a:t>。</a:t>
          </a:r>
          <a:endParaRPr lang="zh-CN" altLang="en-US" sz="600" dirty="0"/>
        </a:p>
      </dgm:t>
    </dgm:pt>
    <dgm:pt modelId="{51CB77E1-DD9C-4E36-ABF2-43999D4F9A82}" type="parTrans" cxnId="{9EE5607D-03AE-4B0F-A0C2-4BB778CBAB4F}">
      <dgm:prSet/>
      <dgm:spPr/>
      <dgm:t>
        <a:bodyPr/>
        <a:lstStyle/>
        <a:p>
          <a:endParaRPr lang="zh-CN" altLang="en-US"/>
        </a:p>
      </dgm:t>
    </dgm:pt>
    <dgm:pt modelId="{CF9E29DC-844B-4F0D-93D4-90EECF3A43AF}" type="sibTrans" cxnId="{9EE5607D-03AE-4B0F-A0C2-4BB778CBAB4F}">
      <dgm:prSet/>
      <dgm:spPr/>
      <dgm:t>
        <a:bodyPr/>
        <a:lstStyle/>
        <a:p>
          <a:endParaRPr lang="zh-CN" altLang="en-US"/>
        </a:p>
      </dgm:t>
    </dgm:pt>
    <dgm:pt modelId="{1BDF7C9B-F19E-489C-A9E9-B83E9A203792}">
      <dgm:prSet phldrT="[文本]" custT="1"/>
      <dgm:spPr/>
      <dgm:t>
        <a:bodyPr/>
        <a:lstStyle/>
        <a:p>
          <a:r>
            <a:rPr lang="zh-CN" altLang="en-US" sz="1000" dirty="0"/>
            <a:t>混合分析方法</a:t>
          </a:r>
        </a:p>
      </dgm:t>
    </dgm:pt>
    <dgm:pt modelId="{354A2D83-13D1-4CC5-B0B4-DA387C439B26}" type="parTrans" cxnId="{D579201B-1F64-463C-8962-82B613894D1C}">
      <dgm:prSet/>
      <dgm:spPr/>
      <dgm:t>
        <a:bodyPr/>
        <a:lstStyle/>
        <a:p>
          <a:endParaRPr lang="zh-CN" altLang="en-US"/>
        </a:p>
      </dgm:t>
    </dgm:pt>
    <dgm:pt modelId="{6D124943-FEB6-4654-BB42-C1EF2294FDC3}" type="sibTrans" cxnId="{D579201B-1F64-463C-8962-82B613894D1C}">
      <dgm:prSet/>
      <dgm:spPr/>
      <dgm:t>
        <a:bodyPr/>
        <a:lstStyle/>
        <a:p>
          <a:endParaRPr lang="zh-CN" altLang="en-US"/>
        </a:p>
      </dgm:t>
    </dgm:pt>
    <dgm:pt modelId="{7C304A11-BA67-4B3E-BFDF-69226F77E712}">
      <dgm:prSet phldrT="[文本]" custT="1"/>
      <dgm:spPr/>
      <dgm:t>
        <a:bodyPr/>
        <a:lstStyle/>
        <a:p>
          <a:r>
            <a:rPr lang="en-US" sz="1000" dirty="0" err="1"/>
            <a:t>Bourlard</a:t>
          </a:r>
          <a:r>
            <a:rPr lang="zh-CN" sz="1000" dirty="0"/>
            <a:t>提出将神经网络和</a:t>
          </a:r>
          <a:r>
            <a:rPr lang="en-US" sz="1000" dirty="0"/>
            <a:t>HMM</a:t>
          </a:r>
          <a:r>
            <a:rPr lang="zh-CN" sz="1000" dirty="0"/>
            <a:t>结合的方法，通过优势互补可以避免单独算法造成的缺陷</a:t>
          </a:r>
          <a:endParaRPr lang="zh-CN" altLang="en-US" sz="1000" dirty="0"/>
        </a:p>
      </dgm:t>
    </dgm:pt>
    <dgm:pt modelId="{C31EFE6F-3526-4A91-B58E-CD2B9AB3698E}" type="parTrans" cxnId="{90B98EF7-0D21-4BDA-AD32-FA358C9A1A89}">
      <dgm:prSet/>
      <dgm:spPr/>
      <dgm:t>
        <a:bodyPr/>
        <a:lstStyle/>
        <a:p>
          <a:endParaRPr lang="zh-CN" altLang="en-US"/>
        </a:p>
      </dgm:t>
    </dgm:pt>
    <dgm:pt modelId="{F3BB97AA-1526-4EF3-8049-8206840F51C7}" type="sibTrans" cxnId="{90B98EF7-0D21-4BDA-AD32-FA358C9A1A89}">
      <dgm:prSet/>
      <dgm:spPr/>
      <dgm:t>
        <a:bodyPr/>
        <a:lstStyle/>
        <a:p>
          <a:endParaRPr lang="zh-CN" altLang="en-US"/>
        </a:p>
      </dgm:t>
    </dgm:pt>
    <dgm:pt modelId="{0AE62F6E-3951-4FC4-BAC1-B89849A1869C}">
      <dgm:prSet phldrT="[文本]" custT="1"/>
      <dgm:spPr/>
      <dgm:t>
        <a:bodyPr/>
        <a:lstStyle/>
        <a:p>
          <a:r>
            <a:rPr lang="zh-CN" altLang="en-US" sz="1000" dirty="0"/>
            <a:t>经典分析方法</a:t>
          </a:r>
        </a:p>
      </dgm:t>
    </dgm:pt>
    <dgm:pt modelId="{E26D2FDB-F566-42C5-BA5C-6464514A32B4}" type="parTrans" cxnId="{7C965D90-0B0E-47D3-AC71-A5946369D010}">
      <dgm:prSet/>
      <dgm:spPr/>
      <dgm:t>
        <a:bodyPr/>
        <a:lstStyle/>
        <a:p>
          <a:endParaRPr lang="zh-CN" altLang="en-US"/>
        </a:p>
      </dgm:t>
    </dgm:pt>
    <dgm:pt modelId="{8820FF9A-CAD8-4107-89AC-A87ED7839951}" type="sibTrans" cxnId="{7C965D90-0B0E-47D3-AC71-A5946369D010}">
      <dgm:prSet/>
      <dgm:spPr/>
      <dgm:t>
        <a:bodyPr/>
        <a:lstStyle/>
        <a:p>
          <a:endParaRPr lang="zh-CN" altLang="en-US"/>
        </a:p>
      </dgm:t>
    </dgm:pt>
    <dgm:pt modelId="{457EA24E-6B1F-413A-AD39-C4727DA07640}">
      <dgm:prSet phldrT="[文本]" custT="1"/>
      <dgm:spPr/>
      <dgm:t>
        <a:bodyPr/>
        <a:lstStyle/>
        <a:p>
          <a:r>
            <a:rPr lang="en-US" altLang="zh-CN" sz="1000" dirty="0"/>
            <a:t>Feller</a:t>
          </a:r>
          <a:r>
            <a:rPr lang="zh-CN" altLang="en-US" sz="1000" dirty="0"/>
            <a:t>等人</a:t>
          </a:r>
          <a:r>
            <a:rPr lang="zh-CN" sz="1000" dirty="0"/>
            <a:t>将随机游走理论与金融时间序列分析理论结合，</a:t>
          </a:r>
          <a:r>
            <a:rPr lang="zh-CN" altLang="en-US" sz="1000" dirty="0"/>
            <a:t>认为</a:t>
          </a:r>
          <a:r>
            <a:rPr lang="zh-CN" sz="1000" dirty="0"/>
            <a:t>当前时间序列数据对未来的预测结果影响最大</a:t>
          </a:r>
          <a:endParaRPr lang="zh-CN" altLang="en-US" sz="1000" dirty="0"/>
        </a:p>
      </dgm:t>
    </dgm:pt>
    <dgm:pt modelId="{9FF2B3F3-E985-4EB5-B33A-A6B675CF9614}" type="parTrans" cxnId="{FC8EB827-2E00-4876-B949-CE6F5F89C16D}">
      <dgm:prSet/>
      <dgm:spPr/>
      <dgm:t>
        <a:bodyPr/>
        <a:lstStyle/>
        <a:p>
          <a:endParaRPr lang="zh-CN" altLang="en-US"/>
        </a:p>
      </dgm:t>
    </dgm:pt>
    <dgm:pt modelId="{32D29013-B7D0-48C2-9E2E-CE11A733AD59}" type="sibTrans" cxnId="{FC8EB827-2E00-4876-B949-CE6F5F89C16D}">
      <dgm:prSet/>
      <dgm:spPr/>
      <dgm:t>
        <a:bodyPr/>
        <a:lstStyle/>
        <a:p>
          <a:endParaRPr lang="zh-CN" altLang="en-US"/>
        </a:p>
      </dgm:t>
    </dgm:pt>
    <dgm:pt modelId="{301D4AA8-3E2F-47E1-852D-0E35F02CFDF2}">
      <dgm:prSet phldrT="[文本]" custT="1"/>
      <dgm:spPr/>
      <dgm:t>
        <a:bodyPr/>
        <a:lstStyle/>
        <a:p>
          <a:r>
            <a:rPr lang="en-US" sz="1000" dirty="0"/>
            <a:t>Box</a:t>
          </a:r>
          <a:r>
            <a:rPr lang="zh-CN" sz="1000" dirty="0"/>
            <a:t>等</a:t>
          </a:r>
          <a:r>
            <a:rPr lang="zh-CN" altLang="en-US" sz="1000" dirty="0"/>
            <a:t>人</a:t>
          </a:r>
          <a:r>
            <a:rPr lang="zh-CN" sz="1000" dirty="0"/>
            <a:t>提出了经典的的自回归移动平均模型和差分自回归移动平均模型</a:t>
          </a:r>
          <a:endParaRPr lang="zh-CN" altLang="en-US" sz="1000" dirty="0"/>
        </a:p>
      </dgm:t>
    </dgm:pt>
    <dgm:pt modelId="{DE31DB95-39AA-4DA8-AF92-614E699E3BF5}" type="parTrans" cxnId="{1822E813-167B-42DA-B164-F15D0922EF98}">
      <dgm:prSet/>
      <dgm:spPr/>
      <dgm:t>
        <a:bodyPr/>
        <a:lstStyle/>
        <a:p>
          <a:endParaRPr lang="zh-CN" altLang="en-US"/>
        </a:p>
      </dgm:t>
    </dgm:pt>
    <dgm:pt modelId="{4152A0E8-6B51-4584-8F95-D3EC2B84D70C}" type="sibTrans" cxnId="{1822E813-167B-42DA-B164-F15D0922EF98}">
      <dgm:prSet/>
      <dgm:spPr/>
      <dgm:t>
        <a:bodyPr/>
        <a:lstStyle/>
        <a:p>
          <a:endParaRPr lang="zh-CN" altLang="en-US"/>
        </a:p>
      </dgm:t>
    </dgm:pt>
    <dgm:pt modelId="{A25BCFF3-8E73-44F6-9E2B-A273A8DA0CF2}">
      <dgm:prSet phldrT="[文本]" custT="1"/>
      <dgm:spPr/>
      <dgm:t>
        <a:bodyPr/>
        <a:lstStyle/>
        <a:p>
          <a:r>
            <a:rPr lang="en-US" sz="1000" dirty="0"/>
            <a:t>Engle</a:t>
          </a:r>
          <a:r>
            <a:rPr lang="zh-CN" sz="1000" dirty="0"/>
            <a:t>根据前人研究提出了自回归异方差模型模型</a:t>
          </a:r>
          <a:r>
            <a:rPr lang="zh-CN" altLang="en-US" sz="1000" dirty="0"/>
            <a:t>，简称</a:t>
          </a:r>
          <a:r>
            <a:rPr lang="en-US" sz="1000" dirty="0"/>
            <a:t>ARCH</a:t>
          </a:r>
          <a:endParaRPr lang="zh-CN" altLang="en-US" sz="1000" dirty="0"/>
        </a:p>
      </dgm:t>
    </dgm:pt>
    <dgm:pt modelId="{13887D8A-05FE-4435-B8C2-E69D1E68E7D2}" type="parTrans" cxnId="{4C8DBC65-D75A-4001-99A8-5BD680BBD5C5}">
      <dgm:prSet/>
      <dgm:spPr/>
      <dgm:t>
        <a:bodyPr/>
        <a:lstStyle/>
        <a:p>
          <a:endParaRPr lang="zh-CN" altLang="en-US"/>
        </a:p>
      </dgm:t>
    </dgm:pt>
    <dgm:pt modelId="{50239094-77B5-4EAF-91F0-89684A6D01A3}" type="sibTrans" cxnId="{4C8DBC65-D75A-4001-99A8-5BD680BBD5C5}">
      <dgm:prSet/>
      <dgm:spPr/>
      <dgm:t>
        <a:bodyPr/>
        <a:lstStyle/>
        <a:p>
          <a:endParaRPr lang="zh-CN" altLang="en-US"/>
        </a:p>
      </dgm:t>
    </dgm:pt>
    <dgm:pt modelId="{F4BF090A-87D1-4B87-9534-A12CD5829B01}">
      <dgm:prSet phldrT="[文本]" custT="1"/>
      <dgm:spPr/>
      <dgm:t>
        <a:bodyPr/>
        <a:lstStyle/>
        <a:p>
          <a:r>
            <a:rPr lang="en-US" sz="1000" dirty="0" err="1"/>
            <a:t>Bollerslev</a:t>
          </a:r>
          <a:r>
            <a:rPr lang="zh-CN" sz="1000" dirty="0"/>
            <a:t>根据</a:t>
          </a:r>
          <a:r>
            <a:rPr lang="en-US" sz="1000" dirty="0"/>
            <a:t>ARCH</a:t>
          </a:r>
          <a:r>
            <a:rPr lang="zh-CN" sz="1000" dirty="0"/>
            <a:t>模型去除了对系数的限制要求，诞生了广义自回归条件异方差模型</a:t>
          </a:r>
          <a:r>
            <a:rPr lang="zh-CN" altLang="en-US" sz="1000" dirty="0"/>
            <a:t>，</a:t>
          </a:r>
          <a:r>
            <a:rPr lang="zh-CN" sz="1000" dirty="0"/>
            <a:t>简称</a:t>
          </a:r>
          <a:r>
            <a:rPr lang="en-US" sz="1000" dirty="0"/>
            <a:t>GARCH</a:t>
          </a:r>
          <a:endParaRPr lang="zh-CN" altLang="en-US" sz="1000" dirty="0"/>
        </a:p>
      </dgm:t>
    </dgm:pt>
    <dgm:pt modelId="{468E7280-766F-4C21-85D1-E661570B5C21}" type="parTrans" cxnId="{EA0BBB52-F1E1-4908-9342-D714D3F8F169}">
      <dgm:prSet/>
      <dgm:spPr/>
      <dgm:t>
        <a:bodyPr/>
        <a:lstStyle/>
        <a:p>
          <a:endParaRPr lang="zh-CN" altLang="en-US"/>
        </a:p>
      </dgm:t>
    </dgm:pt>
    <dgm:pt modelId="{57B94C41-D6F1-4084-8357-09D749A78CF2}" type="sibTrans" cxnId="{EA0BBB52-F1E1-4908-9342-D714D3F8F169}">
      <dgm:prSet/>
      <dgm:spPr/>
      <dgm:t>
        <a:bodyPr/>
        <a:lstStyle/>
        <a:p>
          <a:endParaRPr lang="zh-CN" altLang="en-US"/>
        </a:p>
      </dgm:t>
    </dgm:pt>
    <dgm:pt modelId="{08DB6B97-0C51-43B1-82C7-059EEAE478BD}">
      <dgm:prSet phldrT="[文本]" custT="1"/>
      <dgm:spPr/>
      <dgm:t>
        <a:bodyPr/>
        <a:lstStyle/>
        <a:p>
          <a:r>
            <a:rPr lang="zh-CN" sz="1000" dirty="0"/>
            <a:t>孙瑞奇从理论层</a:t>
          </a:r>
          <a:r>
            <a:rPr lang="zh-CN" altLang="en-US" sz="1000" dirty="0"/>
            <a:t>面</a:t>
          </a:r>
          <a:r>
            <a:rPr lang="zh-CN" sz="1000" dirty="0"/>
            <a:t>对比了</a:t>
          </a:r>
          <a:r>
            <a:rPr lang="en-US" sz="1000" dirty="0"/>
            <a:t>BP</a:t>
          </a:r>
          <a:r>
            <a:rPr lang="zh-CN" sz="1000" dirty="0"/>
            <a:t>神经网络模型、</a:t>
          </a:r>
          <a:r>
            <a:rPr lang="en-US" sz="1000" dirty="0"/>
            <a:t>RNN</a:t>
          </a:r>
          <a:r>
            <a:rPr lang="zh-CN" sz="1000" dirty="0"/>
            <a:t>模型以及</a:t>
          </a:r>
          <a:r>
            <a:rPr lang="en-US" sz="1000" dirty="0"/>
            <a:t>LSTM</a:t>
          </a:r>
          <a:r>
            <a:rPr lang="zh-CN" sz="1000" dirty="0"/>
            <a:t>模型在金融时间序列分析与预测上的优点和缺点</a:t>
          </a:r>
          <a:endParaRPr lang="zh-CN" altLang="en-US" sz="1000" dirty="0"/>
        </a:p>
      </dgm:t>
    </dgm:pt>
    <dgm:pt modelId="{0763C7E4-E63C-4D0C-8BE7-D35FBD54221D}" type="parTrans" cxnId="{D716DB78-AD07-419B-B175-6CD9BA93CA41}">
      <dgm:prSet/>
      <dgm:spPr/>
      <dgm:t>
        <a:bodyPr/>
        <a:lstStyle/>
        <a:p>
          <a:endParaRPr lang="zh-CN" altLang="en-US"/>
        </a:p>
      </dgm:t>
    </dgm:pt>
    <dgm:pt modelId="{ABA1666A-D50D-4C42-8998-F35818E5FAD6}" type="sibTrans" cxnId="{D716DB78-AD07-419B-B175-6CD9BA93CA41}">
      <dgm:prSet/>
      <dgm:spPr/>
      <dgm:t>
        <a:bodyPr/>
        <a:lstStyle/>
        <a:p>
          <a:endParaRPr lang="zh-CN" altLang="en-US"/>
        </a:p>
      </dgm:t>
    </dgm:pt>
    <dgm:pt modelId="{4BBA7F84-C077-4F26-979F-5EFF8062C464}">
      <dgm:prSet phldrT="[文本]" custT="1"/>
      <dgm:spPr/>
      <dgm:t>
        <a:bodyPr/>
        <a:lstStyle/>
        <a:p>
          <a:r>
            <a:rPr lang="zh-CN" sz="1000" dirty="0"/>
            <a:t>黄婷婷等提出了</a:t>
          </a:r>
          <a:r>
            <a:rPr lang="en-US" sz="1000" dirty="0"/>
            <a:t>SDAE-LSTM</a:t>
          </a:r>
          <a:r>
            <a:rPr lang="zh-CN" sz="1000" dirty="0"/>
            <a:t>模型，结果表明基于</a:t>
          </a:r>
          <a:r>
            <a:rPr lang="en-US" sz="1000" dirty="0"/>
            <a:t>LSTM</a:t>
          </a:r>
          <a:r>
            <a:rPr lang="zh-CN" sz="1000" dirty="0"/>
            <a:t>网络改进后的模型具有更高的预测精度</a:t>
          </a:r>
          <a:r>
            <a:rPr lang="zh-CN" sz="600" dirty="0"/>
            <a:t>。</a:t>
          </a:r>
          <a:endParaRPr lang="zh-CN" altLang="en-US" sz="600" dirty="0"/>
        </a:p>
      </dgm:t>
    </dgm:pt>
    <dgm:pt modelId="{3AD51E2E-E596-4C10-A5F0-188B9C43403A}" type="parTrans" cxnId="{98402E2A-8D36-4470-9A5D-D65161770599}">
      <dgm:prSet/>
      <dgm:spPr/>
      <dgm:t>
        <a:bodyPr/>
        <a:lstStyle/>
        <a:p>
          <a:endParaRPr lang="zh-CN" altLang="en-US"/>
        </a:p>
      </dgm:t>
    </dgm:pt>
    <dgm:pt modelId="{C826D44C-F05C-4487-AB58-27262BFE65CE}" type="sibTrans" cxnId="{98402E2A-8D36-4470-9A5D-D65161770599}">
      <dgm:prSet/>
      <dgm:spPr/>
      <dgm:t>
        <a:bodyPr/>
        <a:lstStyle/>
        <a:p>
          <a:endParaRPr lang="zh-CN" altLang="en-US"/>
        </a:p>
      </dgm:t>
    </dgm:pt>
    <dgm:pt modelId="{6DFE78B3-6F8C-4D3F-A339-F3524D69290D}">
      <dgm:prSet phldrT="[文本]" custT="1"/>
      <dgm:spPr/>
      <dgm:t>
        <a:bodyPr/>
        <a:lstStyle/>
        <a:p>
          <a:r>
            <a:rPr lang="zh-CN" sz="1000" dirty="0"/>
            <a:t>唐娜提出了一个基于灰色理论和神经网络理论组合的预测算法，针对该模型性能的改善和提高进行了深入研究</a:t>
          </a:r>
          <a:endParaRPr lang="zh-CN" altLang="en-US" sz="1000" dirty="0"/>
        </a:p>
      </dgm:t>
    </dgm:pt>
    <dgm:pt modelId="{1BBB2309-F56D-4162-989B-E0C5F9928F17}" type="parTrans" cxnId="{70B0D279-3603-4CC2-BD95-4C9B687F0B54}">
      <dgm:prSet/>
      <dgm:spPr/>
      <dgm:t>
        <a:bodyPr/>
        <a:lstStyle/>
        <a:p>
          <a:endParaRPr lang="zh-CN" altLang="en-US"/>
        </a:p>
      </dgm:t>
    </dgm:pt>
    <dgm:pt modelId="{7C7CAC9D-5B38-4CDE-B7E5-654711A5F628}" type="sibTrans" cxnId="{70B0D279-3603-4CC2-BD95-4C9B687F0B54}">
      <dgm:prSet/>
      <dgm:spPr/>
      <dgm:t>
        <a:bodyPr/>
        <a:lstStyle/>
        <a:p>
          <a:endParaRPr lang="zh-CN" altLang="en-US"/>
        </a:p>
      </dgm:t>
    </dgm:pt>
    <dgm:pt modelId="{B6456FCA-5FBA-440A-A6F0-FA6607E46AC9}">
      <dgm:prSet phldrT="[文本]" custT="1"/>
      <dgm:spPr/>
      <dgm:t>
        <a:bodyPr/>
        <a:lstStyle/>
        <a:p>
          <a:r>
            <a:rPr lang="zh-CN" sz="1000" dirty="0"/>
            <a:t>丁玲娟运用小波分析方法对金融数据进行去噪处理，结合了</a:t>
          </a:r>
          <a:r>
            <a:rPr lang="en-US" sz="1000" dirty="0"/>
            <a:t>ARMA</a:t>
          </a:r>
          <a:r>
            <a:rPr lang="zh-CN" sz="1000" dirty="0"/>
            <a:t>与</a:t>
          </a:r>
          <a:r>
            <a:rPr lang="en-US" sz="1000" dirty="0"/>
            <a:t>SVM</a:t>
          </a:r>
          <a:r>
            <a:rPr lang="zh-CN" sz="1000" dirty="0"/>
            <a:t>模型，提出了</a:t>
          </a:r>
          <a:r>
            <a:rPr lang="en-US" sz="1000" dirty="0"/>
            <a:t>ARMA-SVM</a:t>
          </a:r>
          <a:r>
            <a:rPr lang="zh-CN" sz="1000" dirty="0"/>
            <a:t>模型</a:t>
          </a:r>
          <a:endParaRPr lang="zh-CN" altLang="en-US" sz="1000" dirty="0"/>
        </a:p>
      </dgm:t>
    </dgm:pt>
    <dgm:pt modelId="{855ADD4A-9C32-41C4-9811-8966B1F78A36}" type="parTrans" cxnId="{94F60C3B-7979-43B6-9AAF-E6EC5D356E86}">
      <dgm:prSet/>
      <dgm:spPr/>
      <dgm:t>
        <a:bodyPr/>
        <a:lstStyle/>
        <a:p>
          <a:endParaRPr lang="zh-CN" altLang="en-US"/>
        </a:p>
      </dgm:t>
    </dgm:pt>
    <dgm:pt modelId="{E07BEE38-15D5-4A4E-8D3A-AB58ABCEBC0C}" type="sibTrans" cxnId="{94F60C3B-7979-43B6-9AAF-E6EC5D356E86}">
      <dgm:prSet/>
      <dgm:spPr/>
      <dgm:t>
        <a:bodyPr/>
        <a:lstStyle/>
        <a:p>
          <a:endParaRPr lang="zh-CN" altLang="en-US"/>
        </a:p>
      </dgm:t>
    </dgm:pt>
    <dgm:pt modelId="{AAB9BE0E-2C47-4602-AB4D-68E543579D85}">
      <dgm:prSet phldrT="[文本]" custT="1"/>
      <dgm:spPr/>
      <dgm:t>
        <a:bodyPr/>
        <a:lstStyle/>
        <a:p>
          <a:r>
            <a:rPr lang="zh-CN" sz="1000" dirty="0"/>
            <a:t>景楠等结合</a:t>
          </a:r>
          <a:r>
            <a:rPr lang="en-US" sz="1000" dirty="0"/>
            <a:t>GARCH</a:t>
          </a:r>
          <a:r>
            <a:rPr lang="zh-CN" sz="1000" dirty="0"/>
            <a:t>和</a:t>
          </a:r>
          <a:r>
            <a:rPr lang="en-US" sz="1000" dirty="0"/>
            <a:t>HMM</a:t>
          </a:r>
          <a:r>
            <a:rPr lang="zh-CN" sz="1000" dirty="0"/>
            <a:t>模型来预测中国期货市场收益率的波动性</a:t>
          </a:r>
          <a:endParaRPr lang="zh-CN" altLang="en-US" sz="1000" dirty="0"/>
        </a:p>
      </dgm:t>
    </dgm:pt>
    <dgm:pt modelId="{88FEC84F-5E56-409C-9795-87E16F4C2CD1}" type="parTrans" cxnId="{B576CE21-B01D-49B1-A145-D96DB2A2E9D3}">
      <dgm:prSet/>
      <dgm:spPr/>
      <dgm:t>
        <a:bodyPr/>
        <a:lstStyle/>
        <a:p>
          <a:endParaRPr lang="zh-CN" altLang="en-US"/>
        </a:p>
      </dgm:t>
    </dgm:pt>
    <dgm:pt modelId="{AE9270ED-1AD8-4C01-8A50-AB5BB83BB90C}" type="sibTrans" cxnId="{B576CE21-B01D-49B1-A145-D96DB2A2E9D3}">
      <dgm:prSet/>
      <dgm:spPr/>
      <dgm:t>
        <a:bodyPr/>
        <a:lstStyle/>
        <a:p>
          <a:endParaRPr lang="zh-CN" altLang="en-US"/>
        </a:p>
      </dgm:t>
    </dgm:pt>
    <dgm:pt modelId="{E8A7F662-DF0F-48B6-86A7-506DC9F038DE}" type="pres">
      <dgm:prSet presAssocID="{A82EF14B-E60F-410D-8719-592889E84C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ADC19B-EE48-4F7F-82AC-11A67076AAD2}" type="pres">
      <dgm:prSet presAssocID="{E00352AA-C797-4F93-B6D1-C369D6B9FF2C}" presName="root1" presStyleCnt="0"/>
      <dgm:spPr/>
    </dgm:pt>
    <dgm:pt modelId="{F035568F-C804-4BE1-8517-153118759A4C}" type="pres">
      <dgm:prSet presAssocID="{E00352AA-C797-4F93-B6D1-C369D6B9FF2C}" presName="LevelOneTextNode" presStyleLbl="node0" presStyleIdx="0" presStyleCnt="1" custScaleX="65285" custScaleY="61568" custLinFactNeighborX="-7135" custLinFactNeighborY="-20804">
        <dgm:presLayoutVars>
          <dgm:chPref val="3"/>
        </dgm:presLayoutVars>
      </dgm:prSet>
      <dgm:spPr/>
    </dgm:pt>
    <dgm:pt modelId="{DA0C83D4-3CE5-43B3-AEC2-44D8E3D3113B}" type="pres">
      <dgm:prSet presAssocID="{E00352AA-C797-4F93-B6D1-C369D6B9FF2C}" presName="level2hierChild" presStyleCnt="0"/>
      <dgm:spPr/>
    </dgm:pt>
    <dgm:pt modelId="{15CDD977-DB38-4BF1-B5D6-18B218F56C77}" type="pres">
      <dgm:prSet presAssocID="{E26D2FDB-F566-42C5-BA5C-6464514A32B4}" presName="conn2-1" presStyleLbl="parChTrans1D2" presStyleIdx="0" presStyleCnt="3"/>
      <dgm:spPr/>
    </dgm:pt>
    <dgm:pt modelId="{94BF9D80-F246-4876-B206-40E0A0CABEC5}" type="pres">
      <dgm:prSet presAssocID="{E26D2FDB-F566-42C5-BA5C-6464514A32B4}" presName="connTx" presStyleLbl="parChTrans1D2" presStyleIdx="0" presStyleCnt="3"/>
      <dgm:spPr/>
    </dgm:pt>
    <dgm:pt modelId="{11CAFCAC-8402-4470-838C-49FFE8BDAB20}" type="pres">
      <dgm:prSet presAssocID="{0AE62F6E-3951-4FC4-BAC1-B89849A1869C}" presName="root2" presStyleCnt="0"/>
      <dgm:spPr/>
    </dgm:pt>
    <dgm:pt modelId="{5898CEDC-BD1D-45BA-9943-C51EF30F0ED8}" type="pres">
      <dgm:prSet presAssocID="{0AE62F6E-3951-4FC4-BAC1-B89849A1869C}" presName="LevelTwoTextNode" presStyleLbl="node2" presStyleIdx="0" presStyleCnt="3" custScaleX="64133" custScaleY="61568" custLinFactNeighborX="-20415" custLinFactNeighborY="-25593">
        <dgm:presLayoutVars>
          <dgm:chPref val="3"/>
        </dgm:presLayoutVars>
      </dgm:prSet>
      <dgm:spPr/>
    </dgm:pt>
    <dgm:pt modelId="{A32FC355-C138-4F55-9B12-F997797EB7CD}" type="pres">
      <dgm:prSet presAssocID="{0AE62F6E-3951-4FC4-BAC1-B89849A1869C}" presName="level3hierChild" presStyleCnt="0"/>
      <dgm:spPr/>
    </dgm:pt>
    <dgm:pt modelId="{79877DDC-5710-4F0B-A6F5-4549B820D015}" type="pres">
      <dgm:prSet presAssocID="{9FF2B3F3-E985-4EB5-B33A-A6B675CF9614}" presName="conn2-1" presStyleLbl="parChTrans1D3" presStyleIdx="0" presStyleCnt="11"/>
      <dgm:spPr/>
    </dgm:pt>
    <dgm:pt modelId="{46433009-CEB6-454D-9130-294AE42CD95C}" type="pres">
      <dgm:prSet presAssocID="{9FF2B3F3-E985-4EB5-B33A-A6B675CF9614}" presName="connTx" presStyleLbl="parChTrans1D3" presStyleIdx="0" presStyleCnt="11"/>
      <dgm:spPr/>
    </dgm:pt>
    <dgm:pt modelId="{5125013E-4EEC-451C-AC0A-C41C62B78BBC}" type="pres">
      <dgm:prSet presAssocID="{457EA24E-6B1F-413A-AD39-C4727DA07640}" presName="root2" presStyleCnt="0"/>
      <dgm:spPr/>
    </dgm:pt>
    <dgm:pt modelId="{CA2D3173-1886-4AD4-B292-6D3E5206CFBC}" type="pres">
      <dgm:prSet presAssocID="{457EA24E-6B1F-413A-AD39-C4727DA07640}" presName="LevelTwoTextNode" presStyleLbl="node3" presStyleIdx="0" presStyleCnt="11" custScaleX="453964" custScaleY="38965" custLinFactNeighborX="3791" custLinFactNeighborY="-17452">
        <dgm:presLayoutVars>
          <dgm:chPref val="3"/>
        </dgm:presLayoutVars>
      </dgm:prSet>
      <dgm:spPr/>
    </dgm:pt>
    <dgm:pt modelId="{FE230380-78CE-4D1A-B1B5-F1768F7810E0}" type="pres">
      <dgm:prSet presAssocID="{457EA24E-6B1F-413A-AD39-C4727DA07640}" presName="level3hierChild" presStyleCnt="0"/>
      <dgm:spPr/>
    </dgm:pt>
    <dgm:pt modelId="{F8A903F7-434B-45F3-B50F-8D1FEF9D230F}" type="pres">
      <dgm:prSet presAssocID="{DE31DB95-39AA-4DA8-AF92-614E699E3BF5}" presName="conn2-1" presStyleLbl="parChTrans1D3" presStyleIdx="1" presStyleCnt="11"/>
      <dgm:spPr/>
    </dgm:pt>
    <dgm:pt modelId="{5E56B673-DBE0-412C-8105-F31DCB473BA6}" type="pres">
      <dgm:prSet presAssocID="{DE31DB95-39AA-4DA8-AF92-614E699E3BF5}" presName="connTx" presStyleLbl="parChTrans1D3" presStyleIdx="1" presStyleCnt="11"/>
      <dgm:spPr/>
    </dgm:pt>
    <dgm:pt modelId="{3A16C607-3802-46F8-9491-9BB87DA3FECF}" type="pres">
      <dgm:prSet presAssocID="{301D4AA8-3E2F-47E1-852D-0E35F02CFDF2}" presName="root2" presStyleCnt="0"/>
      <dgm:spPr/>
    </dgm:pt>
    <dgm:pt modelId="{F38910DB-E5B7-4C51-B1E8-63B9B84F538D}" type="pres">
      <dgm:prSet presAssocID="{301D4AA8-3E2F-47E1-852D-0E35F02CFDF2}" presName="LevelTwoTextNode" presStyleLbl="node3" presStyleIdx="1" presStyleCnt="11" custScaleX="453964" custScaleY="38965" custLinFactNeighborX="3791" custLinFactNeighborY="-21434">
        <dgm:presLayoutVars>
          <dgm:chPref val="3"/>
        </dgm:presLayoutVars>
      </dgm:prSet>
      <dgm:spPr/>
    </dgm:pt>
    <dgm:pt modelId="{7EE5CC2E-FEF5-4A7D-B4FA-EC23A04CB0A7}" type="pres">
      <dgm:prSet presAssocID="{301D4AA8-3E2F-47E1-852D-0E35F02CFDF2}" presName="level3hierChild" presStyleCnt="0"/>
      <dgm:spPr/>
    </dgm:pt>
    <dgm:pt modelId="{68603F7F-3E1B-4944-99A4-3932C71CFD58}" type="pres">
      <dgm:prSet presAssocID="{13887D8A-05FE-4435-B8C2-E69D1E68E7D2}" presName="conn2-1" presStyleLbl="parChTrans1D3" presStyleIdx="2" presStyleCnt="11"/>
      <dgm:spPr/>
    </dgm:pt>
    <dgm:pt modelId="{F1F6D730-D2F8-48A4-B4CF-A24B00A5CC83}" type="pres">
      <dgm:prSet presAssocID="{13887D8A-05FE-4435-B8C2-E69D1E68E7D2}" presName="connTx" presStyleLbl="parChTrans1D3" presStyleIdx="2" presStyleCnt="11"/>
      <dgm:spPr/>
    </dgm:pt>
    <dgm:pt modelId="{F6C80DD9-FBFF-4362-BE7C-78ED5FD74E7F}" type="pres">
      <dgm:prSet presAssocID="{A25BCFF3-8E73-44F6-9E2B-A273A8DA0CF2}" presName="root2" presStyleCnt="0"/>
      <dgm:spPr/>
    </dgm:pt>
    <dgm:pt modelId="{41700046-3048-419D-8618-EAEBAC6D1D44}" type="pres">
      <dgm:prSet presAssocID="{A25BCFF3-8E73-44F6-9E2B-A273A8DA0CF2}" presName="LevelTwoTextNode" presStyleLbl="node3" presStyleIdx="2" presStyleCnt="11" custScaleX="453964" custScaleY="38965" custLinFactNeighborX="3791" custLinFactNeighborY="-28134">
        <dgm:presLayoutVars>
          <dgm:chPref val="3"/>
        </dgm:presLayoutVars>
      </dgm:prSet>
      <dgm:spPr/>
    </dgm:pt>
    <dgm:pt modelId="{CC870760-D8BA-423E-8260-A9C8397567D3}" type="pres">
      <dgm:prSet presAssocID="{A25BCFF3-8E73-44F6-9E2B-A273A8DA0CF2}" presName="level3hierChild" presStyleCnt="0"/>
      <dgm:spPr/>
    </dgm:pt>
    <dgm:pt modelId="{B0766D2F-0CA7-482E-AD73-99AC43FCFB89}" type="pres">
      <dgm:prSet presAssocID="{468E7280-766F-4C21-85D1-E661570B5C21}" presName="conn2-1" presStyleLbl="parChTrans1D3" presStyleIdx="3" presStyleCnt="11"/>
      <dgm:spPr/>
    </dgm:pt>
    <dgm:pt modelId="{67966CFB-8C85-491F-BBFC-EDDFBDB97088}" type="pres">
      <dgm:prSet presAssocID="{468E7280-766F-4C21-85D1-E661570B5C21}" presName="connTx" presStyleLbl="parChTrans1D3" presStyleIdx="3" presStyleCnt="11"/>
      <dgm:spPr/>
    </dgm:pt>
    <dgm:pt modelId="{A5EB401C-74C0-4EA2-B9AC-AAFFEBDDA2B1}" type="pres">
      <dgm:prSet presAssocID="{F4BF090A-87D1-4B87-9534-A12CD5829B01}" presName="root2" presStyleCnt="0"/>
      <dgm:spPr/>
    </dgm:pt>
    <dgm:pt modelId="{C8875137-71A5-4518-8572-85E064AF3919}" type="pres">
      <dgm:prSet presAssocID="{F4BF090A-87D1-4B87-9534-A12CD5829B01}" presName="LevelTwoTextNode" presStyleLbl="node3" presStyleIdx="3" presStyleCnt="11" custFlipVert="0" custScaleX="454013" custScaleY="38965" custLinFactNeighborX="3791" custLinFactNeighborY="-28574">
        <dgm:presLayoutVars>
          <dgm:chPref val="3"/>
        </dgm:presLayoutVars>
      </dgm:prSet>
      <dgm:spPr/>
    </dgm:pt>
    <dgm:pt modelId="{204C753E-CB41-4C7E-9C3D-21ABD4A254ED}" type="pres">
      <dgm:prSet presAssocID="{F4BF090A-87D1-4B87-9534-A12CD5829B01}" presName="level3hierChild" presStyleCnt="0"/>
      <dgm:spPr/>
    </dgm:pt>
    <dgm:pt modelId="{FBC7AEE7-5D42-4E05-BA3C-9067B5E2F309}" type="pres">
      <dgm:prSet presAssocID="{F1283737-3B20-4ED3-B1D7-39C3FC3366A2}" presName="conn2-1" presStyleLbl="parChTrans1D2" presStyleIdx="1" presStyleCnt="3"/>
      <dgm:spPr/>
    </dgm:pt>
    <dgm:pt modelId="{7F053A41-7F9C-465F-9D19-8B61288A18C4}" type="pres">
      <dgm:prSet presAssocID="{F1283737-3B20-4ED3-B1D7-39C3FC3366A2}" presName="connTx" presStyleLbl="parChTrans1D2" presStyleIdx="1" presStyleCnt="3"/>
      <dgm:spPr/>
    </dgm:pt>
    <dgm:pt modelId="{7B569DEF-0F7E-459C-B32B-181B7A926EF4}" type="pres">
      <dgm:prSet presAssocID="{C121EA68-E432-490E-8D96-23DCC8C16D56}" presName="root2" presStyleCnt="0"/>
      <dgm:spPr/>
    </dgm:pt>
    <dgm:pt modelId="{E1B43047-2A8C-41F3-BD6E-E556C630CF20}" type="pres">
      <dgm:prSet presAssocID="{C121EA68-E432-490E-8D96-23DCC8C16D56}" presName="LevelTwoTextNode" presStyleLbl="node2" presStyleIdx="1" presStyleCnt="3" custScaleX="65757" custScaleY="62673" custLinFactNeighborX="-20435" custLinFactNeighborY="-23231">
        <dgm:presLayoutVars>
          <dgm:chPref val="3"/>
        </dgm:presLayoutVars>
      </dgm:prSet>
      <dgm:spPr/>
    </dgm:pt>
    <dgm:pt modelId="{6CA16DAD-584A-4380-ADB1-8BA60A4133C8}" type="pres">
      <dgm:prSet presAssocID="{C121EA68-E432-490E-8D96-23DCC8C16D56}" presName="level3hierChild" presStyleCnt="0"/>
      <dgm:spPr/>
    </dgm:pt>
    <dgm:pt modelId="{5F231FC2-7154-4536-95A0-FC876D8B30EC}" type="pres">
      <dgm:prSet presAssocID="{51CB77E1-DD9C-4E36-ABF2-43999D4F9A82}" presName="conn2-1" presStyleLbl="parChTrans1D3" presStyleIdx="4" presStyleCnt="11"/>
      <dgm:spPr/>
    </dgm:pt>
    <dgm:pt modelId="{8E7CB209-D546-456E-A3B9-298FC0F39BDD}" type="pres">
      <dgm:prSet presAssocID="{51CB77E1-DD9C-4E36-ABF2-43999D4F9A82}" presName="connTx" presStyleLbl="parChTrans1D3" presStyleIdx="4" presStyleCnt="11"/>
      <dgm:spPr/>
    </dgm:pt>
    <dgm:pt modelId="{856C87A9-928F-4686-9745-B3103D7DED4B}" type="pres">
      <dgm:prSet presAssocID="{79B15ED7-2F4F-4984-87E7-1DB5A1287CF9}" presName="root2" presStyleCnt="0"/>
      <dgm:spPr/>
    </dgm:pt>
    <dgm:pt modelId="{C7EEDF08-5777-4407-ADEC-DCB170FAC5F4}" type="pres">
      <dgm:prSet presAssocID="{79B15ED7-2F4F-4984-87E7-1DB5A1287CF9}" presName="LevelTwoTextNode" presStyleLbl="node3" presStyleIdx="4" presStyleCnt="11" custScaleX="457106" custScaleY="38965" custLinFactNeighborX="2167" custLinFactNeighborY="-25367">
        <dgm:presLayoutVars>
          <dgm:chPref val="3"/>
        </dgm:presLayoutVars>
      </dgm:prSet>
      <dgm:spPr/>
    </dgm:pt>
    <dgm:pt modelId="{67154F3F-13C3-49ED-B657-170CA1276B00}" type="pres">
      <dgm:prSet presAssocID="{79B15ED7-2F4F-4984-87E7-1DB5A1287CF9}" presName="level3hierChild" presStyleCnt="0"/>
      <dgm:spPr/>
    </dgm:pt>
    <dgm:pt modelId="{A26DD4FB-9335-41F8-A5D8-D2C346B16494}" type="pres">
      <dgm:prSet presAssocID="{0763C7E4-E63C-4D0C-8BE7-D35FBD54221D}" presName="conn2-1" presStyleLbl="parChTrans1D3" presStyleIdx="5" presStyleCnt="11"/>
      <dgm:spPr/>
    </dgm:pt>
    <dgm:pt modelId="{AB52CE7A-C466-4243-9E97-477C151A8898}" type="pres">
      <dgm:prSet presAssocID="{0763C7E4-E63C-4D0C-8BE7-D35FBD54221D}" presName="connTx" presStyleLbl="parChTrans1D3" presStyleIdx="5" presStyleCnt="11"/>
      <dgm:spPr/>
    </dgm:pt>
    <dgm:pt modelId="{1756103C-37C6-4A7F-A16A-0C49BA8F866D}" type="pres">
      <dgm:prSet presAssocID="{08DB6B97-0C51-43B1-82C7-059EEAE478BD}" presName="root2" presStyleCnt="0"/>
      <dgm:spPr/>
    </dgm:pt>
    <dgm:pt modelId="{CBCC68FE-C0AD-4E68-B517-F9378758DF17}" type="pres">
      <dgm:prSet presAssocID="{08DB6B97-0C51-43B1-82C7-059EEAE478BD}" presName="LevelTwoTextNode" presStyleLbl="node3" presStyleIdx="5" presStyleCnt="11" custScaleX="457106" custScaleY="38493" custLinFactNeighborX="2167" custLinFactNeighborY="-23292">
        <dgm:presLayoutVars>
          <dgm:chPref val="3"/>
        </dgm:presLayoutVars>
      </dgm:prSet>
      <dgm:spPr/>
    </dgm:pt>
    <dgm:pt modelId="{FBEAC7AF-250B-467B-8D20-6E55FD052671}" type="pres">
      <dgm:prSet presAssocID="{08DB6B97-0C51-43B1-82C7-059EEAE478BD}" presName="level3hierChild" presStyleCnt="0"/>
      <dgm:spPr/>
    </dgm:pt>
    <dgm:pt modelId="{E8AD94C7-B762-4FE5-A3D3-C68E14A6F3DD}" type="pres">
      <dgm:prSet presAssocID="{3AD51E2E-E596-4C10-A5F0-188B9C43403A}" presName="conn2-1" presStyleLbl="parChTrans1D3" presStyleIdx="6" presStyleCnt="11"/>
      <dgm:spPr/>
    </dgm:pt>
    <dgm:pt modelId="{39138A8B-924A-42E9-B646-0235ED26D0A5}" type="pres">
      <dgm:prSet presAssocID="{3AD51E2E-E596-4C10-A5F0-188B9C43403A}" presName="connTx" presStyleLbl="parChTrans1D3" presStyleIdx="6" presStyleCnt="11"/>
      <dgm:spPr/>
    </dgm:pt>
    <dgm:pt modelId="{6191E6B7-4290-48F7-8C23-6D093C47AC47}" type="pres">
      <dgm:prSet presAssocID="{4BBA7F84-C077-4F26-979F-5EFF8062C464}" presName="root2" presStyleCnt="0"/>
      <dgm:spPr/>
    </dgm:pt>
    <dgm:pt modelId="{95C4B162-6E18-48B4-9C66-FE0E4B3A8B44}" type="pres">
      <dgm:prSet presAssocID="{4BBA7F84-C077-4F26-979F-5EFF8062C464}" presName="LevelTwoTextNode" presStyleLbl="node3" presStyleIdx="6" presStyleCnt="11" custScaleX="457106" custScaleY="38493" custLinFactNeighborX="2167" custLinFactNeighborY="-13950">
        <dgm:presLayoutVars>
          <dgm:chPref val="3"/>
        </dgm:presLayoutVars>
      </dgm:prSet>
      <dgm:spPr/>
    </dgm:pt>
    <dgm:pt modelId="{A6948AA9-4688-4EC0-8D78-DA415823ABD2}" type="pres">
      <dgm:prSet presAssocID="{4BBA7F84-C077-4F26-979F-5EFF8062C464}" presName="level3hierChild" presStyleCnt="0"/>
      <dgm:spPr/>
    </dgm:pt>
    <dgm:pt modelId="{2EAD5245-9F04-43A0-8E56-D176D2D9F261}" type="pres">
      <dgm:prSet presAssocID="{354A2D83-13D1-4CC5-B0B4-DA387C439B26}" presName="conn2-1" presStyleLbl="parChTrans1D2" presStyleIdx="2" presStyleCnt="3"/>
      <dgm:spPr/>
    </dgm:pt>
    <dgm:pt modelId="{649D2BBF-F74B-4823-AB1D-E658F7EE54B7}" type="pres">
      <dgm:prSet presAssocID="{354A2D83-13D1-4CC5-B0B4-DA387C439B26}" presName="connTx" presStyleLbl="parChTrans1D2" presStyleIdx="2" presStyleCnt="3"/>
      <dgm:spPr/>
    </dgm:pt>
    <dgm:pt modelId="{482ED243-970B-40EA-9B06-870EDD8F28E9}" type="pres">
      <dgm:prSet presAssocID="{1BDF7C9B-F19E-489C-A9E9-B83E9A203792}" presName="root2" presStyleCnt="0"/>
      <dgm:spPr/>
    </dgm:pt>
    <dgm:pt modelId="{8EDDFE42-CE28-4E82-BDBA-704D0E76CF7E}" type="pres">
      <dgm:prSet presAssocID="{1BDF7C9B-F19E-489C-A9E9-B83E9A203792}" presName="LevelTwoTextNode" presStyleLbl="node2" presStyleIdx="2" presStyleCnt="3" custScaleX="65757" custScaleY="63127" custLinFactNeighborX="-20435" custLinFactNeighborY="-11032">
        <dgm:presLayoutVars>
          <dgm:chPref val="3"/>
        </dgm:presLayoutVars>
      </dgm:prSet>
      <dgm:spPr/>
    </dgm:pt>
    <dgm:pt modelId="{88DEBFF0-A1BF-47B8-8F61-117DEADC938F}" type="pres">
      <dgm:prSet presAssocID="{1BDF7C9B-F19E-489C-A9E9-B83E9A203792}" presName="level3hierChild" presStyleCnt="0"/>
      <dgm:spPr/>
    </dgm:pt>
    <dgm:pt modelId="{B7BB3E81-F094-47E9-A8B9-D55E5829BBB5}" type="pres">
      <dgm:prSet presAssocID="{C31EFE6F-3526-4A91-B58E-CD2B9AB3698E}" presName="conn2-1" presStyleLbl="parChTrans1D3" presStyleIdx="7" presStyleCnt="11"/>
      <dgm:spPr/>
    </dgm:pt>
    <dgm:pt modelId="{89F7E38E-314F-4CA8-A6EE-F20E8D31294A}" type="pres">
      <dgm:prSet presAssocID="{C31EFE6F-3526-4A91-B58E-CD2B9AB3698E}" presName="connTx" presStyleLbl="parChTrans1D3" presStyleIdx="7" presStyleCnt="11"/>
      <dgm:spPr/>
    </dgm:pt>
    <dgm:pt modelId="{6790AD4A-39E9-48FE-B3D6-0763BBFEC0F0}" type="pres">
      <dgm:prSet presAssocID="{7C304A11-BA67-4B3E-BFDF-69226F77E712}" presName="root2" presStyleCnt="0"/>
      <dgm:spPr/>
    </dgm:pt>
    <dgm:pt modelId="{FB30472A-8397-4015-B69B-0D7B270DBBED}" type="pres">
      <dgm:prSet presAssocID="{7C304A11-BA67-4B3E-BFDF-69226F77E712}" presName="LevelTwoTextNode" presStyleLbl="node3" presStyleIdx="7" presStyleCnt="11" custScaleX="453964" custScaleY="38493" custLinFactNeighborX="2167">
        <dgm:presLayoutVars>
          <dgm:chPref val="3"/>
        </dgm:presLayoutVars>
      </dgm:prSet>
      <dgm:spPr/>
    </dgm:pt>
    <dgm:pt modelId="{C6E6B7A2-38B1-4CB3-B043-52379D934C87}" type="pres">
      <dgm:prSet presAssocID="{7C304A11-BA67-4B3E-BFDF-69226F77E712}" presName="level3hierChild" presStyleCnt="0"/>
      <dgm:spPr/>
    </dgm:pt>
    <dgm:pt modelId="{05E986C8-BEFA-4FC7-845D-5E66CCA7B002}" type="pres">
      <dgm:prSet presAssocID="{1BBB2309-F56D-4162-989B-E0C5F9928F17}" presName="conn2-1" presStyleLbl="parChTrans1D3" presStyleIdx="8" presStyleCnt="11"/>
      <dgm:spPr/>
    </dgm:pt>
    <dgm:pt modelId="{87C04364-D979-4678-8DFC-52543A59AD92}" type="pres">
      <dgm:prSet presAssocID="{1BBB2309-F56D-4162-989B-E0C5F9928F17}" presName="connTx" presStyleLbl="parChTrans1D3" presStyleIdx="8" presStyleCnt="11"/>
      <dgm:spPr/>
    </dgm:pt>
    <dgm:pt modelId="{492D0739-9AF0-4AE0-906B-8778BA3B2402}" type="pres">
      <dgm:prSet presAssocID="{6DFE78B3-6F8C-4D3F-A339-F3524D69290D}" presName="root2" presStyleCnt="0"/>
      <dgm:spPr/>
    </dgm:pt>
    <dgm:pt modelId="{32BCD616-5DB7-4A2B-AA00-7119C9FDE116}" type="pres">
      <dgm:prSet presAssocID="{6DFE78B3-6F8C-4D3F-A339-F3524D69290D}" presName="LevelTwoTextNode" presStyleLbl="node3" presStyleIdx="8" presStyleCnt="11" custScaleX="453964" custScaleY="38229" custLinFactNeighborX="2167">
        <dgm:presLayoutVars>
          <dgm:chPref val="3"/>
        </dgm:presLayoutVars>
      </dgm:prSet>
      <dgm:spPr/>
    </dgm:pt>
    <dgm:pt modelId="{BDA9696C-0573-4D4D-A7B5-B41EBB8D8349}" type="pres">
      <dgm:prSet presAssocID="{6DFE78B3-6F8C-4D3F-A339-F3524D69290D}" presName="level3hierChild" presStyleCnt="0"/>
      <dgm:spPr/>
    </dgm:pt>
    <dgm:pt modelId="{76BABF86-EAA5-46FF-98E2-74465B192D4D}" type="pres">
      <dgm:prSet presAssocID="{855ADD4A-9C32-41C4-9811-8966B1F78A36}" presName="conn2-1" presStyleLbl="parChTrans1D3" presStyleIdx="9" presStyleCnt="11"/>
      <dgm:spPr/>
    </dgm:pt>
    <dgm:pt modelId="{733D7B1E-4FC6-44A2-B74B-34EA65A1E8C1}" type="pres">
      <dgm:prSet presAssocID="{855ADD4A-9C32-41C4-9811-8966B1F78A36}" presName="connTx" presStyleLbl="parChTrans1D3" presStyleIdx="9" presStyleCnt="11"/>
      <dgm:spPr/>
    </dgm:pt>
    <dgm:pt modelId="{21280A5C-A4EE-437B-BC26-8CE463E6E2AD}" type="pres">
      <dgm:prSet presAssocID="{B6456FCA-5FBA-440A-A6F0-FA6607E46AC9}" presName="root2" presStyleCnt="0"/>
      <dgm:spPr/>
    </dgm:pt>
    <dgm:pt modelId="{E1120326-7DFA-419C-A0B9-F452D7A3FDEB}" type="pres">
      <dgm:prSet presAssocID="{B6456FCA-5FBA-440A-A6F0-FA6607E46AC9}" presName="LevelTwoTextNode" presStyleLbl="node3" presStyleIdx="9" presStyleCnt="11" custScaleX="453964" custScaleY="38229" custLinFactNeighborX="2167">
        <dgm:presLayoutVars>
          <dgm:chPref val="3"/>
        </dgm:presLayoutVars>
      </dgm:prSet>
      <dgm:spPr/>
    </dgm:pt>
    <dgm:pt modelId="{7553E0CB-D294-494A-8A12-8A4CE7DB3AEE}" type="pres">
      <dgm:prSet presAssocID="{B6456FCA-5FBA-440A-A6F0-FA6607E46AC9}" presName="level3hierChild" presStyleCnt="0"/>
      <dgm:spPr/>
    </dgm:pt>
    <dgm:pt modelId="{AAF65F86-E0B6-4FBD-BD1A-BCE164C8E198}" type="pres">
      <dgm:prSet presAssocID="{88FEC84F-5E56-409C-9795-87E16F4C2CD1}" presName="conn2-1" presStyleLbl="parChTrans1D3" presStyleIdx="10" presStyleCnt="11"/>
      <dgm:spPr/>
    </dgm:pt>
    <dgm:pt modelId="{C5389326-22D0-4DA6-91AF-37F5BB084C5B}" type="pres">
      <dgm:prSet presAssocID="{88FEC84F-5E56-409C-9795-87E16F4C2CD1}" presName="connTx" presStyleLbl="parChTrans1D3" presStyleIdx="10" presStyleCnt="11"/>
      <dgm:spPr/>
    </dgm:pt>
    <dgm:pt modelId="{DC6073D2-E676-4AFB-8F03-469E3633AA05}" type="pres">
      <dgm:prSet presAssocID="{AAB9BE0E-2C47-4602-AB4D-68E543579D85}" presName="root2" presStyleCnt="0"/>
      <dgm:spPr/>
    </dgm:pt>
    <dgm:pt modelId="{BCF997F2-5722-4889-98B4-13DC3376F0A9}" type="pres">
      <dgm:prSet presAssocID="{AAB9BE0E-2C47-4602-AB4D-68E543579D85}" presName="LevelTwoTextNode" presStyleLbl="node3" presStyleIdx="10" presStyleCnt="11" custScaleX="453964" custScaleY="38229" custLinFactNeighborX="2167">
        <dgm:presLayoutVars>
          <dgm:chPref val="3"/>
        </dgm:presLayoutVars>
      </dgm:prSet>
      <dgm:spPr/>
    </dgm:pt>
    <dgm:pt modelId="{BBC96014-2834-43DD-BEDD-35457C6F7196}" type="pres">
      <dgm:prSet presAssocID="{AAB9BE0E-2C47-4602-AB4D-68E543579D85}" presName="level3hierChild" presStyleCnt="0"/>
      <dgm:spPr/>
    </dgm:pt>
  </dgm:ptLst>
  <dgm:cxnLst>
    <dgm:cxn modelId="{433A4C07-2ECF-4F93-95D3-1ACC812FEC5A}" type="presOf" srcId="{457EA24E-6B1F-413A-AD39-C4727DA07640}" destId="{CA2D3173-1886-4AD4-B292-6D3E5206CFBC}" srcOrd="0" destOrd="0" presId="urn:microsoft.com/office/officeart/2005/8/layout/hierarchy2"/>
    <dgm:cxn modelId="{1822E813-167B-42DA-B164-F15D0922EF98}" srcId="{0AE62F6E-3951-4FC4-BAC1-B89849A1869C}" destId="{301D4AA8-3E2F-47E1-852D-0E35F02CFDF2}" srcOrd="1" destOrd="0" parTransId="{DE31DB95-39AA-4DA8-AF92-614E699E3BF5}" sibTransId="{4152A0E8-6B51-4584-8F95-D3EC2B84D70C}"/>
    <dgm:cxn modelId="{D579201B-1F64-463C-8962-82B613894D1C}" srcId="{E00352AA-C797-4F93-B6D1-C369D6B9FF2C}" destId="{1BDF7C9B-F19E-489C-A9E9-B83E9A203792}" srcOrd="2" destOrd="0" parTransId="{354A2D83-13D1-4CC5-B0B4-DA387C439B26}" sibTransId="{6D124943-FEB6-4654-BB42-C1EF2294FDC3}"/>
    <dgm:cxn modelId="{9606401C-B3DB-4F6D-863B-E5ACB83D37ED}" type="presOf" srcId="{88FEC84F-5E56-409C-9795-87E16F4C2CD1}" destId="{C5389326-22D0-4DA6-91AF-37F5BB084C5B}" srcOrd="1" destOrd="0" presId="urn:microsoft.com/office/officeart/2005/8/layout/hierarchy2"/>
    <dgm:cxn modelId="{2455431D-21EF-45C5-BD6A-FF5EA1029934}" type="presOf" srcId="{E00352AA-C797-4F93-B6D1-C369D6B9FF2C}" destId="{F035568F-C804-4BE1-8517-153118759A4C}" srcOrd="0" destOrd="0" presId="urn:microsoft.com/office/officeart/2005/8/layout/hierarchy2"/>
    <dgm:cxn modelId="{1A21681F-E984-49AF-8E30-11E672E4AD6E}" type="presOf" srcId="{0AE62F6E-3951-4FC4-BAC1-B89849A1869C}" destId="{5898CEDC-BD1D-45BA-9943-C51EF30F0ED8}" srcOrd="0" destOrd="0" presId="urn:microsoft.com/office/officeart/2005/8/layout/hierarchy2"/>
    <dgm:cxn modelId="{B576CE21-B01D-49B1-A145-D96DB2A2E9D3}" srcId="{1BDF7C9B-F19E-489C-A9E9-B83E9A203792}" destId="{AAB9BE0E-2C47-4602-AB4D-68E543579D85}" srcOrd="3" destOrd="0" parTransId="{88FEC84F-5E56-409C-9795-87E16F4C2CD1}" sibTransId="{AE9270ED-1AD8-4C01-8A50-AB5BB83BB90C}"/>
    <dgm:cxn modelId="{B2CE8B22-2622-4F3A-A164-96FFC97565E5}" type="presOf" srcId="{DE31DB95-39AA-4DA8-AF92-614E699E3BF5}" destId="{F8A903F7-434B-45F3-B50F-8D1FEF9D230F}" srcOrd="0" destOrd="0" presId="urn:microsoft.com/office/officeart/2005/8/layout/hierarchy2"/>
    <dgm:cxn modelId="{FC8EB827-2E00-4876-B949-CE6F5F89C16D}" srcId="{0AE62F6E-3951-4FC4-BAC1-B89849A1869C}" destId="{457EA24E-6B1F-413A-AD39-C4727DA07640}" srcOrd="0" destOrd="0" parTransId="{9FF2B3F3-E985-4EB5-B33A-A6B675CF9614}" sibTransId="{32D29013-B7D0-48C2-9E2E-CE11A733AD59}"/>
    <dgm:cxn modelId="{EA876329-B855-4756-BE6C-4C755BD6E5EE}" type="presOf" srcId="{51CB77E1-DD9C-4E36-ABF2-43999D4F9A82}" destId="{8E7CB209-D546-456E-A3B9-298FC0F39BDD}" srcOrd="1" destOrd="0" presId="urn:microsoft.com/office/officeart/2005/8/layout/hierarchy2"/>
    <dgm:cxn modelId="{98402E2A-8D36-4470-9A5D-D65161770599}" srcId="{C121EA68-E432-490E-8D96-23DCC8C16D56}" destId="{4BBA7F84-C077-4F26-979F-5EFF8062C464}" srcOrd="2" destOrd="0" parTransId="{3AD51E2E-E596-4C10-A5F0-188B9C43403A}" sibTransId="{C826D44C-F05C-4487-AB58-27262BFE65CE}"/>
    <dgm:cxn modelId="{5AB65C2F-C26C-4C41-9A39-F547CC282277}" type="presOf" srcId="{0763C7E4-E63C-4D0C-8BE7-D35FBD54221D}" destId="{A26DD4FB-9335-41F8-A5D8-D2C346B16494}" srcOrd="0" destOrd="0" presId="urn:microsoft.com/office/officeart/2005/8/layout/hierarchy2"/>
    <dgm:cxn modelId="{FF4E1931-055D-4251-BB9B-EE4AEF2AF781}" type="presOf" srcId="{C31EFE6F-3526-4A91-B58E-CD2B9AB3698E}" destId="{89F7E38E-314F-4CA8-A6EE-F20E8D31294A}" srcOrd="1" destOrd="0" presId="urn:microsoft.com/office/officeart/2005/8/layout/hierarchy2"/>
    <dgm:cxn modelId="{214C4932-845D-4E4F-8C59-8C59C163C70F}" type="presOf" srcId="{E26D2FDB-F566-42C5-BA5C-6464514A32B4}" destId="{15CDD977-DB38-4BF1-B5D6-18B218F56C77}" srcOrd="0" destOrd="0" presId="urn:microsoft.com/office/officeart/2005/8/layout/hierarchy2"/>
    <dgm:cxn modelId="{94F60C3B-7979-43B6-9AAF-E6EC5D356E86}" srcId="{1BDF7C9B-F19E-489C-A9E9-B83E9A203792}" destId="{B6456FCA-5FBA-440A-A6F0-FA6607E46AC9}" srcOrd="2" destOrd="0" parTransId="{855ADD4A-9C32-41C4-9811-8966B1F78A36}" sibTransId="{E07BEE38-15D5-4A4E-8D3A-AB58ABCEBC0C}"/>
    <dgm:cxn modelId="{F530195D-DEE5-4E93-8FC9-918C4295A0D9}" type="presOf" srcId="{0763C7E4-E63C-4D0C-8BE7-D35FBD54221D}" destId="{AB52CE7A-C466-4243-9E97-477C151A8898}" srcOrd="1" destOrd="0" presId="urn:microsoft.com/office/officeart/2005/8/layout/hierarchy2"/>
    <dgm:cxn modelId="{DF094F5F-F02F-48D7-9C76-813717C76B54}" type="presOf" srcId="{4BBA7F84-C077-4F26-979F-5EFF8062C464}" destId="{95C4B162-6E18-48B4-9C66-FE0E4B3A8B44}" srcOrd="0" destOrd="0" presId="urn:microsoft.com/office/officeart/2005/8/layout/hierarchy2"/>
    <dgm:cxn modelId="{C201EB63-687D-4AC4-8C80-952B120C0CB0}" type="presOf" srcId="{A82EF14B-E60F-410D-8719-592889E84CCB}" destId="{E8A7F662-DF0F-48B6-86A7-506DC9F038DE}" srcOrd="0" destOrd="0" presId="urn:microsoft.com/office/officeart/2005/8/layout/hierarchy2"/>
    <dgm:cxn modelId="{6E712E64-4434-4C8F-A323-586AFC03B6F9}" type="presOf" srcId="{79B15ED7-2F4F-4984-87E7-1DB5A1287CF9}" destId="{C7EEDF08-5777-4407-ADEC-DCB170FAC5F4}" srcOrd="0" destOrd="0" presId="urn:microsoft.com/office/officeart/2005/8/layout/hierarchy2"/>
    <dgm:cxn modelId="{4C8DBC65-D75A-4001-99A8-5BD680BBD5C5}" srcId="{0AE62F6E-3951-4FC4-BAC1-B89849A1869C}" destId="{A25BCFF3-8E73-44F6-9E2B-A273A8DA0CF2}" srcOrd="2" destOrd="0" parTransId="{13887D8A-05FE-4435-B8C2-E69D1E68E7D2}" sibTransId="{50239094-77B5-4EAF-91F0-89684A6D01A3}"/>
    <dgm:cxn modelId="{9BED8446-B4A2-4496-BF74-D2EFFAA03623}" type="presOf" srcId="{1BBB2309-F56D-4162-989B-E0C5F9928F17}" destId="{87C04364-D979-4678-8DFC-52543A59AD92}" srcOrd="1" destOrd="0" presId="urn:microsoft.com/office/officeart/2005/8/layout/hierarchy2"/>
    <dgm:cxn modelId="{03259447-0464-423B-9AB0-1253EC8466CA}" type="presOf" srcId="{88FEC84F-5E56-409C-9795-87E16F4C2CD1}" destId="{AAF65F86-E0B6-4FBD-BD1A-BCE164C8E198}" srcOrd="0" destOrd="0" presId="urn:microsoft.com/office/officeart/2005/8/layout/hierarchy2"/>
    <dgm:cxn modelId="{3403FB4E-B844-44AF-848B-C41B1FD048B6}" type="presOf" srcId="{B6456FCA-5FBA-440A-A6F0-FA6607E46AC9}" destId="{E1120326-7DFA-419C-A0B9-F452D7A3FDEB}" srcOrd="0" destOrd="0" presId="urn:microsoft.com/office/officeart/2005/8/layout/hierarchy2"/>
    <dgm:cxn modelId="{28AEEA6F-6AC5-4010-835A-6D86F0EB3499}" type="presOf" srcId="{51CB77E1-DD9C-4E36-ABF2-43999D4F9A82}" destId="{5F231FC2-7154-4536-95A0-FC876D8B30EC}" srcOrd="0" destOrd="0" presId="urn:microsoft.com/office/officeart/2005/8/layout/hierarchy2"/>
    <dgm:cxn modelId="{7DF12851-34D1-4CC5-8CFF-79B0648ABA2F}" type="presOf" srcId="{7C304A11-BA67-4B3E-BFDF-69226F77E712}" destId="{FB30472A-8397-4015-B69B-0D7B270DBBED}" srcOrd="0" destOrd="0" presId="urn:microsoft.com/office/officeart/2005/8/layout/hierarchy2"/>
    <dgm:cxn modelId="{EA0BBB52-F1E1-4908-9342-D714D3F8F169}" srcId="{0AE62F6E-3951-4FC4-BAC1-B89849A1869C}" destId="{F4BF090A-87D1-4B87-9534-A12CD5829B01}" srcOrd="3" destOrd="0" parTransId="{468E7280-766F-4C21-85D1-E661570B5C21}" sibTransId="{57B94C41-D6F1-4084-8357-09D749A78CF2}"/>
    <dgm:cxn modelId="{32E73B54-210D-45FB-83EC-18A49B93C6DF}" type="presOf" srcId="{354A2D83-13D1-4CC5-B0B4-DA387C439B26}" destId="{649D2BBF-F74B-4823-AB1D-E658F7EE54B7}" srcOrd="1" destOrd="0" presId="urn:microsoft.com/office/officeart/2005/8/layout/hierarchy2"/>
    <dgm:cxn modelId="{D716DB78-AD07-419B-B175-6CD9BA93CA41}" srcId="{C121EA68-E432-490E-8D96-23DCC8C16D56}" destId="{08DB6B97-0C51-43B1-82C7-059EEAE478BD}" srcOrd="1" destOrd="0" parTransId="{0763C7E4-E63C-4D0C-8BE7-D35FBD54221D}" sibTransId="{ABA1666A-D50D-4C42-8998-F35818E5FAD6}"/>
    <dgm:cxn modelId="{70B0D279-3603-4CC2-BD95-4C9B687F0B54}" srcId="{1BDF7C9B-F19E-489C-A9E9-B83E9A203792}" destId="{6DFE78B3-6F8C-4D3F-A339-F3524D69290D}" srcOrd="1" destOrd="0" parTransId="{1BBB2309-F56D-4162-989B-E0C5F9928F17}" sibTransId="{7C7CAC9D-5B38-4CDE-B7E5-654711A5F628}"/>
    <dgm:cxn modelId="{8D0EE779-378B-4A6D-9162-1B84549EA24D}" type="presOf" srcId="{301D4AA8-3E2F-47E1-852D-0E35F02CFDF2}" destId="{F38910DB-E5B7-4C51-B1E8-63B9B84F538D}" srcOrd="0" destOrd="0" presId="urn:microsoft.com/office/officeart/2005/8/layout/hierarchy2"/>
    <dgm:cxn modelId="{9DC7AC5A-928E-439A-8C41-05579EEFC48E}" type="presOf" srcId="{6DFE78B3-6F8C-4D3F-A339-F3524D69290D}" destId="{32BCD616-5DB7-4A2B-AA00-7119C9FDE116}" srcOrd="0" destOrd="0" presId="urn:microsoft.com/office/officeart/2005/8/layout/hierarchy2"/>
    <dgm:cxn modelId="{9EE5607D-03AE-4B0F-A0C2-4BB778CBAB4F}" srcId="{C121EA68-E432-490E-8D96-23DCC8C16D56}" destId="{79B15ED7-2F4F-4984-87E7-1DB5A1287CF9}" srcOrd="0" destOrd="0" parTransId="{51CB77E1-DD9C-4E36-ABF2-43999D4F9A82}" sibTransId="{CF9E29DC-844B-4F0D-93D4-90EECF3A43AF}"/>
    <dgm:cxn modelId="{15AFB27E-74EE-4A90-8610-CD6DEF008A8F}" type="presOf" srcId="{3AD51E2E-E596-4C10-A5F0-188B9C43403A}" destId="{39138A8B-924A-42E9-B646-0235ED26D0A5}" srcOrd="1" destOrd="0" presId="urn:microsoft.com/office/officeart/2005/8/layout/hierarchy2"/>
    <dgm:cxn modelId="{1CA3F981-959D-4936-8892-B8E076596D6D}" type="presOf" srcId="{9FF2B3F3-E985-4EB5-B33A-A6B675CF9614}" destId="{79877DDC-5710-4F0B-A6F5-4549B820D015}" srcOrd="0" destOrd="0" presId="urn:microsoft.com/office/officeart/2005/8/layout/hierarchy2"/>
    <dgm:cxn modelId="{FB426782-ACF6-46EE-96CC-0C3264A08163}" type="presOf" srcId="{13887D8A-05FE-4435-B8C2-E69D1E68E7D2}" destId="{68603F7F-3E1B-4944-99A4-3932C71CFD58}" srcOrd="0" destOrd="0" presId="urn:microsoft.com/office/officeart/2005/8/layout/hierarchy2"/>
    <dgm:cxn modelId="{61971E83-B592-43BC-9128-C0680617691B}" type="presOf" srcId="{DE31DB95-39AA-4DA8-AF92-614E699E3BF5}" destId="{5E56B673-DBE0-412C-8105-F31DCB473BA6}" srcOrd="1" destOrd="0" presId="urn:microsoft.com/office/officeart/2005/8/layout/hierarchy2"/>
    <dgm:cxn modelId="{8C26EB84-C37D-4B75-B032-1A6F3DD2A507}" type="presOf" srcId="{A25BCFF3-8E73-44F6-9E2B-A273A8DA0CF2}" destId="{41700046-3048-419D-8618-EAEBAC6D1D44}" srcOrd="0" destOrd="0" presId="urn:microsoft.com/office/officeart/2005/8/layout/hierarchy2"/>
    <dgm:cxn modelId="{58A49287-3482-47A9-99BB-DB6ECDA91EE6}" type="presOf" srcId="{3AD51E2E-E596-4C10-A5F0-188B9C43403A}" destId="{E8AD94C7-B762-4FE5-A3D3-C68E14A6F3DD}" srcOrd="0" destOrd="0" presId="urn:microsoft.com/office/officeart/2005/8/layout/hierarchy2"/>
    <dgm:cxn modelId="{7C965D90-0B0E-47D3-AC71-A5946369D010}" srcId="{E00352AA-C797-4F93-B6D1-C369D6B9FF2C}" destId="{0AE62F6E-3951-4FC4-BAC1-B89849A1869C}" srcOrd="0" destOrd="0" parTransId="{E26D2FDB-F566-42C5-BA5C-6464514A32B4}" sibTransId="{8820FF9A-CAD8-4107-89AC-A87ED7839951}"/>
    <dgm:cxn modelId="{EAC40C92-0A07-4301-B715-F66319D423BB}" type="presOf" srcId="{08DB6B97-0C51-43B1-82C7-059EEAE478BD}" destId="{CBCC68FE-C0AD-4E68-B517-F9378758DF17}" srcOrd="0" destOrd="0" presId="urn:microsoft.com/office/officeart/2005/8/layout/hierarchy2"/>
    <dgm:cxn modelId="{62872699-6EEC-4D94-ADC9-90D4C9BF5580}" type="presOf" srcId="{468E7280-766F-4C21-85D1-E661570B5C21}" destId="{B0766D2F-0CA7-482E-AD73-99AC43FCFB89}" srcOrd="0" destOrd="0" presId="urn:microsoft.com/office/officeart/2005/8/layout/hierarchy2"/>
    <dgm:cxn modelId="{9526FA99-958B-4DE5-BA84-74033E67B882}" type="presOf" srcId="{354A2D83-13D1-4CC5-B0B4-DA387C439B26}" destId="{2EAD5245-9F04-43A0-8E56-D176D2D9F261}" srcOrd="0" destOrd="0" presId="urn:microsoft.com/office/officeart/2005/8/layout/hierarchy2"/>
    <dgm:cxn modelId="{AA33429A-50D7-420E-BDBF-7EEA26A36D21}" type="presOf" srcId="{F1283737-3B20-4ED3-B1D7-39C3FC3366A2}" destId="{FBC7AEE7-5D42-4E05-BA3C-9067B5E2F309}" srcOrd="0" destOrd="0" presId="urn:microsoft.com/office/officeart/2005/8/layout/hierarchy2"/>
    <dgm:cxn modelId="{7D26D09A-7106-4472-AEF5-3E695A65FE2A}" type="presOf" srcId="{1BDF7C9B-F19E-489C-A9E9-B83E9A203792}" destId="{8EDDFE42-CE28-4E82-BDBA-704D0E76CF7E}" srcOrd="0" destOrd="0" presId="urn:microsoft.com/office/officeart/2005/8/layout/hierarchy2"/>
    <dgm:cxn modelId="{0618BFA4-6023-4C02-9FAF-00A100CF8ED1}" type="presOf" srcId="{1BBB2309-F56D-4162-989B-E0C5F9928F17}" destId="{05E986C8-BEFA-4FC7-845D-5E66CCA7B002}" srcOrd="0" destOrd="0" presId="urn:microsoft.com/office/officeart/2005/8/layout/hierarchy2"/>
    <dgm:cxn modelId="{A41D60A6-78C7-4261-9B36-603683686CFD}" type="presOf" srcId="{C121EA68-E432-490E-8D96-23DCC8C16D56}" destId="{E1B43047-2A8C-41F3-BD6E-E556C630CF20}" srcOrd="0" destOrd="0" presId="urn:microsoft.com/office/officeart/2005/8/layout/hierarchy2"/>
    <dgm:cxn modelId="{AA211CA7-7850-43B2-9276-5069EACD0507}" type="presOf" srcId="{855ADD4A-9C32-41C4-9811-8966B1F78A36}" destId="{76BABF86-EAA5-46FF-98E2-74465B192D4D}" srcOrd="0" destOrd="0" presId="urn:microsoft.com/office/officeart/2005/8/layout/hierarchy2"/>
    <dgm:cxn modelId="{C91861AD-EC00-4203-AEE5-BFFDDBD51C62}" type="presOf" srcId="{F1283737-3B20-4ED3-B1D7-39C3FC3366A2}" destId="{7F053A41-7F9C-465F-9D19-8B61288A18C4}" srcOrd="1" destOrd="0" presId="urn:microsoft.com/office/officeart/2005/8/layout/hierarchy2"/>
    <dgm:cxn modelId="{31D91EB2-DEE5-4D78-9B7E-7E48D2AEC308}" type="presOf" srcId="{C31EFE6F-3526-4A91-B58E-CD2B9AB3698E}" destId="{B7BB3E81-F094-47E9-A8B9-D55E5829BBB5}" srcOrd="0" destOrd="0" presId="urn:microsoft.com/office/officeart/2005/8/layout/hierarchy2"/>
    <dgm:cxn modelId="{12EB02C6-14B3-425A-B93D-2C21309453B5}" type="presOf" srcId="{13887D8A-05FE-4435-B8C2-E69D1E68E7D2}" destId="{F1F6D730-D2F8-48A4-B4CF-A24B00A5CC83}" srcOrd="1" destOrd="0" presId="urn:microsoft.com/office/officeart/2005/8/layout/hierarchy2"/>
    <dgm:cxn modelId="{84E33DC6-7AF7-4CE8-9437-1E10AC9A2F95}" srcId="{A82EF14B-E60F-410D-8719-592889E84CCB}" destId="{E00352AA-C797-4F93-B6D1-C369D6B9FF2C}" srcOrd="0" destOrd="0" parTransId="{EEA99CBD-08D1-44CA-BD89-FAF865570D6B}" sibTransId="{7CFA86AB-C714-4699-90AD-EC2E76B99088}"/>
    <dgm:cxn modelId="{B9FEF0CE-0F62-478C-86D1-A27D81C0E5F5}" type="presOf" srcId="{AAB9BE0E-2C47-4602-AB4D-68E543579D85}" destId="{BCF997F2-5722-4889-98B4-13DC3376F0A9}" srcOrd="0" destOrd="0" presId="urn:microsoft.com/office/officeart/2005/8/layout/hierarchy2"/>
    <dgm:cxn modelId="{9F3CCFD6-E0EA-4EE8-9402-EC767E385A2A}" type="presOf" srcId="{9FF2B3F3-E985-4EB5-B33A-A6B675CF9614}" destId="{46433009-CEB6-454D-9130-294AE42CD95C}" srcOrd="1" destOrd="0" presId="urn:microsoft.com/office/officeart/2005/8/layout/hierarchy2"/>
    <dgm:cxn modelId="{BAF1F5D7-1FF3-4D98-BADD-5BA0D8A9D152}" srcId="{E00352AA-C797-4F93-B6D1-C369D6B9FF2C}" destId="{C121EA68-E432-490E-8D96-23DCC8C16D56}" srcOrd="1" destOrd="0" parTransId="{F1283737-3B20-4ED3-B1D7-39C3FC3366A2}" sibTransId="{DAB10E9E-FE18-4ECA-9139-84707C08C283}"/>
    <dgm:cxn modelId="{FD7DAEDE-2808-4EAE-AACC-2AD3AD392D80}" type="presOf" srcId="{E26D2FDB-F566-42C5-BA5C-6464514A32B4}" destId="{94BF9D80-F246-4876-B206-40E0A0CABEC5}" srcOrd="1" destOrd="0" presId="urn:microsoft.com/office/officeart/2005/8/layout/hierarchy2"/>
    <dgm:cxn modelId="{8CA039E2-F35E-4F08-917A-7164B2CBDE67}" type="presOf" srcId="{468E7280-766F-4C21-85D1-E661570B5C21}" destId="{67966CFB-8C85-491F-BBFC-EDDFBDB97088}" srcOrd="1" destOrd="0" presId="urn:microsoft.com/office/officeart/2005/8/layout/hierarchy2"/>
    <dgm:cxn modelId="{3D2B8EF3-195F-41EF-BB76-889681D2BDB6}" type="presOf" srcId="{855ADD4A-9C32-41C4-9811-8966B1F78A36}" destId="{733D7B1E-4FC6-44A2-B74B-34EA65A1E8C1}" srcOrd="1" destOrd="0" presId="urn:microsoft.com/office/officeart/2005/8/layout/hierarchy2"/>
    <dgm:cxn modelId="{90B98EF7-0D21-4BDA-AD32-FA358C9A1A89}" srcId="{1BDF7C9B-F19E-489C-A9E9-B83E9A203792}" destId="{7C304A11-BA67-4B3E-BFDF-69226F77E712}" srcOrd="0" destOrd="0" parTransId="{C31EFE6F-3526-4A91-B58E-CD2B9AB3698E}" sibTransId="{F3BB97AA-1526-4EF3-8049-8206840F51C7}"/>
    <dgm:cxn modelId="{95D342F9-46B5-4131-B8C6-D98563ABD3C3}" type="presOf" srcId="{F4BF090A-87D1-4B87-9534-A12CD5829B01}" destId="{C8875137-71A5-4518-8572-85E064AF3919}" srcOrd="0" destOrd="0" presId="urn:microsoft.com/office/officeart/2005/8/layout/hierarchy2"/>
    <dgm:cxn modelId="{689971BE-2B49-4A44-B116-E539BAEBD1D0}" type="presParOf" srcId="{E8A7F662-DF0F-48B6-86A7-506DC9F038DE}" destId="{71ADC19B-EE48-4F7F-82AC-11A67076AAD2}" srcOrd="0" destOrd="0" presId="urn:microsoft.com/office/officeart/2005/8/layout/hierarchy2"/>
    <dgm:cxn modelId="{8749E50C-152E-4BEA-A663-88003EFD9929}" type="presParOf" srcId="{71ADC19B-EE48-4F7F-82AC-11A67076AAD2}" destId="{F035568F-C804-4BE1-8517-153118759A4C}" srcOrd="0" destOrd="0" presId="urn:microsoft.com/office/officeart/2005/8/layout/hierarchy2"/>
    <dgm:cxn modelId="{1583BA3C-1066-4047-B787-3614ABB6DA2B}" type="presParOf" srcId="{71ADC19B-EE48-4F7F-82AC-11A67076AAD2}" destId="{DA0C83D4-3CE5-43B3-AEC2-44D8E3D3113B}" srcOrd="1" destOrd="0" presId="urn:microsoft.com/office/officeart/2005/8/layout/hierarchy2"/>
    <dgm:cxn modelId="{EB2819EB-1A5B-49DA-8848-5B655C33C719}" type="presParOf" srcId="{DA0C83D4-3CE5-43B3-AEC2-44D8E3D3113B}" destId="{15CDD977-DB38-4BF1-B5D6-18B218F56C77}" srcOrd="0" destOrd="0" presId="urn:microsoft.com/office/officeart/2005/8/layout/hierarchy2"/>
    <dgm:cxn modelId="{0C701ED8-6201-46A2-BB00-2033A2AC57FD}" type="presParOf" srcId="{15CDD977-DB38-4BF1-B5D6-18B218F56C77}" destId="{94BF9D80-F246-4876-B206-40E0A0CABEC5}" srcOrd="0" destOrd="0" presId="urn:microsoft.com/office/officeart/2005/8/layout/hierarchy2"/>
    <dgm:cxn modelId="{D4F53804-E1F8-4D8B-9634-564BCD106459}" type="presParOf" srcId="{DA0C83D4-3CE5-43B3-AEC2-44D8E3D3113B}" destId="{11CAFCAC-8402-4470-838C-49FFE8BDAB20}" srcOrd="1" destOrd="0" presId="urn:microsoft.com/office/officeart/2005/8/layout/hierarchy2"/>
    <dgm:cxn modelId="{6E159809-D588-413A-9C79-2033168C3590}" type="presParOf" srcId="{11CAFCAC-8402-4470-838C-49FFE8BDAB20}" destId="{5898CEDC-BD1D-45BA-9943-C51EF30F0ED8}" srcOrd="0" destOrd="0" presId="urn:microsoft.com/office/officeart/2005/8/layout/hierarchy2"/>
    <dgm:cxn modelId="{D9D35979-1A44-44FF-AD42-3697160E361E}" type="presParOf" srcId="{11CAFCAC-8402-4470-838C-49FFE8BDAB20}" destId="{A32FC355-C138-4F55-9B12-F997797EB7CD}" srcOrd="1" destOrd="0" presId="urn:microsoft.com/office/officeart/2005/8/layout/hierarchy2"/>
    <dgm:cxn modelId="{0CFCD087-DF91-476E-A392-AF6448581EEC}" type="presParOf" srcId="{A32FC355-C138-4F55-9B12-F997797EB7CD}" destId="{79877DDC-5710-4F0B-A6F5-4549B820D015}" srcOrd="0" destOrd="0" presId="urn:microsoft.com/office/officeart/2005/8/layout/hierarchy2"/>
    <dgm:cxn modelId="{C19B50D9-BBBD-4E18-BE82-3EC071F70A32}" type="presParOf" srcId="{79877DDC-5710-4F0B-A6F5-4549B820D015}" destId="{46433009-CEB6-454D-9130-294AE42CD95C}" srcOrd="0" destOrd="0" presId="urn:microsoft.com/office/officeart/2005/8/layout/hierarchy2"/>
    <dgm:cxn modelId="{49CD5815-9EF3-4A4B-990B-5B31D734A818}" type="presParOf" srcId="{A32FC355-C138-4F55-9B12-F997797EB7CD}" destId="{5125013E-4EEC-451C-AC0A-C41C62B78BBC}" srcOrd="1" destOrd="0" presId="urn:microsoft.com/office/officeart/2005/8/layout/hierarchy2"/>
    <dgm:cxn modelId="{B092269C-B304-4E65-8917-22F31AE5D1FF}" type="presParOf" srcId="{5125013E-4EEC-451C-AC0A-C41C62B78BBC}" destId="{CA2D3173-1886-4AD4-B292-6D3E5206CFBC}" srcOrd="0" destOrd="0" presId="urn:microsoft.com/office/officeart/2005/8/layout/hierarchy2"/>
    <dgm:cxn modelId="{AD515986-FD2A-4663-9750-1E033CAA86EC}" type="presParOf" srcId="{5125013E-4EEC-451C-AC0A-C41C62B78BBC}" destId="{FE230380-78CE-4D1A-B1B5-F1768F7810E0}" srcOrd="1" destOrd="0" presId="urn:microsoft.com/office/officeart/2005/8/layout/hierarchy2"/>
    <dgm:cxn modelId="{BDB13435-82B2-4461-B472-6A0F9CFBAFC9}" type="presParOf" srcId="{A32FC355-C138-4F55-9B12-F997797EB7CD}" destId="{F8A903F7-434B-45F3-B50F-8D1FEF9D230F}" srcOrd="2" destOrd="0" presId="urn:microsoft.com/office/officeart/2005/8/layout/hierarchy2"/>
    <dgm:cxn modelId="{044F11F9-4128-4490-9086-3E48DDE24F59}" type="presParOf" srcId="{F8A903F7-434B-45F3-B50F-8D1FEF9D230F}" destId="{5E56B673-DBE0-412C-8105-F31DCB473BA6}" srcOrd="0" destOrd="0" presId="urn:microsoft.com/office/officeart/2005/8/layout/hierarchy2"/>
    <dgm:cxn modelId="{37E87E01-9E37-4F06-82E2-9BB52E2B119B}" type="presParOf" srcId="{A32FC355-C138-4F55-9B12-F997797EB7CD}" destId="{3A16C607-3802-46F8-9491-9BB87DA3FECF}" srcOrd="3" destOrd="0" presId="urn:microsoft.com/office/officeart/2005/8/layout/hierarchy2"/>
    <dgm:cxn modelId="{A84EC844-A288-4D07-BE43-9A7931900CC5}" type="presParOf" srcId="{3A16C607-3802-46F8-9491-9BB87DA3FECF}" destId="{F38910DB-E5B7-4C51-B1E8-63B9B84F538D}" srcOrd="0" destOrd="0" presId="urn:microsoft.com/office/officeart/2005/8/layout/hierarchy2"/>
    <dgm:cxn modelId="{E13CFBCA-3AB0-4FFE-BE16-55279B395D03}" type="presParOf" srcId="{3A16C607-3802-46F8-9491-9BB87DA3FECF}" destId="{7EE5CC2E-FEF5-4A7D-B4FA-EC23A04CB0A7}" srcOrd="1" destOrd="0" presId="urn:microsoft.com/office/officeart/2005/8/layout/hierarchy2"/>
    <dgm:cxn modelId="{1E405BF9-1309-4985-A5D0-55E82E7F55E8}" type="presParOf" srcId="{A32FC355-C138-4F55-9B12-F997797EB7CD}" destId="{68603F7F-3E1B-4944-99A4-3932C71CFD58}" srcOrd="4" destOrd="0" presId="urn:microsoft.com/office/officeart/2005/8/layout/hierarchy2"/>
    <dgm:cxn modelId="{96D8DE05-678F-4D4C-BFD6-751A482A52B6}" type="presParOf" srcId="{68603F7F-3E1B-4944-99A4-3932C71CFD58}" destId="{F1F6D730-D2F8-48A4-B4CF-A24B00A5CC83}" srcOrd="0" destOrd="0" presId="urn:microsoft.com/office/officeart/2005/8/layout/hierarchy2"/>
    <dgm:cxn modelId="{45514C72-B42A-498E-9C68-2CC871BE8272}" type="presParOf" srcId="{A32FC355-C138-4F55-9B12-F997797EB7CD}" destId="{F6C80DD9-FBFF-4362-BE7C-78ED5FD74E7F}" srcOrd="5" destOrd="0" presId="urn:microsoft.com/office/officeart/2005/8/layout/hierarchy2"/>
    <dgm:cxn modelId="{475644C9-162F-4588-B3FC-BFB6EF3D7207}" type="presParOf" srcId="{F6C80DD9-FBFF-4362-BE7C-78ED5FD74E7F}" destId="{41700046-3048-419D-8618-EAEBAC6D1D44}" srcOrd="0" destOrd="0" presId="urn:microsoft.com/office/officeart/2005/8/layout/hierarchy2"/>
    <dgm:cxn modelId="{0F822EAF-39DB-4745-9D19-B83E49E82D23}" type="presParOf" srcId="{F6C80DD9-FBFF-4362-BE7C-78ED5FD74E7F}" destId="{CC870760-D8BA-423E-8260-A9C8397567D3}" srcOrd="1" destOrd="0" presId="urn:microsoft.com/office/officeart/2005/8/layout/hierarchy2"/>
    <dgm:cxn modelId="{607C7F0D-5C45-4357-B6DC-81F235B903E7}" type="presParOf" srcId="{A32FC355-C138-4F55-9B12-F997797EB7CD}" destId="{B0766D2F-0CA7-482E-AD73-99AC43FCFB89}" srcOrd="6" destOrd="0" presId="urn:microsoft.com/office/officeart/2005/8/layout/hierarchy2"/>
    <dgm:cxn modelId="{4FCDDD28-38A0-4704-816A-8DB0F8A5161B}" type="presParOf" srcId="{B0766D2F-0CA7-482E-AD73-99AC43FCFB89}" destId="{67966CFB-8C85-491F-BBFC-EDDFBDB97088}" srcOrd="0" destOrd="0" presId="urn:microsoft.com/office/officeart/2005/8/layout/hierarchy2"/>
    <dgm:cxn modelId="{BF259E6E-EF4C-478F-82F7-B2E37B768A78}" type="presParOf" srcId="{A32FC355-C138-4F55-9B12-F997797EB7CD}" destId="{A5EB401C-74C0-4EA2-B9AC-AAFFEBDDA2B1}" srcOrd="7" destOrd="0" presId="urn:microsoft.com/office/officeart/2005/8/layout/hierarchy2"/>
    <dgm:cxn modelId="{2B082292-09B3-4F37-A076-0C9D9C298C77}" type="presParOf" srcId="{A5EB401C-74C0-4EA2-B9AC-AAFFEBDDA2B1}" destId="{C8875137-71A5-4518-8572-85E064AF3919}" srcOrd="0" destOrd="0" presId="urn:microsoft.com/office/officeart/2005/8/layout/hierarchy2"/>
    <dgm:cxn modelId="{3D5A18A1-4D0E-441A-BC77-020F96DEC082}" type="presParOf" srcId="{A5EB401C-74C0-4EA2-B9AC-AAFFEBDDA2B1}" destId="{204C753E-CB41-4C7E-9C3D-21ABD4A254ED}" srcOrd="1" destOrd="0" presId="urn:microsoft.com/office/officeart/2005/8/layout/hierarchy2"/>
    <dgm:cxn modelId="{0BB5E6DC-62AA-4FB2-9BCB-B8D42DE869AD}" type="presParOf" srcId="{DA0C83D4-3CE5-43B3-AEC2-44D8E3D3113B}" destId="{FBC7AEE7-5D42-4E05-BA3C-9067B5E2F309}" srcOrd="2" destOrd="0" presId="urn:microsoft.com/office/officeart/2005/8/layout/hierarchy2"/>
    <dgm:cxn modelId="{D8628789-56EC-4E99-8FB4-AE8B57FFFAD5}" type="presParOf" srcId="{FBC7AEE7-5D42-4E05-BA3C-9067B5E2F309}" destId="{7F053A41-7F9C-465F-9D19-8B61288A18C4}" srcOrd="0" destOrd="0" presId="urn:microsoft.com/office/officeart/2005/8/layout/hierarchy2"/>
    <dgm:cxn modelId="{2D00B0A8-A601-4D78-9A9D-5A686A789D1F}" type="presParOf" srcId="{DA0C83D4-3CE5-43B3-AEC2-44D8E3D3113B}" destId="{7B569DEF-0F7E-459C-B32B-181B7A926EF4}" srcOrd="3" destOrd="0" presId="urn:microsoft.com/office/officeart/2005/8/layout/hierarchy2"/>
    <dgm:cxn modelId="{00856409-2784-4DB5-AA77-20214189A5CB}" type="presParOf" srcId="{7B569DEF-0F7E-459C-B32B-181B7A926EF4}" destId="{E1B43047-2A8C-41F3-BD6E-E556C630CF20}" srcOrd="0" destOrd="0" presId="urn:microsoft.com/office/officeart/2005/8/layout/hierarchy2"/>
    <dgm:cxn modelId="{FC8522B7-4F32-4F93-8F8C-7D257EF98D44}" type="presParOf" srcId="{7B569DEF-0F7E-459C-B32B-181B7A926EF4}" destId="{6CA16DAD-584A-4380-ADB1-8BA60A4133C8}" srcOrd="1" destOrd="0" presId="urn:microsoft.com/office/officeart/2005/8/layout/hierarchy2"/>
    <dgm:cxn modelId="{6F8098A1-6A25-4A17-A39B-7159E4ED2B70}" type="presParOf" srcId="{6CA16DAD-584A-4380-ADB1-8BA60A4133C8}" destId="{5F231FC2-7154-4536-95A0-FC876D8B30EC}" srcOrd="0" destOrd="0" presId="urn:microsoft.com/office/officeart/2005/8/layout/hierarchy2"/>
    <dgm:cxn modelId="{9C0003E4-946F-42DE-9334-CE617E4B40F7}" type="presParOf" srcId="{5F231FC2-7154-4536-95A0-FC876D8B30EC}" destId="{8E7CB209-D546-456E-A3B9-298FC0F39BDD}" srcOrd="0" destOrd="0" presId="urn:microsoft.com/office/officeart/2005/8/layout/hierarchy2"/>
    <dgm:cxn modelId="{36D292EE-8A72-4107-AB59-5CFA3E8DBF72}" type="presParOf" srcId="{6CA16DAD-584A-4380-ADB1-8BA60A4133C8}" destId="{856C87A9-928F-4686-9745-B3103D7DED4B}" srcOrd="1" destOrd="0" presId="urn:microsoft.com/office/officeart/2005/8/layout/hierarchy2"/>
    <dgm:cxn modelId="{7762FF3C-C984-4D3E-B1C8-5DB91B378612}" type="presParOf" srcId="{856C87A9-928F-4686-9745-B3103D7DED4B}" destId="{C7EEDF08-5777-4407-ADEC-DCB170FAC5F4}" srcOrd="0" destOrd="0" presId="urn:microsoft.com/office/officeart/2005/8/layout/hierarchy2"/>
    <dgm:cxn modelId="{17BE5B13-0715-4E91-9C7C-93FED564F9B9}" type="presParOf" srcId="{856C87A9-928F-4686-9745-B3103D7DED4B}" destId="{67154F3F-13C3-49ED-B657-170CA1276B00}" srcOrd="1" destOrd="0" presId="urn:microsoft.com/office/officeart/2005/8/layout/hierarchy2"/>
    <dgm:cxn modelId="{E309EF89-2F95-4836-8860-8B36A6821099}" type="presParOf" srcId="{6CA16DAD-584A-4380-ADB1-8BA60A4133C8}" destId="{A26DD4FB-9335-41F8-A5D8-D2C346B16494}" srcOrd="2" destOrd="0" presId="urn:microsoft.com/office/officeart/2005/8/layout/hierarchy2"/>
    <dgm:cxn modelId="{D3F3DD5D-4BF7-45BA-BF1B-0D86D6EA24F2}" type="presParOf" srcId="{A26DD4FB-9335-41F8-A5D8-D2C346B16494}" destId="{AB52CE7A-C466-4243-9E97-477C151A8898}" srcOrd="0" destOrd="0" presId="urn:microsoft.com/office/officeart/2005/8/layout/hierarchy2"/>
    <dgm:cxn modelId="{FA614B05-8BE8-45CB-A6FC-7A87EE6C04A3}" type="presParOf" srcId="{6CA16DAD-584A-4380-ADB1-8BA60A4133C8}" destId="{1756103C-37C6-4A7F-A16A-0C49BA8F866D}" srcOrd="3" destOrd="0" presId="urn:microsoft.com/office/officeart/2005/8/layout/hierarchy2"/>
    <dgm:cxn modelId="{CB049207-8787-4E38-A4A7-F3BE84EB3604}" type="presParOf" srcId="{1756103C-37C6-4A7F-A16A-0C49BA8F866D}" destId="{CBCC68FE-C0AD-4E68-B517-F9378758DF17}" srcOrd="0" destOrd="0" presId="urn:microsoft.com/office/officeart/2005/8/layout/hierarchy2"/>
    <dgm:cxn modelId="{3012E94F-1AC8-498E-A865-3107A453D337}" type="presParOf" srcId="{1756103C-37C6-4A7F-A16A-0C49BA8F866D}" destId="{FBEAC7AF-250B-467B-8D20-6E55FD052671}" srcOrd="1" destOrd="0" presId="urn:microsoft.com/office/officeart/2005/8/layout/hierarchy2"/>
    <dgm:cxn modelId="{1BB6DB29-2F71-40B5-8C42-BE8BCAFA8A62}" type="presParOf" srcId="{6CA16DAD-584A-4380-ADB1-8BA60A4133C8}" destId="{E8AD94C7-B762-4FE5-A3D3-C68E14A6F3DD}" srcOrd="4" destOrd="0" presId="urn:microsoft.com/office/officeart/2005/8/layout/hierarchy2"/>
    <dgm:cxn modelId="{5CF3F5A8-CED5-4F98-9AC0-4970E8FFF182}" type="presParOf" srcId="{E8AD94C7-B762-4FE5-A3D3-C68E14A6F3DD}" destId="{39138A8B-924A-42E9-B646-0235ED26D0A5}" srcOrd="0" destOrd="0" presId="urn:microsoft.com/office/officeart/2005/8/layout/hierarchy2"/>
    <dgm:cxn modelId="{18299D89-1536-4658-8AD2-93BBA9FD5556}" type="presParOf" srcId="{6CA16DAD-584A-4380-ADB1-8BA60A4133C8}" destId="{6191E6B7-4290-48F7-8C23-6D093C47AC47}" srcOrd="5" destOrd="0" presId="urn:microsoft.com/office/officeart/2005/8/layout/hierarchy2"/>
    <dgm:cxn modelId="{A6A8C180-1155-4C0D-B3FB-B748368D3513}" type="presParOf" srcId="{6191E6B7-4290-48F7-8C23-6D093C47AC47}" destId="{95C4B162-6E18-48B4-9C66-FE0E4B3A8B44}" srcOrd="0" destOrd="0" presId="urn:microsoft.com/office/officeart/2005/8/layout/hierarchy2"/>
    <dgm:cxn modelId="{493CD4FC-BC6E-4579-91D2-249DE574F7EB}" type="presParOf" srcId="{6191E6B7-4290-48F7-8C23-6D093C47AC47}" destId="{A6948AA9-4688-4EC0-8D78-DA415823ABD2}" srcOrd="1" destOrd="0" presId="urn:microsoft.com/office/officeart/2005/8/layout/hierarchy2"/>
    <dgm:cxn modelId="{D273352C-323A-4067-BE46-1C45E265334B}" type="presParOf" srcId="{DA0C83D4-3CE5-43B3-AEC2-44D8E3D3113B}" destId="{2EAD5245-9F04-43A0-8E56-D176D2D9F261}" srcOrd="4" destOrd="0" presId="urn:microsoft.com/office/officeart/2005/8/layout/hierarchy2"/>
    <dgm:cxn modelId="{7F210518-91EB-412A-B61F-AEF55278AFB4}" type="presParOf" srcId="{2EAD5245-9F04-43A0-8E56-D176D2D9F261}" destId="{649D2BBF-F74B-4823-AB1D-E658F7EE54B7}" srcOrd="0" destOrd="0" presId="urn:microsoft.com/office/officeart/2005/8/layout/hierarchy2"/>
    <dgm:cxn modelId="{AA31AEE2-0491-4297-A1D5-EA6C8E98E124}" type="presParOf" srcId="{DA0C83D4-3CE5-43B3-AEC2-44D8E3D3113B}" destId="{482ED243-970B-40EA-9B06-870EDD8F28E9}" srcOrd="5" destOrd="0" presId="urn:microsoft.com/office/officeart/2005/8/layout/hierarchy2"/>
    <dgm:cxn modelId="{C264122F-BBA2-4652-BF8F-5CC80D47723F}" type="presParOf" srcId="{482ED243-970B-40EA-9B06-870EDD8F28E9}" destId="{8EDDFE42-CE28-4E82-BDBA-704D0E76CF7E}" srcOrd="0" destOrd="0" presId="urn:microsoft.com/office/officeart/2005/8/layout/hierarchy2"/>
    <dgm:cxn modelId="{A63E2733-A7FA-4F24-A7AD-BF42622FD7B2}" type="presParOf" srcId="{482ED243-970B-40EA-9B06-870EDD8F28E9}" destId="{88DEBFF0-A1BF-47B8-8F61-117DEADC938F}" srcOrd="1" destOrd="0" presId="urn:microsoft.com/office/officeart/2005/8/layout/hierarchy2"/>
    <dgm:cxn modelId="{A3662329-4037-470F-9320-0EE42332240A}" type="presParOf" srcId="{88DEBFF0-A1BF-47B8-8F61-117DEADC938F}" destId="{B7BB3E81-F094-47E9-A8B9-D55E5829BBB5}" srcOrd="0" destOrd="0" presId="urn:microsoft.com/office/officeart/2005/8/layout/hierarchy2"/>
    <dgm:cxn modelId="{E6CF23E7-C3AC-4931-BBA4-FFDF79C7C926}" type="presParOf" srcId="{B7BB3E81-F094-47E9-A8B9-D55E5829BBB5}" destId="{89F7E38E-314F-4CA8-A6EE-F20E8D31294A}" srcOrd="0" destOrd="0" presId="urn:microsoft.com/office/officeart/2005/8/layout/hierarchy2"/>
    <dgm:cxn modelId="{352C80DC-6C78-4AAC-9CBA-F08F0DC1BB08}" type="presParOf" srcId="{88DEBFF0-A1BF-47B8-8F61-117DEADC938F}" destId="{6790AD4A-39E9-48FE-B3D6-0763BBFEC0F0}" srcOrd="1" destOrd="0" presId="urn:microsoft.com/office/officeart/2005/8/layout/hierarchy2"/>
    <dgm:cxn modelId="{B6140A68-471F-4BF1-AABB-E1D5BCD0D543}" type="presParOf" srcId="{6790AD4A-39E9-48FE-B3D6-0763BBFEC0F0}" destId="{FB30472A-8397-4015-B69B-0D7B270DBBED}" srcOrd="0" destOrd="0" presId="urn:microsoft.com/office/officeart/2005/8/layout/hierarchy2"/>
    <dgm:cxn modelId="{57986B46-7A25-450F-B73E-E40CD9EA5B66}" type="presParOf" srcId="{6790AD4A-39E9-48FE-B3D6-0763BBFEC0F0}" destId="{C6E6B7A2-38B1-4CB3-B043-52379D934C87}" srcOrd="1" destOrd="0" presId="urn:microsoft.com/office/officeart/2005/8/layout/hierarchy2"/>
    <dgm:cxn modelId="{D6966C55-525C-45BF-85BB-6DD75967C7AB}" type="presParOf" srcId="{88DEBFF0-A1BF-47B8-8F61-117DEADC938F}" destId="{05E986C8-BEFA-4FC7-845D-5E66CCA7B002}" srcOrd="2" destOrd="0" presId="urn:microsoft.com/office/officeart/2005/8/layout/hierarchy2"/>
    <dgm:cxn modelId="{934EFD3A-85FA-4673-9132-DD9C6E9A4BEF}" type="presParOf" srcId="{05E986C8-BEFA-4FC7-845D-5E66CCA7B002}" destId="{87C04364-D979-4678-8DFC-52543A59AD92}" srcOrd="0" destOrd="0" presId="urn:microsoft.com/office/officeart/2005/8/layout/hierarchy2"/>
    <dgm:cxn modelId="{766223E6-A96E-4DC4-B40F-B6C2D85DF9BD}" type="presParOf" srcId="{88DEBFF0-A1BF-47B8-8F61-117DEADC938F}" destId="{492D0739-9AF0-4AE0-906B-8778BA3B2402}" srcOrd="3" destOrd="0" presId="urn:microsoft.com/office/officeart/2005/8/layout/hierarchy2"/>
    <dgm:cxn modelId="{E52820E5-28A1-4D30-92FF-E0A9A806B5BE}" type="presParOf" srcId="{492D0739-9AF0-4AE0-906B-8778BA3B2402}" destId="{32BCD616-5DB7-4A2B-AA00-7119C9FDE116}" srcOrd="0" destOrd="0" presId="urn:microsoft.com/office/officeart/2005/8/layout/hierarchy2"/>
    <dgm:cxn modelId="{55A0AA16-D31C-44E0-9337-29EB8AABA9D1}" type="presParOf" srcId="{492D0739-9AF0-4AE0-906B-8778BA3B2402}" destId="{BDA9696C-0573-4D4D-A7B5-B41EBB8D8349}" srcOrd="1" destOrd="0" presId="urn:microsoft.com/office/officeart/2005/8/layout/hierarchy2"/>
    <dgm:cxn modelId="{72FD4328-40E2-4D95-9058-044FD23C58A9}" type="presParOf" srcId="{88DEBFF0-A1BF-47B8-8F61-117DEADC938F}" destId="{76BABF86-EAA5-46FF-98E2-74465B192D4D}" srcOrd="4" destOrd="0" presId="urn:microsoft.com/office/officeart/2005/8/layout/hierarchy2"/>
    <dgm:cxn modelId="{29A2F500-5C96-404C-8783-62387A721AAB}" type="presParOf" srcId="{76BABF86-EAA5-46FF-98E2-74465B192D4D}" destId="{733D7B1E-4FC6-44A2-B74B-34EA65A1E8C1}" srcOrd="0" destOrd="0" presId="urn:microsoft.com/office/officeart/2005/8/layout/hierarchy2"/>
    <dgm:cxn modelId="{14430CCC-CD7E-49B5-9DA1-7E6DB5CE295C}" type="presParOf" srcId="{88DEBFF0-A1BF-47B8-8F61-117DEADC938F}" destId="{21280A5C-A4EE-437B-BC26-8CE463E6E2AD}" srcOrd="5" destOrd="0" presId="urn:microsoft.com/office/officeart/2005/8/layout/hierarchy2"/>
    <dgm:cxn modelId="{3A02E2DF-FE83-45E6-A1E8-5B104FD189D6}" type="presParOf" srcId="{21280A5C-A4EE-437B-BC26-8CE463E6E2AD}" destId="{E1120326-7DFA-419C-A0B9-F452D7A3FDEB}" srcOrd="0" destOrd="0" presId="urn:microsoft.com/office/officeart/2005/8/layout/hierarchy2"/>
    <dgm:cxn modelId="{4062433C-012A-4C38-A7BD-2C393495BEE9}" type="presParOf" srcId="{21280A5C-A4EE-437B-BC26-8CE463E6E2AD}" destId="{7553E0CB-D294-494A-8A12-8A4CE7DB3AEE}" srcOrd="1" destOrd="0" presId="urn:microsoft.com/office/officeart/2005/8/layout/hierarchy2"/>
    <dgm:cxn modelId="{771F36AD-D210-43D0-B4BF-E373F046E1A4}" type="presParOf" srcId="{88DEBFF0-A1BF-47B8-8F61-117DEADC938F}" destId="{AAF65F86-E0B6-4FBD-BD1A-BCE164C8E198}" srcOrd="6" destOrd="0" presId="urn:microsoft.com/office/officeart/2005/8/layout/hierarchy2"/>
    <dgm:cxn modelId="{7BEAA992-FB8E-406E-9C73-F24E20F3BA18}" type="presParOf" srcId="{AAF65F86-E0B6-4FBD-BD1A-BCE164C8E198}" destId="{C5389326-22D0-4DA6-91AF-37F5BB084C5B}" srcOrd="0" destOrd="0" presId="urn:microsoft.com/office/officeart/2005/8/layout/hierarchy2"/>
    <dgm:cxn modelId="{68583ABE-5CEF-4642-BBAA-CB0E767F4D91}" type="presParOf" srcId="{88DEBFF0-A1BF-47B8-8F61-117DEADC938F}" destId="{DC6073D2-E676-4AFB-8F03-469E3633AA05}" srcOrd="7" destOrd="0" presId="urn:microsoft.com/office/officeart/2005/8/layout/hierarchy2"/>
    <dgm:cxn modelId="{2561AB43-05D8-48C5-A56C-3B1B2ACB9D6F}" type="presParOf" srcId="{DC6073D2-E676-4AFB-8F03-469E3633AA05}" destId="{BCF997F2-5722-4889-98B4-13DC3376F0A9}" srcOrd="0" destOrd="0" presId="urn:microsoft.com/office/officeart/2005/8/layout/hierarchy2"/>
    <dgm:cxn modelId="{5C9E6092-6A6A-492D-8C40-F7E2AA242A3B}" type="presParOf" srcId="{DC6073D2-E676-4AFB-8F03-469E3633AA05}" destId="{BBC96014-2834-43DD-BEDD-35457C6F71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5568F-C804-4BE1-8517-153118759A4C}">
      <dsp:nvSpPr>
        <dsp:cNvPr id="0" name=""/>
        <dsp:cNvSpPr/>
      </dsp:nvSpPr>
      <dsp:spPr>
        <a:xfrm>
          <a:off x="0" y="2270978"/>
          <a:ext cx="988737" cy="466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金融时序分析</a:t>
          </a:r>
        </a:p>
      </dsp:txBody>
      <dsp:txXfrm>
        <a:off x="13655" y="2284633"/>
        <a:ext cx="961427" cy="438911"/>
      </dsp:txXfrm>
    </dsp:sp>
    <dsp:sp modelId="{15CDD977-DB38-4BF1-B5D6-18B218F56C77}">
      <dsp:nvSpPr>
        <dsp:cNvPr id="0" name=""/>
        <dsp:cNvSpPr/>
      </dsp:nvSpPr>
      <dsp:spPr>
        <a:xfrm rot="16913381">
          <a:off x="396090" y="1760829"/>
          <a:ext cx="149286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492864" y="1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05201" y="1736349"/>
        <a:ext cx="74643" cy="74643"/>
      </dsp:txXfrm>
    </dsp:sp>
    <dsp:sp modelId="{5898CEDC-BD1D-45BA-9943-C51EF30F0ED8}">
      <dsp:nvSpPr>
        <dsp:cNvPr id="0" name=""/>
        <dsp:cNvSpPr/>
      </dsp:nvSpPr>
      <dsp:spPr>
        <a:xfrm>
          <a:off x="1296309" y="810141"/>
          <a:ext cx="971290" cy="466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经典分析方法</a:t>
          </a:r>
        </a:p>
      </dsp:txBody>
      <dsp:txXfrm>
        <a:off x="1309964" y="823796"/>
        <a:ext cx="943980" cy="438911"/>
      </dsp:txXfrm>
    </dsp:sp>
    <dsp:sp modelId="{79877DDC-5710-4F0B-A6F5-4549B820D015}">
      <dsp:nvSpPr>
        <dsp:cNvPr id="0" name=""/>
        <dsp:cNvSpPr/>
      </dsp:nvSpPr>
      <dsp:spPr>
        <a:xfrm rot="19826869">
          <a:off x="2194889" y="754748"/>
          <a:ext cx="111781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117816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5851" y="739644"/>
        <a:ext cx="55890" cy="55890"/>
      </dsp:txXfrm>
    </dsp:sp>
    <dsp:sp modelId="{CA2D3173-1886-4AD4-B292-6D3E5206CFBC}">
      <dsp:nvSpPr>
        <dsp:cNvPr id="0" name=""/>
        <dsp:cNvSpPr/>
      </dsp:nvSpPr>
      <dsp:spPr>
        <a:xfrm>
          <a:off x="3239995" y="344397"/>
          <a:ext cx="6875255" cy="29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Feller</a:t>
          </a:r>
          <a:r>
            <a:rPr lang="zh-CN" altLang="en-US" sz="1000" kern="1200" dirty="0"/>
            <a:t>等人</a:t>
          </a:r>
          <a:r>
            <a:rPr lang="zh-CN" sz="1000" kern="1200" dirty="0"/>
            <a:t>将随机游走理论与金融时间序列分析理论结合，</a:t>
          </a:r>
          <a:r>
            <a:rPr lang="zh-CN" altLang="en-US" sz="1000" kern="1200" dirty="0"/>
            <a:t>认为</a:t>
          </a:r>
          <a:r>
            <a:rPr lang="zh-CN" sz="1000" kern="1200" dirty="0"/>
            <a:t>当前时间序列数据对未来的预测结果影响最大</a:t>
          </a:r>
          <a:endParaRPr lang="zh-CN" altLang="en-US" sz="1000" kern="1200" dirty="0"/>
        </a:p>
      </dsp:txBody>
      <dsp:txXfrm>
        <a:off x="3248637" y="353039"/>
        <a:ext cx="6857971" cy="277777"/>
      </dsp:txXfrm>
    </dsp:sp>
    <dsp:sp modelId="{F8A903F7-434B-45F3-B50F-8D1FEF9D230F}">
      <dsp:nvSpPr>
        <dsp:cNvPr id="0" name=""/>
        <dsp:cNvSpPr/>
      </dsp:nvSpPr>
      <dsp:spPr>
        <a:xfrm rot="20995302">
          <a:off x="2259979" y="943996"/>
          <a:ext cx="98763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87635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9106" y="932146"/>
        <a:ext cx="49381" cy="49381"/>
      </dsp:txXfrm>
    </dsp:sp>
    <dsp:sp modelId="{F38910DB-E5B7-4C51-B1E8-63B9B84F538D}">
      <dsp:nvSpPr>
        <dsp:cNvPr id="0" name=""/>
        <dsp:cNvSpPr/>
      </dsp:nvSpPr>
      <dsp:spPr>
        <a:xfrm>
          <a:off x="3239995" y="722891"/>
          <a:ext cx="6875255" cy="29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Box</a:t>
          </a:r>
          <a:r>
            <a:rPr lang="zh-CN" sz="1000" kern="1200" dirty="0"/>
            <a:t>等</a:t>
          </a:r>
          <a:r>
            <a:rPr lang="zh-CN" altLang="en-US" sz="1000" kern="1200" dirty="0"/>
            <a:t>人</a:t>
          </a:r>
          <a:r>
            <a:rPr lang="zh-CN" sz="1000" kern="1200" dirty="0"/>
            <a:t>提出了经典的的自回归移动平均模型和差分自回归移动平均模型</a:t>
          </a:r>
          <a:endParaRPr lang="zh-CN" altLang="en-US" sz="1000" kern="1200" dirty="0"/>
        </a:p>
      </dsp:txBody>
      <dsp:txXfrm>
        <a:off x="3248637" y="731533"/>
        <a:ext cx="6857971" cy="277777"/>
      </dsp:txXfrm>
    </dsp:sp>
    <dsp:sp modelId="{68603F7F-3E1B-4944-99A4-3932C71CFD58}">
      <dsp:nvSpPr>
        <dsp:cNvPr id="0" name=""/>
        <dsp:cNvSpPr/>
      </dsp:nvSpPr>
      <dsp:spPr>
        <a:xfrm rot="646595">
          <a:off x="2258870" y="1122952"/>
          <a:ext cx="989853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89853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9051" y="1111047"/>
        <a:ext cx="49492" cy="49492"/>
      </dsp:txXfrm>
    </dsp:sp>
    <dsp:sp modelId="{41700046-3048-419D-8618-EAEBAC6D1D44}">
      <dsp:nvSpPr>
        <dsp:cNvPr id="0" name=""/>
        <dsp:cNvSpPr/>
      </dsp:nvSpPr>
      <dsp:spPr>
        <a:xfrm>
          <a:off x="3239995" y="1080804"/>
          <a:ext cx="6875255" cy="29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Engle</a:t>
          </a:r>
          <a:r>
            <a:rPr lang="zh-CN" sz="1000" kern="1200" dirty="0"/>
            <a:t>根据前人研究提出了自回归异方差模型模型</a:t>
          </a:r>
          <a:r>
            <a:rPr lang="zh-CN" altLang="en-US" sz="1000" kern="1200" dirty="0"/>
            <a:t>，简称</a:t>
          </a:r>
          <a:r>
            <a:rPr lang="en-US" sz="1000" kern="1200" dirty="0"/>
            <a:t>ARCH</a:t>
          </a:r>
          <a:endParaRPr lang="zh-CN" altLang="en-US" sz="1000" kern="1200" dirty="0"/>
        </a:p>
      </dsp:txBody>
      <dsp:txXfrm>
        <a:off x="3248637" y="1089446"/>
        <a:ext cx="6857971" cy="277777"/>
      </dsp:txXfrm>
    </dsp:sp>
    <dsp:sp modelId="{B0766D2F-0CA7-482E-AD73-99AC43FCFB89}">
      <dsp:nvSpPr>
        <dsp:cNvPr id="0" name=""/>
        <dsp:cNvSpPr/>
      </dsp:nvSpPr>
      <dsp:spPr>
        <a:xfrm rot="1875864">
          <a:off x="2184999" y="1325610"/>
          <a:ext cx="113759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137595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5357" y="1310012"/>
        <a:ext cx="56879" cy="56879"/>
      </dsp:txXfrm>
    </dsp:sp>
    <dsp:sp modelId="{C8875137-71A5-4518-8572-85E064AF3919}">
      <dsp:nvSpPr>
        <dsp:cNvPr id="0" name=""/>
        <dsp:cNvSpPr/>
      </dsp:nvSpPr>
      <dsp:spPr>
        <a:xfrm>
          <a:off x="3239995" y="1486121"/>
          <a:ext cx="6875998" cy="29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Bollerslev</a:t>
          </a:r>
          <a:r>
            <a:rPr lang="zh-CN" sz="1000" kern="1200" dirty="0"/>
            <a:t>根据</a:t>
          </a:r>
          <a:r>
            <a:rPr lang="en-US" sz="1000" kern="1200" dirty="0"/>
            <a:t>ARCH</a:t>
          </a:r>
          <a:r>
            <a:rPr lang="zh-CN" sz="1000" kern="1200" dirty="0"/>
            <a:t>模型去除了对系数的限制要求，诞生了广义自回归条件异方差模型</a:t>
          </a:r>
          <a:r>
            <a:rPr lang="zh-CN" altLang="en-US" sz="1000" kern="1200" dirty="0"/>
            <a:t>，</a:t>
          </a:r>
          <a:r>
            <a:rPr lang="zh-CN" sz="1000" kern="1200" dirty="0"/>
            <a:t>简称</a:t>
          </a:r>
          <a:r>
            <a:rPr lang="en-US" sz="1000" kern="1200" dirty="0"/>
            <a:t>GARCH</a:t>
          </a:r>
          <a:endParaRPr lang="zh-CN" altLang="en-US" sz="1000" kern="1200" dirty="0"/>
        </a:p>
      </dsp:txBody>
      <dsp:txXfrm>
        <a:off x="3248637" y="1494763"/>
        <a:ext cx="6858714" cy="277777"/>
      </dsp:txXfrm>
    </dsp:sp>
    <dsp:sp modelId="{FBC7AEE7-5D42-4E05-BA3C-9067B5E2F309}">
      <dsp:nvSpPr>
        <dsp:cNvPr id="0" name=""/>
        <dsp:cNvSpPr/>
      </dsp:nvSpPr>
      <dsp:spPr>
        <a:xfrm rot="21418294">
          <a:off x="988522" y="2483120"/>
          <a:ext cx="307698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307698" y="1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4679" y="2488269"/>
        <a:ext cx="15384" cy="15384"/>
      </dsp:txXfrm>
    </dsp:sp>
    <dsp:sp modelId="{E1B43047-2A8C-41F3-BD6E-E556C630CF20}">
      <dsp:nvSpPr>
        <dsp:cNvPr id="0" name=""/>
        <dsp:cNvSpPr/>
      </dsp:nvSpPr>
      <dsp:spPr>
        <a:xfrm>
          <a:off x="1296006" y="2250538"/>
          <a:ext cx="995885" cy="47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智能计算方法</a:t>
          </a:r>
        </a:p>
      </dsp:txBody>
      <dsp:txXfrm>
        <a:off x="1309906" y="2264438"/>
        <a:ext cx="968085" cy="446789"/>
      </dsp:txXfrm>
    </dsp:sp>
    <dsp:sp modelId="{5F231FC2-7154-4536-95A0-FC876D8B30EC}">
      <dsp:nvSpPr>
        <dsp:cNvPr id="0" name=""/>
        <dsp:cNvSpPr/>
      </dsp:nvSpPr>
      <dsp:spPr>
        <a:xfrm rot="20132657">
          <a:off x="2246246" y="2264367"/>
          <a:ext cx="101753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017534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9574" y="2251770"/>
        <a:ext cx="50876" cy="50876"/>
      </dsp:txXfrm>
    </dsp:sp>
    <dsp:sp modelId="{C7EEDF08-5777-4407-ADEC-DCB170FAC5F4}">
      <dsp:nvSpPr>
        <dsp:cNvPr id="0" name=""/>
        <dsp:cNvSpPr/>
      </dsp:nvSpPr>
      <dsp:spPr>
        <a:xfrm>
          <a:off x="3218134" y="1919054"/>
          <a:ext cx="6922841" cy="29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White</a:t>
          </a:r>
          <a:r>
            <a:rPr lang="zh-CN" sz="1000" kern="1200" dirty="0"/>
            <a:t>首次提出了针对神经网络的误差反向传播算法</a:t>
          </a:r>
          <a:r>
            <a:rPr lang="zh-CN" altLang="en-US" sz="1000" kern="1200" dirty="0"/>
            <a:t>，</a:t>
          </a:r>
          <a:r>
            <a:rPr lang="zh-CN" sz="1000" kern="1200" dirty="0"/>
            <a:t>通过对</a:t>
          </a:r>
          <a:r>
            <a:rPr lang="en-US" sz="1000" kern="1200" dirty="0"/>
            <a:t>IBM</a:t>
          </a:r>
          <a:r>
            <a:rPr lang="zh-CN" sz="1000" kern="1200" dirty="0"/>
            <a:t>公司的股票涨跌幅的研究，取得了显著的结果</a:t>
          </a:r>
          <a:r>
            <a:rPr lang="zh-CN" sz="600" kern="1200" dirty="0"/>
            <a:t>。</a:t>
          </a:r>
          <a:endParaRPr lang="zh-CN" altLang="en-US" sz="600" kern="1200" dirty="0"/>
        </a:p>
      </dsp:txBody>
      <dsp:txXfrm>
        <a:off x="3226776" y="1927696"/>
        <a:ext cx="6905557" cy="277777"/>
      </dsp:txXfrm>
    </dsp:sp>
    <dsp:sp modelId="{A26DD4FB-9335-41F8-A5D8-D2C346B16494}">
      <dsp:nvSpPr>
        <dsp:cNvPr id="0" name=""/>
        <dsp:cNvSpPr/>
      </dsp:nvSpPr>
      <dsp:spPr>
        <a:xfrm rot="4918">
          <a:off x="2291891" y="2475654"/>
          <a:ext cx="926243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26243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31857" y="2465340"/>
        <a:ext cx="46312" cy="46312"/>
      </dsp:txXfrm>
    </dsp:sp>
    <dsp:sp modelId="{CBCC68FE-C0AD-4E68-B517-F9378758DF17}">
      <dsp:nvSpPr>
        <dsp:cNvPr id="0" name=""/>
        <dsp:cNvSpPr/>
      </dsp:nvSpPr>
      <dsp:spPr>
        <a:xfrm>
          <a:off x="3218134" y="2343415"/>
          <a:ext cx="6922841" cy="291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/>
            <a:t>孙瑞奇从理论层</a:t>
          </a:r>
          <a:r>
            <a:rPr lang="zh-CN" altLang="en-US" sz="1000" kern="1200" dirty="0"/>
            <a:t>面</a:t>
          </a:r>
          <a:r>
            <a:rPr lang="zh-CN" sz="1000" kern="1200" dirty="0"/>
            <a:t>对比了</a:t>
          </a:r>
          <a:r>
            <a:rPr lang="en-US" sz="1000" kern="1200" dirty="0"/>
            <a:t>BP</a:t>
          </a:r>
          <a:r>
            <a:rPr lang="zh-CN" sz="1000" kern="1200" dirty="0"/>
            <a:t>神经网络模型、</a:t>
          </a:r>
          <a:r>
            <a:rPr lang="en-US" sz="1000" kern="1200" dirty="0"/>
            <a:t>RNN</a:t>
          </a:r>
          <a:r>
            <a:rPr lang="zh-CN" sz="1000" kern="1200" dirty="0"/>
            <a:t>模型以及</a:t>
          </a:r>
          <a:r>
            <a:rPr lang="en-US" sz="1000" kern="1200" dirty="0"/>
            <a:t>LSTM</a:t>
          </a:r>
          <a:r>
            <a:rPr lang="zh-CN" sz="1000" kern="1200" dirty="0"/>
            <a:t>模型在金融时间序列分析与预测上的优点和缺点</a:t>
          </a:r>
          <a:endParaRPr lang="zh-CN" altLang="en-US" sz="1000" kern="1200" dirty="0"/>
        </a:p>
      </dsp:txBody>
      <dsp:txXfrm>
        <a:off x="3226671" y="2351952"/>
        <a:ext cx="6905767" cy="274413"/>
      </dsp:txXfrm>
    </dsp:sp>
    <dsp:sp modelId="{E8AD94C7-B762-4FE5-A3D3-C68E14A6F3DD}">
      <dsp:nvSpPr>
        <dsp:cNvPr id="0" name=""/>
        <dsp:cNvSpPr/>
      </dsp:nvSpPr>
      <dsp:spPr>
        <a:xfrm rot="1635278">
          <a:off x="2234055" y="2713562"/>
          <a:ext cx="104191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041916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8965" y="2700356"/>
        <a:ext cx="52095" cy="52095"/>
      </dsp:txXfrm>
    </dsp:sp>
    <dsp:sp modelId="{95C4B162-6E18-48B4-9C66-FE0E4B3A8B44}">
      <dsp:nvSpPr>
        <dsp:cNvPr id="0" name=""/>
        <dsp:cNvSpPr/>
      </dsp:nvSpPr>
      <dsp:spPr>
        <a:xfrm>
          <a:off x="3218134" y="2819231"/>
          <a:ext cx="6922841" cy="291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/>
            <a:t>黄婷婷等提出了</a:t>
          </a:r>
          <a:r>
            <a:rPr lang="en-US" sz="1000" kern="1200" dirty="0"/>
            <a:t>SDAE-LSTM</a:t>
          </a:r>
          <a:r>
            <a:rPr lang="zh-CN" sz="1000" kern="1200" dirty="0"/>
            <a:t>模型，结果表明基于</a:t>
          </a:r>
          <a:r>
            <a:rPr lang="en-US" sz="1000" kern="1200" dirty="0"/>
            <a:t>LSTM</a:t>
          </a:r>
          <a:r>
            <a:rPr lang="zh-CN" sz="1000" kern="1200" dirty="0"/>
            <a:t>网络改进后的模型具有更高的预测精度</a:t>
          </a:r>
          <a:r>
            <a:rPr lang="zh-CN" sz="600" kern="1200" dirty="0"/>
            <a:t>。</a:t>
          </a:r>
          <a:endParaRPr lang="zh-CN" altLang="en-US" sz="600" kern="1200" dirty="0"/>
        </a:p>
      </dsp:txBody>
      <dsp:txXfrm>
        <a:off x="3226671" y="2827768"/>
        <a:ext cx="6905767" cy="274413"/>
      </dsp:txXfrm>
    </dsp:sp>
    <dsp:sp modelId="{2EAD5245-9F04-43A0-8E56-D176D2D9F261}">
      <dsp:nvSpPr>
        <dsp:cNvPr id="0" name=""/>
        <dsp:cNvSpPr/>
      </dsp:nvSpPr>
      <dsp:spPr>
        <a:xfrm rot="4702081">
          <a:off x="380388" y="3237582"/>
          <a:ext cx="152396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523965" y="1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04272" y="3212324"/>
        <a:ext cx="76198" cy="76198"/>
      </dsp:txXfrm>
    </dsp:sp>
    <dsp:sp modelId="{8EDDFE42-CE28-4E82-BDBA-704D0E76CF7E}">
      <dsp:nvSpPr>
        <dsp:cNvPr id="0" name=""/>
        <dsp:cNvSpPr/>
      </dsp:nvSpPr>
      <dsp:spPr>
        <a:xfrm>
          <a:off x="1296006" y="3757744"/>
          <a:ext cx="995885" cy="478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混合分析方法</a:t>
          </a:r>
        </a:p>
      </dsp:txBody>
      <dsp:txXfrm>
        <a:off x="1310007" y="3771745"/>
        <a:ext cx="967883" cy="450025"/>
      </dsp:txXfrm>
    </dsp:sp>
    <dsp:sp modelId="{B7BB3E81-F094-47E9-A8B9-D55E5829BBB5}">
      <dsp:nvSpPr>
        <dsp:cNvPr id="0" name=""/>
        <dsp:cNvSpPr/>
      </dsp:nvSpPr>
      <dsp:spPr>
        <a:xfrm rot="19872421">
          <a:off x="2225014" y="3723379"/>
          <a:ext cx="1081858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081858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38897" y="3709174"/>
        <a:ext cx="54092" cy="54092"/>
      </dsp:txXfrm>
    </dsp:sp>
    <dsp:sp modelId="{FB30472A-8397-4015-B69B-0D7B270DBBED}">
      <dsp:nvSpPr>
        <dsp:cNvPr id="0" name=""/>
        <dsp:cNvSpPr/>
      </dsp:nvSpPr>
      <dsp:spPr>
        <a:xfrm>
          <a:off x="3239995" y="3329941"/>
          <a:ext cx="6875255" cy="291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Bourlard</a:t>
          </a:r>
          <a:r>
            <a:rPr lang="zh-CN" sz="1000" kern="1200" dirty="0"/>
            <a:t>提出将神经网络和</a:t>
          </a:r>
          <a:r>
            <a:rPr lang="en-US" sz="1000" kern="1200" dirty="0"/>
            <a:t>HMM</a:t>
          </a:r>
          <a:r>
            <a:rPr lang="zh-CN" sz="1000" kern="1200" dirty="0"/>
            <a:t>结合的方法，通过优势互补可以避免单独算法造成的缺陷</a:t>
          </a:r>
          <a:endParaRPr lang="zh-CN" altLang="en-US" sz="1000" kern="1200" dirty="0"/>
        </a:p>
      </dsp:txBody>
      <dsp:txXfrm>
        <a:off x="3248532" y="3338478"/>
        <a:ext cx="6858181" cy="274413"/>
      </dsp:txXfrm>
    </dsp:sp>
    <dsp:sp modelId="{05E986C8-BEFA-4FC7-845D-5E66CCA7B002}">
      <dsp:nvSpPr>
        <dsp:cNvPr id="0" name=""/>
        <dsp:cNvSpPr/>
      </dsp:nvSpPr>
      <dsp:spPr>
        <a:xfrm rot="21177907">
          <a:off x="2288296" y="3925417"/>
          <a:ext cx="95529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55294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42061" y="3914376"/>
        <a:ext cx="47764" cy="47764"/>
      </dsp:txXfrm>
    </dsp:sp>
    <dsp:sp modelId="{32BCD616-5DB7-4A2B-AA00-7119C9FDE116}">
      <dsp:nvSpPr>
        <dsp:cNvPr id="0" name=""/>
        <dsp:cNvSpPr/>
      </dsp:nvSpPr>
      <dsp:spPr>
        <a:xfrm>
          <a:off x="3239995" y="3735015"/>
          <a:ext cx="6875255" cy="289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/>
            <a:t>唐娜提出了一个基于灰色理论和神经网络理论组合的预测算法，针对该模型性能的改善和提高进行了深入研究</a:t>
          </a:r>
          <a:endParaRPr lang="zh-CN" altLang="en-US" sz="1000" kern="1200" dirty="0"/>
        </a:p>
      </dsp:txBody>
      <dsp:txXfrm>
        <a:off x="3248474" y="3743494"/>
        <a:ext cx="6858297" cy="272529"/>
      </dsp:txXfrm>
    </dsp:sp>
    <dsp:sp modelId="{76BABF86-EAA5-46FF-98E2-74465B192D4D}">
      <dsp:nvSpPr>
        <dsp:cNvPr id="0" name=""/>
        <dsp:cNvSpPr/>
      </dsp:nvSpPr>
      <dsp:spPr>
        <a:xfrm rot="1007426">
          <a:off x="2270782" y="4126954"/>
          <a:ext cx="990322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90322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41185" y="4115037"/>
        <a:ext cx="49516" cy="49516"/>
      </dsp:txXfrm>
    </dsp:sp>
    <dsp:sp modelId="{E1120326-7DFA-419C-A0B9-F452D7A3FDEB}">
      <dsp:nvSpPr>
        <dsp:cNvPr id="0" name=""/>
        <dsp:cNvSpPr/>
      </dsp:nvSpPr>
      <dsp:spPr>
        <a:xfrm>
          <a:off x="3239995" y="4138090"/>
          <a:ext cx="6875255" cy="289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/>
            <a:t>丁玲娟运用小波分析方法对金融数据进行去噪处理，结合了</a:t>
          </a:r>
          <a:r>
            <a:rPr lang="en-US" sz="1000" kern="1200" dirty="0"/>
            <a:t>ARMA</a:t>
          </a:r>
          <a:r>
            <a:rPr lang="zh-CN" sz="1000" kern="1200" dirty="0"/>
            <a:t>与</a:t>
          </a:r>
          <a:r>
            <a:rPr lang="en-US" sz="1000" kern="1200" dirty="0"/>
            <a:t>SVM</a:t>
          </a:r>
          <a:r>
            <a:rPr lang="zh-CN" sz="1000" kern="1200" dirty="0"/>
            <a:t>模型，提出了</a:t>
          </a:r>
          <a:r>
            <a:rPr lang="en-US" sz="1000" kern="1200" dirty="0"/>
            <a:t>ARMA-SVM</a:t>
          </a:r>
          <a:r>
            <a:rPr lang="zh-CN" sz="1000" kern="1200" dirty="0"/>
            <a:t>模型</a:t>
          </a:r>
          <a:endParaRPr lang="zh-CN" altLang="en-US" sz="1000" kern="1200" dirty="0"/>
        </a:p>
      </dsp:txBody>
      <dsp:txXfrm>
        <a:off x="3248474" y="4146569"/>
        <a:ext cx="6858297" cy="272529"/>
      </dsp:txXfrm>
    </dsp:sp>
    <dsp:sp modelId="{AAF65F86-E0B6-4FBD-BD1A-BCE164C8E198}">
      <dsp:nvSpPr>
        <dsp:cNvPr id="0" name=""/>
        <dsp:cNvSpPr/>
      </dsp:nvSpPr>
      <dsp:spPr>
        <a:xfrm rot="2160745">
          <a:off x="2179891" y="4328491"/>
          <a:ext cx="117210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1172104" y="1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36640" y="4312030"/>
        <a:ext cx="58605" cy="58605"/>
      </dsp:txXfrm>
    </dsp:sp>
    <dsp:sp modelId="{BCF997F2-5722-4889-98B4-13DC3376F0A9}">
      <dsp:nvSpPr>
        <dsp:cNvPr id="0" name=""/>
        <dsp:cNvSpPr/>
      </dsp:nvSpPr>
      <dsp:spPr>
        <a:xfrm>
          <a:off x="3239995" y="4541165"/>
          <a:ext cx="6875255" cy="289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/>
            <a:t>景楠等结合</a:t>
          </a:r>
          <a:r>
            <a:rPr lang="en-US" sz="1000" kern="1200" dirty="0"/>
            <a:t>GARCH</a:t>
          </a:r>
          <a:r>
            <a:rPr lang="zh-CN" sz="1000" kern="1200" dirty="0"/>
            <a:t>和</a:t>
          </a:r>
          <a:r>
            <a:rPr lang="en-US" sz="1000" kern="1200" dirty="0"/>
            <a:t>HMM</a:t>
          </a:r>
          <a:r>
            <a:rPr lang="zh-CN" sz="1000" kern="1200" dirty="0"/>
            <a:t>模型来预测中国期货市场收益率的波动性</a:t>
          </a:r>
          <a:endParaRPr lang="zh-CN" altLang="en-US" sz="1000" kern="1200" dirty="0"/>
        </a:p>
      </dsp:txBody>
      <dsp:txXfrm>
        <a:off x="3248474" y="4549644"/>
        <a:ext cx="6858297" cy="27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5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5296-197E-4B81-85EE-96A6E20299BD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FDEA-C282-44D7-936A-8B2A04EF7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1FDEA-C282-44D7-936A-8B2A04EF71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5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029D9-E2F8-4A7E-9B48-D724498BC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154C2-685D-4A32-BE94-FD47ACFB0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B26B6-CC29-45B8-9979-3C9FBCA5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BAC84-8AF7-4875-8A62-0A29EDA3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CCA36-DE6C-494A-90DD-D395116C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6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5C92-D6AB-4011-ABB8-973879B2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62FE8-3389-4F8A-96D3-88A5AC7B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6325B-1952-4EC8-9898-649D0750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CC45B-85CD-423B-BB47-60B9F5AF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E51BA-0CC8-4F2A-9F23-F87EF6C2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96C0C-5BEA-439C-B77D-FDE8957DC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F30370-36C4-463D-8A2B-24BE712E8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855B6-6A06-497E-8462-378C3700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3C953-8267-4FAC-BECA-252919D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8DA6D-5907-4107-9FC8-7F55B713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F0DE-2DB0-42BF-B417-2CC2E99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6FA15-E7F8-49A0-802F-942748E8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B85C1-0FCB-42C5-8F58-EA7BEE4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B2933-E9BF-428E-AA41-5FCB4247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1A01F-EAE6-4A50-8C52-935D5119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83A5F-81D3-42B8-9A69-F190361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B5A91-E2F8-45A6-BF6C-F338417D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72AF4-8506-444F-A023-01FB3A0E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12A5E-61F5-4B10-9166-5357F41A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A3CA9-34EE-4F0F-9B65-8A632A9B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0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A0E2-CCDD-4513-A300-8759BB52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FC8EA-DB2C-4CC4-BCB3-CACCF1782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1E4B9-8D4C-4C46-9F7F-FFDA09C37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888B3-3F13-4030-BA75-1BC422A4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19B8C-16B9-446F-B866-388EAD7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A4872-995C-4EDF-B0FE-1297154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F000-55FA-4F4B-88C1-07A1E350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8A42D-F042-4C96-A043-D6AE592D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6E1D2-BC74-41D1-8488-BFFB50BE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D30002-A5FA-4EF6-BCF4-93B9CED4E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66744C-4B6B-4509-9F69-1343DFD2B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7CC7C-AA47-4F62-97CE-4F82914B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4F25AD-0875-48BF-B5DB-F435783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43DF49-8792-4AA5-B83C-B715592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D5AD-A4E1-4144-88C6-CD2C56C1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C533C9-DBE0-43AB-86EB-179595F8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65C55-219D-4E57-9317-A5FA4FD5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FD02C-042D-42D4-B0F8-2070019F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DE2565-E16E-433A-8319-B3CB870B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59889-C7A2-4575-9337-C5236978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68E01B-63ED-4ED7-8003-984AC833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CC1B-F552-47C3-BCA5-BC4A91AA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28DB3-7004-4A0A-86D6-BA88B146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14A0A-0A81-4F6D-95A8-3B8699A3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E50BF-55BC-4CFA-9537-69ED7EEA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F6BCA-E1FE-4B61-ACF5-1D4FD494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FEC71-A95A-4084-AEA1-309994B3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BF61-D5E3-446A-BBBE-5DD07EC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386C9-CBFB-4E76-AF02-7950274A5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454F4-934D-4FCE-8835-0E485A49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08B61-D128-4F5C-8D63-14113064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F0F75-BDC3-49FF-8BFC-A2B3FFDB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74090-C158-4C13-BEB1-E429E31F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AA8B0-CE21-4A91-AB1B-3759A303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F3BDB-D1FC-44FA-AB85-EAA2CF65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8CC85-75FE-474D-9939-17A7C4172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F264-A531-4773-AEE8-BD98387EA2E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C8976-4908-4F78-81BB-BEBF55197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20475-5D60-444B-A131-5CE649E28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F269-17F7-45D1-A3DC-F922D3422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jf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22.wmf"/><Relationship Id="rId10" Type="http://schemas.openxmlformats.org/officeDocument/2006/relationships/image" Target="../media/image20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CE02F-B0E0-43D7-9D0B-EEE58770A83E}"/>
              </a:ext>
            </a:extLst>
          </p:cNvPr>
          <p:cNvSpPr/>
          <p:nvPr/>
        </p:nvSpPr>
        <p:spPr>
          <a:xfrm>
            <a:off x="-1" y="1645917"/>
            <a:ext cx="12192000" cy="3045097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CB5EC97-3A59-4320-B652-984F461D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019" y="2431672"/>
            <a:ext cx="72299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基于隐式马尔科夫模型的证券指数评估与预测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CB8B1C03-3243-4723-B1F9-A1C64C59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956" y="4075458"/>
            <a:ext cx="1360591" cy="2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答辩人：江子昊</a:t>
            </a: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CC98E584-4A79-4C7F-B1CB-D7EEBCF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104" y="4075458"/>
            <a:ext cx="1765775" cy="2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导师：马宏宾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27EB118-826F-4FB1-B147-20879F75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7" y="2302615"/>
            <a:ext cx="1366110" cy="13661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09BEC7-CFBD-4C61-B5FA-6EBD78E42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89" y="214769"/>
            <a:ext cx="2600325" cy="600075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327F1733-7261-4ACE-A66F-99E0EFD9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720" y="3615672"/>
            <a:ext cx="5192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本科毕业设计答辩</a:t>
            </a:r>
          </a:p>
        </p:txBody>
      </p:sp>
    </p:spTree>
    <p:extLst>
      <p:ext uri="{BB962C8B-B14F-4D97-AF65-F5344CB8AC3E}">
        <p14:creationId xmlns:p14="http://schemas.microsoft.com/office/powerpoint/2010/main" val="24946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F0492DC-2056-40F3-ABDB-EC152025D1A8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366282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数据选取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CF77650-AE19-4F78-B394-5B19A32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95131A7-8A15-4473-8032-B886804181F3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345607-9D61-472D-B5BE-774D7D5280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26" y="1774837"/>
            <a:ext cx="4318000" cy="33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5A8198-486B-4CA0-BA87-1932FAB0A4EA}"/>
              </a:ext>
            </a:extLst>
          </p:cNvPr>
          <p:cNvSpPr/>
          <p:nvPr/>
        </p:nvSpPr>
        <p:spPr>
          <a:xfrm>
            <a:off x="5248449" y="5652718"/>
            <a:ext cx="7751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日内的数据作为训练数据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日的数据作为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5A7792-E07B-41D4-8BA3-19B919BC219E}"/>
              </a:ext>
            </a:extLst>
          </p:cNvPr>
          <p:cNvSpPr/>
          <p:nvPr/>
        </p:nvSpPr>
        <p:spPr>
          <a:xfrm>
            <a:off x="5516024" y="5161600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上证指数收盘价及其统计分布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31BD1C-F62C-4AF6-9D47-293F0C3B3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56" y="1737360"/>
            <a:ext cx="4534011" cy="334578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C9DA93D-9CC7-431F-8184-D319F5618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292" y="5652718"/>
            <a:ext cx="1857834" cy="6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366282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数据选取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CF77650-AE19-4F78-B394-5B19A32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95131A7-8A15-4473-8032-B886804181F3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D34F5F-A354-4364-ABED-1854ECB01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130" y="1924297"/>
            <a:ext cx="8654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选取模型的输入时间序列，包括涨跌幅、成交量、收盘价，组成的观测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663C0A-00F5-468E-87E2-4DF42849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8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549AC5A-CC58-4E3F-BA9D-65A53FF83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0874"/>
              </p:ext>
            </p:extLst>
          </p:nvPr>
        </p:nvGraphicFramePr>
        <p:xfrm>
          <a:off x="3371666" y="2571170"/>
          <a:ext cx="7203876" cy="3329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719">
                  <a:extLst>
                    <a:ext uri="{9D8B030D-6E8A-4147-A177-3AD203B41FA5}">
                      <a16:colId xmlns:a16="http://schemas.microsoft.com/office/drawing/2014/main" val="5377246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26336667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113296319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1038986796"/>
                    </a:ext>
                  </a:extLst>
                </a:gridCol>
                <a:gridCol w="1299151">
                  <a:extLst>
                    <a:ext uri="{9D8B030D-6E8A-4147-A177-3AD203B41FA5}">
                      <a16:colId xmlns:a16="http://schemas.microsoft.com/office/drawing/2014/main" val="1518693066"/>
                    </a:ext>
                  </a:extLst>
                </a:gridCol>
                <a:gridCol w="1200646">
                  <a:extLst>
                    <a:ext uri="{9D8B030D-6E8A-4147-A177-3AD203B41FA5}">
                      <a16:colId xmlns:a16="http://schemas.microsoft.com/office/drawing/2014/main" val="911613619"/>
                    </a:ext>
                  </a:extLst>
                </a:gridCol>
              </a:tblGrid>
              <a:tr h="60218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Ts_code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Trade_date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Pct_chg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764897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20181228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0.4353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135406843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2493.896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7012282"/>
                  </a:ext>
                </a:extLst>
              </a:tr>
              <a:tr h="2807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20181227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-0.6087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108799629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2483.086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474791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-0.2605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140670560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2498.294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5295024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20181225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97339852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2504.819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503562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590157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20050107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7725570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1244.746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015999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20050106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7234683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1239.43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8250503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20050105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8940871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1251.937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563373"/>
                  </a:ext>
                </a:extLst>
              </a:tr>
              <a:tr h="276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000001.SH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20050104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7922254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1242.774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632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32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366282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450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Baum-Welch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评估与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Viterbi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CF77650-AE19-4F78-B394-5B19A32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95131A7-8A15-4473-8032-B886804181F3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663C0A-00F5-468E-87E2-4DF42849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8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98EF65-2F71-47E9-A450-F742D6A527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92" y="1716168"/>
            <a:ext cx="6386064" cy="163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C08B9FD-4AEE-417B-8379-D117D9EB06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61" y="3740583"/>
            <a:ext cx="7262557" cy="292237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7CD7DEA-CD75-4A79-822C-ABD07A4BFE7A}"/>
              </a:ext>
            </a:extLst>
          </p:cNvPr>
          <p:cNvSpPr txBox="1"/>
          <p:nvPr/>
        </p:nvSpPr>
        <p:spPr>
          <a:xfrm>
            <a:off x="4383282" y="3308734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模型建立过程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CFC81B-30CD-4827-B13A-24337A52AB14}"/>
              </a:ext>
            </a:extLst>
          </p:cNvPr>
          <p:cNvSpPr txBox="1"/>
          <p:nvPr/>
        </p:nvSpPr>
        <p:spPr>
          <a:xfrm>
            <a:off x="4269464" y="6493684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数据解码过程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8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3662826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三种隐状态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55E95BA-4BF2-470D-A7AC-785E5B157F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27" y="1898058"/>
            <a:ext cx="4310441" cy="29262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10416B2-5DD1-400A-A998-E6C0C691987E}"/>
              </a:ext>
            </a:extLst>
          </p:cNvPr>
          <p:cNvSpPr/>
          <p:nvPr/>
        </p:nvSpPr>
        <p:spPr>
          <a:xfrm>
            <a:off x="3233530" y="5315380"/>
            <a:ext cx="7417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从图中收益不能明显判断哪一个种状态是明显的熊市或牛市，最终的投资收益不能保证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，无法度量风险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D026BA-F639-4DD4-BF76-04575926F588}"/>
              </a:ext>
            </a:extLst>
          </p:cNvPr>
          <p:cNvSpPr/>
          <p:nvPr/>
        </p:nvSpPr>
        <p:spPr>
          <a:xfrm>
            <a:off x="7693239" y="4769106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三种隐状态各投资净收益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504D29-E922-4D50-A430-01218149F5BE}"/>
              </a:ext>
            </a:extLst>
          </p:cNvPr>
          <p:cNvSpPr/>
          <p:nvPr/>
        </p:nvSpPr>
        <p:spPr>
          <a:xfrm>
            <a:off x="3518431" y="4769106"/>
            <a:ext cx="2959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三种隐状态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HMM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分类情况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57467D-780B-4848-BC24-10D0F4F0E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26" y="1863266"/>
            <a:ext cx="4310441" cy="29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1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27448" y="3662826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六种隐状态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0416B2-5DD1-400A-A998-E6C0C691987E}"/>
              </a:ext>
            </a:extLst>
          </p:cNvPr>
          <p:cNvSpPr/>
          <p:nvPr/>
        </p:nvSpPr>
        <p:spPr>
          <a:xfrm>
            <a:off x="3233530" y="5315380"/>
            <a:ext cx="7417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HMM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模型分类来看，上证指数被分成了低洼段（绿色），低位震荡状态（红色），中位震荡状态（黄色），高位震荡状态（蓝色），以及大幅牛熊状态（淡蓝色），最后是小幅牛熊状态（紫色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从数据分析层面理解，不能简单的判断中国金融市场是否是牛熊市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D026BA-F639-4DD4-BF76-04575926F588}"/>
              </a:ext>
            </a:extLst>
          </p:cNvPr>
          <p:cNvSpPr/>
          <p:nvPr/>
        </p:nvSpPr>
        <p:spPr>
          <a:xfrm>
            <a:off x="7602921" y="4769106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六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种隐状态各投资净收益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504D29-E922-4D50-A430-01218149F5BE}"/>
              </a:ext>
            </a:extLst>
          </p:cNvPr>
          <p:cNvSpPr/>
          <p:nvPr/>
        </p:nvSpPr>
        <p:spPr>
          <a:xfrm>
            <a:off x="3503202" y="4769106"/>
            <a:ext cx="2989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六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种隐状态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HMM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分类情况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93D0DB1-C338-480A-8ED6-3162A44974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95" y="1846163"/>
            <a:ext cx="4345061" cy="301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FAAE00-7476-4681-8910-F7A8F7433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21" y="1847163"/>
            <a:ext cx="4365172" cy="29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27448" y="3662826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最优参数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522EA3A-7C08-498B-B7D2-E61053AD6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06221"/>
              </p:ext>
            </p:extLst>
          </p:nvPr>
        </p:nvGraphicFramePr>
        <p:xfrm>
          <a:off x="5295609" y="2236060"/>
          <a:ext cx="1800494" cy="32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4" imgW="1117115" imgH="203112" progId="Equation.DSMT4">
                  <p:embed/>
                </p:oleObj>
              </mc:Choice>
              <mc:Fallback>
                <p:oleObj name="Equation" r:id="rId4" imgW="1117115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609" y="2236060"/>
                        <a:ext cx="1800494" cy="329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81C87BD-B296-4A2C-82A0-FD60B40AC8B4}"/>
              </a:ext>
            </a:extLst>
          </p:cNvPr>
          <p:cNvSpPr/>
          <p:nvPr/>
        </p:nvSpPr>
        <p:spPr>
          <a:xfrm>
            <a:off x="3475148" y="22075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初始概率分布：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26CC52-2AD1-441C-A768-ACCD44F0D5CD}"/>
              </a:ext>
            </a:extLst>
          </p:cNvPr>
          <p:cNvSpPr/>
          <p:nvPr/>
        </p:nvSpPr>
        <p:spPr>
          <a:xfrm>
            <a:off x="3013483" y="275728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状态转移概率矩阵：</a:t>
            </a:r>
            <a:endParaRPr lang="zh-CN" altLang="en-US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52101D-4414-46A0-9280-76B75EDA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78" y="-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BE41969-5DD7-4608-9CB7-0E711DA62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30915"/>
              </p:ext>
            </p:extLst>
          </p:nvPr>
        </p:nvGraphicFramePr>
        <p:xfrm>
          <a:off x="5275641" y="3090558"/>
          <a:ext cx="5409323" cy="187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6" imgW="3962400" imgH="1371600" progId="Equation.DSMT4">
                  <p:embed/>
                </p:oleObj>
              </mc:Choice>
              <mc:Fallback>
                <p:oleObj name="Equation" r:id="rId6" imgW="396240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641" y="3090558"/>
                        <a:ext cx="5409323" cy="1872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2F603ED-25F3-4BA8-AB5A-283FB23B3255}"/>
              </a:ext>
            </a:extLst>
          </p:cNvPr>
          <p:cNvSpPr/>
          <p:nvPr/>
        </p:nvSpPr>
        <p:spPr>
          <a:xfrm>
            <a:off x="3764172" y="5584223"/>
            <a:ext cx="6695440" cy="6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由状态转移概率矩阵可知，矩阵对角线的取值都近似为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，代表着六种状态都难以从本身的状态转移成另一种状态。</a:t>
            </a:r>
          </a:p>
        </p:txBody>
      </p:sp>
    </p:spTree>
    <p:extLst>
      <p:ext uri="{BB962C8B-B14F-4D97-AF65-F5344CB8AC3E}">
        <p14:creationId xmlns:p14="http://schemas.microsoft.com/office/powerpoint/2010/main" val="30003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27448" y="3662826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状态解码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52101D-4414-46A0-9280-76B75EDA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78" y="-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C70125-4268-47ED-8322-A9ACC885AEBC}"/>
              </a:ext>
            </a:extLst>
          </p:cNvPr>
          <p:cNvSpPr/>
          <p:nvPr/>
        </p:nvSpPr>
        <p:spPr>
          <a:xfrm>
            <a:off x="2944222" y="1993058"/>
            <a:ext cx="7942230" cy="6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Viterbi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算法对一个月的股票价格指数做状态解码，实际调用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中的函数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hmmlearn.predict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得到未来一个月的隐状态值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B1258F-4D6B-4D9E-AF61-0D8A342B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403" y="46162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5AC32F6-E62C-462B-A950-58B3EC9F5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75458"/>
              </p:ext>
            </p:extLst>
          </p:nvPr>
        </p:nvGraphicFramePr>
        <p:xfrm>
          <a:off x="3852863" y="2763838"/>
          <a:ext cx="58435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4" imgW="3606480" imgH="228600" progId="Equation.DSMT4">
                  <p:embed/>
                </p:oleObj>
              </mc:Choice>
              <mc:Fallback>
                <p:oleObj name="Equation" r:id="rId4" imgW="36064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763838"/>
                        <a:ext cx="5843587" cy="369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D46CE6C8-4D42-47D3-A03D-211326AFE9E1}"/>
              </a:ext>
            </a:extLst>
          </p:cNvPr>
          <p:cNvSpPr/>
          <p:nvPr/>
        </p:nvSpPr>
        <p:spPr>
          <a:xfrm>
            <a:off x="2936240" y="3394804"/>
            <a:ext cx="7942230" cy="641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由于现实情况中，并不能事先得到观察值，因此可以由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当前状态概率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状态转移矩阵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预测出未来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日隐状态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E84DDC2-5887-44E7-B350-6E2AAF4AF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67057"/>
              </p:ext>
            </p:extLst>
          </p:nvPr>
        </p:nvGraphicFramePr>
        <p:xfrm>
          <a:off x="5231440" y="4274532"/>
          <a:ext cx="5409323" cy="187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6" imgW="3962400" imgH="1371600" progId="Equation.DSMT4">
                  <p:embed/>
                </p:oleObj>
              </mc:Choice>
              <mc:Fallback>
                <p:oleObj name="Equation" r:id="rId6" imgW="3962400" imgH="1371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BE41969-5DD7-4608-9CB7-0E711DA62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440" y="4274532"/>
                        <a:ext cx="5409323" cy="1872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03A40B-2478-4187-A78B-2DE2C8EE3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73491"/>
              </p:ext>
            </p:extLst>
          </p:nvPr>
        </p:nvGraphicFramePr>
        <p:xfrm>
          <a:off x="3398298" y="4286253"/>
          <a:ext cx="1595004" cy="185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8" imgW="1180800" imgH="1371600" progId="Equation.DSMT4">
                  <p:embed/>
                </p:oleObj>
              </mc:Choice>
              <mc:Fallback>
                <p:oleObj name="Equation" r:id="rId8" imgW="1180800" imgH="1371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298" y="4286253"/>
                        <a:ext cx="1595004" cy="185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2065EEF-EF38-4F8F-AC38-A37519467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875298"/>
              </p:ext>
            </p:extLst>
          </p:nvPr>
        </p:nvGraphicFramePr>
        <p:xfrm>
          <a:off x="3852863" y="6232525"/>
          <a:ext cx="58435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10" imgW="3606480" imgH="228600" progId="Equation.DSMT4">
                  <p:embed/>
                </p:oleObj>
              </mc:Choice>
              <mc:Fallback>
                <p:oleObj name="Equation" r:id="rId10" imgW="36064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5AC32F6-E62C-462B-A950-58B3EC9F5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6232525"/>
                        <a:ext cx="5843587" cy="369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23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27448" y="3662826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对比分析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——ARMA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52101D-4414-46A0-9280-76B75EDA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78" y="-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B1258F-4D6B-4D9E-AF61-0D8A342B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403" y="46162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25970CF-24B4-48CF-AF01-AF02E4B708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8" y="1755986"/>
            <a:ext cx="7811589" cy="3186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280343-F357-4A22-9049-A341B01C5ABF}"/>
              </a:ext>
            </a:extLst>
          </p:cNvPr>
          <p:cNvSpPr/>
          <p:nvPr/>
        </p:nvSpPr>
        <p:spPr>
          <a:xfrm>
            <a:off x="3985932" y="5363233"/>
            <a:ext cx="6269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模型严重低估了波动率，所以采取归零判决，最终模型回测准确性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50.12%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模型相比于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ARMA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模型更适用于具有非线性数据特征的金融市场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A26674-C0D3-4741-9A10-C8D8F1F0CF39}"/>
              </a:ext>
            </a:extLst>
          </p:cNvPr>
          <p:cNvSpPr/>
          <p:nvPr/>
        </p:nvSpPr>
        <p:spPr>
          <a:xfrm>
            <a:off x="5965138" y="4766807"/>
            <a:ext cx="2028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模型拟合结果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27448" y="3662826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对比分析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——LSTM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52101D-4414-46A0-9280-76B75EDA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78" y="-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B1258F-4D6B-4D9E-AF61-0D8A342B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403" y="46162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80343-F357-4A22-9049-A341B01C5ABF}"/>
              </a:ext>
            </a:extLst>
          </p:cNvPr>
          <p:cNvSpPr/>
          <p:nvPr/>
        </p:nvSpPr>
        <p:spPr>
          <a:xfrm>
            <a:off x="3985932" y="5363233"/>
            <a:ext cx="6269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需要大量算力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结果同样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采取归零判决，最终模型回测准确性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52.89%%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多输入时无需大量算力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A26674-C0D3-4741-9A10-C8D8F1F0CF39}"/>
              </a:ext>
            </a:extLst>
          </p:cNvPr>
          <p:cNvSpPr/>
          <p:nvPr/>
        </p:nvSpPr>
        <p:spPr>
          <a:xfrm>
            <a:off x="3985932" y="4719197"/>
            <a:ext cx="2263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 ARMA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模型训练结果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CC3DAF-06E7-48B6-BFED-68794A88E9C1}"/>
              </a:ext>
            </a:extLst>
          </p:cNvPr>
          <p:cNvSpPr/>
          <p:nvPr/>
        </p:nvSpPr>
        <p:spPr>
          <a:xfrm>
            <a:off x="7989772" y="4717013"/>
            <a:ext cx="2372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ARMA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模型预测结果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205EF-C1F3-40F4-A9E3-56D081260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55" y="1776086"/>
            <a:ext cx="4225225" cy="28933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BF85F5-0310-40E1-90D1-CBA797929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27" y="1727539"/>
            <a:ext cx="4225225" cy="29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448008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软件设计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0A34056-0DCA-4F57-A425-DF4B0AFCB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22" y="1454264"/>
            <a:ext cx="2051886" cy="13704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43C86FF-70BD-4A55-B26B-E9C326B5A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53" y="1264872"/>
            <a:ext cx="1487467" cy="1749261"/>
          </a:xfrm>
          <a:prstGeom prst="rect">
            <a:avLst/>
          </a:prstGeom>
        </p:spPr>
      </p:pic>
      <p:sp>
        <p:nvSpPr>
          <p:cNvPr id="26" name="加号 25">
            <a:extLst>
              <a:ext uri="{FF2B5EF4-FFF2-40B4-BE49-F238E27FC236}">
                <a16:creationId xmlns:a16="http://schemas.microsoft.com/office/drawing/2014/main" id="{3394F6DB-40A4-46CA-A63E-BF3F21FF6BCA}"/>
              </a:ext>
            </a:extLst>
          </p:cNvPr>
          <p:cNvSpPr/>
          <p:nvPr/>
        </p:nvSpPr>
        <p:spPr>
          <a:xfrm>
            <a:off x="5451924" y="1871703"/>
            <a:ext cx="608924" cy="643094"/>
          </a:xfrm>
          <a:prstGeom prst="mathPlus">
            <a:avLst/>
          </a:prstGeom>
          <a:solidFill>
            <a:srgbClr val="1A1E6C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36D5C3-A198-4706-BCEC-1FB31F8CD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260" y="3650657"/>
            <a:ext cx="3657161" cy="2397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FE0ACE-3C2D-4977-98FB-1FC54208D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539" y="3641004"/>
            <a:ext cx="3656618" cy="239751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0D5DB5-5A0A-4673-A3EB-B5611CBA3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133" y="1728070"/>
            <a:ext cx="2442843" cy="896064"/>
          </a:xfrm>
          <a:prstGeom prst="rect">
            <a:avLst/>
          </a:prstGeom>
        </p:spPr>
      </p:pic>
      <p:sp>
        <p:nvSpPr>
          <p:cNvPr id="30" name="加号 29">
            <a:extLst>
              <a:ext uri="{FF2B5EF4-FFF2-40B4-BE49-F238E27FC236}">
                <a16:creationId xmlns:a16="http://schemas.microsoft.com/office/drawing/2014/main" id="{55B0FC1D-0470-4445-B991-BAD90932EDA2}"/>
              </a:ext>
            </a:extLst>
          </p:cNvPr>
          <p:cNvSpPr/>
          <p:nvPr/>
        </p:nvSpPr>
        <p:spPr>
          <a:xfrm>
            <a:off x="8076008" y="1865466"/>
            <a:ext cx="608924" cy="643094"/>
          </a:xfrm>
          <a:prstGeom prst="mathPlus">
            <a:avLst/>
          </a:prstGeom>
          <a:solidFill>
            <a:srgbClr val="1A1E6C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75628F-1201-4FC5-BC19-D2B8A6383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0147" y="3650657"/>
            <a:ext cx="1701838" cy="179363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8884C84-8865-49C7-8BF2-4321AEFB3EE0}"/>
              </a:ext>
            </a:extLst>
          </p:cNvPr>
          <p:cNvSpPr/>
          <p:nvPr/>
        </p:nvSpPr>
        <p:spPr>
          <a:xfrm>
            <a:off x="6265235" y="6141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部分代码展示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D4E561-EAD2-4013-B3A7-49827B494652}"/>
              </a:ext>
            </a:extLst>
          </p:cNvPr>
          <p:cNvSpPr/>
          <p:nvPr/>
        </p:nvSpPr>
        <p:spPr>
          <a:xfrm>
            <a:off x="6194366" y="29844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软件设计工具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4" y="40009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30" y="117952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48692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D685643C-AA57-468C-AC35-F4D456742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97D0782-308C-4584-8217-C105E1831A65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4EC500-C73A-417E-82B8-1B979289E46C}"/>
              </a:ext>
            </a:extLst>
          </p:cNvPr>
          <p:cNvSpPr txBox="1"/>
          <p:nvPr/>
        </p:nvSpPr>
        <p:spPr>
          <a:xfrm>
            <a:off x="2503378" y="1647849"/>
            <a:ext cx="728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基于金融市场股票数据，对证券指数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2F690E8-4EC3-4DB8-8BE1-BE7ECBF58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6" y="2292350"/>
            <a:ext cx="2051886" cy="137047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227252F-8962-41BD-9B28-1152E732C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130" y="2618934"/>
            <a:ext cx="2442843" cy="896064"/>
          </a:xfrm>
          <a:prstGeom prst="rect">
            <a:avLst/>
          </a:prstGeom>
        </p:spPr>
      </p:pic>
      <p:sp>
        <p:nvSpPr>
          <p:cNvPr id="40" name="加号 39">
            <a:extLst>
              <a:ext uri="{FF2B5EF4-FFF2-40B4-BE49-F238E27FC236}">
                <a16:creationId xmlns:a16="http://schemas.microsoft.com/office/drawing/2014/main" id="{95865D1E-8988-41AA-95FD-10C434A44C92}"/>
              </a:ext>
            </a:extLst>
          </p:cNvPr>
          <p:cNvSpPr/>
          <p:nvPr/>
        </p:nvSpPr>
        <p:spPr>
          <a:xfrm>
            <a:off x="5577917" y="2725795"/>
            <a:ext cx="608924" cy="643094"/>
          </a:xfrm>
          <a:prstGeom prst="mathPlus">
            <a:avLst/>
          </a:prstGeom>
          <a:solidFill>
            <a:srgbClr val="1A1E6C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4CB25A7-F331-4BD1-8BD2-4C1FB5EE5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99" y="2192335"/>
            <a:ext cx="1487467" cy="1749261"/>
          </a:xfrm>
          <a:prstGeom prst="rect">
            <a:avLst/>
          </a:prstGeom>
        </p:spPr>
      </p:pic>
      <p:sp>
        <p:nvSpPr>
          <p:cNvPr id="43" name="加号 42">
            <a:extLst>
              <a:ext uri="{FF2B5EF4-FFF2-40B4-BE49-F238E27FC236}">
                <a16:creationId xmlns:a16="http://schemas.microsoft.com/office/drawing/2014/main" id="{61EC8E09-3B91-4B88-BC96-3E3ACEC2A04E}"/>
              </a:ext>
            </a:extLst>
          </p:cNvPr>
          <p:cNvSpPr/>
          <p:nvPr/>
        </p:nvSpPr>
        <p:spPr>
          <a:xfrm>
            <a:off x="8344259" y="2725795"/>
            <a:ext cx="608924" cy="643094"/>
          </a:xfrm>
          <a:prstGeom prst="mathPlus">
            <a:avLst/>
          </a:prstGeom>
          <a:solidFill>
            <a:srgbClr val="1A1E6C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295129D-4501-4348-A36C-65327A28CCA7}"/>
              </a:ext>
            </a:extLst>
          </p:cNvPr>
          <p:cNvCxnSpPr/>
          <p:nvPr/>
        </p:nvCxnSpPr>
        <p:spPr>
          <a:xfrm>
            <a:off x="2510717" y="3909416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E9C08E2B-7F24-43DB-AF1A-6C3EF48EEC3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23" y="4207749"/>
            <a:ext cx="3269967" cy="101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CB3C8A3-55CA-4409-880D-3B144BAD3E9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97" y="3997008"/>
            <a:ext cx="1925803" cy="117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5ECB31F-B629-498A-B7FA-44B4687A348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01" y="4336014"/>
            <a:ext cx="2913343" cy="197237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8B510F3-F6AE-42E0-8349-666512FEB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82" y="5160880"/>
            <a:ext cx="1896418" cy="131880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15A6475-6D27-43E1-8EC9-368CF24E4FF2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77" y="5222092"/>
            <a:ext cx="3939540" cy="128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69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448008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DBBDAE-D7AD-4CE6-ABEE-E462FE09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098558-4C23-4EF7-8129-D31C15A7DA20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2C5580-8276-4BC9-8B3C-EBC0B4E9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78637"/>
              </p:ext>
            </p:extLst>
          </p:nvPr>
        </p:nvGraphicFramePr>
        <p:xfrm>
          <a:off x="6947260" y="2201545"/>
          <a:ext cx="4648200" cy="105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3372815427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183400025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347799174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17902847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405621836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累计净值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年化收益率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夏普率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最大回测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640066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策略指数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29.51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98.335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22792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基准指数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-4.368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172.49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65508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D9E0858-3EA9-4FF0-8E17-EDC878EF31D2}"/>
              </a:ext>
            </a:extLst>
          </p:cNvPr>
          <p:cNvSpPr/>
          <p:nvPr/>
        </p:nvSpPr>
        <p:spPr>
          <a:xfrm>
            <a:off x="6947260" y="1633015"/>
            <a:ext cx="4339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以浦发银行为例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ARMA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策略的收益结果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ECB31F-B629-498A-B7FA-44B4687A348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21" y="1008357"/>
            <a:ext cx="4085096" cy="2630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12075C-272F-4E82-8059-58F58DA2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021" y="3934050"/>
            <a:ext cx="4085096" cy="263005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7E117E1-AB64-4244-937C-CE771824E13F}"/>
              </a:ext>
            </a:extLst>
          </p:cNvPr>
          <p:cNvSpPr/>
          <p:nvPr/>
        </p:nvSpPr>
        <p:spPr>
          <a:xfrm>
            <a:off x="6988137" y="4377928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贵州茅台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策略的收益结果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EC57CC0-824D-47C1-9B26-FD619E31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29354"/>
              </p:ext>
            </p:extLst>
          </p:nvPr>
        </p:nvGraphicFramePr>
        <p:xfrm>
          <a:off x="6979193" y="4974048"/>
          <a:ext cx="4648200" cy="105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3372815427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183400025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347799174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17902847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405621836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累计净值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年化收益率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夏普率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最大回测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640066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策略指数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5.36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212.664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29.563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0.186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22792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基准指数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3.29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111.812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45.698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0.335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65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4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5317067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成功展示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694D675-8666-4753-9758-1A10817EE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AA90767-7A71-4F3E-8862-95F7647EB064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7CAFC6-B29C-4DAD-8D49-1E1E238657A1}"/>
              </a:ext>
            </a:extLst>
          </p:cNvPr>
          <p:cNvSpPr txBox="1"/>
          <p:nvPr/>
        </p:nvSpPr>
        <p:spPr>
          <a:xfrm>
            <a:off x="2484592" y="950630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70BDDED-335A-4BB3-BF58-60EF8E733955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519DB8D-D0F2-4ADE-9763-45BA53453CFE}"/>
              </a:ext>
            </a:extLst>
          </p:cNvPr>
          <p:cNvSpPr txBox="1"/>
          <p:nvPr/>
        </p:nvSpPr>
        <p:spPr>
          <a:xfrm>
            <a:off x="2484592" y="3634209"/>
            <a:ext cx="36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不足之处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A379E40-877E-4D5D-B167-219DEF4ECB3E}"/>
              </a:ext>
            </a:extLst>
          </p:cNvPr>
          <p:cNvCxnSpPr/>
          <p:nvPr/>
        </p:nvCxnSpPr>
        <p:spPr>
          <a:xfrm>
            <a:off x="2521729" y="412311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03BC417-1016-43D8-85E0-3038ABE039FF}"/>
              </a:ext>
            </a:extLst>
          </p:cNvPr>
          <p:cNvSpPr/>
          <p:nvPr/>
        </p:nvSpPr>
        <p:spPr>
          <a:xfrm>
            <a:off x="2484592" y="1707593"/>
            <a:ext cx="8638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本文认为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我国的金融市场主要表现为“剧烈牛熊市”、“高位震荡”、“中位震荡”、“低位震荡”等几种状态，以此为参考状态能更有效的判断我国金融市场当前的情况。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模型进行比较研究，分析了三种模型之间的优点和缺点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本研究设计一款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界面软件，能给个人用户提供参考策略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2964F1-E405-4FAE-B106-DAD57672A5D4}"/>
              </a:ext>
            </a:extLst>
          </p:cNvPr>
          <p:cNvSpPr/>
          <p:nvPr/>
        </p:nvSpPr>
        <p:spPr>
          <a:xfrm>
            <a:off x="2484592" y="4299717"/>
            <a:ext cx="8430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目前学者都在研究基于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的混合模型，而本研究只采用了经典的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模型，而经典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模型还存在这许多缺点与不足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模型作为线性模型不太适合应用在非线性的金融市场，采用改进的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模型做横向对比更有研究意义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模型建立过程中受到计算机性能的限制，只采用了一维数据输入，如果能增加到多维数据，模型效果或许能更明显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92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CE02F-B0E0-43D7-9D0B-EEE58770A83E}"/>
              </a:ext>
            </a:extLst>
          </p:cNvPr>
          <p:cNvSpPr/>
          <p:nvPr/>
        </p:nvSpPr>
        <p:spPr>
          <a:xfrm>
            <a:off x="-1" y="1645917"/>
            <a:ext cx="12192000" cy="3045097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CB5EC97-3A59-4320-B652-984F461D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019" y="2875001"/>
            <a:ext cx="75542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致谢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27EB118-826F-4FB1-B147-20879F75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7" y="2302615"/>
            <a:ext cx="1366110" cy="13661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09BEC7-CFBD-4C61-B5FA-6EBD78E42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89" y="214769"/>
            <a:ext cx="2600325" cy="600075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28288650-13B4-419E-A31A-7C4B2FBC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956" y="4075458"/>
            <a:ext cx="1360591" cy="2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答辩人：江子昊</a:t>
            </a: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5AE6A8BE-F17E-447D-889D-264AFF1C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104" y="4075458"/>
            <a:ext cx="1765775" cy="2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导师：马宏宾</a:t>
            </a:r>
          </a:p>
        </p:txBody>
      </p:sp>
    </p:spTree>
    <p:extLst>
      <p:ext uri="{BB962C8B-B14F-4D97-AF65-F5344CB8AC3E}">
        <p14:creationId xmlns:p14="http://schemas.microsoft.com/office/powerpoint/2010/main" val="35605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4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1998721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研究对象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EDA50572-4808-42FF-A278-F9534A2B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B3E799-C09D-4DDC-8784-9479077892D9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F87E1D-BAA2-442E-9A38-AF10D054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10" y="1863812"/>
            <a:ext cx="4506891" cy="2657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A60196-D3E6-4E6E-89AF-01329AA1E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24" y="1868374"/>
            <a:ext cx="4466133" cy="265295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FC74EF7-E528-4354-973E-3B4196BC521C}"/>
              </a:ext>
            </a:extLst>
          </p:cNvPr>
          <p:cNvSpPr txBox="1"/>
          <p:nvPr/>
        </p:nvSpPr>
        <p:spPr>
          <a:xfrm>
            <a:off x="3241029" y="4745826"/>
            <a:ext cx="28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道琼斯工业指数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A9D954-7355-47A1-B403-62C70FAEA9B2}"/>
              </a:ext>
            </a:extLst>
          </p:cNvPr>
          <p:cNvSpPr txBox="1"/>
          <p:nvPr/>
        </p:nvSpPr>
        <p:spPr>
          <a:xfrm>
            <a:off x="8057724" y="4745826"/>
            <a:ext cx="280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上证指数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DC6705-3C0D-4B3B-A32B-E00806A7ECED}"/>
              </a:ext>
            </a:extLst>
          </p:cNvPr>
          <p:cNvSpPr txBox="1"/>
          <p:nvPr/>
        </p:nvSpPr>
        <p:spPr>
          <a:xfrm>
            <a:off x="4850423" y="5509525"/>
            <a:ext cx="467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证券指数反应了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经济形式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上证指数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为研究对象</a:t>
            </a: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4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在如今国际金融的系统灵活、变化增快的环 境下，如果我们能够利用好大数据，尽量准确地创建相关的分析和预测模型，尽 早发现其背面潜在的客观规律，从而及时做出判断和预警，尽量避免大规模金融 危机的发生，若实在不可避免，则尽量减少相应的损失。投资者们关注的重点就 是怎样合理有效的规避投资风险，提高投资收益。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1998721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EDA50572-4808-42FF-A278-F9534A2B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B3E799-C09D-4DDC-8784-9479077892D9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4C1EEA-6B7F-4EA9-B42B-8DAD5F1D5BCA}"/>
              </a:ext>
            </a:extLst>
          </p:cNvPr>
          <p:cNvSpPr txBox="1"/>
          <p:nvPr/>
        </p:nvSpPr>
        <p:spPr>
          <a:xfrm>
            <a:off x="3667508" y="5360817"/>
            <a:ext cx="726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对于个人，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规避投资风险，提高投资收益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对于政府，尽早发现其潜在的客观规律，从而及时做出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判断和预警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CA680E-F0FA-43F5-A263-42ED90BB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01" y="1864041"/>
            <a:ext cx="4717324" cy="28359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8F0C65-D067-4743-B4B8-5EB84559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93" y="1994367"/>
            <a:ext cx="5086326" cy="27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6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4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1998721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文献综述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EDA50572-4808-42FF-A278-F9534A2B6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B3E799-C09D-4DDC-8784-9479077892D9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2B62BE-7735-4C86-84D3-4248A513F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160913"/>
              </p:ext>
            </p:extLst>
          </p:nvPr>
        </p:nvGraphicFramePr>
        <p:xfrm>
          <a:off x="1849121" y="1550795"/>
          <a:ext cx="10140976" cy="530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81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283570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相关理论基础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A4BE91F6-8B1A-4D47-9DAF-DE3ED45F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F734244-647F-4EDC-B071-B02CF4537394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B1C4E54-226D-41A1-98A1-950C94F59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51" y="1572596"/>
            <a:ext cx="2888510" cy="231080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D09386F-8FCE-46D1-A519-92754BE975FE}"/>
              </a:ext>
            </a:extLst>
          </p:cNvPr>
          <p:cNvSpPr txBox="1"/>
          <p:nvPr/>
        </p:nvSpPr>
        <p:spPr>
          <a:xfrm>
            <a:off x="2484593" y="3678215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隐马尔科夫模型（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Hidden Markov 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993585-D580-42FE-97D5-7815FEC5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18" y="1838310"/>
            <a:ext cx="2610634" cy="17404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1B39CD2-8EE7-44D5-BA91-77C4FA67E4BC}"/>
              </a:ext>
            </a:extLst>
          </p:cNvPr>
          <p:cNvSpPr txBox="1"/>
          <p:nvPr/>
        </p:nvSpPr>
        <p:spPr>
          <a:xfrm>
            <a:off x="6979193" y="3662826"/>
            <a:ext cx="498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自回归滑动平均模型（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Autoregressive Moving Average 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5C332-CEF0-4C09-AC50-FE3593A59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3" y="4261698"/>
            <a:ext cx="3119866" cy="204741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45B8A7C-E842-4CEB-9422-F581258B2844}"/>
              </a:ext>
            </a:extLst>
          </p:cNvPr>
          <p:cNvSpPr txBox="1"/>
          <p:nvPr/>
        </p:nvSpPr>
        <p:spPr>
          <a:xfrm>
            <a:off x="4494906" y="6353220"/>
            <a:ext cx="4982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长短期记忆模型（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Long Short-Term Memory 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65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0" y="0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283570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23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隐马尔科夫模型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A4BE91F6-8B1A-4D47-9DAF-DE3ED45F1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F734244-647F-4EDC-B071-B02CF4537394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E166653-A47F-41D7-8305-983C5626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34" y="1829024"/>
            <a:ext cx="4017993" cy="3214395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1BDBD79A-2C9E-42A3-8EC4-EA66EB80A4D1}"/>
              </a:ext>
            </a:extLst>
          </p:cNvPr>
          <p:cNvSpPr/>
          <p:nvPr/>
        </p:nvSpPr>
        <p:spPr>
          <a:xfrm>
            <a:off x="6942056" y="2344387"/>
            <a:ext cx="471795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隐马尔科夫模型可以由一个五元组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表示模型中包含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个隐藏状态的状态集合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表示模型中包含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个观测结果的集合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为状态转移概率矩阵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为观测概率矩阵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为初始的状态概率分布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8A99A33-2BB9-45EB-B532-9BCB8B0FAEEF}"/>
              </a:ext>
            </a:extLst>
          </p:cNvPr>
          <p:cNvSpPr txBox="1"/>
          <p:nvPr/>
        </p:nvSpPr>
        <p:spPr>
          <a:xfrm>
            <a:off x="2519292" y="4704865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隐马尔科夫过程</a:t>
            </a: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D732C89-A4DA-4BA3-A697-71A18FF3C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41867"/>
              </p:ext>
            </p:extLst>
          </p:nvPr>
        </p:nvGraphicFramePr>
        <p:xfrm>
          <a:off x="3092450" y="2486025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5" imgW="164880" imgH="152280" progId="Equation.DSMT4">
                  <p:embed/>
                </p:oleObj>
              </mc:Choice>
              <mc:Fallback>
                <p:oleObj name="Equation" r:id="rId5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2450" y="2486025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A96D8179-4D52-494B-A201-AFE24F0D7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04610"/>
              </p:ext>
            </p:extLst>
          </p:nvPr>
        </p:nvGraphicFramePr>
        <p:xfrm>
          <a:off x="3092450" y="2486025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7" imgW="164880" imgH="152280" progId="Equation.DSMT4">
                  <p:embed/>
                </p:oleObj>
              </mc:Choice>
              <mc:Fallback>
                <p:oleObj name="Equation" r:id="rId7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2450" y="2486025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C2FFE79B-48BE-477F-AEAD-6F46AAB4E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30713"/>
              </p:ext>
            </p:extLst>
          </p:nvPr>
        </p:nvGraphicFramePr>
        <p:xfrm>
          <a:off x="3092450" y="2486025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9" imgW="164880" imgH="152280" progId="Equation.DSMT4">
                  <p:embed/>
                </p:oleObj>
              </mc:Choice>
              <mc:Fallback>
                <p:oleObj name="Equation" r:id="rId9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2450" y="2486025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F554784A-A62D-4C8F-94B1-144399C8A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760321"/>
              </p:ext>
            </p:extLst>
          </p:nvPr>
        </p:nvGraphicFramePr>
        <p:xfrm>
          <a:off x="3092450" y="2486025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11" imgW="164880" imgH="152280" progId="Equation.DSMT4">
                  <p:embed/>
                </p:oleObj>
              </mc:Choice>
              <mc:Fallback>
                <p:oleObj name="Equation" r:id="rId11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2450" y="2486025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A40C816-A37F-4C57-8E05-909155021ED2}"/>
                  </a:ext>
                </a:extLst>
              </p:cNvPr>
              <p:cNvSpPr/>
              <p:nvPr/>
            </p:nvSpPr>
            <p:spPr>
              <a:xfrm>
                <a:off x="7169607" y="4304251"/>
                <a:ext cx="418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A40C816-A37F-4C57-8E05-909155021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07" y="4304251"/>
                <a:ext cx="4181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24C12F96-A58B-41E4-A4C3-2043285B0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29660"/>
              </p:ext>
            </p:extLst>
          </p:nvPr>
        </p:nvGraphicFramePr>
        <p:xfrm>
          <a:off x="6999891" y="2704692"/>
          <a:ext cx="1948835" cy="35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14" imgW="1143000" imgH="203200" progId="Equation.DSMT4">
                  <p:embed/>
                </p:oleObj>
              </mc:Choice>
              <mc:Fallback>
                <p:oleObj name="Equation" r:id="rId14" imgW="1143000" imgH="2032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A7F817D8-8C21-4EAA-9502-554EB6778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891" y="2704692"/>
                        <a:ext cx="1948835" cy="351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79FFBBC3-EFFF-43AF-B240-0C988E0C0ED1}"/>
              </a:ext>
            </a:extLst>
          </p:cNvPr>
          <p:cNvSpPr txBox="1"/>
          <p:nvPr/>
        </p:nvSpPr>
        <p:spPr>
          <a:xfrm>
            <a:off x="7141348" y="5613017"/>
            <a:ext cx="38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隐状态数目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状态转移概率矩阵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645E705-0336-43D7-AA9B-61A609B4B7FE}"/>
              </a:ext>
            </a:extLst>
          </p:cNvPr>
          <p:cNvSpPr txBox="1"/>
          <p:nvPr/>
        </p:nvSpPr>
        <p:spPr>
          <a:xfrm>
            <a:off x="4336783" y="5766430"/>
            <a:ext cx="24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本研究中模型关键参数：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8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4" y="13348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283570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1" y="950630"/>
            <a:ext cx="444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A1E6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Baum-Welch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学习问题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A4BE91F6-8B1A-4D47-9DAF-DE3ED45F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F734244-647F-4EDC-B071-B02CF4537394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C357FC-3864-4A49-A10D-85A9C82CB533}"/>
                  </a:ext>
                </a:extLst>
              </p:cNvPr>
              <p:cNvSpPr/>
              <p:nvPr/>
            </p:nvSpPr>
            <p:spPr>
              <a:xfrm>
                <a:off x="5810300" y="2192863"/>
                <a:ext cx="5728774" cy="25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Initialization: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input parameters </a:t>
                </a:r>
                <a:r>
                  <a:rPr lang="el-GR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tolerance </a:t>
                </a:r>
                <a:r>
                  <a:rPr lang="en-US" altLang="zh-CN" sz="14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tol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and a real number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Repeat: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 </a:t>
                </a:r>
                <a:r>
                  <a:rPr lang="en-US" altLang="zh-CN" sz="14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tol</a:t>
                </a:r>
                <a:endParaRPr lang="en-US" altLang="zh-CN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7150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Calculate 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P(O, </a:t>
                </a:r>
                <a:r>
                  <a:rPr lang="el-GR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λ)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using forward algorithm </a:t>
                </a:r>
              </a:p>
              <a:p>
                <a:pPr marL="57150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Calculate new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l-GR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≤ </a:t>
                </a:r>
                <a:r>
                  <a:rPr lang="en-US" altLang="zh-CN" sz="14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 N</a:t>
                </a:r>
              </a:p>
              <a:p>
                <a:pPr marL="285750"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l-GR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</a:p>
              <a:p>
                <a:pPr marL="28575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l-GR" altLang="zh-CN" sz="140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altLang="zh-CN" sz="1400" dirty="0" smtClean="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l-GR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l-GR" altLang="zh-CN" sz="1400" dirty="0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dirty="0" err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1400" dirty="0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≤ j ≤ N</a:t>
                </a:r>
              </a:p>
              <a:p>
                <a:pPr marL="28575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l-GR" altLang="zh-CN" sz="140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altLang="zh-CN" sz="1400" dirty="0" smtClean="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l-GR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l-GR" altLang="zh-CN" sz="1400" dirty="0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dirty="0" err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1400" dirty="0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≤ k ≤ M</a:t>
                </a:r>
              </a:p>
              <a:p>
                <a:pPr marL="57150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|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l-GR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) </a:t>
                </a:r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− </a:t>
                </a: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P(O, </a:t>
                </a:r>
                <a:r>
                  <a:rPr lang="el-GR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λ)| </a:t>
                </a:r>
                <a:endParaRPr lang="en-US" altLang="zh-CN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7150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Update </a:t>
                </a:r>
                <a:r>
                  <a:rPr lang="el-GR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Output: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parameters </a:t>
                </a:r>
                <a:r>
                  <a:rPr lang="el-GR" altLang="zh-CN" sz="1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C357FC-3864-4A49-A10D-85A9C82CB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00" y="2192863"/>
                <a:ext cx="5728774" cy="2594108"/>
              </a:xfrm>
              <a:prstGeom prst="rect">
                <a:avLst/>
              </a:prstGeom>
              <a:blipFill>
                <a:blip r:embed="rId3"/>
                <a:stretch>
                  <a:fillRect l="-106" t="-471" b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E008D64-36AC-40BD-90A9-729BE306CE3D}"/>
              </a:ext>
            </a:extLst>
          </p:cNvPr>
          <p:cNvSpPr/>
          <p:nvPr/>
        </p:nvSpPr>
        <p:spPr>
          <a:xfrm>
            <a:off x="5779501" y="1854309"/>
            <a:ext cx="2723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Baum–Welch algorithm 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C7044F-4E9C-4EE1-B745-2FBF3A1F21BB}"/>
              </a:ext>
            </a:extLst>
          </p:cNvPr>
          <p:cNvCxnSpPr>
            <a:cxnSpLocks/>
          </p:cNvCxnSpPr>
          <p:nvPr/>
        </p:nvCxnSpPr>
        <p:spPr>
          <a:xfrm>
            <a:off x="5821945" y="2192863"/>
            <a:ext cx="55775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050693E-453B-4966-A956-2F410ED144F9}"/>
              </a:ext>
            </a:extLst>
          </p:cNvPr>
          <p:cNvCxnSpPr>
            <a:cxnSpLocks/>
          </p:cNvCxnSpPr>
          <p:nvPr/>
        </p:nvCxnSpPr>
        <p:spPr>
          <a:xfrm>
            <a:off x="5821945" y="4786971"/>
            <a:ext cx="56446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4EB8702-6FE5-4AE6-92C8-3E4301E3C535}"/>
              </a:ext>
            </a:extLst>
          </p:cNvPr>
          <p:cNvSpPr txBox="1"/>
          <p:nvPr/>
        </p:nvSpPr>
        <p:spPr>
          <a:xfrm>
            <a:off x="6565651" y="4920096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Baum–Welch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算法伪代码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251F9A9-1165-415E-9D0B-22C83A17D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24" y="1957389"/>
            <a:ext cx="2920226" cy="302243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7B0F7C04-3B3F-43E0-8E1E-914AFD9F240B}"/>
              </a:ext>
            </a:extLst>
          </p:cNvPr>
          <p:cNvSpPr txBox="1"/>
          <p:nvPr/>
        </p:nvSpPr>
        <p:spPr>
          <a:xfrm>
            <a:off x="1975747" y="4920096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 Baum–Welch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算法应用场景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DE3C8F-5BE2-4D42-A190-E4015074912E}"/>
              </a:ext>
            </a:extLst>
          </p:cNvPr>
          <p:cNvSpPr txBox="1"/>
          <p:nvPr/>
        </p:nvSpPr>
        <p:spPr>
          <a:xfrm>
            <a:off x="3071568" y="5751517"/>
            <a:ext cx="42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Baum–Welch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算法主要因素：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DA7B5F-6155-493C-89E5-5F9D0E2BB698}"/>
                  </a:ext>
                </a:extLst>
              </p:cNvPr>
              <p:cNvSpPr txBox="1"/>
              <p:nvPr/>
            </p:nvSpPr>
            <p:spPr>
              <a:xfrm>
                <a:off x="7141348" y="5613017"/>
                <a:ext cx="3825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初始参数 </a:t>
                </a:r>
                <a:r>
                  <a:rPr lang="el-GR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的设定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迭代阈值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∆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DA7B5F-6155-493C-89E5-5F9D0E2B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348" y="5613017"/>
                <a:ext cx="3825492" cy="646331"/>
              </a:xfrm>
              <a:prstGeom prst="rect">
                <a:avLst/>
              </a:prstGeom>
              <a:blipFill>
                <a:blip r:embed="rId5"/>
                <a:stretch>
                  <a:fillRect l="-95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7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E83172-176C-4A56-9601-44EEEA6A6675}"/>
              </a:ext>
            </a:extLst>
          </p:cNvPr>
          <p:cNvSpPr/>
          <p:nvPr/>
        </p:nvSpPr>
        <p:spPr>
          <a:xfrm>
            <a:off x="1766394" y="13348"/>
            <a:ext cx="1042560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dist="38100" dir="7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BF773F-BF37-455F-98BE-943EEF35E7F0}"/>
              </a:ext>
            </a:extLst>
          </p:cNvPr>
          <p:cNvSpPr/>
          <p:nvPr/>
        </p:nvSpPr>
        <p:spPr>
          <a:xfrm>
            <a:off x="435426" y="2835705"/>
            <a:ext cx="1330960" cy="369332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3C69D-DAE2-4AD9-8974-668D640289C8}"/>
              </a:ext>
            </a:extLst>
          </p:cNvPr>
          <p:cNvSpPr txBox="1"/>
          <p:nvPr/>
        </p:nvSpPr>
        <p:spPr>
          <a:xfrm>
            <a:off x="596540" y="1181463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E81E13-3F6F-4E06-826F-54CAED3A18AC}"/>
              </a:ext>
            </a:extLst>
          </p:cNvPr>
          <p:cNvSpPr txBox="1"/>
          <p:nvPr/>
        </p:nvSpPr>
        <p:spPr>
          <a:xfrm>
            <a:off x="596540" y="2008584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E938F-0261-42EE-8A05-5F2ED8A3D811}"/>
              </a:ext>
            </a:extLst>
          </p:cNvPr>
          <p:cNvSpPr txBox="1"/>
          <p:nvPr/>
        </p:nvSpPr>
        <p:spPr>
          <a:xfrm>
            <a:off x="596540" y="2835705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EE504-B268-4E20-B91D-15C259E96DA9}"/>
              </a:ext>
            </a:extLst>
          </p:cNvPr>
          <p:cNvSpPr txBox="1"/>
          <p:nvPr/>
        </p:nvSpPr>
        <p:spPr>
          <a:xfrm>
            <a:off x="596540" y="3662826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78B43-605A-446C-ABF8-21E2B1EF7E60}"/>
              </a:ext>
            </a:extLst>
          </p:cNvPr>
          <p:cNvSpPr txBox="1"/>
          <p:nvPr/>
        </p:nvSpPr>
        <p:spPr>
          <a:xfrm>
            <a:off x="596540" y="448994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18E0B2-92B7-4283-85B3-263B3ED69373}"/>
              </a:ext>
            </a:extLst>
          </p:cNvPr>
          <p:cNvSpPr txBox="1"/>
          <p:nvPr/>
        </p:nvSpPr>
        <p:spPr>
          <a:xfrm>
            <a:off x="596540" y="5317067"/>
            <a:ext cx="11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论文总结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0D3ECB-CD9A-4DBB-8DFD-7484A896A828}"/>
              </a:ext>
            </a:extLst>
          </p:cNvPr>
          <p:cNvCxnSpPr/>
          <p:nvPr/>
        </p:nvCxnSpPr>
        <p:spPr>
          <a:xfrm>
            <a:off x="1605280" y="0"/>
            <a:ext cx="0" cy="6858000"/>
          </a:xfrm>
          <a:prstGeom prst="line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EF98DFF-54C0-406E-ADB4-183373DA73A5}"/>
              </a:ext>
            </a:extLst>
          </p:cNvPr>
          <p:cNvSpPr/>
          <p:nvPr/>
        </p:nvSpPr>
        <p:spPr>
          <a:xfrm>
            <a:off x="1766390" y="0"/>
            <a:ext cx="10425610" cy="711200"/>
          </a:xfrm>
          <a:prstGeom prst="rect">
            <a:avLst/>
          </a:prstGeom>
          <a:solidFill>
            <a:srgbClr val="1E227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CEFC6-360A-4B7B-B357-ADB6F375B384}"/>
              </a:ext>
            </a:extLst>
          </p:cNvPr>
          <p:cNvSpPr txBox="1"/>
          <p:nvPr/>
        </p:nvSpPr>
        <p:spPr>
          <a:xfrm>
            <a:off x="2484593" y="88129"/>
            <a:ext cx="19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理论基础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B841C-B8A2-41AD-8ABA-0A8B95BF8F50}"/>
              </a:ext>
            </a:extLst>
          </p:cNvPr>
          <p:cNvSpPr txBox="1"/>
          <p:nvPr/>
        </p:nvSpPr>
        <p:spPr>
          <a:xfrm>
            <a:off x="2484593" y="950630"/>
            <a:ext cx="373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A1E6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Viterbi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1A1E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解码问题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11166-B043-4F05-9A4D-A8187359C9A7}"/>
              </a:ext>
            </a:extLst>
          </p:cNvPr>
          <p:cNvCxnSpPr/>
          <p:nvPr/>
        </p:nvCxnSpPr>
        <p:spPr>
          <a:xfrm>
            <a:off x="2484593" y="1542620"/>
            <a:ext cx="891492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A4BE91F6-8B1A-4D47-9DAF-DE3ED45F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0" y="51257"/>
            <a:ext cx="624183" cy="6241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F734244-647F-4EDC-B071-B02CF4537394}"/>
              </a:ext>
            </a:extLst>
          </p:cNvPr>
          <p:cNvSpPr txBox="1"/>
          <p:nvPr/>
        </p:nvSpPr>
        <p:spPr>
          <a:xfrm>
            <a:off x="10081937" y="132517"/>
            <a:ext cx="210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北京理工大学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C357FC-3864-4A49-A10D-85A9C82CB533}"/>
                  </a:ext>
                </a:extLst>
              </p:cNvPr>
              <p:cNvSpPr/>
              <p:nvPr/>
            </p:nvSpPr>
            <p:spPr>
              <a:xfrm>
                <a:off x="6555236" y="2366430"/>
                <a:ext cx="4353950" cy="2135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Initialization: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altLang="zh-CN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altLang="zh-CN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1, 2, ..., N</a:t>
                </a:r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ctr"/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(j) = 0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Recursion: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de-DE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≤ t ≤ T</a:t>
                </a:r>
                <a:r>
                  <a:rPr lang="de-DE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de-DE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j ≤ 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(j)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Output: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fr-FR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t-BR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fr-FR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T − 1, . . . , 1</a:t>
                </a:r>
                <a:endParaRPr lang="zh-CN" altLang="en-US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C357FC-3864-4A49-A10D-85A9C82CB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36" y="2366430"/>
                <a:ext cx="4353950" cy="2135265"/>
              </a:xfrm>
              <a:prstGeom prst="rect">
                <a:avLst/>
              </a:prstGeom>
              <a:blipFill>
                <a:blip r:embed="rId3"/>
                <a:stretch>
                  <a:fillRect l="-140" t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E008D64-36AC-40BD-90A9-729BE306CE3D}"/>
              </a:ext>
            </a:extLst>
          </p:cNvPr>
          <p:cNvSpPr/>
          <p:nvPr/>
        </p:nvSpPr>
        <p:spPr>
          <a:xfrm>
            <a:off x="6566362" y="1866211"/>
            <a:ext cx="2165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Viterbi algorithm 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C7044F-4E9C-4EE1-B745-2FBF3A1F21BB}"/>
              </a:ext>
            </a:extLst>
          </p:cNvPr>
          <p:cNvCxnSpPr>
            <a:cxnSpLocks/>
          </p:cNvCxnSpPr>
          <p:nvPr/>
        </p:nvCxnSpPr>
        <p:spPr>
          <a:xfrm>
            <a:off x="6650927" y="2204765"/>
            <a:ext cx="47485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050693E-453B-4966-A956-2F410ED144F9}"/>
              </a:ext>
            </a:extLst>
          </p:cNvPr>
          <p:cNvCxnSpPr>
            <a:cxnSpLocks/>
          </p:cNvCxnSpPr>
          <p:nvPr/>
        </p:nvCxnSpPr>
        <p:spPr>
          <a:xfrm>
            <a:off x="6650927" y="4653235"/>
            <a:ext cx="46784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4EB8702-6FE5-4AE6-92C8-3E4301E3C535}"/>
              </a:ext>
            </a:extLst>
          </p:cNvPr>
          <p:cNvSpPr txBox="1"/>
          <p:nvPr/>
        </p:nvSpPr>
        <p:spPr>
          <a:xfrm>
            <a:off x="6533845" y="4859208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Viterbi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算法伪代码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0F7C04-3B3F-43E0-8E1E-914AFD9F240B}"/>
              </a:ext>
            </a:extLst>
          </p:cNvPr>
          <p:cNvSpPr txBox="1"/>
          <p:nvPr/>
        </p:nvSpPr>
        <p:spPr>
          <a:xfrm>
            <a:off x="2130232" y="4859279"/>
            <a:ext cx="424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Viterbi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算法应用场景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DE3C8F-5BE2-4D42-A190-E4015074912E}"/>
              </a:ext>
            </a:extLst>
          </p:cNvPr>
          <p:cNvSpPr txBox="1"/>
          <p:nvPr/>
        </p:nvSpPr>
        <p:spPr>
          <a:xfrm>
            <a:off x="3300167" y="5751517"/>
            <a:ext cx="70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Baum-Welch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评估参数，后用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Viterbi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算法解码观测值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6031D-6FE0-4631-B5E4-DD0735E54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17" y="1881900"/>
            <a:ext cx="3851215" cy="29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0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E6C"/>
        </a:solidFill>
        <a:ln>
          <a:solidFill>
            <a:schemeClr val="bg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1883</Words>
  <Application>Microsoft Office PowerPoint</Application>
  <PresentationFormat>宽屏</PresentationFormat>
  <Paragraphs>381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黑体</vt:lpstr>
      <vt:lpstr>华文新魏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子昊</dc:creator>
  <cp:lastModifiedBy>KFire</cp:lastModifiedBy>
  <cp:revision>83</cp:revision>
  <dcterms:created xsi:type="dcterms:W3CDTF">2020-06-14T01:20:34Z</dcterms:created>
  <dcterms:modified xsi:type="dcterms:W3CDTF">2020-06-14T23:38:14Z</dcterms:modified>
</cp:coreProperties>
</file>