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855E5-FACF-44A6-9314-86281D212D9C}" v="1507" dt="2024-04-11T06:33:2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34EA6-3999-4C98-A66F-9A5C68D583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3ABFB7-E5CF-4BB5-A4B4-E96E1886E0B5}">
      <dgm:prSet/>
      <dgm:spPr/>
      <dgm:t>
        <a:bodyPr/>
        <a:lstStyle/>
        <a:p>
          <a:r>
            <a:rPr lang="en-US"/>
            <a:t>Used impute by a constant value for all numeric columns</a:t>
          </a:r>
        </a:p>
      </dgm:t>
    </dgm:pt>
    <dgm:pt modelId="{A9DFEF52-0FEE-4F4C-AFC6-F066A5167925}" type="parTrans" cxnId="{690DA5FE-02BC-41F0-B51E-D045EA2F8389}">
      <dgm:prSet/>
      <dgm:spPr/>
      <dgm:t>
        <a:bodyPr/>
        <a:lstStyle/>
        <a:p>
          <a:endParaRPr lang="en-US"/>
        </a:p>
      </dgm:t>
    </dgm:pt>
    <dgm:pt modelId="{0998AD56-A450-4333-B649-2644D9155E51}" type="sibTrans" cxnId="{690DA5FE-02BC-41F0-B51E-D045EA2F8389}">
      <dgm:prSet/>
      <dgm:spPr/>
      <dgm:t>
        <a:bodyPr/>
        <a:lstStyle/>
        <a:p>
          <a:endParaRPr lang="en-US"/>
        </a:p>
      </dgm:t>
    </dgm:pt>
    <dgm:pt modelId="{6DCE8928-DB79-402A-BBAC-8DB816C5A839}">
      <dgm:prSet/>
      <dgm:spPr/>
      <dgm:t>
        <a:bodyPr/>
        <a:lstStyle/>
        <a:p>
          <a:r>
            <a:rPr lang="en-US"/>
            <a:t>Mean imputation and median imputation were also tried but did not achieve better results</a:t>
          </a:r>
        </a:p>
      </dgm:t>
    </dgm:pt>
    <dgm:pt modelId="{CE374715-8C97-4A2F-B4C5-8B60E406D7BA}" type="parTrans" cxnId="{E0C466DE-EC9B-42E7-8D02-AA3605E2E542}">
      <dgm:prSet/>
      <dgm:spPr/>
      <dgm:t>
        <a:bodyPr/>
        <a:lstStyle/>
        <a:p>
          <a:endParaRPr lang="en-US"/>
        </a:p>
      </dgm:t>
    </dgm:pt>
    <dgm:pt modelId="{02061163-DCFC-4190-9DBF-C1727CC366B6}" type="sibTrans" cxnId="{E0C466DE-EC9B-42E7-8D02-AA3605E2E542}">
      <dgm:prSet/>
      <dgm:spPr/>
      <dgm:t>
        <a:bodyPr/>
        <a:lstStyle/>
        <a:p>
          <a:endParaRPr lang="en-US"/>
        </a:p>
      </dgm:t>
    </dgm:pt>
    <dgm:pt modelId="{08A4DB24-6F06-468D-ABC3-C6304B8D38DA}" type="pres">
      <dgm:prSet presAssocID="{2F734EA6-3999-4C98-A66F-9A5C68D5832D}" presName="linear" presStyleCnt="0">
        <dgm:presLayoutVars>
          <dgm:animLvl val="lvl"/>
          <dgm:resizeHandles val="exact"/>
        </dgm:presLayoutVars>
      </dgm:prSet>
      <dgm:spPr/>
    </dgm:pt>
    <dgm:pt modelId="{9E325639-BF2D-43D1-8F7C-A9EC1208A809}" type="pres">
      <dgm:prSet presAssocID="{973ABFB7-E5CF-4BB5-A4B4-E96E1886E0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821A48-15E0-43E1-8F34-1AAD3CF49D49}" type="pres">
      <dgm:prSet presAssocID="{0998AD56-A450-4333-B649-2644D9155E51}" presName="spacer" presStyleCnt="0"/>
      <dgm:spPr/>
    </dgm:pt>
    <dgm:pt modelId="{9C4104F0-F027-4858-A86E-A1A9B8BBA42D}" type="pres">
      <dgm:prSet presAssocID="{6DCE8928-DB79-402A-BBAC-8DB816C5A8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F335608-074C-42E5-ADDF-0433F0674122}" type="presOf" srcId="{2F734EA6-3999-4C98-A66F-9A5C68D5832D}" destId="{08A4DB24-6F06-468D-ABC3-C6304B8D38DA}" srcOrd="0" destOrd="0" presId="urn:microsoft.com/office/officeart/2005/8/layout/vList2"/>
    <dgm:cxn modelId="{F7494C88-DBD1-4BCD-A1BC-8225332CA9BF}" type="presOf" srcId="{6DCE8928-DB79-402A-BBAC-8DB816C5A839}" destId="{9C4104F0-F027-4858-A86E-A1A9B8BBA42D}" srcOrd="0" destOrd="0" presId="urn:microsoft.com/office/officeart/2005/8/layout/vList2"/>
    <dgm:cxn modelId="{07C5B0CF-F43D-4F82-BA64-779DE002F44B}" type="presOf" srcId="{973ABFB7-E5CF-4BB5-A4B4-E96E1886E0B5}" destId="{9E325639-BF2D-43D1-8F7C-A9EC1208A809}" srcOrd="0" destOrd="0" presId="urn:microsoft.com/office/officeart/2005/8/layout/vList2"/>
    <dgm:cxn modelId="{E0C466DE-EC9B-42E7-8D02-AA3605E2E542}" srcId="{2F734EA6-3999-4C98-A66F-9A5C68D5832D}" destId="{6DCE8928-DB79-402A-BBAC-8DB816C5A839}" srcOrd="1" destOrd="0" parTransId="{CE374715-8C97-4A2F-B4C5-8B60E406D7BA}" sibTransId="{02061163-DCFC-4190-9DBF-C1727CC366B6}"/>
    <dgm:cxn modelId="{690DA5FE-02BC-41F0-B51E-D045EA2F8389}" srcId="{2F734EA6-3999-4C98-A66F-9A5C68D5832D}" destId="{973ABFB7-E5CF-4BB5-A4B4-E96E1886E0B5}" srcOrd="0" destOrd="0" parTransId="{A9DFEF52-0FEE-4F4C-AFC6-F066A5167925}" sibTransId="{0998AD56-A450-4333-B649-2644D9155E51}"/>
    <dgm:cxn modelId="{BC9D9EE9-B2BF-47FC-96DA-20486447BDC7}" type="presParOf" srcId="{08A4DB24-6F06-468D-ABC3-C6304B8D38DA}" destId="{9E325639-BF2D-43D1-8F7C-A9EC1208A809}" srcOrd="0" destOrd="0" presId="urn:microsoft.com/office/officeart/2005/8/layout/vList2"/>
    <dgm:cxn modelId="{31B64E48-CB7B-4CCD-93D1-6BA5BA36B3A0}" type="presParOf" srcId="{08A4DB24-6F06-468D-ABC3-C6304B8D38DA}" destId="{D5821A48-15E0-43E1-8F34-1AAD3CF49D49}" srcOrd="1" destOrd="0" presId="urn:microsoft.com/office/officeart/2005/8/layout/vList2"/>
    <dgm:cxn modelId="{AD0C280A-E447-4766-85D2-9844EA1D0651}" type="presParOf" srcId="{08A4DB24-6F06-468D-ABC3-C6304B8D38DA}" destId="{9C4104F0-F027-4858-A86E-A1A9B8BBA4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64301-71C7-4B0E-87F4-2D3BA5BB72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D43E9C-96E4-4E83-9F33-E7604005EE90}">
      <dgm:prSet/>
      <dgm:spPr/>
      <dgm:t>
        <a:bodyPr/>
        <a:lstStyle/>
        <a:p>
          <a:r>
            <a:rPr lang="en-US"/>
            <a:t>Feature selection was done using K-Best selection using mutual information</a:t>
          </a:r>
        </a:p>
      </dgm:t>
    </dgm:pt>
    <dgm:pt modelId="{9F7D34E6-C67F-46C0-95AD-020598B98F6D}" type="parTrans" cxnId="{E610E79F-D22D-4666-BE15-5C0A4265F0F2}">
      <dgm:prSet/>
      <dgm:spPr/>
      <dgm:t>
        <a:bodyPr/>
        <a:lstStyle/>
        <a:p>
          <a:endParaRPr lang="en-US"/>
        </a:p>
      </dgm:t>
    </dgm:pt>
    <dgm:pt modelId="{FF0020C5-7149-4732-BF35-F3D66B44A5B7}" type="sibTrans" cxnId="{E610E79F-D22D-4666-BE15-5C0A4265F0F2}">
      <dgm:prSet/>
      <dgm:spPr/>
      <dgm:t>
        <a:bodyPr/>
        <a:lstStyle/>
        <a:p>
          <a:endParaRPr lang="en-US"/>
        </a:p>
      </dgm:t>
    </dgm:pt>
    <dgm:pt modelId="{CF9FF822-214E-4B28-959A-11CD7A7AD743}">
      <dgm:prSet/>
      <dgm:spPr/>
      <dgm:t>
        <a:bodyPr/>
        <a:lstStyle/>
        <a:p>
          <a:r>
            <a:rPr lang="en-US"/>
            <a:t>Most High cardinality categoric variables are dropped</a:t>
          </a:r>
        </a:p>
      </dgm:t>
    </dgm:pt>
    <dgm:pt modelId="{51EEFC48-BF31-41E2-863D-B7A7EF75C39F}" type="parTrans" cxnId="{CB8636AB-A4BB-48BF-B8F4-A24F877F8CEE}">
      <dgm:prSet/>
      <dgm:spPr/>
      <dgm:t>
        <a:bodyPr/>
        <a:lstStyle/>
        <a:p>
          <a:endParaRPr lang="en-US"/>
        </a:p>
      </dgm:t>
    </dgm:pt>
    <dgm:pt modelId="{8F2A7BFC-F01C-445F-B1F6-A9B6E785EC7A}" type="sibTrans" cxnId="{CB8636AB-A4BB-48BF-B8F4-A24F877F8CEE}">
      <dgm:prSet/>
      <dgm:spPr/>
      <dgm:t>
        <a:bodyPr/>
        <a:lstStyle/>
        <a:p>
          <a:endParaRPr lang="en-US"/>
        </a:p>
      </dgm:t>
    </dgm:pt>
    <dgm:pt modelId="{2A641B29-E0D8-4D80-90F8-5C1ADC381890}">
      <dgm:prSet/>
      <dgm:spPr/>
      <dgm:t>
        <a:bodyPr/>
        <a:lstStyle/>
        <a:p>
          <a:r>
            <a:rPr lang="en-US"/>
            <a:t>Empty columns and single variable categorical variables have been turned to ordinal wherever required</a:t>
          </a:r>
        </a:p>
      </dgm:t>
    </dgm:pt>
    <dgm:pt modelId="{FBA07F16-B6BC-41BF-BD2F-4FE60B601D67}" type="parTrans" cxnId="{089BD93C-2947-43F9-BD0A-3584E41806FF}">
      <dgm:prSet/>
      <dgm:spPr/>
      <dgm:t>
        <a:bodyPr/>
        <a:lstStyle/>
        <a:p>
          <a:endParaRPr lang="en-US"/>
        </a:p>
      </dgm:t>
    </dgm:pt>
    <dgm:pt modelId="{E356B623-189D-4F06-82E3-1B6F64FD7B7F}" type="sibTrans" cxnId="{089BD93C-2947-43F9-BD0A-3584E41806FF}">
      <dgm:prSet/>
      <dgm:spPr/>
      <dgm:t>
        <a:bodyPr/>
        <a:lstStyle/>
        <a:p>
          <a:endParaRPr lang="en-US"/>
        </a:p>
      </dgm:t>
    </dgm:pt>
    <dgm:pt modelId="{C91A4403-60A6-48E6-9200-A8814C87CE05}" type="pres">
      <dgm:prSet presAssocID="{3A264301-71C7-4B0E-87F4-2D3BA5BB7203}" presName="linear" presStyleCnt="0">
        <dgm:presLayoutVars>
          <dgm:animLvl val="lvl"/>
          <dgm:resizeHandles val="exact"/>
        </dgm:presLayoutVars>
      </dgm:prSet>
      <dgm:spPr/>
    </dgm:pt>
    <dgm:pt modelId="{AAC483FC-481E-49EF-8819-845B66CCC08B}" type="pres">
      <dgm:prSet presAssocID="{76D43E9C-96E4-4E83-9F33-E7604005EE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DB8515-1E39-401D-8FDC-C1F49220D70B}" type="pres">
      <dgm:prSet presAssocID="{FF0020C5-7149-4732-BF35-F3D66B44A5B7}" presName="spacer" presStyleCnt="0"/>
      <dgm:spPr/>
    </dgm:pt>
    <dgm:pt modelId="{EF0D38A5-B096-4E55-A4A5-71EE915B73E9}" type="pres">
      <dgm:prSet presAssocID="{CF9FF822-214E-4B28-959A-11CD7A7AD7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7B5757-51A6-46F1-AF66-FCD7152DAAD1}" type="pres">
      <dgm:prSet presAssocID="{8F2A7BFC-F01C-445F-B1F6-A9B6E785EC7A}" presName="spacer" presStyleCnt="0"/>
      <dgm:spPr/>
    </dgm:pt>
    <dgm:pt modelId="{04EE50AD-5D6D-423C-BED0-16CD857F8019}" type="pres">
      <dgm:prSet presAssocID="{2A641B29-E0D8-4D80-90F8-5C1ADC3818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89BD93C-2947-43F9-BD0A-3584E41806FF}" srcId="{3A264301-71C7-4B0E-87F4-2D3BA5BB7203}" destId="{2A641B29-E0D8-4D80-90F8-5C1ADC381890}" srcOrd="2" destOrd="0" parTransId="{FBA07F16-B6BC-41BF-BD2F-4FE60B601D67}" sibTransId="{E356B623-189D-4F06-82E3-1B6F64FD7B7F}"/>
    <dgm:cxn modelId="{917F6648-E645-4584-A413-3D6E8350E2F4}" type="presOf" srcId="{3A264301-71C7-4B0E-87F4-2D3BA5BB7203}" destId="{C91A4403-60A6-48E6-9200-A8814C87CE05}" srcOrd="0" destOrd="0" presId="urn:microsoft.com/office/officeart/2005/8/layout/vList2"/>
    <dgm:cxn modelId="{AE6CAB6A-6D5B-410E-BF82-76FDC6CAC56A}" type="presOf" srcId="{CF9FF822-214E-4B28-959A-11CD7A7AD743}" destId="{EF0D38A5-B096-4E55-A4A5-71EE915B73E9}" srcOrd="0" destOrd="0" presId="urn:microsoft.com/office/officeart/2005/8/layout/vList2"/>
    <dgm:cxn modelId="{E610E79F-D22D-4666-BE15-5C0A4265F0F2}" srcId="{3A264301-71C7-4B0E-87F4-2D3BA5BB7203}" destId="{76D43E9C-96E4-4E83-9F33-E7604005EE90}" srcOrd="0" destOrd="0" parTransId="{9F7D34E6-C67F-46C0-95AD-020598B98F6D}" sibTransId="{FF0020C5-7149-4732-BF35-F3D66B44A5B7}"/>
    <dgm:cxn modelId="{F59C55A6-8316-4ECF-9CF4-06B82E83F655}" type="presOf" srcId="{76D43E9C-96E4-4E83-9F33-E7604005EE90}" destId="{AAC483FC-481E-49EF-8819-845B66CCC08B}" srcOrd="0" destOrd="0" presId="urn:microsoft.com/office/officeart/2005/8/layout/vList2"/>
    <dgm:cxn modelId="{CB8636AB-A4BB-48BF-B8F4-A24F877F8CEE}" srcId="{3A264301-71C7-4B0E-87F4-2D3BA5BB7203}" destId="{CF9FF822-214E-4B28-959A-11CD7A7AD743}" srcOrd="1" destOrd="0" parTransId="{51EEFC48-BF31-41E2-863D-B7A7EF75C39F}" sibTransId="{8F2A7BFC-F01C-445F-B1F6-A9B6E785EC7A}"/>
    <dgm:cxn modelId="{47D47AC1-DB5B-4C93-B60D-269795A8FEB1}" type="presOf" srcId="{2A641B29-E0D8-4D80-90F8-5C1ADC381890}" destId="{04EE50AD-5D6D-423C-BED0-16CD857F8019}" srcOrd="0" destOrd="0" presId="urn:microsoft.com/office/officeart/2005/8/layout/vList2"/>
    <dgm:cxn modelId="{17AF9529-2A04-42E3-9B76-F049A51EEDA6}" type="presParOf" srcId="{C91A4403-60A6-48E6-9200-A8814C87CE05}" destId="{AAC483FC-481E-49EF-8819-845B66CCC08B}" srcOrd="0" destOrd="0" presId="urn:microsoft.com/office/officeart/2005/8/layout/vList2"/>
    <dgm:cxn modelId="{5C7DC3DA-2649-4276-8B17-BCA1656D5130}" type="presParOf" srcId="{C91A4403-60A6-48E6-9200-A8814C87CE05}" destId="{8FDB8515-1E39-401D-8FDC-C1F49220D70B}" srcOrd="1" destOrd="0" presId="urn:microsoft.com/office/officeart/2005/8/layout/vList2"/>
    <dgm:cxn modelId="{E313A9A6-2F42-4FEC-BF91-79ACFFD08B98}" type="presParOf" srcId="{C91A4403-60A6-48E6-9200-A8814C87CE05}" destId="{EF0D38A5-B096-4E55-A4A5-71EE915B73E9}" srcOrd="2" destOrd="0" presId="urn:microsoft.com/office/officeart/2005/8/layout/vList2"/>
    <dgm:cxn modelId="{871BACFF-9A22-4457-A321-E6F206717BAB}" type="presParOf" srcId="{C91A4403-60A6-48E6-9200-A8814C87CE05}" destId="{487B5757-51A6-46F1-AF66-FCD7152DAAD1}" srcOrd="3" destOrd="0" presId="urn:microsoft.com/office/officeart/2005/8/layout/vList2"/>
    <dgm:cxn modelId="{BE4EA530-803A-41EA-B8AE-F112A184B775}" type="presParOf" srcId="{C91A4403-60A6-48E6-9200-A8814C87CE05}" destId="{04EE50AD-5D6D-423C-BED0-16CD857F80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A51BFB-9C47-465C-B9DF-0A564E1DFDBE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F57B97-066D-4FCD-95CD-2EF313C56C0F}">
      <dgm:prSet/>
      <dgm:spPr/>
      <dgm:t>
        <a:bodyPr/>
        <a:lstStyle/>
        <a:p>
          <a:r>
            <a:rPr lang="en-US"/>
            <a:t>Catboost</a:t>
          </a:r>
        </a:p>
      </dgm:t>
    </dgm:pt>
    <dgm:pt modelId="{DFB3C3DB-8F6B-4817-B5A6-59CF08A03CEC}" type="parTrans" cxnId="{53065DB5-F0F5-4D50-8782-5299936B6504}">
      <dgm:prSet/>
      <dgm:spPr/>
      <dgm:t>
        <a:bodyPr/>
        <a:lstStyle/>
        <a:p>
          <a:endParaRPr lang="en-US"/>
        </a:p>
      </dgm:t>
    </dgm:pt>
    <dgm:pt modelId="{7DBD2467-E78E-4FD6-A704-C754DD05CC1E}" type="sibTrans" cxnId="{53065DB5-F0F5-4D50-8782-5299936B6504}">
      <dgm:prSet/>
      <dgm:spPr/>
      <dgm:t>
        <a:bodyPr/>
        <a:lstStyle/>
        <a:p>
          <a:endParaRPr lang="en-US"/>
        </a:p>
      </dgm:t>
    </dgm:pt>
    <dgm:pt modelId="{05E81717-F43A-466A-A737-6871273EE064}">
      <dgm:prSet/>
      <dgm:spPr/>
      <dgm:t>
        <a:bodyPr/>
        <a:lstStyle/>
        <a:p>
          <a:r>
            <a:rPr lang="en-US"/>
            <a:t>Knn</a:t>
          </a:r>
        </a:p>
      </dgm:t>
    </dgm:pt>
    <dgm:pt modelId="{7B30A7D3-12CC-4E1C-B020-AA6474AB4CEC}" type="parTrans" cxnId="{55FF3346-CC4A-44DF-944A-AC55885065E9}">
      <dgm:prSet/>
      <dgm:spPr/>
      <dgm:t>
        <a:bodyPr/>
        <a:lstStyle/>
        <a:p>
          <a:endParaRPr lang="en-US"/>
        </a:p>
      </dgm:t>
    </dgm:pt>
    <dgm:pt modelId="{F8EE168A-DB09-440C-9F22-DC349E148C5A}" type="sibTrans" cxnId="{55FF3346-CC4A-44DF-944A-AC55885065E9}">
      <dgm:prSet/>
      <dgm:spPr/>
      <dgm:t>
        <a:bodyPr/>
        <a:lstStyle/>
        <a:p>
          <a:endParaRPr lang="en-US"/>
        </a:p>
      </dgm:t>
    </dgm:pt>
    <dgm:pt modelId="{A5E4B0CB-3397-4505-A6E1-BA9BC101324F}">
      <dgm:prSet/>
      <dgm:spPr/>
      <dgm:t>
        <a:bodyPr/>
        <a:lstStyle/>
        <a:p>
          <a:r>
            <a:rPr lang="en-US"/>
            <a:t>LogistiRregression</a:t>
          </a:r>
        </a:p>
      </dgm:t>
    </dgm:pt>
    <dgm:pt modelId="{1CD2F3C0-5CA9-40DA-A321-1C3ED85159A0}" type="parTrans" cxnId="{5DC2C1AE-B5E0-4065-80E6-E00AD509E4AA}">
      <dgm:prSet/>
      <dgm:spPr/>
      <dgm:t>
        <a:bodyPr/>
        <a:lstStyle/>
        <a:p>
          <a:endParaRPr lang="en-US"/>
        </a:p>
      </dgm:t>
    </dgm:pt>
    <dgm:pt modelId="{A71D6FDD-B1B4-4A61-8DC6-AD8E77E715F3}" type="sibTrans" cxnId="{5DC2C1AE-B5E0-4065-80E6-E00AD509E4AA}">
      <dgm:prSet/>
      <dgm:spPr/>
      <dgm:t>
        <a:bodyPr/>
        <a:lstStyle/>
        <a:p>
          <a:endParaRPr lang="en-US"/>
        </a:p>
      </dgm:t>
    </dgm:pt>
    <dgm:pt modelId="{9513941A-9BD8-4310-8666-9A79FFD07EF3}">
      <dgm:prSet/>
      <dgm:spPr/>
      <dgm:t>
        <a:bodyPr/>
        <a:lstStyle/>
        <a:p>
          <a:r>
            <a:rPr lang="en-US"/>
            <a:t>One class SVM</a:t>
          </a:r>
        </a:p>
      </dgm:t>
    </dgm:pt>
    <dgm:pt modelId="{0B73FCA2-149C-4170-AAAB-9252C0EE26FB}" type="parTrans" cxnId="{3240664D-B47D-44D3-8953-749ADC13A825}">
      <dgm:prSet/>
      <dgm:spPr/>
      <dgm:t>
        <a:bodyPr/>
        <a:lstStyle/>
        <a:p>
          <a:endParaRPr lang="en-US"/>
        </a:p>
      </dgm:t>
    </dgm:pt>
    <dgm:pt modelId="{F6719D5A-D5B7-429A-9DBE-5ED7C6EDC474}" type="sibTrans" cxnId="{3240664D-B47D-44D3-8953-749ADC13A825}">
      <dgm:prSet/>
      <dgm:spPr/>
      <dgm:t>
        <a:bodyPr/>
        <a:lstStyle/>
        <a:p>
          <a:endParaRPr lang="en-US"/>
        </a:p>
      </dgm:t>
    </dgm:pt>
    <dgm:pt modelId="{720F0EF1-DA42-44E6-886F-7B5DEC0176E4}" type="pres">
      <dgm:prSet presAssocID="{77A51BFB-9C47-465C-B9DF-0A564E1DFDBE}" presName="diagram" presStyleCnt="0">
        <dgm:presLayoutVars>
          <dgm:dir/>
          <dgm:resizeHandles val="exact"/>
        </dgm:presLayoutVars>
      </dgm:prSet>
      <dgm:spPr/>
    </dgm:pt>
    <dgm:pt modelId="{0E0FACF3-DE01-4479-BA2C-82C421BC17AF}" type="pres">
      <dgm:prSet presAssocID="{22F57B97-066D-4FCD-95CD-2EF313C56C0F}" presName="arrow" presStyleLbl="node1" presStyleIdx="0" presStyleCnt="4">
        <dgm:presLayoutVars>
          <dgm:bulletEnabled val="1"/>
        </dgm:presLayoutVars>
      </dgm:prSet>
      <dgm:spPr/>
    </dgm:pt>
    <dgm:pt modelId="{CE3DC132-B8ED-4C94-A4D5-F3119855A693}" type="pres">
      <dgm:prSet presAssocID="{05E81717-F43A-466A-A737-6871273EE064}" presName="arrow" presStyleLbl="node1" presStyleIdx="1" presStyleCnt="4">
        <dgm:presLayoutVars>
          <dgm:bulletEnabled val="1"/>
        </dgm:presLayoutVars>
      </dgm:prSet>
      <dgm:spPr/>
    </dgm:pt>
    <dgm:pt modelId="{F4CBFB2E-AE1D-4FBA-BD47-1F04CF054777}" type="pres">
      <dgm:prSet presAssocID="{A5E4B0CB-3397-4505-A6E1-BA9BC101324F}" presName="arrow" presStyleLbl="node1" presStyleIdx="2" presStyleCnt="4">
        <dgm:presLayoutVars>
          <dgm:bulletEnabled val="1"/>
        </dgm:presLayoutVars>
      </dgm:prSet>
      <dgm:spPr/>
    </dgm:pt>
    <dgm:pt modelId="{90CD406B-45BD-46B7-B6C1-4AA776D6C616}" type="pres">
      <dgm:prSet presAssocID="{9513941A-9BD8-4310-8666-9A79FFD07EF3}" presName="arrow" presStyleLbl="node1" presStyleIdx="3" presStyleCnt="4">
        <dgm:presLayoutVars>
          <dgm:bulletEnabled val="1"/>
        </dgm:presLayoutVars>
      </dgm:prSet>
      <dgm:spPr/>
    </dgm:pt>
  </dgm:ptLst>
  <dgm:cxnLst>
    <dgm:cxn modelId="{55FF3346-CC4A-44DF-944A-AC55885065E9}" srcId="{77A51BFB-9C47-465C-B9DF-0A564E1DFDBE}" destId="{05E81717-F43A-466A-A737-6871273EE064}" srcOrd="1" destOrd="0" parTransId="{7B30A7D3-12CC-4E1C-B020-AA6474AB4CEC}" sibTransId="{F8EE168A-DB09-440C-9F22-DC349E148C5A}"/>
    <dgm:cxn modelId="{9721DA6B-BC9C-4B1D-A5A3-605CD40D22EB}" type="presOf" srcId="{9513941A-9BD8-4310-8666-9A79FFD07EF3}" destId="{90CD406B-45BD-46B7-B6C1-4AA776D6C616}" srcOrd="0" destOrd="0" presId="urn:microsoft.com/office/officeart/2005/8/layout/arrow5"/>
    <dgm:cxn modelId="{3240664D-B47D-44D3-8953-749ADC13A825}" srcId="{77A51BFB-9C47-465C-B9DF-0A564E1DFDBE}" destId="{9513941A-9BD8-4310-8666-9A79FFD07EF3}" srcOrd="3" destOrd="0" parTransId="{0B73FCA2-149C-4170-AAAB-9252C0EE26FB}" sibTransId="{F6719D5A-D5B7-429A-9DBE-5ED7C6EDC474}"/>
    <dgm:cxn modelId="{F1103F79-32FB-4E4A-B848-AC3BFAC74039}" type="presOf" srcId="{A5E4B0CB-3397-4505-A6E1-BA9BC101324F}" destId="{F4CBFB2E-AE1D-4FBA-BD47-1F04CF054777}" srcOrd="0" destOrd="0" presId="urn:microsoft.com/office/officeart/2005/8/layout/arrow5"/>
    <dgm:cxn modelId="{5DC2C1AE-B5E0-4065-80E6-E00AD509E4AA}" srcId="{77A51BFB-9C47-465C-B9DF-0A564E1DFDBE}" destId="{A5E4B0CB-3397-4505-A6E1-BA9BC101324F}" srcOrd="2" destOrd="0" parTransId="{1CD2F3C0-5CA9-40DA-A321-1C3ED85159A0}" sibTransId="{A71D6FDD-B1B4-4A61-8DC6-AD8E77E715F3}"/>
    <dgm:cxn modelId="{53065DB5-F0F5-4D50-8782-5299936B6504}" srcId="{77A51BFB-9C47-465C-B9DF-0A564E1DFDBE}" destId="{22F57B97-066D-4FCD-95CD-2EF313C56C0F}" srcOrd="0" destOrd="0" parTransId="{DFB3C3DB-8F6B-4817-B5A6-59CF08A03CEC}" sibTransId="{7DBD2467-E78E-4FD6-A704-C754DD05CC1E}"/>
    <dgm:cxn modelId="{781093D6-B04D-4F69-976A-4A4896ED19EC}" type="presOf" srcId="{05E81717-F43A-466A-A737-6871273EE064}" destId="{CE3DC132-B8ED-4C94-A4D5-F3119855A693}" srcOrd="0" destOrd="0" presId="urn:microsoft.com/office/officeart/2005/8/layout/arrow5"/>
    <dgm:cxn modelId="{606BE9DE-69B9-4C6D-A04F-855D8DBC25D6}" type="presOf" srcId="{22F57B97-066D-4FCD-95CD-2EF313C56C0F}" destId="{0E0FACF3-DE01-4479-BA2C-82C421BC17AF}" srcOrd="0" destOrd="0" presId="urn:microsoft.com/office/officeart/2005/8/layout/arrow5"/>
    <dgm:cxn modelId="{72298EEE-42FD-4DE4-A43B-A09AF96E6E74}" type="presOf" srcId="{77A51BFB-9C47-465C-B9DF-0A564E1DFDBE}" destId="{720F0EF1-DA42-44E6-886F-7B5DEC0176E4}" srcOrd="0" destOrd="0" presId="urn:microsoft.com/office/officeart/2005/8/layout/arrow5"/>
    <dgm:cxn modelId="{C02DE1B3-AFDA-4583-99E5-CEEE6FB8E145}" type="presParOf" srcId="{720F0EF1-DA42-44E6-886F-7B5DEC0176E4}" destId="{0E0FACF3-DE01-4479-BA2C-82C421BC17AF}" srcOrd="0" destOrd="0" presId="urn:microsoft.com/office/officeart/2005/8/layout/arrow5"/>
    <dgm:cxn modelId="{EFB20124-7F3A-4713-9021-0BC4928EDAF3}" type="presParOf" srcId="{720F0EF1-DA42-44E6-886F-7B5DEC0176E4}" destId="{CE3DC132-B8ED-4C94-A4D5-F3119855A693}" srcOrd="1" destOrd="0" presId="urn:microsoft.com/office/officeart/2005/8/layout/arrow5"/>
    <dgm:cxn modelId="{A7FCCEA2-E4C3-4FA3-BBBD-176498F231BE}" type="presParOf" srcId="{720F0EF1-DA42-44E6-886F-7B5DEC0176E4}" destId="{F4CBFB2E-AE1D-4FBA-BD47-1F04CF054777}" srcOrd="2" destOrd="0" presId="urn:microsoft.com/office/officeart/2005/8/layout/arrow5"/>
    <dgm:cxn modelId="{711B609D-6B51-4C7C-998B-E5B6D229F03F}" type="presParOf" srcId="{720F0EF1-DA42-44E6-886F-7B5DEC0176E4}" destId="{90CD406B-45BD-46B7-B6C1-4AA776D6C616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E8D7C-EDB5-44E0-8E4A-664C78D084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5963AC-43B8-4F74-B362-C16EE0AD5E15}">
      <dgm:prSet/>
      <dgm:spPr/>
      <dgm:t>
        <a:bodyPr/>
        <a:lstStyle/>
        <a:p>
          <a:r>
            <a:rPr lang="en-US"/>
            <a:t>Compression ratio of 1:4 is still very low, 1:2 is more sellable.</a:t>
          </a:r>
        </a:p>
      </dgm:t>
    </dgm:pt>
    <dgm:pt modelId="{CEED6376-4A12-42FE-A9B7-7B405969A378}" type="parTrans" cxnId="{8AA45005-AC1B-45D3-9542-8252891A6319}">
      <dgm:prSet/>
      <dgm:spPr/>
      <dgm:t>
        <a:bodyPr/>
        <a:lstStyle/>
        <a:p>
          <a:endParaRPr lang="en-US"/>
        </a:p>
      </dgm:t>
    </dgm:pt>
    <dgm:pt modelId="{4E4FD45C-2AEF-48DD-A640-D994E50063FB}" type="sibTrans" cxnId="{8AA45005-AC1B-45D3-9542-8252891A6319}">
      <dgm:prSet/>
      <dgm:spPr/>
      <dgm:t>
        <a:bodyPr/>
        <a:lstStyle/>
        <a:p>
          <a:endParaRPr lang="en-US"/>
        </a:p>
      </dgm:t>
    </dgm:pt>
    <dgm:pt modelId="{B32FD61D-5AC1-434D-AC45-0BEE9BE48FA6}">
      <dgm:prSet/>
      <dgm:spPr/>
      <dgm:t>
        <a:bodyPr/>
        <a:lstStyle/>
        <a:p>
          <a:r>
            <a:rPr lang="en-US"/>
            <a:t>Need more features ,currently separability of two classes is very poor according both T-sne and Mutual-informaiton analysis.</a:t>
          </a:r>
        </a:p>
      </dgm:t>
    </dgm:pt>
    <dgm:pt modelId="{96E2476E-CCA0-4EC0-981A-8AF4E5986AE0}" type="parTrans" cxnId="{5CB825CA-29A8-4263-8C07-D40E974E3985}">
      <dgm:prSet/>
      <dgm:spPr/>
      <dgm:t>
        <a:bodyPr/>
        <a:lstStyle/>
        <a:p>
          <a:endParaRPr lang="en-US"/>
        </a:p>
      </dgm:t>
    </dgm:pt>
    <dgm:pt modelId="{1BA68153-F87B-44D1-A3DC-B73714AF3EB2}" type="sibTrans" cxnId="{5CB825CA-29A8-4263-8C07-D40E974E3985}">
      <dgm:prSet/>
      <dgm:spPr/>
      <dgm:t>
        <a:bodyPr/>
        <a:lstStyle/>
        <a:p>
          <a:endParaRPr lang="en-US"/>
        </a:p>
      </dgm:t>
    </dgm:pt>
    <dgm:pt modelId="{8B6B64B8-33B5-4339-9573-501FC771A1C5}">
      <dgm:prSet/>
      <dgm:spPr/>
      <dgm:t>
        <a:bodyPr/>
        <a:lstStyle/>
        <a:p>
          <a:r>
            <a:rPr lang="en-US"/>
            <a:t>Features that actually cause churn are missing from dataset .This requires some good domain expertise and Business analysis to collect this information.</a:t>
          </a:r>
        </a:p>
      </dgm:t>
    </dgm:pt>
    <dgm:pt modelId="{1A23C0D4-3915-42A7-9A4E-9030A844536D}" type="parTrans" cxnId="{AB249778-CA1B-4E91-A69B-7C3917B29AAE}">
      <dgm:prSet/>
      <dgm:spPr/>
      <dgm:t>
        <a:bodyPr/>
        <a:lstStyle/>
        <a:p>
          <a:endParaRPr lang="en-US"/>
        </a:p>
      </dgm:t>
    </dgm:pt>
    <dgm:pt modelId="{85AB9642-EC2D-421A-A671-EB39E0A0DD35}" type="sibTrans" cxnId="{AB249778-CA1B-4E91-A69B-7C3917B29AAE}">
      <dgm:prSet/>
      <dgm:spPr/>
      <dgm:t>
        <a:bodyPr/>
        <a:lstStyle/>
        <a:p>
          <a:endParaRPr lang="en-US"/>
        </a:p>
      </dgm:t>
    </dgm:pt>
    <dgm:pt modelId="{D5630E9C-6714-4B0F-BF42-2972E70618BB}">
      <dgm:prSet/>
      <dgm:spPr/>
      <dgm:t>
        <a:bodyPr/>
        <a:lstStyle/>
        <a:p>
          <a:r>
            <a:rPr lang="en-US"/>
            <a:t>Bayesian modelling might also be helpful , but with a better of understanding of features we might look for areas where explaining away is going wrong. Which should help in achieving better seperability.</a:t>
          </a:r>
        </a:p>
      </dgm:t>
    </dgm:pt>
    <dgm:pt modelId="{0D5218A2-CE0B-46B0-9E82-52A80D4EA067}" type="parTrans" cxnId="{97D2C4E1-D66A-4C9B-AA62-B6A249C4D25E}">
      <dgm:prSet/>
      <dgm:spPr/>
      <dgm:t>
        <a:bodyPr/>
        <a:lstStyle/>
        <a:p>
          <a:endParaRPr lang="en-US"/>
        </a:p>
      </dgm:t>
    </dgm:pt>
    <dgm:pt modelId="{62B063F8-71D1-42AA-8CF2-E0BA742E7173}" type="sibTrans" cxnId="{97D2C4E1-D66A-4C9B-AA62-B6A249C4D25E}">
      <dgm:prSet/>
      <dgm:spPr/>
      <dgm:t>
        <a:bodyPr/>
        <a:lstStyle/>
        <a:p>
          <a:endParaRPr lang="en-US"/>
        </a:p>
      </dgm:t>
    </dgm:pt>
    <dgm:pt modelId="{B7183EFB-D604-4B1B-8118-4B5C02F2D52F}" type="pres">
      <dgm:prSet presAssocID="{6A1E8D7C-EDB5-44E0-8E4A-664C78D084C6}" presName="linear" presStyleCnt="0">
        <dgm:presLayoutVars>
          <dgm:animLvl val="lvl"/>
          <dgm:resizeHandles val="exact"/>
        </dgm:presLayoutVars>
      </dgm:prSet>
      <dgm:spPr/>
    </dgm:pt>
    <dgm:pt modelId="{E34BE2FF-909E-4065-AE35-361B37730E11}" type="pres">
      <dgm:prSet presAssocID="{FA5963AC-43B8-4F74-B362-C16EE0AD5E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CE542D-3063-417A-98E9-44541BE93281}" type="pres">
      <dgm:prSet presAssocID="{4E4FD45C-2AEF-48DD-A640-D994E50063FB}" presName="spacer" presStyleCnt="0"/>
      <dgm:spPr/>
    </dgm:pt>
    <dgm:pt modelId="{C2B2C195-AB7C-4ABA-A740-35E95EA0B0BA}" type="pres">
      <dgm:prSet presAssocID="{B32FD61D-5AC1-434D-AC45-0BEE9BE48F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44F119-2D20-4922-8915-0B127C1B08D3}" type="pres">
      <dgm:prSet presAssocID="{1BA68153-F87B-44D1-A3DC-B73714AF3EB2}" presName="spacer" presStyleCnt="0"/>
      <dgm:spPr/>
    </dgm:pt>
    <dgm:pt modelId="{D8471AB8-E4E6-4D62-A4AE-0212F5CD93E5}" type="pres">
      <dgm:prSet presAssocID="{8B6B64B8-33B5-4339-9573-501FC771A1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AB1E99-A429-4613-A1FF-FA7098A91C6E}" type="pres">
      <dgm:prSet presAssocID="{85AB9642-EC2D-421A-A671-EB39E0A0DD35}" presName="spacer" presStyleCnt="0"/>
      <dgm:spPr/>
    </dgm:pt>
    <dgm:pt modelId="{22CB513C-A705-411A-94DC-975FEA1DEE5C}" type="pres">
      <dgm:prSet presAssocID="{D5630E9C-6714-4B0F-BF42-2972E70618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A45005-AC1B-45D3-9542-8252891A6319}" srcId="{6A1E8D7C-EDB5-44E0-8E4A-664C78D084C6}" destId="{FA5963AC-43B8-4F74-B362-C16EE0AD5E15}" srcOrd="0" destOrd="0" parTransId="{CEED6376-4A12-42FE-A9B7-7B405969A378}" sibTransId="{4E4FD45C-2AEF-48DD-A640-D994E50063FB}"/>
    <dgm:cxn modelId="{0A0F6A1D-7B5F-4D01-BEC8-A4C8E00789FE}" type="presOf" srcId="{D5630E9C-6714-4B0F-BF42-2972E70618BB}" destId="{22CB513C-A705-411A-94DC-975FEA1DEE5C}" srcOrd="0" destOrd="0" presId="urn:microsoft.com/office/officeart/2005/8/layout/vList2"/>
    <dgm:cxn modelId="{005CC628-38D3-4ECD-9994-1710C7097358}" type="presOf" srcId="{8B6B64B8-33B5-4339-9573-501FC771A1C5}" destId="{D8471AB8-E4E6-4D62-A4AE-0212F5CD93E5}" srcOrd="0" destOrd="0" presId="urn:microsoft.com/office/officeart/2005/8/layout/vList2"/>
    <dgm:cxn modelId="{F7D8723E-4A6E-4ABF-BE94-D2493E4B4A27}" type="presOf" srcId="{6A1E8D7C-EDB5-44E0-8E4A-664C78D084C6}" destId="{B7183EFB-D604-4B1B-8118-4B5C02F2D52F}" srcOrd="0" destOrd="0" presId="urn:microsoft.com/office/officeart/2005/8/layout/vList2"/>
    <dgm:cxn modelId="{8CCFF06F-B735-4E59-8F8F-01E8DFA4B85E}" type="presOf" srcId="{FA5963AC-43B8-4F74-B362-C16EE0AD5E15}" destId="{E34BE2FF-909E-4065-AE35-361B37730E11}" srcOrd="0" destOrd="0" presId="urn:microsoft.com/office/officeart/2005/8/layout/vList2"/>
    <dgm:cxn modelId="{AB249778-CA1B-4E91-A69B-7C3917B29AAE}" srcId="{6A1E8D7C-EDB5-44E0-8E4A-664C78D084C6}" destId="{8B6B64B8-33B5-4339-9573-501FC771A1C5}" srcOrd="2" destOrd="0" parTransId="{1A23C0D4-3915-42A7-9A4E-9030A844536D}" sibTransId="{85AB9642-EC2D-421A-A671-EB39E0A0DD35}"/>
    <dgm:cxn modelId="{C595E99C-EFEF-4173-88E6-4FB8DED7B7D7}" type="presOf" srcId="{B32FD61D-5AC1-434D-AC45-0BEE9BE48FA6}" destId="{C2B2C195-AB7C-4ABA-A740-35E95EA0B0BA}" srcOrd="0" destOrd="0" presId="urn:microsoft.com/office/officeart/2005/8/layout/vList2"/>
    <dgm:cxn modelId="{5CB825CA-29A8-4263-8C07-D40E974E3985}" srcId="{6A1E8D7C-EDB5-44E0-8E4A-664C78D084C6}" destId="{B32FD61D-5AC1-434D-AC45-0BEE9BE48FA6}" srcOrd="1" destOrd="0" parTransId="{96E2476E-CCA0-4EC0-981A-8AF4E5986AE0}" sibTransId="{1BA68153-F87B-44D1-A3DC-B73714AF3EB2}"/>
    <dgm:cxn modelId="{97D2C4E1-D66A-4C9B-AA62-B6A249C4D25E}" srcId="{6A1E8D7C-EDB5-44E0-8E4A-664C78D084C6}" destId="{D5630E9C-6714-4B0F-BF42-2972E70618BB}" srcOrd="3" destOrd="0" parTransId="{0D5218A2-CE0B-46B0-9E82-52A80D4EA067}" sibTransId="{62B063F8-71D1-42AA-8CF2-E0BA742E7173}"/>
    <dgm:cxn modelId="{062B5679-3DDB-430F-B04C-FD65EDEC4959}" type="presParOf" srcId="{B7183EFB-D604-4B1B-8118-4B5C02F2D52F}" destId="{E34BE2FF-909E-4065-AE35-361B37730E11}" srcOrd="0" destOrd="0" presId="urn:microsoft.com/office/officeart/2005/8/layout/vList2"/>
    <dgm:cxn modelId="{86204B26-D948-4E30-9463-1E94524962D7}" type="presParOf" srcId="{B7183EFB-D604-4B1B-8118-4B5C02F2D52F}" destId="{71CE542D-3063-417A-98E9-44541BE93281}" srcOrd="1" destOrd="0" presId="urn:microsoft.com/office/officeart/2005/8/layout/vList2"/>
    <dgm:cxn modelId="{7EA3A5EA-6A64-4383-BC89-4BBBA653C019}" type="presParOf" srcId="{B7183EFB-D604-4B1B-8118-4B5C02F2D52F}" destId="{C2B2C195-AB7C-4ABA-A740-35E95EA0B0BA}" srcOrd="2" destOrd="0" presId="urn:microsoft.com/office/officeart/2005/8/layout/vList2"/>
    <dgm:cxn modelId="{8B79523F-934A-4E2D-93F0-992DECD45930}" type="presParOf" srcId="{B7183EFB-D604-4B1B-8118-4B5C02F2D52F}" destId="{1444F119-2D20-4922-8915-0B127C1B08D3}" srcOrd="3" destOrd="0" presId="urn:microsoft.com/office/officeart/2005/8/layout/vList2"/>
    <dgm:cxn modelId="{C32721AF-B465-49A7-8D65-5055206D0C7A}" type="presParOf" srcId="{B7183EFB-D604-4B1B-8118-4B5C02F2D52F}" destId="{D8471AB8-E4E6-4D62-A4AE-0212F5CD93E5}" srcOrd="4" destOrd="0" presId="urn:microsoft.com/office/officeart/2005/8/layout/vList2"/>
    <dgm:cxn modelId="{04A1EB41-70E1-4AC7-9DB7-7A98A418EFA9}" type="presParOf" srcId="{B7183EFB-D604-4B1B-8118-4B5C02F2D52F}" destId="{E0AB1E99-A429-4613-A1FF-FA7098A91C6E}" srcOrd="5" destOrd="0" presId="urn:microsoft.com/office/officeart/2005/8/layout/vList2"/>
    <dgm:cxn modelId="{7FA619E5-1D57-43ED-BA58-09BAAD8B469F}" type="presParOf" srcId="{B7183EFB-D604-4B1B-8118-4B5C02F2D52F}" destId="{22CB513C-A705-411A-94DC-975FEA1DEE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5639-BF2D-43D1-8F7C-A9EC1208A809}">
      <dsp:nvSpPr>
        <dsp:cNvPr id="0" name=""/>
        <dsp:cNvSpPr/>
      </dsp:nvSpPr>
      <dsp:spPr>
        <a:xfrm>
          <a:off x="0" y="29447"/>
          <a:ext cx="5115491" cy="2395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Used impute by a constant value for all numeric columns</a:t>
          </a:r>
        </a:p>
      </dsp:txBody>
      <dsp:txXfrm>
        <a:off x="116939" y="146386"/>
        <a:ext cx="4881613" cy="2161623"/>
      </dsp:txXfrm>
    </dsp:sp>
    <dsp:sp modelId="{9C4104F0-F027-4858-A86E-A1A9B8BBA42D}">
      <dsp:nvSpPr>
        <dsp:cNvPr id="0" name=""/>
        <dsp:cNvSpPr/>
      </dsp:nvSpPr>
      <dsp:spPr>
        <a:xfrm>
          <a:off x="0" y="2522869"/>
          <a:ext cx="5115491" cy="239550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imputation and median imputation were also tried but did not achieve better results</a:t>
          </a:r>
        </a:p>
      </dsp:txBody>
      <dsp:txXfrm>
        <a:off x="116939" y="2639808"/>
        <a:ext cx="4881613" cy="2161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83FC-481E-49EF-8819-845B66CCC08B}">
      <dsp:nvSpPr>
        <dsp:cNvPr id="0" name=""/>
        <dsp:cNvSpPr/>
      </dsp:nvSpPr>
      <dsp:spPr>
        <a:xfrm>
          <a:off x="0" y="425149"/>
          <a:ext cx="5115491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selection was done using K-Best selection using mutual information</a:t>
          </a:r>
        </a:p>
      </dsp:txBody>
      <dsp:txXfrm>
        <a:off x="64425" y="489574"/>
        <a:ext cx="4986641" cy="1190909"/>
      </dsp:txXfrm>
    </dsp:sp>
    <dsp:sp modelId="{EF0D38A5-B096-4E55-A4A5-71EE915B73E9}">
      <dsp:nvSpPr>
        <dsp:cNvPr id="0" name=""/>
        <dsp:cNvSpPr/>
      </dsp:nvSpPr>
      <dsp:spPr>
        <a:xfrm>
          <a:off x="0" y="1814029"/>
          <a:ext cx="5115491" cy="131975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High cardinality categoric variables are dropped</a:t>
          </a:r>
        </a:p>
      </dsp:txBody>
      <dsp:txXfrm>
        <a:off x="64425" y="1878454"/>
        <a:ext cx="4986641" cy="1190909"/>
      </dsp:txXfrm>
    </dsp:sp>
    <dsp:sp modelId="{04EE50AD-5D6D-423C-BED0-16CD857F8019}">
      <dsp:nvSpPr>
        <dsp:cNvPr id="0" name=""/>
        <dsp:cNvSpPr/>
      </dsp:nvSpPr>
      <dsp:spPr>
        <a:xfrm>
          <a:off x="0" y="3202909"/>
          <a:ext cx="5115491" cy="131975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Empty columns and single variable categorical variables have been turned to ordinal wherever required</a:t>
          </a:r>
        </a:p>
      </dsp:txBody>
      <dsp:txXfrm>
        <a:off x="64425" y="3267334"/>
        <a:ext cx="4986641" cy="1190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ACF3-DE01-4479-BA2C-82C421BC17AF}">
      <dsp:nvSpPr>
        <dsp:cNvPr id="0" name=""/>
        <dsp:cNvSpPr/>
      </dsp:nvSpPr>
      <dsp:spPr>
        <a:xfrm>
          <a:off x="4390057" y="25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Catboost</a:t>
          </a:r>
        </a:p>
      </dsp:txBody>
      <dsp:txXfrm>
        <a:off x="4823928" y="25"/>
        <a:ext cx="867742" cy="1431774"/>
      </dsp:txXfrm>
    </dsp:sp>
    <dsp:sp modelId="{CE3DC132-B8ED-4C94-A4D5-F3119855A693}">
      <dsp:nvSpPr>
        <dsp:cNvPr id="0" name=""/>
        <dsp:cNvSpPr/>
      </dsp:nvSpPr>
      <dsp:spPr>
        <a:xfrm rot="5400000">
          <a:off x="5697958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Knn</a:t>
          </a:r>
        </a:p>
      </dsp:txBody>
      <dsp:txXfrm rot="-5400000">
        <a:off x="6001668" y="1741797"/>
        <a:ext cx="1431774" cy="867742"/>
      </dsp:txXfrm>
    </dsp:sp>
    <dsp:sp modelId="{F4CBFB2E-AE1D-4FBA-BD47-1F04CF054777}">
      <dsp:nvSpPr>
        <dsp:cNvPr id="0" name=""/>
        <dsp:cNvSpPr/>
      </dsp:nvSpPr>
      <dsp:spPr>
        <a:xfrm rot="10800000">
          <a:off x="4390057" y="2615827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LogistiRregression</a:t>
          </a:r>
        </a:p>
      </dsp:txBody>
      <dsp:txXfrm rot="10800000">
        <a:off x="4823928" y="2919537"/>
        <a:ext cx="867742" cy="1431774"/>
      </dsp:txXfrm>
    </dsp:sp>
    <dsp:sp modelId="{90CD406B-45BD-46B7-B6C1-4AA776D6C616}">
      <dsp:nvSpPr>
        <dsp:cNvPr id="0" name=""/>
        <dsp:cNvSpPr/>
      </dsp:nvSpPr>
      <dsp:spPr>
        <a:xfrm rot="16200000">
          <a:off x="3082156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One class SVM</a:t>
          </a:r>
        </a:p>
      </dsp:txBody>
      <dsp:txXfrm rot="5400000">
        <a:off x="3082156" y="1741797"/>
        <a:ext cx="1431774" cy="867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BE2FF-909E-4065-AE35-361B37730E11}">
      <dsp:nvSpPr>
        <dsp:cNvPr id="0" name=""/>
        <dsp:cNvSpPr/>
      </dsp:nvSpPr>
      <dsp:spPr>
        <a:xfrm>
          <a:off x="0" y="111223"/>
          <a:ext cx="5029199" cy="11467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Compression ratio of 1:4 is still very low, 1:2 is more sellable.</a:t>
          </a:r>
        </a:p>
      </dsp:txBody>
      <dsp:txXfrm>
        <a:off x="55981" y="167204"/>
        <a:ext cx="4917237" cy="1034820"/>
      </dsp:txXfrm>
    </dsp:sp>
    <dsp:sp modelId="{C2B2C195-AB7C-4ABA-A740-35E95EA0B0BA}">
      <dsp:nvSpPr>
        <dsp:cNvPr id="0" name=""/>
        <dsp:cNvSpPr/>
      </dsp:nvSpPr>
      <dsp:spPr>
        <a:xfrm>
          <a:off x="0" y="1304086"/>
          <a:ext cx="5029199" cy="1146782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more features ,currently separability of two classes is very poor according both T-sne and Mutual-informaiton analysis.</a:t>
          </a:r>
        </a:p>
      </dsp:txBody>
      <dsp:txXfrm>
        <a:off x="55981" y="1360067"/>
        <a:ext cx="4917237" cy="1034820"/>
      </dsp:txXfrm>
    </dsp:sp>
    <dsp:sp modelId="{D8471AB8-E4E6-4D62-A4AE-0212F5CD93E5}">
      <dsp:nvSpPr>
        <dsp:cNvPr id="0" name=""/>
        <dsp:cNvSpPr/>
      </dsp:nvSpPr>
      <dsp:spPr>
        <a:xfrm>
          <a:off x="0" y="2496949"/>
          <a:ext cx="5029199" cy="1146782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 that actually cause churn are missing from dataset .This requires some good domain expertise and Business analysis to collect this information.</a:t>
          </a:r>
        </a:p>
      </dsp:txBody>
      <dsp:txXfrm>
        <a:off x="55981" y="2552930"/>
        <a:ext cx="4917237" cy="1034820"/>
      </dsp:txXfrm>
    </dsp:sp>
    <dsp:sp modelId="{22CB513C-A705-411A-94DC-975FEA1DEE5C}">
      <dsp:nvSpPr>
        <dsp:cNvPr id="0" name=""/>
        <dsp:cNvSpPr/>
      </dsp:nvSpPr>
      <dsp:spPr>
        <a:xfrm>
          <a:off x="0" y="3689811"/>
          <a:ext cx="5029199" cy="1146782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Bayesian modelling might also be helpful , but with a better of understanding of features we might look for areas where explaining away is going wrong. Which should help in achieving better seperability.</a:t>
          </a:r>
        </a:p>
      </dsp:txBody>
      <dsp:txXfrm>
        <a:off x="55981" y="3745792"/>
        <a:ext cx="4917237" cy="1034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E00A9-2419-BCEA-D1C6-D96064B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Net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555AF-72EA-2148-13D3-63E8F6C01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2724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23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34209-9C17-EB84-26C3-20338793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Data insights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6CB44506-DC37-D9DB-CA32-D72F5EA6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135C-0574-C38A-5F87-AD1C9C84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/>
              <a:t>Lot of missing data</a:t>
            </a:r>
          </a:p>
          <a:p>
            <a:pPr algn="ctr"/>
            <a:r>
              <a:rPr lang="en-US" sz="2000"/>
              <a:t>High cardinality categoric variables</a:t>
            </a:r>
          </a:p>
          <a:p>
            <a:pPr algn="ctr"/>
            <a:r>
              <a:rPr lang="en-US" sz="2000"/>
              <a:t>No visible separability between classes</a:t>
            </a:r>
          </a:p>
          <a:p>
            <a:pPr algn="ctr"/>
            <a:r>
              <a:rPr lang="en-US" sz="2000"/>
              <a:t>Imbalanced data set which is common to anomaly and churn prediction problems</a:t>
            </a:r>
          </a:p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4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C7A64-F78F-8639-2A40-B46A77E8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Handling Missing data</a:t>
            </a:r>
            <a:br>
              <a:rPr lang="en-US" sz="4000">
                <a:solidFill>
                  <a:schemeClr val="tx2"/>
                </a:solidFill>
              </a:rPr>
            </a:b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3EEA2-BB31-26CE-98B1-FC245F507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5393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1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B958D4-BEC8-143C-3E4D-4D537E5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High cardinality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36383D-13C2-4B35-A61F-8AB905F1C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30683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3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D404B-19B6-448C-F4AA-C93BFD1A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Separability of concept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24C12-DE2A-42AA-D327-FE72451C2DCE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Multiple variants at different perplexity levels has been tried out with similar results.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Parametric modelling seems like a difficult option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diagram of blue and orange dots&#10;&#10;Description automatically generated">
            <a:extLst>
              <a:ext uri="{FF2B5EF4-FFF2-40B4-BE49-F238E27FC236}">
                <a16:creationId xmlns:a16="http://schemas.microsoft.com/office/drawing/2014/main" id="{C955AE2B-3945-F6D4-375B-DDF06192D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213168"/>
            <a:ext cx="4142232" cy="33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5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90D96-F84E-08FE-812C-6703029E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063C-F35F-CE0C-8FA3-2E58A55A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One class SVM was used to confirm the T-sne plots at higher dimension. Inherently there is no difference that could be found at a distribution level</a:t>
            </a:r>
          </a:p>
          <a:p>
            <a:r>
              <a:rPr lang="en-US" sz="1800">
                <a:solidFill>
                  <a:schemeClr val="tx2"/>
                </a:solidFill>
              </a:rPr>
              <a:t>Anomalies had to be churned at feature level using tree based or KNN like non-parametric techniques</a:t>
            </a:r>
          </a:p>
        </p:txBody>
      </p:sp>
    </p:spTree>
    <p:extLst>
      <p:ext uri="{BB962C8B-B14F-4D97-AF65-F5344CB8AC3E}">
        <p14:creationId xmlns:p14="http://schemas.microsoft.com/office/powerpoint/2010/main" val="23472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199-B3C4-4910-99DF-3A6148E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tried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EF6E4-DBA7-8D86-0997-846FA5071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12C43-8B85-3EB9-B0BB-3794EB78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Catboost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7C64-D90B-201F-5EE2-51E2A663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Used target Class 1's (Churn) F1 score as evaluation metric .</a:t>
            </a:r>
          </a:p>
          <a:p>
            <a:r>
              <a:rPr lang="en-US" sz="1800">
                <a:solidFill>
                  <a:schemeClr val="tx2"/>
                </a:solidFill>
              </a:rPr>
              <a:t>Precision ratio at 90% recall is another good evaluation metric.</a:t>
            </a:r>
          </a:p>
          <a:p>
            <a:r>
              <a:rPr lang="en-US" sz="1800">
                <a:solidFill>
                  <a:schemeClr val="tx2"/>
                </a:solidFill>
              </a:rPr>
              <a:t>Number of data points to evaluate for a single churn prediction</a:t>
            </a:r>
          </a:p>
          <a:p>
            <a:r>
              <a:rPr lang="en-US" sz="1800">
                <a:solidFill>
                  <a:schemeClr val="tx2"/>
                </a:solidFill>
              </a:rPr>
              <a:t>Baseline imbalanced data has a Precision ration 1 in 10 for 90% ile</a:t>
            </a:r>
          </a:p>
          <a:p>
            <a:r>
              <a:rPr lang="en-US" sz="1800">
                <a:solidFill>
                  <a:schemeClr val="tx2"/>
                </a:solidFill>
              </a:rPr>
              <a:t>Catboost achieves 1 in 4 at 90% recall.</a:t>
            </a:r>
          </a:p>
        </p:txBody>
      </p:sp>
    </p:spTree>
    <p:extLst>
      <p:ext uri="{BB962C8B-B14F-4D97-AF65-F5344CB8AC3E}">
        <p14:creationId xmlns:p14="http://schemas.microsoft.com/office/powerpoint/2010/main" val="312649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31C701-4370-33E8-2A94-745261BA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D39C-96A9-DC85-670F-F58E6A8D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Experiments Done through MLFlow trackin system.</a:t>
            </a:r>
          </a:p>
          <a:p>
            <a:r>
              <a:rPr lang="en-US" sz="1800">
                <a:solidFill>
                  <a:schemeClr val="tx2"/>
                </a:solidFill>
              </a:rPr>
              <a:t>MLFlow server setup through Dockerfile</a:t>
            </a:r>
          </a:p>
          <a:p>
            <a:r>
              <a:rPr lang="en-US" sz="1800">
                <a:solidFill>
                  <a:schemeClr val="tx2"/>
                </a:solidFill>
              </a:rPr>
              <a:t>Actual model serving with preprocessing (SKLearn pipeline) are both served through MLFlow catboost serving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Churn Prediction</vt:lpstr>
      <vt:lpstr>Data insights</vt:lpstr>
      <vt:lpstr>Handling Missing data </vt:lpstr>
      <vt:lpstr>High cardinality</vt:lpstr>
      <vt:lpstr>Separability of concept classes</vt:lpstr>
      <vt:lpstr>Confirmation</vt:lpstr>
      <vt:lpstr>Models tried</vt:lpstr>
      <vt:lpstr>Catboost</vt:lpstr>
      <vt:lpstr>Pipeline</vt:lpstr>
      <vt:lpstr>Net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184</cp:revision>
  <dcterms:created xsi:type="dcterms:W3CDTF">2024-04-11T06:05:38Z</dcterms:created>
  <dcterms:modified xsi:type="dcterms:W3CDTF">2024-04-11T06:34:09Z</dcterms:modified>
</cp:coreProperties>
</file>