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50" autoAdjust="0"/>
    <p:restoredTop sz="94660"/>
  </p:normalViewPr>
  <p:slideViewPr>
    <p:cSldViewPr snapToGrid="0">
      <p:cViewPr varScale="1">
        <p:scale>
          <a:sx n="86" d="100"/>
          <a:sy n="86" d="100"/>
        </p:scale>
        <p:origin x="8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0DB4F-4066-4E47-92E5-1A4F3B0839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F63F017-9DF7-433B-8DB3-93B094FCE2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B9DCA95-F61D-4AD9-A5FF-38F4DA5A91C3}"/>
              </a:ext>
            </a:extLst>
          </p:cNvPr>
          <p:cNvSpPr>
            <a:spLocks noGrp="1"/>
          </p:cNvSpPr>
          <p:nvPr>
            <p:ph type="dt" sz="half" idx="10"/>
          </p:nvPr>
        </p:nvSpPr>
        <p:spPr/>
        <p:txBody>
          <a:bodyPr/>
          <a:lstStyle/>
          <a:p>
            <a:fld id="{4BBD5D24-A364-4B2A-A9AF-1AE0A6B60E60}" type="datetimeFigureOut">
              <a:rPr lang="en-GB" smtClean="0"/>
              <a:t>23/10/2018</a:t>
            </a:fld>
            <a:endParaRPr lang="en-GB"/>
          </a:p>
        </p:txBody>
      </p:sp>
      <p:sp>
        <p:nvSpPr>
          <p:cNvPr id="5" name="Footer Placeholder 4">
            <a:extLst>
              <a:ext uri="{FF2B5EF4-FFF2-40B4-BE49-F238E27FC236}">
                <a16:creationId xmlns:a16="http://schemas.microsoft.com/office/drawing/2014/main" id="{5242DCCF-A2F5-41EF-B456-B6AEE5B933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51A3D9-10BD-470D-8AEA-F5A075A084D5}"/>
              </a:ext>
            </a:extLst>
          </p:cNvPr>
          <p:cNvSpPr>
            <a:spLocks noGrp="1"/>
          </p:cNvSpPr>
          <p:nvPr>
            <p:ph type="sldNum" sz="quarter" idx="12"/>
          </p:nvPr>
        </p:nvSpPr>
        <p:spPr/>
        <p:txBody>
          <a:bodyPr/>
          <a:lstStyle/>
          <a:p>
            <a:fld id="{9EF01160-A3DE-4401-8FF5-A1B1A6A240E6}" type="slidenum">
              <a:rPr lang="en-GB" smtClean="0"/>
              <a:t>‹#›</a:t>
            </a:fld>
            <a:endParaRPr lang="en-GB"/>
          </a:p>
        </p:txBody>
      </p:sp>
    </p:spTree>
    <p:extLst>
      <p:ext uri="{BB962C8B-B14F-4D97-AF65-F5344CB8AC3E}">
        <p14:creationId xmlns:p14="http://schemas.microsoft.com/office/powerpoint/2010/main" val="1157939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81904-5E84-4050-9105-F0DBC97A23E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BC314D2-737D-421E-BCE8-6C7FFC3085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615DC7-4B15-4BB7-BA50-29B280FAB909}"/>
              </a:ext>
            </a:extLst>
          </p:cNvPr>
          <p:cNvSpPr>
            <a:spLocks noGrp="1"/>
          </p:cNvSpPr>
          <p:nvPr>
            <p:ph type="dt" sz="half" idx="10"/>
          </p:nvPr>
        </p:nvSpPr>
        <p:spPr/>
        <p:txBody>
          <a:bodyPr/>
          <a:lstStyle/>
          <a:p>
            <a:fld id="{4BBD5D24-A364-4B2A-A9AF-1AE0A6B60E60}" type="datetimeFigureOut">
              <a:rPr lang="en-GB" smtClean="0"/>
              <a:t>23/10/2018</a:t>
            </a:fld>
            <a:endParaRPr lang="en-GB"/>
          </a:p>
        </p:txBody>
      </p:sp>
      <p:sp>
        <p:nvSpPr>
          <p:cNvPr id="5" name="Footer Placeholder 4">
            <a:extLst>
              <a:ext uri="{FF2B5EF4-FFF2-40B4-BE49-F238E27FC236}">
                <a16:creationId xmlns:a16="http://schemas.microsoft.com/office/drawing/2014/main" id="{3A7EC8C5-47F0-43A8-862B-B4340E28D6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F8D54E-0ABA-4256-8328-B1187AC9B21C}"/>
              </a:ext>
            </a:extLst>
          </p:cNvPr>
          <p:cNvSpPr>
            <a:spLocks noGrp="1"/>
          </p:cNvSpPr>
          <p:nvPr>
            <p:ph type="sldNum" sz="quarter" idx="12"/>
          </p:nvPr>
        </p:nvSpPr>
        <p:spPr/>
        <p:txBody>
          <a:bodyPr/>
          <a:lstStyle/>
          <a:p>
            <a:fld id="{9EF01160-A3DE-4401-8FF5-A1B1A6A240E6}" type="slidenum">
              <a:rPr lang="en-GB" smtClean="0"/>
              <a:t>‹#›</a:t>
            </a:fld>
            <a:endParaRPr lang="en-GB"/>
          </a:p>
        </p:txBody>
      </p:sp>
    </p:spTree>
    <p:extLst>
      <p:ext uri="{BB962C8B-B14F-4D97-AF65-F5344CB8AC3E}">
        <p14:creationId xmlns:p14="http://schemas.microsoft.com/office/powerpoint/2010/main" val="355901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6A912F-9EC6-421E-B536-42DD146C6E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1BAB9B5-F32A-42BC-BCDD-9C16981B0B3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9ED1A0A-1891-46FA-8C69-DE829878D46A}"/>
              </a:ext>
            </a:extLst>
          </p:cNvPr>
          <p:cNvSpPr>
            <a:spLocks noGrp="1"/>
          </p:cNvSpPr>
          <p:nvPr>
            <p:ph type="dt" sz="half" idx="10"/>
          </p:nvPr>
        </p:nvSpPr>
        <p:spPr/>
        <p:txBody>
          <a:bodyPr/>
          <a:lstStyle/>
          <a:p>
            <a:fld id="{4BBD5D24-A364-4B2A-A9AF-1AE0A6B60E60}" type="datetimeFigureOut">
              <a:rPr lang="en-GB" smtClean="0"/>
              <a:t>23/10/2018</a:t>
            </a:fld>
            <a:endParaRPr lang="en-GB"/>
          </a:p>
        </p:txBody>
      </p:sp>
      <p:sp>
        <p:nvSpPr>
          <p:cNvPr id="5" name="Footer Placeholder 4">
            <a:extLst>
              <a:ext uri="{FF2B5EF4-FFF2-40B4-BE49-F238E27FC236}">
                <a16:creationId xmlns:a16="http://schemas.microsoft.com/office/drawing/2014/main" id="{870DEAB7-847B-4A48-87D1-039A060E71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6980FD-F8C2-4E7D-A0B8-59DD25CAB907}"/>
              </a:ext>
            </a:extLst>
          </p:cNvPr>
          <p:cNvSpPr>
            <a:spLocks noGrp="1"/>
          </p:cNvSpPr>
          <p:nvPr>
            <p:ph type="sldNum" sz="quarter" idx="12"/>
          </p:nvPr>
        </p:nvSpPr>
        <p:spPr/>
        <p:txBody>
          <a:bodyPr/>
          <a:lstStyle/>
          <a:p>
            <a:fld id="{9EF01160-A3DE-4401-8FF5-A1B1A6A240E6}" type="slidenum">
              <a:rPr lang="en-GB" smtClean="0"/>
              <a:t>‹#›</a:t>
            </a:fld>
            <a:endParaRPr lang="en-GB"/>
          </a:p>
        </p:txBody>
      </p:sp>
    </p:spTree>
    <p:extLst>
      <p:ext uri="{BB962C8B-B14F-4D97-AF65-F5344CB8AC3E}">
        <p14:creationId xmlns:p14="http://schemas.microsoft.com/office/powerpoint/2010/main" val="33735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A6001-AC1D-4C42-969E-0A77FAD25B9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0E1749-EB6D-4543-A4C8-2E30ED6D42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A44485-944C-4F64-B327-088EAE754B0E}"/>
              </a:ext>
            </a:extLst>
          </p:cNvPr>
          <p:cNvSpPr>
            <a:spLocks noGrp="1"/>
          </p:cNvSpPr>
          <p:nvPr>
            <p:ph type="dt" sz="half" idx="10"/>
          </p:nvPr>
        </p:nvSpPr>
        <p:spPr/>
        <p:txBody>
          <a:bodyPr/>
          <a:lstStyle/>
          <a:p>
            <a:fld id="{4BBD5D24-A364-4B2A-A9AF-1AE0A6B60E60}" type="datetimeFigureOut">
              <a:rPr lang="en-GB" smtClean="0"/>
              <a:t>23/10/2018</a:t>
            </a:fld>
            <a:endParaRPr lang="en-GB"/>
          </a:p>
        </p:txBody>
      </p:sp>
      <p:sp>
        <p:nvSpPr>
          <p:cNvPr id="5" name="Footer Placeholder 4">
            <a:extLst>
              <a:ext uri="{FF2B5EF4-FFF2-40B4-BE49-F238E27FC236}">
                <a16:creationId xmlns:a16="http://schemas.microsoft.com/office/drawing/2014/main" id="{0CFE3C02-69F8-43CC-B554-331D79E1FD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F81BB5-95F0-44E7-B99B-0A9C3E2588F0}"/>
              </a:ext>
            </a:extLst>
          </p:cNvPr>
          <p:cNvSpPr>
            <a:spLocks noGrp="1"/>
          </p:cNvSpPr>
          <p:nvPr>
            <p:ph type="sldNum" sz="quarter" idx="12"/>
          </p:nvPr>
        </p:nvSpPr>
        <p:spPr/>
        <p:txBody>
          <a:bodyPr/>
          <a:lstStyle/>
          <a:p>
            <a:fld id="{9EF01160-A3DE-4401-8FF5-A1B1A6A240E6}" type="slidenum">
              <a:rPr lang="en-GB" smtClean="0"/>
              <a:t>‹#›</a:t>
            </a:fld>
            <a:endParaRPr lang="en-GB"/>
          </a:p>
        </p:txBody>
      </p:sp>
    </p:spTree>
    <p:extLst>
      <p:ext uri="{BB962C8B-B14F-4D97-AF65-F5344CB8AC3E}">
        <p14:creationId xmlns:p14="http://schemas.microsoft.com/office/powerpoint/2010/main" val="427484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64BB-1E47-4E54-A319-82DC9EB17E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FF04131-DBF1-42B1-8F7E-427E81CC1B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7561473-BF52-4210-8380-CFC266D0D2F5}"/>
              </a:ext>
            </a:extLst>
          </p:cNvPr>
          <p:cNvSpPr>
            <a:spLocks noGrp="1"/>
          </p:cNvSpPr>
          <p:nvPr>
            <p:ph type="dt" sz="half" idx="10"/>
          </p:nvPr>
        </p:nvSpPr>
        <p:spPr/>
        <p:txBody>
          <a:bodyPr/>
          <a:lstStyle/>
          <a:p>
            <a:fld id="{4BBD5D24-A364-4B2A-A9AF-1AE0A6B60E60}" type="datetimeFigureOut">
              <a:rPr lang="en-GB" smtClean="0"/>
              <a:t>23/10/2018</a:t>
            </a:fld>
            <a:endParaRPr lang="en-GB"/>
          </a:p>
        </p:txBody>
      </p:sp>
      <p:sp>
        <p:nvSpPr>
          <p:cNvPr id="5" name="Footer Placeholder 4">
            <a:extLst>
              <a:ext uri="{FF2B5EF4-FFF2-40B4-BE49-F238E27FC236}">
                <a16:creationId xmlns:a16="http://schemas.microsoft.com/office/drawing/2014/main" id="{C8AD025D-29D0-44D0-A13E-1CFE2509E3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53E0CE-B4AB-4163-A46D-1A0ACD5CC1C9}"/>
              </a:ext>
            </a:extLst>
          </p:cNvPr>
          <p:cNvSpPr>
            <a:spLocks noGrp="1"/>
          </p:cNvSpPr>
          <p:nvPr>
            <p:ph type="sldNum" sz="quarter" idx="12"/>
          </p:nvPr>
        </p:nvSpPr>
        <p:spPr/>
        <p:txBody>
          <a:bodyPr/>
          <a:lstStyle/>
          <a:p>
            <a:fld id="{9EF01160-A3DE-4401-8FF5-A1B1A6A240E6}" type="slidenum">
              <a:rPr lang="en-GB" smtClean="0"/>
              <a:t>‹#›</a:t>
            </a:fld>
            <a:endParaRPr lang="en-GB"/>
          </a:p>
        </p:txBody>
      </p:sp>
    </p:spTree>
    <p:extLst>
      <p:ext uri="{BB962C8B-B14F-4D97-AF65-F5344CB8AC3E}">
        <p14:creationId xmlns:p14="http://schemas.microsoft.com/office/powerpoint/2010/main" val="366478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00D3D-9885-433A-A838-5D622200D4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0D7FBDC-18C0-4C9C-977D-4298761812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7BF78D0-93D4-4059-85BC-95A0F948E3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B828FBA-2D8B-49F5-A8CB-05FD64447AAC}"/>
              </a:ext>
            </a:extLst>
          </p:cNvPr>
          <p:cNvSpPr>
            <a:spLocks noGrp="1"/>
          </p:cNvSpPr>
          <p:nvPr>
            <p:ph type="dt" sz="half" idx="10"/>
          </p:nvPr>
        </p:nvSpPr>
        <p:spPr/>
        <p:txBody>
          <a:bodyPr/>
          <a:lstStyle/>
          <a:p>
            <a:fld id="{4BBD5D24-A364-4B2A-A9AF-1AE0A6B60E60}" type="datetimeFigureOut">
              <a:rPr lang="en-GB" smtClean="0"/>
              <a:t>23/10/2018</a:t>
            </a:fld>
            <a:endParaRPr lang="en-GB"/>
          </a:p>
        </p:txBody>
      </p:sp>
      <p:sp>
        <p:nvSpPr>
          <p:cNvPr id="6" name="Footer Placeholder 5">
            <a:extLst>
              <a:ext uri="{FF2B5EF4-FFF2-40B4-BE49-F238E27FC236}">
                <a16:creationId xmlns:a16="http://schemas.microsoft.com/office/drawing/2014/main" id="{B636CA64-0E72-4064-9047-B081CEFE66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E0A126-ADDB-4897-82A3-6B4AE8F34590}"/>
              </a:ext>
            </a:extLst>
          </p:cNvPr>
          <p:cNvSpPr>
            <a:spLocks noGrp="1"/>
          </p:cNvSpPr>
          <p:nvPr>
            <p:ph type="sldNum" sz="quarter" idx="12"/>
          </p:nvPr>
        </p:nvSpPr>
        <p:spPr/>
        <p:txBody>
          <a:bodyPr/>
          <a:lstStyle/>
          <a:p>
            <a:fld id="{9EF01160-A3DE-4401-8FF5-A1B1A6A240E6}" type="slidenum">
              <a:rPr lang="en-GB" smtClean="0"/>
              <a:t>‹#›</a:t>
            </a:fld>
            <a:endParaRPr lang="en-GB"/>
          </a:p>
        </p:txBody>
      </p:sp>
    </p:spTree>
    <p:extLst>
      <p:ext uri="{BB962C8B-B14F-4D97-AF65-F5344CB8AC3E}">
        <p14:creationId xmlns:p14="http://schemas.microsoft.com/office/powerpoint/2010/main" val="334542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E419-D980-4660-BEE3-FFB72E2C6C6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B2EFC86-C9E3-4AE9-822C-A51B4F76B5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00D93D8-FE33-4B34-A00E-0C1464B319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A24BF1E-00EF-47B6-B4D1-18289BF90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1B16750-1C73-4963-ACB9-3883C7E2634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7931951-4C1C-4537-A362-5CF1987DFBF5}"/>
              </a:ext>
            </a:extLst>
          </p:cNvPr>
          <p:cNvSpPr>
            <a:spLocks noGrp="1"/>
          </p:cNvSpPr>
          <p:nvPr>
            <p:ph type="dt" sz="half" idx="10"/>
          </p:nvPr>
        </p:nvSpPr>
        <p:spPr/>
        <p:txBody>
          <a:bodyPr/>
          <a:lstStyle/>
          <a:p>
            <a:fld id="{4BBD5D24-A364-4B2A-A9AF-1AE0A6B60E60}" type="datetimeFigureOut">
              <a:rPr lang="en-GB" smtClean="0"/>
              <a:t>23/10/2018</a:t>
            </a:fld>
            <a:endParaRPr lang="en-GB"/>
          </a:p>
        </p:txBody>
      </p:sp>
      <p:sp>
        <p:nvSpPr>
          <p:cNvPr id="8" name="Footer Placeholder 7">
            <a:extLst>
              <a:ext uri="{FF2B5EF4-FFF2-40B4-BE49-F238E27FC236}">
                <a16:creationId xmlns:a16="http://schemas.microsoft.com/office/drawing/2014/main" id="{C1EE8897-FA8C-461D-868E-C2AD7F2D346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E197CAE-3BE6-4338-9D59-60DA4E5C147F}"/>
              </a:ext>
            </a:extLst>
          </p:cNvPr>
          <p:cNvSpPr>
            <a:spLocks noGrp="1"/>
          </p:cNvSpPr>
          <p:nvPr>
            <p:ph type="sldNum" sz="quarter" idx="12"/>
          </p:nvPr>
        </p:nvSpPr>
        <p:spPr/>
        <p:txBody>
          <a:bodyPr/>
          <a:lstStyle/>
          <a:p>
            <a:fld id="{9EF01160-A3DE-4401-8FF5-A1B1A6A240E6}" type="slidenum">
              <a:rPr lang="en-GB" smtClean="0"/>
              <a:t>‹#›</a:t>
            </a:fld>
            <a:endParaRPr lang="en-GB"/>
          </a:p>
        </p:txBody>
      </p:sp>
    </p:spTree>
    <p:extLst>
      <p:ext uri="{BB962C8B-B14F-4D97-AF65-F5344CB8AC3E}">
        <p14:creationId xmlns:p14="http://schemas.microsoft.com/office/powerpoint/2010/main" val="3682305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638E-3DDC-4671-ADC2-088888886FD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CE36BE1-F80F-40FC-AF0C-20382E28ED5E}"/>
              </a:ext>
            </a:extLst>
          </p:cNvPr>
          <p:cNvSpPr>
            <a:spLocks noGrp="1"/>
          </p:cNvSpPr>
          <p:nvPr>
            <p:ph type="dt" sz="half" idx="10"/>
          </p:nvPr>
        </p:nvSpPr>
        <p:spPr/>
        <p:txBody>
          <a:bodyPr/>
          <a:lstStyle/>
          <a:p>
            <a:fld id="{4BBD5D24-A364-4B2A-A9AF-1AE0A6B60E60}" type="datetimeFigureOut">
              <a:rPr lang="en-GB" smtClean="0"/>
              <a:t>23/10/2018</a:t>
            </a:fld>
            <a:endParaRPr lang="en-GB"/>
          </a:p>
        </p:txBody>
      </p:sp>
      <p:sp>
        <p:nvSpPr>
          <p:cNvPr id="4" name="Footer Placeholder 3">
            <a:extLst>
              <a:ext uri="{FF2B5EF4-FFF2-40B4-BE49-F238E27FC236}">
                <a16:creationId xmlns:a16="http://schemas.microsoft.com/office/drawing/2014/main" id="{3C8B2FA2-70A6-4308-8DD5-BD83892CCF2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DCA9E1-BA29-4588-B4D3-AF7D941E9574}"/>
              </a:ext>
            </a:extLst>
          </p:cNvPr>
          <p:cNvSpPr>
            <a:spLocks noGrp="1"/>
          </p:cNvSpPr>
          <p:nvPr>
            <p:ph type="sldNum" sz="quarter" idx="12"/>
          </p:nvPr>
        </p:nvSpPr>
        <p:spPr/>
        <p:txBody>
          <a:bodyPr/>
          <a:lstStyle/>
          <a:p>
            <a:fld id="{9EF01160-A3DE-4401-8FF5-A1B1A6A240E6}" type="slidenum">
              <a:rPr lang="en-GB" smtClean="0"/>
              <a:t>‹#›</a:t>
            </a:fld>
            <a:endParaRPr lang="en-GB"/>
          </a:p>
        </p:txBody>
      </p:sp>
    </p:spTree>
    <p:extLst>
      <p:ext uri="{BB962C8B-B14F-4D97-AF65-F5344CB8AC3E}">
        <p14:creationId xmlns:p14="http://schemas.microsoft.com/office/powerpoint/2010/main" val="1217701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B8AEDB-E655-45EF-BADA-9352E13349DD}"/>
              </a:ext>
            </a:extLst>
          </p:cNvPr>
          <p:cNvSpPr>
            <a:spLocks noGrp="1"/>
          </p:cNvSpPr>
          <p:nvPr>
            <p:ph type="dt" sz="half" idx="10"/>
          </p:nvPr>
        </p:nvSpPr>
        <p:spPr/>
        <p:txBody>
          <a:bodyPr/>
          <a:lstStyle/>
          <a:p>
            <a:fld id="{4BBD5D24-A364-4B2A-A9AF-1AE0A6B60E60}" type="datetimeFigureOut">
              <a:rPr lang="en-GB" smtClean="0"/>
              <a:t>23/10/2018</a:t>
            </a:fld>
            <a:endParaRPr lang="en-GB"/>
          </a:p>
        </p:txBody>
      </p:sp>
      <p:sp>
        <p:nvSpPr>
          <p:cNvPr id="3" name="Footer Placeholder 2">
            <a:extLst>
              <a:ext uri="{FF2B5EF4-FFF2-40B4-BE49-F238E27FC236}">
                <a16:creationId xmlns:a16="http://schemas.microsoft.com/office/drawing/2014/main" id="{50C928FE-8F7F-4088-A698-4D70BC8A9D0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F77324E-A71B-4A42-8AA6-056BB6C66004}"/>
              </a:ext>
            </a:extLst>
          </p:cNvPr>
          <p:cNvSpPr>
            <a:spLocks noGrp="1"/>
          </p:cNvSpPr>
          <p:nvPr>
            <p:ph type="sldNum" sz="quarter" idx="12"/>
          </p:nvPr>
        </p:nvSpPr>
        <p:spPr/>
        <p:txBody>
          <a:bodyPr/>
          <a:lstStyle/>
          <a:p>
            <a:fld id="{9EF01160-A3DE-4401-8FF5-A1B1A6A240E6}" type="slidenum">
              <a:rPr lang="en-GB" smtClean="0"/>
              <a:t>‹#›</a:t>
            </a:fld>
            <a:endParaRPr lang="en-GB"/>
          </a:p>
        </p:txBody>
      </p:sp>
    </p:spTree>
    <p:extLst>
      <p:ext uri="{BB962C8B-B14F-4D97-AF65-F5344CB8AC3E}">
        <p14:creationId xmlns:p14="http://schemas.microsoft.com/office/powerpoint/2010/main" val="1446510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CFC85-B378-4A16-A7F0-FFF652DF9A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C218E82-4E51-40C5-9EF3-ED0F66F9AB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3ED1BD0-4DF4-4799-95B0-45A787CA02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EFFD1E-45B3-4A4B-92CC-D306F025154B}"/>
              </a:ext>
            </a:extLst>
          </p:cNvPr>
          <p:cNvSpPr>
            <a:spLocks noGrp="1"/>
          </p:cNvSpPr>
          <p:nvPr>
            <p:ph type="dt" sz="half" idx="10"/>
          </p:nvPr>
        </p:nvSpPr>
        <p:spPr/>
        <p:txBody>
          <a:bodyPr/>
          <a:lstStyle/>
          <a:p>
            <a:fld id="{4BBD5D24-A364-4B2A-A9AF-1AE0A6B60E60}" type="datetimeFigureOut">
              <a:rPr lang="en-GB" smtClean="0"/>
              <a:t>23/10/2018</a:t>
            </a:fld>
            <a:endParaRPr lang="en-GB"/>
          </a:p>
        </p:txBody>
      </p:sp>
      <p:sp>
        <p:nvSpPr>
          <p:cNvPr id="6" name="Footer Placeholder 5">
            <a:extLst>
              <a:ext uri="{FF2B5EF4-FFF2-40B4-BE49-F238E27FC236}">
                <a16:creationId xmlns:a16="http://schemas.microsoft.com/office/drawing/2014/main" id="{A4237699-6BA1-4AE5-A7BC-7C4F02AFDF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57B8CD-BC77-428B-83CA-84502847E0DF}"/>
              </a:ext>
            </a:extLst>
          </p:cNvPr>
          <p:cNvSpPr>
            <a:spLocks noGrp="1"/>
          </p:cNvSpPr>
          <p:nvPr>
            <p:ph type="sldNum" sz="quarter" idx="12"/>
          </p:nvPr>
        </p:nvSpPr>
        <p:spPr/>
        <p:txBody>
          <a:bodyPr/>
          <a:lstStyle/>
          <a:p>
            <a:fld id="{9EF01160-A3DE-4401-8FF5-A1B1A6A240E6}" type="slidenum">
              <a:rPr lang="en-GB" smtClean="0"/>
              <a:t>‹#›</a:t>
            </a:fld>
            <a:endParaRPr lang="en-GB"/>
          </a:p>
        </p:txBody>
      </p:sp>
    </p:spTree>
    <p:extLst>
      <p:ext uri="{BB962C8B-B14F-4D97-AF65-F5344CB8AC3E}">
        <p14:creationId xmlns:p14="http://schemas.microsoft.com/office/powerpoint/2010/main" val="185303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677E-7C1C-4D9A-86E4-71F34EED53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68C282B-741F-4ED2-8B6E-343C1FBE3D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8638792-2F89-4006-9699-3DD967429B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2976CA-ADE8-42E2-8CD5-2D327E464160}"/>
              </a:ext>
            </a:extLst>
          </p:cNvPr>
          <p:cNvSpPr>
            <a:spLocks noGrp="1"/>
          </p:cNvSpPr>
          <p:nvPr>
            <p:ph type="dt" sz="half" idx="10"/>
          </p:nvPr>
        </p:nvSpPr>
        <p:spPr/>
        <p:txBody>
          <a:bodyPr/>
          <a:lstStyle/>
          <a:p>
            <a:fld id="{4BBD5D24-A364-4B2A-A9AF-1AE0A6B60E60}" type="datetimeFigureOut">
              <a:rPr lang="en-GB" smtClean="0"/>
              <a:t>23/10/2018</a:t>
            </a:fld>
            <a:endParaRPr lang="en-GB"/>
          </a:p>
        </p:txBody>
      </p:sp>
      <p:sp>
        <p:nvSpPr>
          <p:cNvPr id="6" name="Footer Placeholder 5">
            <a:extLst>
              <a:ext uri="{FF2B5EF4-FFF2-40B4-BE49-F238E27FC236}">
                <a16:creationId xmlns:a16="http://schemas.microsoft.com/office/drawing/2014/main" id="{D9DE24AE-9FA5-4B19-90AF-102272A540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A1B2762-8520-489A-B4E1-6EB5A7DC06F9}"/>
              </a:ext>
            </a:extLst>
          </p:cNvPr>
          <p:cNvSpPr>
            <a:spLocks noGrp="1"/>
          </p:cNvSpPr>
          <p:nvPr>
            <p:ph type="sldNum" sz="quarter" idx="12"/>
          </p:nvPr>
        </p:nvSpPr>
        <p:spPr/>
        <p:txBody>
          <a:bodyPr/>
          <a:lstStyle/>
          <a:p>
            <a:fld id="{9EF01160-A3DE-4401-8FF5-A1B1A6A240E6}" type="slidenum">
              <a:rPr lang="en-GB" smtClean="0"/>
              <a:t>‹#›</a:t>
            </a:fld>
            <a:endParaRPr lang="en-GB"/>
          </a:p>
        </p:txBody>
      </p:sp>
    </p:spTree>
    <p:extLst>
      <p:ext uri="{BB962C8B-B14F-4D97-AF65-F5344CB8AC3E}">
        <p14:creationId xmlns:p14="http://schemas.microsoft.com/office/powerpoint/2010/main" val="2677366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F0C526-CA68-44DA-B634-DA9F9B0056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41DE7F5-E2FB-48DF-895D-06FCACC2E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1A5F62-F6E3-4028-9DB6-5A84ED7A5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D5D24-A364-4B2A-A9AF-1AE0A6B60E60}" type="datetimeFigureOut">
              <a:rPr lang="en-GB" smtClean="0"/>
              <a:t>23/10/2018</a:t>
            </a:fld>
            <a:endParaRPr lang="en-GB"/>
          </a:p>
        </p:txBody>
      </p:sp>
      <p:sp>
        <p:nvSpPr>
          <p:cNvPr id="5" name="Footer Placeholder 4">
            <a:extLst>
              <a:ext uri="{FF2B5EF4-FFF2-40B4-BE49-F238E27FC236}">
                <a16:creationId xmlns:a16="http://schemas.microsoft.com/office/drawing/2014/main" id="{1994062F-CCD6-4458-B82E-561F083438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B7BA961-C132-4729-8C7E-1CB327B0C4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01160-A3DE-4401-8FF5-A1B1A6A240E6}" type="slidenum">
              <a:rPr lang="en-GB" smtClean="0"/>
              <a:t>‹#›</a:t>
            </a:fld>
            <a:endParaRPr lang="en-GB"/>
          </a:p>
        </p:txBody>
      </p:sp>
    </p:spTree>
    <p:extLst>
      <p:ext uri="{BB962C8B-B14F-4D97-AF65-F5344CB8AC3E}">
        <p14:creationId xmlns:p14="http://schemas.microsoft.com/office/powerpoint/2010/main" val="3261773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624F46-276B-414F-96B3-6F1461016395}"/>
              </a:ext>
            </a:extLst>
          </p:cNvPr>
          <p:cNvSpPr>
            <a:spLocks noChangeArrowheads="1"/>
          </p:cNvSpPr>
          <p:nvPr/>
        </p:nvSpPr>
        <p:spPr bwMode="auto">
          <a:xfrm>
            <a:off x="1752600" y="196789"/>
            <a:ext cx="8686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057400" indent="-19812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spcBef>
                <a:spcPct val="20000"/>
              </a:spcBef>
              <a:buClr>
                <a:schemeClr val="folHlink"/>
              </a:buClr>
              <a:buSzPct val="60000"/>
              <a:buFont typeface="Wingdings" pitchFamily="2" charset="2"/>
              <a:buNone/>
            </a:pPr>
            <a:r>
              <a:rPr lang="en-GB" altLang="en-US" sz="1800" b="1" dirty="0"/>
              <a:t>Use Case:	</a:t>
            </a:r>
            <a:r>
              <a:rPr lang="pl-PL" altLang="en-US" sz="1800" dirty="0"/>
              <a:t>Manage students grades</a:t>
            </a:r>
            <a:endParaRPr lang="en-GB" altLang="en-US" sz="1800" dirty="0"/>
          </a:p>
          <a:p>
            <a:pPr eaLnBrk="1" hangingPunct="1">
              <a:spcBef>
                <a:spcPct val="20000"/>
              </a:spcBef>
              <a:buClr>
                <a:schemeClr val="folHlink"/>
              </a:buClr>
              <a:buSzPct val="60000"/>
              <a:buFont typeface="Wingdings" pitchFamily="2" charset="2"/>
              <a:buNone/>
            </a:pPr>
            <a:r>
              <a:rPr lang="en-GB" altLang="en-US" sz="1800" b="1" dirty="0"/>
              <a:t>Purpose:	</a:t>
            </a:r>
            <a:r>
              <a:rPr lang="pl-PL" sz="1800" dirty="0"/>
              <a:t>Teacher can a</a:t>
            </a:r>
            <a:r>
              <a:rPr lang="en-GB" sz="1800" dirty="0"/>
              <a:t>dd or update initial grades, resit grades, or repeat year grades for each student taking a module at a given period and level of study</a:t>
            </a:r>
            <a:endParaRPr lang="pl-PL" sz="1800" dirty="0"/>
          </a:p>
          <a:p>
            <a:pPr eaLnBrk="1" hangingPunct="1">
              <a:spcBef>
                <a:spcPct val="20000"/>
              </a:spcBef>
              <a:buClr>
                <a:schemeClr val="folHlink"/>
              </a:buClr>
              <a:buSzPct val="60000"/>
              <a:buFont typeface="Wingdings" pitchFamily="2" charset="2"/>
              <a:buNone/>
            </a:pPr>
            <a:r>
              <a:rPr lang="en-GB" altLang="en-US" sz="1800" b="1" dirty="0"/>
              <a:t>Require:</a:t>
            </a:r>
            <a:r>
              <a:rPr lang="en-GB" altLang="en-US" sz="1800" dirty="0"/>
              <a:t>	The </a:t>
            </a:r>
            <a:r>
              <a:rPr lang="pl-PL" altLang="en-US" sz="1800" dirty="0"/>
              <a:t>teacher has his unique account. Knows his login details and can access the system (internet connection etc.). The system keeps students grades in database and is able to display them in GUI. </a:t>
            </a:r>
            <a:endParaRPr lang="en-GB" altLang="en-US" sz="1800" dirty="0"/>
          </a:p>
          <a:p>
            <a:pPr eaLnBrk="1" hangingPunct="1">
              <a:spcBef>
                <a:spcPct val="20000"/>
              </a:spcBef>
              <a:buClr>
                <a:schemeClr val="folHlink"/>
              </a:buClr>
              <a:buSzPct val="60000"/>
              <a:buFont typeface="Wingdings" pitchFamily="2" charset="2"/>
              <a:buNone/>
            </a:pPr>
            <a:r>
              <a:rPr lang="en-GB" altLang="en-US" sz="1800" b="1" dirty="0"/>
              <a:t>Event Flow: 	</a:t>
            </a:r>
            <a:r>
              <a:rPr lang="en-GB" altLang="en-US" sz="1800" dirty="0"/>
              <a:t>1.  The </a:t>
            </a:r>
            <a:r>
              <a:rPr lang="pl-PL" altLang="en-US" sz="1800" dirty="0"/>
              <a:t>teacher accesses the system and provides his login details.</a:t>
            </a:r>
            <a:br>
              <a:rPr lang="en-GB" altLang="en-US" sz="1800" dirty="0"/>
            </a:br>
            <a:r>
              <a:rPr lang="en-GB" altLang="en-US" sz="1800" dirty="0"/>
              <a:t>2.  The </a:t>
            </a:r>
            <a:r>
              <a:rPr lang="pl-PL" altLang="en-US" sz="1800" dirty="0"/>
              <a:t>system</a:t>
            </a:r>
            <a:r>
              <a:rPr lang="en-GB" altLang="en-US" sz="1800" dirty="0"/>
              <a:t> recognises the </a:t>
            </a:r>
            <a:r>
              <a:rPr lang="pl-PL" altLang="en-US" sz="1800" dirty="0"/>
              <a:t>teachers </a:t>
            </a:r>
            <a:r>
              <a:rPr lang="en-GB" altLang="en-US" sz="1800" dirty="0"/>
              <a:t>account and</a:t>
            </a:r>
            <a:r>
              <a:rPr lang="pl-PL" altLang="en-US" sz="1800" dirty="0"/>
              <a:t> validates that correct password was provided.</a:t>
            </a:r>
            <a:br>
              <a:rPr lang="en-GB" altLang="en-US" sz="1800" dirty="0"/>
            </a:br>
            <a:r>
              <a:rPr lang="en-GB" altLang="en-US" sz="1800" dirty="0"/>
              <a:t>3.  The</a:t>
            </a:r>
            <a:r>
              <a:rPr lang="pl-PL" altLang="en-US" sz="1800" dirty="0"/>
              <a:t> system starts a GUI and displays infromation from students grades database</a:t>
            </a:r>
            <a:r>
              <a:rPr lang="en-GB" altLang="en-US" sz="1800" dirty="0"/>
              <a:t>.</a:t>
            </a:r>
            <a:br>
              <a:rPr lang="en-GB" altLang="en-US" sz="1800" dirty="0"/>
            </a:br>
            <a:r>
              <a:rPr lang="en-GB" altLang="en-US" sz="1800" dirty="0"/>
              <a:t>4.  The</a:t>
            </a:r>
            <a:r>
              <a:rPr lang="pl-PL" altLang="en-US" sz="1800" dirty="0"/>
              <a:t> teacher can sucessfully use the GUI to carry out desired actions (add,remove,append grades etc.)</a:t>
            </a:r>
            <a:r>
              <a:rPr lang="en-GB" altLang="en-US" sz="1800" dirty="0"/>
              <a:t>.</a:t>
            </a:r>
            <a:br>
              <a:rPr lang="en-GB" altLang="en-US" sz="1800" dirty="0"/>
            </a:br>
            <a:r>
              <a:rPr lang="en-GB" altLang="en-US" sz="1800" dirty="0"/>
              <a:t>5.  The </a:t>
            </a:r>
            <a:r>
              <a:rPr lang="pl-PL" altLang="en-US" sz="1800" dirty="0"/>
              <a:t>teacher can force database update</a:t>
            </a:r>
            <a:r>
              <a:rPr lang="en-GB" altLang="en-US" sz="1800" dirty="0"/>
              <a:t>.</a:t>
            </a:r>
            <a:br>
              <a:rPr lang="en-GB" altLang="en-US" sz="1800" dirty="0"/>
            </a:br>
            <a:r>
              <a:rPr lang="en-GB" altLang="en-US" sz="1800" dirty="0"/>
              <a:t>6.  The </a:t>
            </a:r>
            <a:r>
              <a:rPr lang="pl-PL" altLang="en-US" sz="1800" dirty="0"/>
              <a:t>system keeps the modified database and displays the new state for teacher to check</a:t>
            </a:r>
            <a:r>
              <a:rPr lang="en-GB" altLang="en-US" sz="1800" dirty="0"/>
              <a:t>.</a:t>
            </a:r>
          </a:p>
          <a:p>
            <a:pPr eaLnBrk="1" hangingPunct="1">
              <a:spcBef>
                <a:spcPct val="20000"/>
              </a:spcBef>
              <a:buClr>
                <a:schemeClr val="folHlink"/>
              </a:buClr>
              <a:buSzPct val="60000"/>
              <a:buFont typeface="Wingdings" pitchFamily="2" charset="2"/>
              <a:buNone/>
            </a:pPr>
            <a:r>
              <a:rPr lang="en-GB" altLang="en-US" sz="1800" b="1" dirty="0"/>
              <a:t>Success:</a:t>
            </a:r>
            <a:r>
              <a:rPr lang="en-GB" altLang="en-US" sz="1800" dirty="0"/>
              <a:t>	The </a:t>
            </a:r>
            <a:r>
              <a:rPr lang="pl-PL" altLang="en-US" sz="1800" dirty="0"/>
              <a:t>teacher was able to modify student grades as he desired</a:t>
            </a:r>
            <a:r>
              <a:rPr lang="en-GB" altLang="en-US" sz="1800" dirty="0"/>
              <a:t>.</a:t>
            </a:r>
            <a:r>
              <a:rPr lang="pl-PL" altLang="en-US" sz="1800" dirty="0"/>
              <a:t> He can also check correctness of the changes (by seeing the new state of database). The system stores new data securely.</a:t>
            </a:r>
            <a:endParaRPr lang="en-GB" altLang="en-US" sz="1800" dirty="0"/>
          </a:p>
        </p:txBody>
      </p:sp>
    </p:spTree>
    <p:extLst>
      <p:ext uri="{BB962C8B-B14F-4D97-AF65-F5344CB8AC3E}">
        <p14:creationId xmlns:p14="http://schemas.microsoft.com/office/powerpoint/2010/main" val="322172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624F46-276B-414F-96B3-6F1461016395}"/>
              </a:ext>
            </a:extLst>
          </p:cNvPr>
          <p:cNvSpPr>
            <a:spLocks noChangeArrowheads="1"/>
          </p:cNvSpPr>
          <p:nvPr/>
        </p:nvSpPr>
        <p:spPr bwMode="auto">
          <a:xfrm>
            <a:off x="1752600" y="196789"/>
            <a:ext cx="8686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057400" indent="-19812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spcBef>
                <a:spcPct val="20000"/>
              </a:spcBef>
              <a:buClr>
                <a:schemeClr val="folHlink"/>
              </a:buClr>
              <a:buSzPct val="60000"/>
              <a:buFont typeface="Wingdings" pitchFamily="2" charset="2"/>
              <a:buNone/>
            </a:pPr>
            <a:r>
              <a:rPr lang="en-GB" altLang="en-US" sz="1800" b="1" dirty="0"/>
              <a:t>Use Case:	</a:t>
            </a:r>
            <a:r>
              <a:rPr lang="pl-PL" altLang="en-US" sz="1800" dirty="0"/>
              <a:t>Determine end level progression</a:t>
            </a:r>
            <a:endParaRPr lang="en-GB" altLang="en-US" sz="1800" dirty="0"/>
          </a:p>
          <a:p>
            <a:pPr eaLnBrk="1" hangingPunct="1">
              <a:spcBef>
                <a:spcPct val="20000"/>
              </a:spcBef>
              <a:buClr>
                <a:schemeClr val="folHlink"/>
              </a:buClr>
              <a:buSzPct val="60000"/>
              <a:buFont typeface="Wingdings" pitchFamily="2" charset="2"/>
              <a:buNone/>
            </a:pPr>
            <a:r>
              <a:rPr lang="en-GB" altLang="en-US" sz="1800" b="1" dirty="0"/>
              <a:t>Purpose:	</a:t>
            </a:r>
            <a:r>
              <a:rPr lang="pl-PL" sz="1800" dirty="0"/>
              <a:t>Teacher can </a:t>
            </a:r>
            <a:r>
              <a:rPr lang="en-GB" sz="1800" dirty="0"/>
              <a:t>calculate the weighted mean grade for a period of study and determine whether a student may progress</a:t>
            </a:r>
            <a:endParaRPr lang="pl-PL" sz="1800" dirty="0"/>
          </a:p>
          <a:p>
            <a:pPr eaLnBrk="1" hangingPunct="1">
              <a:spcBef>
                <a:spcPct val="20000"/>
              </a:spcBef>
              <a:buClr>
                <a:schemeClr val="folHlink"/>
              </a:buClr>
              <a:buSzPct val="60000"/>
              <a:buFont typeface="Wingdings" pitchFamily="2" charset="2"/>
              <a:buNone/>
            </a:pPr>
            <a:r>
              <a:rPr lang="en-GB" altLang="en-US" sz="1800" b="1" dirty="0"/>
              <a:t>Require:</a:t>
            </a:r>
            <a:r>
              <a:rPr lang="en-GB" altLang="en-US" sz="1800" dirty="0"/>
              <a:t>	The </a:t>
            </a:r>
            <a:r>
              <a:rPr lang="pl-PL" altLang="en-US" sz="1800" dirty="0"/>
              <a:t>teacher has his unique account. Knows his login details and can access the system (internet connection etc.). The system keeps students grades in database and is able to display them in GUI. </a:t>
            </a:r>
            <a:endParaRPr lang="en-GB" altLang="en-US" sz="1800" dirty="0"/>
          </a:p>
          <a:p>
            <a:pPr eaLnBrk="1" hangingPunct="1">
              <a:spcBef>
                <a:spcPct val="20000"/>
              </a:spcBef>
              <a:buClr>
                <a:schemeClr val="folHlink"/>
              </a:buClr>
              <a:buSzPct val="60000"/>
              <a:buFont typeface="Wingdings" pitchFamily="2" charset="2"/>
              <a:buNone/>
            </a:pPr>
            <a:r>
              <a:rPr lang="en-GB" altLang="en-US" sz="1800" b="1" dirty="0"/>
              <a:t>Event Flow: 	</a:t>
            </a:r>
            <a:r>
              <a:rPr lang="en-GB" altLang="en-US" sz="1800" dirty="0"/>
              <a:t>1.  The </a:t>
            </a:r>
            <a:r>
              <a:rPr lang="pl-PL" altLang="en-US" sz="1800" dirty="0"/>
              <a:t>teacher accesses the system and provides his login details.</a:t>
            </a:r>
            <a:br>
              <a:rPr lang="en-GB" altLang="en-US" sz="1800" dirty="0"/>
            </a:br>
            <a:r>
              <a:rPr lang="en-GB" altLang="en-US" sz="1800" dirty="0"/>
              <a:t>2.  The </a:t>
            </a:r>
            <a:r>
              <a:rPr lang="pl-PL" altLang="en-US" sz="1800" dirty="0"/>
              <a:t>system</a:t>
            </a:r>
            <a:r>
              <a:rPr lang="en-GB" altLang="en-US" sz="1800" dirty="0"/>
              <a:t> recognises the </a:t>
            </a:r>
            <a:r>
              <a:rPr lang="pl-PL" altLang="en-US" sz="1800" dirty="0"/>
              <a:t>teachers </a:t>
            </a:r>
            <a:r>
              <a:rPr lang="en-GB" altLang="en-US" sz="1800" dirty="0"/>
              <a:t>account and</a:t>
            </a:r>
            <a:r>
              <a:rPr lang="pl-PL" altLang="en-US" sz="1800" dirty="0"/>
              <a:t> validates that correct password was provided.</a:t>
            </a:r>
            <a:br>
              <a:rPr lang="en-GB" altLang="en-US" sz="1800" dirty="0"/>
            </a:br>
            <a:r>
              <a:rPr lang="en-GB" altLang="en-US" sz="1800" dirty="0"/>
              <a:t>3.  The</a:t>
            </a:r>
            <a:r>
              <a:rPr lang="pl-PL" altLang="en-US" sz="1800" dirty="0"/>
              <a:t> system starts a GUI and displays infromation from students grades database</a:t>
            </a:r>
            <a:r>
              <a:rPr lang="en-GB" altLang="en-US" sz="1800" dirty="0"/>
              <a:t>.</a:t>
            </a:r>
            <a:br>
              <a:rPr lang="en-GB" altLang="en-US" sz="1800" dirty="0"/>
            </a:br>
            <a:r>
              <a:rPr lang="en-GB" altLang="en-US" sz="1800" dirty="0"/>
              <a:t>4.  The</a:t>
            </a:r>
            <a:r>
              <a:rPr lang="pl-PL" altLang="en-US" sz="1800" dirty="0"/>
              <a:t> teacher can sucessfully use the GUI to calculate mean grades and update progression status of students.</a:t>
            </a:r>
            <a:br>
              <a:rPr lang="en-GB" altLang="en-US" sz="1800" dirty="0"/>
            </a:br>
            <a:r>
              <a:rPr lang="en-GB" altLang="en-US" sz="1800" dirty="0"/>
              <a:t>5.  The </a:t>
            </a:r>
            <a:r>
              <a:rPr lang="pl-PL" altLang="en-US" sz="1800" dirty="0"/>
              <a:t>teacher can force database update</a:t>
            </a:r>
            <a:r>
              <a:rPr lang="en-GB" altLang="en-US" sz="1800" dirty="0"/>
              <a:t>.</a:t>
            </a:r>
            <a:br>
              <a:rPr lang="en-GB" altLang="en-US" sz="1800" dirty="0"/>
            </a:br>
            <a:r>
              <a:rPr lang="en-GB" altLang="en-US" sz="1800" dirty="0"/>
              <a:t>6.  The </a:t>
            </a:r>
            <a:r>
              <a:rPr lang="pl-PL" altLang="en-US" sz="1800" dirty="0"/>
              <a:t>system keeps the modified database and displays the new state for teacher to check</a:t>
            </a:r>
            <a:r>
              <a:rPr lang="en-GB" altLang="en-US" sz="1800" dirty="0"/>
              <a:t>.</a:t>
            </a:r>
          </a:p>
          <a:p>
            <a:pPr eaLnBrk="1" hangingPunct="1">
              <a:spcBef>
                <a:spcPct val="20000"/>
              </a:spcBef>
              <a:buClr>
                <a:schemeClr val="folHlink"/>
              </a:buClr>
              <a:buSzPct val="60000"/>
              <a:buFont typeface="Wingdings" pitchFamily="2" charset="2"/>
              <a:buNone/>
            </a:pPr>
            <a:r>
              <a:rPr lang="en-GB" altLang="en-US" sz="1800" b="1" dirty="0"/>
              <a:t>Success:</a:t>
            </a:r>
            <a:r>
              <a:rPr lang="en-GB" altLang="en-US" sz="1800" dirty="0"/>
              <a:t>	The </a:t>
            </a:r>
            <a:r>
              <a:rPr lang="pl-PL" altLang="en-US" sz="1800" dirty="0"/>
              <a:t>teacher was able to update student progression status and calculate mean grades. He could also check for mistakes (by seeing the new state of database). The system stores new data securely.</a:t>
            </a:r>
            <a:endParaRPr lang="en-GB" altLang="en-US" sz="1800" dirty="0"/>
          </a:p>
        </p:txBody>
      </p:sp>
    </p:spTree>
    <p:extLst>
      <p:ext uri="{BB962C8B-B14F-4D97-AF65-F5344CB8AC3E}">
        <p14:creationId xmlns:p14="http://schemas.microsoft.com/office/powerpoint/2010/main" val="284523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624F46-276B-414F-96B3-6F1461016395}"/>
              </a:ext>
            </a:extLst>
          </p:cNvPr>
          <p:cNvSpPr>
            <a:spLocks noChangeArrowheads="1"/>
          </p:cNvSpPr>
          <p:nvPr/>
        </p:nvSpPr>
        <p:spPr bwMode="auto">
          <a:xfrm>
            <a:off x="1752600" y="196789"/>
            <a:ext cx="8686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057400" indent="-19812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spcBef>
                <a:spcPct val="20000"/>
              </a:spcBef>
              <a:buClr>
                <a:schemeClr val="folHlink"/>
              </a:buClr>
              <a:buSzPct val="60000"/>
              <a:buFont typeface="Wingdings" pitchFamily="2" charset="2"/>
              <a:buNone/>
            </a:pPr>
            <a:r>
              <a:rPr lang="en-GB" altLang="en-US" sz="1800" b="1" dirty="0"/>
              <a:t>Use Case:	</a:t>
            </a:r>
            <a:r>
              <a:rPr lang="pl-PL" altLang="en-US" sz="1800" dirty="0"/>
              <a:t>Progression notification</a:t>
            </a:r>
            <a:endParaRPr lang="en-GB" altLang="en-US" sz="1800" dirty="0"/>
          </a:p>
          <a:p>
            <a:pPr eaLnBrk="1" hangingPunct="1">
              <a:spcBef>
                <a:spcPct val="20000"/>
              </a:spcBef>
              <a:buClr>
                <a:schemeClr val="folHlink"/>
              </a:buClr>
              <a:buSzPct val="60000"/>
              <a:buFont typeface="Wingdings" pitchFamily="2" charset="2"/>
              <a:buNone/>
            </a:pPr>
            <a:r>
              <a:rPr lang="en-GB" altLang="en-US" sz="1800" b="1" dirty="0"/>
              <a:t>Purpose:	</a:t>
            </a:r>
            <a:r>
              <a:rPr lang="pl-PL" sz="1800" dirty="0"/>
              <a:t>Teacher can indicate progression,failure,graduation or repetition of a student.</a:t>
            </a:r>
          </a:p>
          <a:p>
            <a:pPr eaLnBrk="1" hangingPunct="1">
              <a:spcBef>
                <a:spcPct val="20000"/>
              </a:spcBef>
              <a:buClr>
                <a:schemeClr val="folHlink"/>
              </a:buClr>
              <a:buSzPct val="60000"/>
              <a:buFont typeface="Wingdings" pitchFamily="2" charset="2"/>
              <a:buNone/>
            </a:pPr>
            <a:r>
              <a:rPr lang="en-GB" altLang="en-US" sz="1800" b="1" dirty="0"/>
              <a:t>Require:</a:t>
            </a:r>
            <a:r>
              <a:rPr lang="en-GB" altLang="en-US" sz="1800" dirty="0"/>
              <a:t>	The </a:t>
            </a:r>
            <a:r>
              <a:rPr lang="pl-PL" altLang="en-US" sz="1800" dirty="0"/>
              <a:t>teacher has his unique account. Knows his login details and can access the system (internet connection etc.). The system keeps students grades in database and is able to display them in GUI. The teacher can see the progression status of students.</a:t>
            </a:r>
            <a:endParaRPr lang="en-GB" altLang="en-US" sz="1800" dirty="0"/>
          </a:p>
          <a:p>
            <a:pPr eaLnBrk="1" hangingPunct="1">
              <a:spcBef>
                <a:spcPct val="20000"/>
              </a:spcBef>
              <a:buClr>
                <a:schemeClr val="folHlink"/>
              </a:buClr>
              <a:buSzPct val="60000"/>
              <a:buFont typeface="Wingdings" pitchFamily="2" charset="2"/>
              <a:buNone/>
            </a:pPr>
            <a:r>
              <a:rPr lang="en-GB" altLang="en-US" sz="1800" b="1" dirty="0"/>
              <a:t>Event Flow: 	</a:t>
            </a:r>
            <a:r>
              <a:rPr lang="en-GB" altLang="en-US" sz="1800" dirty="0"/>
              <a:t>1.  The </a:t>
            </a:r>
            <a:r>
              <a:rPr lang="pl-PL" altLang="en-US" sz="1800" dirty="0"/>
              <a:t>teacher accesses the system and provides his login details.</a:t>
            </a:r>
            <a:br>
              <a:rPr lang="en-GB" altLang="en-US" sz="1800" dirty="0"/>
            </a:br>
            <a:r>
              <a:rPr lang="en-GB" altLang="en-US" sz="1800" dirty="0"/>
              <a:t>2.  The </a:t>
            </a:r>
            <a:r>
              <a:rPr lang="pl-PL" altLang="en-US" sz="1800" dirty="0"/>
              <a:t>system</a:t>
            </a:r>
            <a:r>
              <a:rPr lang="en-GB" altLang="en-US" sz="1800" dirty="0"/>
              <a:t> recognises the </a:t>
            </a:r>
            <a:r>
              <a:rPr lang="pl-PL" altLang="en-US" sz="1800" dirty="0"/>
              <a:t>teachers </a:t>
            </a:r>
            <a:r>
              <a:rPr lang="en-GB" altLang="en-US" sz="1800" dirty="0"/>
              <a:t>account and</a:t>
            </a:r>
            <a:r>
              <a:rPr lang="pl-PL" altLang="en-US" sz="1800" dirty="0"/>
              <a:t> validates that correct password was provided.</a:t>
            </a:r>
            <a:br>
              <a:rPr lang="en-GB" altLang="en-US" sz="1800" dirty="0"/>
            </a:br>
            <a:r>
              <a:rPr lang="en-GB" altLang="en-US" sz="1800" dirty="0"/>
              <a:t>3.  The</a:t>
            </a:r>
            <a:r>
              <a:rPr lang="pl-PL" altLang="en-US" sz="1800" dirty="0"/>
              <a:t> system starts a GUI and displays infromation from students status database</a:t>
            </a:r>
            <a:r>
              <a:rPr lang="en-GB" altLang="en-US" sz="1800" dirty="0"/>
              <a:t>.</a:t>
            </a:r>
            <a:br>
              <a:rPr lang="en-GB" altLang="en-US" sz="1800" dirty="0"/>
            </a:br>
            <a:r>
              <a:rPr lang="en-GB" altLang="en-US" sz="1800" dirty="0"/>
              <a:t>4.  The</a:t>
            </a:r>
            <a:r>
              <a:rPr lang="pl-PL" altLang="en-US" sz="1800" dirty="0"/>
              <a:t> teacher can sucessfully use the GUI to indicate what should happen to a student based on his progression status (which was based on mean grades).</a:t>
            </a:r>
            <a:br>
              <a:rPr lang="en-GB" altLang="en-US" sz="1800" dirty="0"/>
            </a:br>
            <a:r>
              <a:rPr lang="en-GB" altLang="en-US" sz="1800" dirty="0"/>
              <a:t>5.  The </a:t>
            </a:r>
            <a:r>
              <a:rPr lang="pl-PL" altLang="en-US" sz="1800" dirty="0"/>
              <a:t>teacher can force database update</a:t>
            </a:r>
            <a:r>
              <a:rPr lang="en-GB" altLang="en-US" sz="1800" dirty="0"/>
              <a:t>.</a:t>
            </a:r>
            <a:br>
              <a:rPr lang="en-GB" altLang="en-US" sz="1800" dirty="0"/>
            </a:br>
            <a:r>
              <a:rPr lang="en-GB" altLang="en-US" sz="1800" dirty="0"/>
              <a:t>6.  The </a:t>
            </a:r>
            <a:r>
              <a:rPr lang="pl-PL" altLang="en-US" sz="1800" dirty="0"/>
              <a:t>system keeps the modified database and displays the new state for teacher to check</a:t>
            </a:r>
            <a:r>
              <a:rPr lang="en-GB" altLang="en-US" sz="1800" dirty="0"/>
              <a:t>.</a:t>
            </a:r>
          </a:p>
          <a:p>
            <a:pPr eaLnBrk="1" hangingPunct="1">
              <a:spcBef>
                <a:spcPct val="20000"/>
              </a:spcBef>
              <a:buClr>
                <a:schemeClr val="folHlink"/>
              </a:buClr>
              <a:buSzPct val="60000"/>
              <a:buFont typeface="Wingdings" pitchFamily="2" charset="2"/>
              <a:buNone/>
            </a:pPr>
            <a:r>
              <a:rPr lang="en-GB" altLang="en-US" sz="1800" b="1" dirty="0"/>
              <a:t>Success:</a:t>
            </a:r>
            <a:r>
              <a:rPr lang="en-GB" altLang="en-US" sz="1800" dirty="0"/>
              <a:t>	The </a:t>
            </a:r>
            <a:r>
              <a:rPr lang="pl-PL" altLang="en-US" sz="1800" dirty="0"/>
              <a:t>teacher was able to indicate a pass,graduation,repetition and failure of students</a:t>
            </a:r>
            <a:r>
              <a:rPr lang="en-GB" altLang="en-US" sz="1800" dirty="0"/>
              <a:t>.</a:t>
            </a:r>
            <a:r>
              <a:rPr lang="pl-PL" altLang="en-US" sz="1800" dirty="0"/>
              <a:t> He could verify changes (by seeing the new state of database). The system stores new data securely.</a:t>
            </a:r>
            <a:endParaRPr lang="en-GB" altLang="en-US" sz="1800" dirty="0"/>
          </a:p>
        </p:txBody>
      </p:sp>
    </p:spTree>
    <p:extLst>
      <p:ext uri="{BB962C8B-B14F-4D97-AF65-F5344CB8AC3E}">
        <p14:creationId xmlns:p14="http://schemas.microsoft.com/office/powerpoint/2010/main" val="390361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624F46-276B-414F-96B3-6F1461016395}"/>
              </a:ext>
            </a:extLst>
          </p:cNvPr>
          <p:cNvSpPr>
            <a:spLocks noChangeArrowheads="1"/>
          </p:cNvSpPr>
          <p:nvPr/>
        </p:nvSpPr>
        <p:spPr bwMode="auto">
          <a:xfrm>
            <a:off x="1752600" y="196789"/>
            <a:ext cx="8686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057400" indent="-19812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spcBef>
                <a:spcPct val="20000"/>
              </a:spcBef>
              <a:buClr>
                <a:schemeClr val="folHlink"/>
              </a:buClr>
              <a:buSzPct val="60000"/>
              <a:buFont typeface="Wingdings" pitchFamily="2" charset="2"/>
              <a:buNone/>
            </a:pPr>
            <a:r>
              <a:rPr lang="en-GB" altLang="en-US" sz="1800" b="1" dirty="0"/>
              <a:t>Use Case:	</a:t>
            </a:r>
            <a:r>
              <a:rPr lang="pl-PL" altLang="en-US" sz="1800" dirty="0"/>
              <a:t>Manage degree results</a:t>
            </a:r>
            <a:endParaRPr lang="en-GB" altLang="en-US" sz="1800" dirty="0"/>
          </a:p>
          <a:p>
            <a:pPr eaLnBrk="1" hangingPunct="1">
              <a:spcBef>
                <a:spcPct val="20000"/>
              </a:spcBef>
              <a:buClr>
                <a:schemeClr val="folHlink"/>
              </a:buClr>
              <a:buSzPct val="60000"/>
              <a:buFont typeface="Wingdings" pitchFamily="2" charset="2"/>
              <a:buNone/>
            </a:pPr>
            <a:r>
              <a:rPr lang="en-GB" altLang="en-US" sz="1800" b="1" dirty="0"/>
              <a:t>Purpose:	</a:t>
            </a:r>
            <a:r>
              <a:rPr lang="pl-PL" sz="1800" dirty="0"/>
              <a:t>Teacher can </a:t>
            </a:r>
            <a:r>
              <a:rPr lang="en-GB" sz="1800" dirty="0"/>
              <a:t>calculate the overall degree result at the end of a student’s career and determine what kind of degree class they have obtained</a:t>
            </a:r>
            <a:r>
              <a:rPr lang="pl-PL" sz="1800" dirty="0"/>
              <a:t>.</a:t>
            </a:r>
          </a:p>
          <a:p>
            <a:pPr eaLnBrk="1" hangingPunct="1">
              <a:spcBef>
                <a:spcPct val="20000"/>
              </a:spcBef>
              <a:buClr>
                <a:schemeClr val="folHlink"/>
              </a:buClr>
              <a:buSzPct val="60000"/>
              <a:buFont typeface="Wingdings" pitchFamily="2" charset="2"/>
              <a:buNone/>
            </a:pPr>
            <a:r>
              <a:rPr lang="en-GB" altLang="en-US" sz="1800" b="1" dirty="0"/>
              <a:t>Require:</a:t>
            </a:r>
            <a:r>
              <a:rPr lang="en-GB" altLang="en-US" sz="1800" dirty="0"/>
              <a:t>	The </a:t>
            </a:r>
            <a:r>
              <a:rPr lang="pl-PL" altLang="en-US" sz="1800" dirty="0"/>
              <a:t>teacher has his unique account. Knows his login details and can access the system (internet connection etc.). The system keeps historical students grades in database and is able to display them in GUI. </a:t>
            </a:r>
            <a:endParaRPr lang="en-GB" altLang="en-US" sz="1800" dirty="0"/>
          </a:p>
          <a:p>
            <a:pPr eaLnBrk="1" hangingPunct="1">
              <a:spcBef>
                <a:spcPct val="20000"/>
              </a:spcBef>
              <a:buClr>
                <a:schemeClr val="folHlink"/>
              </a:buClr>
              <a:buSzPct val="60000"/>
              <a:buFont typeface="Wingdings" pitchFamily="2" charset="2"/>
              <a:buNone/>
            </a:pPr>
            <a:r>
              <a:rPr lang="en-GB" altLang="en-US" sz="1800" b="1" dirty="0"/>
              <a:t>Event Flow: 	</a:t>
            </a:r>
            <a:r>
              <a:rPr lang="en-GB" altLang="en-US" sz="1800" dirty="0"/>
              <a:t>1.  The </a:t>
            </a:r>
            <a:r>
              <a:rPr lang="pl-PL" altLang="en-US" sz="1800" dirty="0"/>
              <a:t>teacher accesses the system and provides his login details.</a:t>
            </a:r>
            <a:br>
              <a:rPr lang="en-GB" altLang="en-US" sz="1800" dirty="0"/>
            </a:br>
            <a:r>
              <a:rPr lang="en-GB" altLang="en-US" sz="1800" dirty="0"/>
              <a:t>2.  The </a:t>
            </a:r>
            <a:r>
              <a:rPr lang="pl-PL" altLang="en-US" sz="1800" dirty="0"/>
              <a:t>system</a:t>
            </a:r>
            <a:r>
              <a:rPr lang="en-GB" altLang="en-US" sz="1800" dirty="0"/>
              <a:t> recognises the </a:t>
            </a:r>
            <a:r>
              <a:rPr lang="pl-PL" altLang="en-US" sz="1800" dirty="0"/>
              <a:t>teachers </a:t>
            </a:r>
            <a:r>
              <a:rPr lang="en-GB" altLang="en-US" sz="1800" dirty="0"/>
              <a:t>account and</a:t>
            </a:r>
            <a:r>
              <a:rPr lang="pl-PL" altLang="en-US" sz="1800" dirty="0"/>
              <a:t> validates that correct password was provided.</a:t>
            </a:r>
            <a:br>
              <a:rPr lang="en-GB" altLang="en-US" sz="1800" dirty="0"/>
            </a:br>
            <a:r>
              <a:rPr lang="en-GB" altLang="en-US" sz="1800" dirty="0"/>
              <a:t>3.  The</a:t>
            </a:r>
            <a:r>
              <a:rPr lang="pl-PL" altLang="en-US" sz="1800" dirty="0"/>
              <a:t> system starts a GUI and displays infromation from students status database</a:t>
            </a:r>
            <a:r>
              <a:rPr lang="en-GB" altLang="en-US" sz="1800" dirty="0"/>
              <a:t>.</a:t>
            </a:r>
            <a:br>
              <a:rPr lang="en-GB" altLang="en-US" sz="1800" dirty="0"/>
            </a:br>
            <a:r>
              <a:rPr lang="en-GB" altLang="en-US" sz="1800" dirty="0"/>
              <a:t>4.  The</a:t>
            </a:r>
            <a:r>
              <a:rPr lang="pl-PL" altLang="en-US" sz="1800" dirty="0"/>
              <a:t> teacher can sucessfully use the GUI to calculate degree result based on historical grades and assign a corresponding degree class</a:t>
            </a:r>
            <a:r>
              <a:rPr lang="en-GB" altLang="en-US" sz="1800" dirty="0"/>
              <a:t>.</a:t>
            </a:r>
            <a:br>
              <a:rPr lang="en-GB" altLang="en-US" sz="1800" dirty="0"/>
            </a:br>
            <a:r>
              <a:rPr lang="en-GB" altLang="en-US" sz="1800" dirty="0"/>
              <a:t>5.  The </a:t>
            </a:r>
            <a:r>
              <a:rPr lang="pl-PL" altLang="en-US" sz="1800" dirty="0"/>
              <a:t>teacher can force database update</a:t>
            </a:r>
            <a:r>
              <a:rPr lang="en-GB" altLang="en-US" sz="1800" dirty="0"/>
              <a:t>.</a:t>
            </a:r>
            <a:br>
              <a:rPr lang="en-GB" altLang="en-US" sz="1800" dirty="0"/>
            </a:br>
            <a:r>
              <a:rPr lang="en-GB" altLang="en-US" sz="1800" dirty="0"/>
              <a:t>6.  The </a:t>
            </a:r>
            <a:r>
              <a:rPr lang="pl-PL" altLang="en-US" sz="1800" dirty="0"/>
              <a:t>system keeps the modified database and displays the new state for teacher to check</a:t>
            </a:r>
            <a:r>
              <a:rPr lang="en-GB" altLang="en-US" sz="1800" dirty="0"/>
              <a:t>.</a:t>
            </a:r>
          </a:p>
          <a:p>
            <a:pPr eaLnBrk="1" hangingPunct="1">
              <a:spcBef>
                <a:spcPct val="20000"/>
              </a:spcBef>
              <a:buClr>
                <a:schemeClr val="folHlink"/>
              </a:buClr>
              <a:buSzPct val="60000"/>
              <a:buFont typeface="Wingdings" pitchFamily="2" charset="2"/>
              <a:buNone/>
            </a:pPr>
            <a:r>
              <a:rPr lang="en-GB" altLang="en-US" sz="1800" b="1" dirty="0"/>
              <a:t>Success:</a:t>
            </a:r>
            <a:r>
              <a:rPr lang="en-GB" altLang="en-US" sz="1800" dirty="0"/>
              <a:t>	The </a:t>
            </a:r>
            <a:r>
              <a:rPr lang="pl-PL" altLang="en-US" sz="1800" dirty="0"/>
              <a:t>teacher was able to calculate degree result and assign degree class</a:t>
            </a:r>
            <a:r>
              <a:rPr lang="en-GB" altLang="en-US" sz="1800" dirty="0"/>
              <a:t> .</a:t>
            </a:r>
            <a:r>
              <a:rPr lang="pl-PL" altLang="en-US" sz="1800" dirty="0"/>
              <a:t> He could verify changes (by seeing the new state of database). The system stores new data securely.</a:t>
            </a:r>
            <a:endParaRPr lang="en-GB" altLang="en-US" sz="1800" dirty="0"/>
          </a:p>
        </p:txBody>
      </p:sp>
    </p:spTree>
    <p:extLst>
      <p:ext uri="{BB962C8B-B14F-4D97-AF65-F5344CB8AC3E}">
        <p14:creationId xmlns:p14="http://schemas.microsoft.com/office/powerpoint/2010/main" val="663311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624F46-276B-414F-96B3-6F1461016395}"/>
              </a:ext>
            </a:extLst>
          </p:cNvPr>
          <p:cNvSpPr>
            <a:spLocks noChangeArrowheads="1"/>
          </p:cNvSpPr>
          <p:nvPr/>
        </p:nvSpPr>
        <p:spPr bwMode="auto">
          <a:xfrm>
            <a:off x="1752600" y="196789"/>
            <a:ext cx="86868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057400" indent="-1981200" eaLnBrk="0" hangingPunct="0">
              <a:defRPr sz="2000">
                <a:solidFill>
                  <a:schemeClr val="tx1"/>
                </a:solidFill>
                <a:latin typeface="Tahoma" pitchFamily="34" charset="0"/>
              </a:defRPr>
            </a:lvl1pPr>
            <a:lvl2pPr marL="742950" indent="-285750" eaLnBrk="0" hangingPunct="0">
              <a:defRPr sz="2000">
                <a:solidFill>
                  <a:schemeClr val="tx1"/>
                </a:solidFill>
                <a:latin typeface="Tahoma" pitchFamily="34" charset="0"/>
              </a:defRPr>
            </a:lvl2pPr>
            <a:lvl3pPr marL="1143000" indent="-228600" eaLnBrk="0" hangingPunct="0">
              <a:defRPr sz="2000">
                <a:solidFill>
                  <a:schemeClr val="tx1"/>
                </a:solidFill>
                <a:latin typeface="Tahoma" pitchFamily="34" charset="0"/>
              </a:defRPr>
            </a:lvl3pPr>
            <a:lvl4pPr marL="1600200" indent="-228600" eaLnBrk="0" hangingPunct="0">
              <a:defRPr sz="2000">
                <a:solidFill>
                  <a:schemeClr val="tx1"/>
                </a:solidFill>
                <a:latin typeface="Tahoma" pitchFamily="34" charset="0"/>
              </a:defRPr>
            </a:lvl4pPr>
            <a:lvl5pPr marL="2057400" indent="-228600" eaLnBrk="0" hangingPunct="0">
              <a:defRPr sz="2000">
                <a:solidFill>
                  <a:schemeClr val="tx1"/>
                </a:solidFill>
                <a:latin typeface="Tahoma" pitchFamily="34" charset="0"/>
              </a:defRPr>
            </a:lvl5pPr>
            <a:lvl6pPr marL="2514600" indent="-228600" eaLnBrk="0" fontAlgn="base" hangingPunct="0">
              <a:spcBef>
                <a:spcPct val="0"/>
              </a:spcBef>
              <a:spcAft>
                <a:spcPct val="0"/>
              </a:spcAft>
              <a:defRPr sz="2000">
                <a:solidFill>
                  <a:schemeClr val="tx1"/>
                </a:solidFill>
                <a:latin typeface="Tahoma" pitchFamily="34" charset="0"/>
              </a:defRPr>
            </a:lvl6pPr>
            <a:lvl7pPr marL="2971800" indent="-228600" eaLnBrk="0" fontAlgn="base" hangingPunct="0">
              <a:spcBef>
                <a:spcPct val="0"/>
              </a:spcBef>
              <a:spcAft>
                <a:spcPct val="0"/>
              </a:spcAft>
              <a:defRPr sz="2000">
                <a:solidFill>
                  <a:schemeClr val="tx1"/>
                </a:solidFill>
                <a:latin typeface="Tahoma" pitchFamily="34" charset="0"/>
              </a:defRPr>
            </a:lvl7pPr>
            <a:lvl8pPr marL="3429000" indent="-228600" eaLnBrk="0" fontAlgn="base" hangingPunct="0">
              <a:spcBef>
                <a:spcPct val="0"/>
              </a:spcBef>
              <a:spcAft>
                <a:spcPct val="0"/>
              </a:spcAft>
              <a:defRPr sz="2000">
                <a:solidFill>
                  <a:schemeClr val="tx1"/>
                </a:solidFill>
                <a:latin typeface="Tahoma" pitchFamily="34" charset="0"/>
              </a:defRPr>
            </a:lvl8pPr>
            <a:lvl9pPr marL="3886200" indent="-228600" eaLnBrk="0" fontAlgn="base" hangingPunct="0">
              <a:spcBef>
                <a:spcPct val="0"/>
              </a:spcBef>
              <a:spcAft>
                <a:spcPct val="0"/>
              </a:spcAft>
              <a:defRPr sz="2000">
                <a:solidFill>
                  <a:schemeClr val="tx1"/>
                </a:solidFill>
                <a:latin typeface="Tahoma" pitchFamily="34" charset="0"/>
              </a:defRPr>
            </a:lvl9pPr>
          </a:lstStyle>
          <a:p>
            <a:pPr eaLnBrk="1" hangingPunct="1">
              <a:spcBef>
                <a:spcPct val="20000"/>
              </a:spcBef>
              <a:buClr>
                <a:schemeClr val="folHlink"/>
              </a:buClr>
              <a:buSzPct val="60000"/>
              <a:buFont typeface="Wingdings" pitchFamily="2" charset="2"/>
              <a:buNone/>
            </a:pPr>
            <a:r>
              <a:rPr lang="en-GB" altLang="en-US" sz="1800" b="1" dirty="0"/>
              <a:t>Use Case:	</a:t>
            </a:r>
            <a:r>
              <a:rPr lang="pl-PL" altLang="en-US" sz="1800" dirty="0"/>
              <a:t>Check students achivements and history</a:t>
            </a:r>
            <a:endParaRPr lang="en-GB" altLang="en-US" sz="1800" dirty="0"/>
          </a:p>
          <a:p>
            <a:pPr eaLnBrk="1" hangingPunct="1">
              <a:spcBef>
                <a:spcPct val="20000"/>
              </a:spcBef>
              <a:buClr>
                <a:schemeClr val="folHlink"/>
              </a:buClr>
              <a:buSzPct val="60000"/>
              <a:buFont typeface="Wingdings" pitchFamily="2" charset="2"/>
              <a:buNone/>
            </a:pPr>
            <a:r>
              <a:rPr lang="en-GB" altLang="en-US" sz="1800" b="1" dirty="0"/>
              <a:t>Purpose:	</a:t>
            </a:r>
            <a:r>
              <a:rPr lang="pl-PL" sz="1800" dirty="0"/>
              <a:t>Teacher can a</a:t>
            </a:r>
            <a:r>
              <a:rPr lang="en-GB" sz="1800" dirty="0"/>
              <a:t>dd or update initial grades, resit grades, or repeat year grades for each student taking a module at a given period and level of study</a:t>
            </a:r>
            <a:endParaRPr lang="pl-PL" sz="1800" dirty="0"/>
          </a:p>
          <a:p>
            <a:pPr eaLnBrk="1" hangingPunct="1">
              <a:spcBef>
                <a:spcPct val="20000"/>
              </a:spcBef>
              <a:buClr>
                <a:schemeClr val="folHlink"/>
              </a:buClr>
              <a:buSzPct val="60000"/>
              <a:buFont typeface="Wingdings" pitchFamily="2" charset="2"/>
              <a:buNone/>
            </a:pPr>
            <a:r>
              <a:rPr lang="en-GB" altLang="en-US" sz="1800" b="1" dirty="0"/>
              <a:t>Require:</a:t>
            </a:r>
            <a:r>
              <a:rPr lang="en-GB" altLang="en-US" sz="1800" dirty="0"/>
              <a:t>	The </a:t>
            </a:r>
            <a:r>
              <a:rPr lang="pl-PL" altLang="en-US" sz="1800" dirty="0"/>
              <a:t>teacher can </a:t>
            </a:r>
            <a:r>
              <a:rPr lang="en-GB" sz="1800" dirty="0"/>
              <a:t>view the current status of any student, showing what that student has achieved at each period and level of study, showing what the outcome was for each level and </a:t>
            </a:r>
            <a:r>
              <a:rPr lang="pl-PL" sz="1800" dirty="0"/>
              <a:t>for the whole degree.</a:t>
            </a:r>
          </a:p>
          <a:p>
            <a:pPr eaLnBrk="1" hangingPunct="1">
              <a:spcBef>
                <a:spcPct val="20000"/>
              </a:spcBef>
              <a:buClr>
                <a:schemeClr val="folHlink"/>
              </a:buClr>
              <a:buSzPct val="60000"/>
              <a:buFont typeface="Wingdings" pitchFamily="2" charset="2"/>
              <a:buNone/>
            </a:pPr>
            <a:r>
              <a:rPr lang="en-GB" altLang="en-US" sz="1800" b="1" dirty="0"/>
              <a:t>Event Flow: 	</a:t>
            </a:r>
            <a:r>
              <a:rPr lang="en-GB" altLang="en-US" sz="1800" dirty="0"/>
              <a:t>1.  The </a:t>
            </a:r>
            <a:r>
              <a:rPr lang="pl-PL" altLang="en-US" sz="1800" dirty="0"/>
              <a:t>teacher accesses the system and provides his login details.</a:t>
            </a:r>
            <a:br>
              <a:rPr lang="en-GB" altLang="en-US" sz="1800" dirty="0"/>
            </a:br>
            <a:r>
              <a:rPr lang="en-GB" altLang="en-US" sz="1800" dirty="0"/>
              <a:t>2.  The </a:t>
            </a:r>
            <a:r>
              <a:rPr lang="pl-PL" altLang="en-US" sz="1800" dirty="0"/>
              <a:t>system</a:t>
            </a:r>
            <a:r>
              <a:rPr lang="en-GB" altLang="en-US" sz="1800" dirty="0"/>
              <a:t> recognises the </a:t>
            </a:r>
            <a:r>
              <a:rPr lang="pl-PL" altLang="en-US" sz="1800" dirty="0"/>
              <a:t>teachers </a:t>
            </a:r>
            <a:r>
              <a:rPr lang="en-GB" altLang="en-US" sz="1800" dirty="0"/>
              <a:t>account and</a:t>
            </a:r>
            <a:r>
              <a:rPr lang="pl-PL" altLang="en-US" sz="1800" dirty="0"/>
              <a:t> validates that correct password was provided.</a:t>
            </a:r>
            <a:br>
              <a:rPr lang="en-GB" altLang="en-US" sz="1800" dirty="0"/>
            </a:br>
            <a:r>
              <a:rPr lang="en-GB" altLang="en-US" sz="1800" dirty="0"/>
              <a:t>3.  The</a:t>
            </a:r>
            <a:r>
              <a:rPr lang="pl-PL" altLang="en-US" sz="1800" dirty="0"/>
              <a:t> system starts a GUI and displays infromation from students info database.</a:t>
            </a:r>
            <a:br>
              <a:rPr lang="en-GB" altLang="en-US" sz="1800" dirty="0"/>
            </a:br>
            <a:r>
              <a:rPr lang="en-GB" altLang="en-US" sz="1800" dirty="0"/>
              <a:t>4.  The</a:t>
            </a:r>
            <a:r>
              <a:rPr lang="pl-PL" altLang="en-US" sz="1800" dirty="0"/>
              <a:t> teacher can sucessfully use the GUI to navigate through this information.</a:t>
            </a:r>
            <a:br>
              <a:rPr lang="en-GB" altLang="en-US" sz="1800" dirty="0"/>
            </a:br>
            <a:endParaRPr lang="pl-PL" altLang="en-US" sz="1800" dirty="0"/>
          </a:p>
          <a:p>
            <a:pPr eaLnBrk="1" hangingPunct="1">
              <a:spcBef>
                <a:spcPct val="20000"/>
              </a:spcBef>
              <a:buClr>
                <a:schemeClr val="folHlink"/>
              </a:buClr>
              <a:buSzPct val="60000"/>
              <a:buFont typeface="Wingdings" pitchFamily="2" charset="2"/>
              <a:buNone/>
            </a:pPr>
            <a:r>
              <a:rPr lang="en-GB" altLang="en-US" sz="1800" b="1" dirty="0"/>
              <a:t>Success:</a:t>
            </a:r>
            <a:r>
              <a:rPr lang="en-GB" altLang="en-US" sz="1800" dirty="0"/>
              <a:t>	The </a:t>
            </a:r>
            <a:r>
              <a:rPr lang="pl-PL" altLang="en-US" sz="1800" dirty="0"/>
              <a:t>teacher was able to view student history and his current state regarding grades,progression,achivements,results and degree class. All broken down by time and level of study.</a:t>
            </a:r>
            <a:endParaRPr lang="en-GB" altLang="en-US" sz="1800" dirty="0"/>
          </a:p>
        </p:txBody>
      </p:sp>
    </p:spTree>
    <p:extLst>
      <p:ext uri="{BB962C8B-B14F-4D97-AF65-F5344CB8AC3E}">
        <p14:creationId xmlns:p14="http://schemas.microsoft.com/office/powerpoint/2010/main" val="271801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Tahoma</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Mieszko Szkurlat</dc:creator>
  <cp:lastModifiedBy>Mieszko Szkurlat</cp:lastModifiedBy>
  <cp:revision>7</cp:revision>
  <dcterms:created xsi:type="dcterms:W3CDTF">2018-10-23T22:04:52Z</dcterms:created>
  <dcterms:modified xsi:type="dcterms:W3CDTF">2018-10-24T01:05:11Z</dcterms:modified>
</cp:coreProperties>
</file>