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62" d="100"/>
          <a:sy n="162" d="100"/>
        </p:scale>
        <p:origin x="18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Saturday, August 14, 2021</a:t>
            </a:fld>
            <a:endParaRPr lang="en-US" dirty="0"/>
          </a:p>
        </p:txBody>
      </p:sp>
    </p:spTree>
    <p:extLst>
      <p:ext uri="{BB962C8B-B14F-4D97-AF65-F5344CB8AC3E}">
        <p14:creationId xmlns:p14="http://schemas.microsoft.com/office/powerpoint/2010/main" val="1664390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Saturday, August 14, 2021</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803286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Saturday, August 14, 2021</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78382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Saturday, August 14, 2021</a:t>
            </a:fld>
            <a:endParaRPr lang="en-US" dirty="0"/>
          </a:p>
        </p:txBody>
      </p:sp>
    </p:spTree>
    <p:extLst>
      <p:ext uri="{BB962C8B-B14F-4D97-AF65-F5344CB8AC3E}">
        <p14:creationId xmlns:p14="http://schemas.microsoft.com/office/powerpoint/2010/main" val="130297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Saturday, August 14, 2021</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361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Saturday, August 14, 2021</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36540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Saturday, August 14, 2021</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3134293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Saturday, August 14, 2021</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797781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Saturday, August 14, 2021</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604929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Saturday, August 14, 2021</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4084229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Saturday, August 14, 2021</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368967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Saturday, August 14, 2021</a:t>
            </a:fld>
            <a:endParaRPr lang="en-US" dirty="0"/>
          </a:p>
        </p:txBody>
      </p:sp>
    </p:spTree>
    <p:extLst>
      <p:ext uri="{BB962C8B-B14F-4D97-AF65-F5344CB8AC3E}">
        <p14:creationId xmlns:p14="http://schemas.microsoft.com/office/powerpoint/2010/main" val="62311258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100000"/>
        </a:lnSpc>
        <a:spcBef>
          <a:spcPct val="0"/>
        </a:spcBef>
        <a:buNone/>
        <a:defRPr sz="2800" i="1" kern="1200">
          <a:solidFill>
            <a:schemeClr val="tx2"/>
          </a:solidFill>
          <a:latin typeface="+mj-lt"/>
          <a:ea typeface="+mj-ea"/>
          <a:cs typeface="+mj-cs"/>
        </a:defRPr>
      </a:lvl1pPr>
    </p:titleStyle>
    <p:body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48">
          <p15:clr>
            <a:srgbClr val="F26B43"/>
          </p15:clr>
        </p15:guide>
        <p15:guide id="2" pos="279">
          <p15:clr>
            <a:srgbClr val="F26B43"/>
          </p15:clr>
        </p15:guide>
        <p15:guide id="3" pos="1232">
          <p15:clr>
            <a:srgbClr val="5ACBF0"/>
          </p15:clr>
        </p15:guide>
        <p15:guide id="4" pos="1527">
          <p15:clr>
            <a:srgbClr val="5ACBF0"/>
          </p15:clr>
        </p15:guide>
        <p15:guide id="5" pos="2457">
          <p15:clr>
            <a:srgbClr val="5ACBF0"/>
          </p15:clr>
        </p15:guide>
        <p15:guide id="6" pos="2751">
          <p15:clr>
            <a:srgbClr val="5ACBF0"/>
          </p15:clr>
        </p15:guide>
        <p15:guide id="7" pos="3704">
          <p15:clr>
            <a:srgbClr val="5ACBF0"/>
          </p15:clr>
        </p15:guide>
        <p15:guide id="8" pos="3976">
          <p15:clr>
            <a:srgbClr val="5ACBF0"/>
          </p15:clr>
        </p15:guide>
        <p15:guide id="9" pos="4929">
          <p15:clr>
            <a:srgbClr val="5ACBF0"/>
          </p15:clr>
        </p15:guide>
        <p15:guide id="10" pos="5201">
          <p15:clr>
            <a:srgbClr val="5ACBF0"/>
          </p15:clr>
        </p15:guide>
        <p15:guide id="11" pos="6153">
          <p15:clr>
            <a:srgbClr val="5ACBF0"/>
          </p15:clr>
        </p15:guide>
        <p15:guide id="12" pos="6448">
          <p15:clr>
            <a:srgbClr val="5ACBF0"/>
          </p15:clr>
        </p15:guide>
        <p15:guide id="13" pos="7401">
          <p15:clr>
            <a:srgbClr val="F26B43"/>
          </p15:clr>
        </p15:guide>
        <p15:guide id="14" orient="horz" pos="3475">
          <p15:clr>
            <a:srgbClr val="F26B43"/>
          </p15:clr>
        </p15:guide>
        <p15:guide id="15" orient="horz" pos="278">
          <p15:clr>
            <a:srgbClr val="F26B43"/>
          </p15:clr>
        </p15:guide>
        <p15:guide id="16" orient="horz" pos="2886">
          <p15:clr>
            <a:srgbClr val="5ACBF0"/>
          </p15:clr>
        </p15:guide>
        <p15:guide id="17" orient="horz" pos="2591">
          <p15:clr>
            <a:srgbClr val="5ACBF0"/>
          </p15:clr>
        </p15:guide>
        <p15:guide id="18" orient="horz" pos="2024">
          <p15:clr>
            <a:srgbClr val="5ACBF0"/>
          </p15:clr>
        </p15:guide>
        <p15:guide id="19" orient="horz" pos="1729">
          <p15:clr>
            <a:srgbClr val="5ACBF0"/>
          </p15:clr>
        </p15:guide>
        <p15:guide id="20" orient="horz" pos="1162">
          <p15:clr>
            <a:srgbClr val="5ACBF0"/>
          </p15:clr>
        </p15:guide>
        <p15:guide id="21" orient="horz" pos="867">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4D4DA-78EC-4276-8156-9EAFDFF5CD19}"/>
              </a:ext>
            </a:extLst>
          </p:cNvPr>
          <p:cNvSpPr>
            <a:spLocks noGrp="1"/>
          </p:cNvSpPr>
          <p:nvPr>
            <p:ph type="ctrTitle"/>
          </p:nvPr>
        </p:nvSpPr>
        <p:spPr/>
        <p:txBody>
          <a:bodyPr/>
          <a:lstStyle/>
          <a:p>
            <a:r>
              <a:rPr lang="en-US" dirty="0"/>
              <a:t>NFL Viewership Dataset Analysis</a:t>
            </a:r>
          </a:p>
        </p:txBody>
      </p:sp>
      <p:sp>
        <p:nvSpPr>
          <p:cNvPr id="3" name="Subtitle 2">
            <a:extLst>
              <a:ext uri="{FF2B5EF4-FFF2-40B4-BE49-F238E27FC236}">
                <a16:creationId xmlns:a16="http://schemas.microsoft.com/office/drawing/2014/main" id="{611CD475-C916-40F8-9AC7-3D237C899F5B}"/>
              </a:ext>
            </a:extLst>
          </p:cNvPr>
          <p:cNvSpPr>
            <a:spLocks noGrp="1"/>
          </p:cNvSpPr>
          <p:nvPr>
            <p:ph type="subTitle" idx="1"/>
          </p:nvPr>
        </p:nvSpPr>
        <p:spPr/>
        <p:txBody>
          <a:bodyPr/>
          <a:lstStyle/>
          <a:p>
            <a:r>
              <a:rPr lang="en-US" dirty="0"/>
              <a:t>By Jesse Zamora</a:t>
            </a:r>
          </a:p>
        </p:txBody>
      </p:sp>
    </p:spTree>
    <p:extLst>
      <p:ext uri="{BB962C8B-B14F-4D97-AF65-F5344CB8AC3E}">
        <p14:creationId xmlns:p14="http://schemas.microsoft.com/office/powerpoint/2010/main" val="3948979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9EE35-5F77-4E0C-80DD-BB50125274D2}"/>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74D2D0C5-F773-4142-9DF6-941A42341F36}"/>
              </a:ext>
            </a:extLst>
          </p:cNvPr>
          <p:cNvSpPr>
            <a:spLocks noGrp="1"/>
          </p:cNvSpPr>
          <p:nvPr>
            <p:ph idx="1"/>
          </p:nvPr>
        </p:nvSpPr>
        <p:spPr/>
        <p:txBody>
          <a:bodyPr/>
          <a:lstStyle/>
          <a:p>
            <a:r>
              <a:rPr lang="en-US" dirty="0"/>
              <a:t>The 6 variables I will be covering are the viewership numbers from 2010,2012,2014,2016, 2018 and 2020</a:t>
            </a:r>
          </a:p>
          <a:p>
            <a:r>
              <a:rPr lang="en-US" dirty="0"/>
              <a:t>These 6 variables will be used to show the average amount of viewership in each respective year</a:t>
            </a:r>
          </a:p>
          <a:p>
            <a:endParaRPr lang="en-US" dirty="0"/>
          </a:p>
          <a:p>
            <a:endParaRPr lang="en-US" dirty="0"/>
          </a:p>
        </p:txBody>
      </p:sp>
    </p:spTree>
    <p:extLst>
      <p:ext uri="{BB962C8B-B14F-4D97-AF65-F5344CB8AC3E}">
        <p14:creationId xmlns:p14="http://schemas.microsoft.com/office/powerpoint/2010/main" val="2067245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F3193-B7D9-4492-83B5-60CE73E8AB45}"/>
              </a:ext>
            </a:extLst>
          </p:cNvPr>
          <p:cNvSpPr>
            <a:spLocks noGrp="1"/>
          </p:cNvSpPr>
          <p:nvPr>
            <p:ph type="title"/>
          </p:nvPr>
        </p:nvSpPr>
        <p:spPr/>
        <p:txBody>
          <a:bodyPr/>
          <a:lstStyle/>
          <a:p>
            <a:r>
              <a:rPr lang="en-US" dirty="0"/>
              <a:t>Histogram</a:t>
            </a:r>
          </a:p>
        </p:txBody>
      </p:sp>
      <p:pic>
        <p:nvPicPr>
          <p:cNvPr id="4" name="Content Placeholder 3">
            <a:extLst>
              <a:ext uri="{FF2B5EF4-FFF2-40B4-BE49-F238E27FC236}">
                <a16:creationId xmlns:a16="http://schemas.microsoft.com/office/drawing/2014/main" id="{B2BB8968-05CC-4DC6-8207-8DEC8FD77C42}"/>
              </a:ext>
            </a:extLst>
          </p:cNvPr>
          <p:cNvPicPr>
            <a:picLocks noGrp="1" noChangeAspect="1"/>
          </p:cNvPicPr>
          <p:nvPr>
            <p:ph idx="1"/>
          </p:nvPr>
        </p:nvPicPr>
        <p:blipFill>
          <a:blip r:embed="rId2"/>
          <a:stretch>
            <a:fillRect/>
          </a:stretch>
        </p:blipFill>
        <p:spPr>
          <a:xfrm>
            <a:off x="3805166" y="2251877"/>
            <a:ext cx="4578493" cy="2749534"/>
          </a:xfrm>
          <a:prstGeom prst="rect">
            <a:avLst/>
          </a:prstGeom>
        </p:spPr>
      </p:pic>
    </p:spTree>
    <p:extLst>
      <p:ext uri="{BB962C8B-B14F-4D97-AF65-F5344CB8AC3E}">
        <p14:creationId xmlns:p14="http://schemas.microsoft.com/office/powerpoint/2010/main" val="1986020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58168-C437-494B-8080-75882E48D72A}"/>
              </a:ext>
            </a:extLst>
          </p:cNvPr>
          <p:cNvSpPr>
            <a:spLocks noGrp="1"/>
          </p:cNvSpPr>
          <p:nvPr>
            <p:ph type="title"/>
          </p:nvPr>
        </p:nvSpPr>
        <p:spPr/>
        <p:txBody>
          <a:bodyPr/>
          <a:lstStyle/>
          <a:p>
            <a:r>
              <a:rPr lang="en-US" dirty="0"/>
              <a:t>Histogram Explained</a:t>
            </a:r>
          </a:p>
        </p:txBody>
      </p:sp>
      <p:sp>
        <p:nvSpPr>
          <p:cNvPr id="3" name="Content Placeholder 2">
            <a:extLst>
              <a:ext uri="{FF2B5EF4-FFF2-40B4-BE49-F238E27FC236}">
                <a16:creationId xmlns:a16="http://schemas.microsoft.com/office/drawing/2014/main" id="{FFABA2ED-D815-4854-A4CF-8BF19D9A36A2}"/>
              </a:ext>
            </a:extLst>
          </p:cNvPr>
          <p:cNvSpPr>
            <a:spLocks noGrp="1"/>
          </p:cNvSpPr>
          <p:nvPr>
            <p:ph idx="1"/>
          </p:nvPr>
        </p:nvSpPr>
        <p:spPr/>
        <p:txBody>
          <a:bodyPr/>
          <a:lstStyle/>
          <a:p>
            <a:r>
              <a:rPr lang="en-US" dirty="0"/>
              <a:t>The histogram does look rather confusing. I tried several different ways and regardless the outcome – I could not get the year to be the title and the viewership totals in the data. </a:t>
            </a:r>
          </a:p>
          <a:p>
            <a:endParaRPr lang="en-US" dirty="0"/>
          </a:p>
          <a:p>
            <a:r>
              <a:rPr lang="en-US" dirty="0"/>
              <a:t>I used the same data set and created pie charts, line graphs and bar graphs and every single one showed the years as the legend and the viewership totals as the data. </a:t>
            </a:r>
          </a:p>
        </p:txBody>
      </p:sp>
    </p:spTree>
    <p:extLst>
      <p:ext uri="{BB962C8B-B14F-4D97-AF65-F5344CB8AC3E}">
        <p14:creationId xmlns:p14="http://schemas.microsoft.com/office/powerpoint/2010/main" val="4255723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801CA-B10E-4D19-A452-5FCC12FF3ED8}"/>
              </a:ext>
            </a:extLst>
          </p:cNvPr>
          <p:cNvSpPr>
            <a:spLocks noGrp="1"/>
          </p:cNvSpPr>
          <p:nvPr>
            <p:ph type="title"/>
          </p:nvPr>
        </p:nvSpPr>
        <p:spPr/>
        <p:txBody>
          <a:bodyPr/>
          <a:lstStyle/>
          <a:p>
            <a:r>
              <a:rPr lang="en-US" dirty="0"/>
              <a:t>Variable scenarios </a:t>
            </a:r>
          </a:p>
        </p:txBody>
      </p:sp>
      <p:sp>
        <p:nvSpPr>
          <p:cNvPr id="3" name="Content Placeholder 2">
            <a:extLst>
              <a:ext uri="{FF2B5EF4-FFF2-40B4-BE49-F238E27FC236}">
                <a16:creationId xmlns:a16="http://schemas.microsoft.com/office/drawing/2014/main" id="{74F19E87-5AA0-4FDE-A8EF-7C37BCA4373D}"/>
              </a:ext>
            </a:extLst>
          </p:cNvPr>
          <p:cNvSpPr>
            <a:spLocks noGrp="1"/>
          </p:cNvSpPr>
          <p:nvPr>
            <p:ph idx="1"/>
          </p:nvPr>
        </p:nvSpPr>
        <p:spPr/>
        <p:txBody>
          <a:bodyPr/>
          <a:lstStyle/>
          <a:p>
            <a:r>
              <a:rPr lang="en-US" dirty="0"/>
              <a:t>I would compare years 2010 (17.9 million viewers) and 2020(14.9 million viewers) and try and see where the discrepancy in 3 million viewers comes from. </a:t>
            </a:r>
          </a:p>
        </p:txBody>
      </p:sp>
    </p:spTree>
    <p:extLst>
      <p:ext uri="{BB962C8B-B14F-4D97-AF65-F5344CB8AC3E}">
        <p14:creationId xmlns:p14="http://schemas.microsoft.com/office/powerpoint/2010/main" val="1701379579"/>
      </p:ext>
    </p:extLst>
  </p:cSld>
  <p:clrMapOvr>
    <a:masterClrMapping/>
  </p:clrMapOvr>
</p:sld>
</file>

<file path=ppt/theme/theme1.xml><?xml version="1.0" encoding="utf-8"?>
<a:theme xmlns:a="http://schemas.openxmlformats.org/drawingml/2006/main" name="ThinLineVTI">
  <a:themeElements>
    <a:clrScheme name="ThinLines Color Scheme">
      <a:dk1>
        <a:sysClr val="windowText" lastClr="000000"/>
      </a:dk1>
      <a:lt1>
        <a:sysClr val="window" lastClr="FFFFFF"/>
      </a:lt1>
      <a:dk2>
        <a:srgbClr val="000000"/>
      </a:dk2>
      <a:lt2>
        <a:srgbClr val="FFFFFF"/>
      </a:lt2>
      <a:accent1>
        <a:srgbClr val="00BAC8"/>
      </a:accent1>
      <a:accent2>
        <a:srgbClr val="794DFF"/>
      </a:accent2>
      <a:accent3>
        <a:srgbClr val="00D17D"/>
      </a:accent3>
      <a:accent4>
        <a:srgbClr val="404040"/>
      </a:accent4>
      <a:accent5>
        <a:srgbClr val="FE5D21"/>
      </a:accent5>
      <a:accent6>
        <a:srgbClr val="B3B3B3"/>
      </a:accent6>
      <a:hlink>
        <a:srgbClr val="3E8FF1"/>
      </a:hlink>
      <a:folHlink>
        <a:srgbClr val="939393"/>
      </a:folHlink>
    </a:clrScheme>
    <a:fontScheme name="Custom 3">
      <a:majorFont>
        <a:latin typeface="Sagona Book"/>
        <a:ea typeface=""/>
        <a:cs typeface=""/>
      </a:majorFont>
      <a:minorFont>
        <a:latin typeface="Univer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docProps/app.xml><?xml version="1.0" encoding="utf-8"?>
<Properties xmlns="http://schemas.openxmlformats.org/officeDocument/2006/extended-properties" xmlns:vt="http://schemas.openxmlformats.org/officeDocument/2006/docPropsVTypes">
  <Template>Thin line</Template>
  <TotalTime>33</TotalTime>
  <Words>145</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 Light</vt:lpstr>
      <vt:lpstr>Sagona Book</vt:lpstr>
      <vt:lpstr>Univers</vt:lpstr>
      <vt:lpstr>ThinLineVTI</vt:lpstr>
      <vt:lpstr>NFL Viewership Dataset Analysis</vt:lpstr>
      <vt:lpstr>Variables</vt:lpstr>
      <vt:lpstr>Histogram</vt:lpstr>
      <vt:lpstr>Histogram Explained</vt:lpstr>
      <vt:lpstr>Variable scenarios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NFL Viewership Dataset Analysis</dc:title>
  <dc:creator>Jesse Zamora</dc:creator>
  <cp:lastModifiedBy>Jesse Zamora</cp:lastModifiedBy>
  <cp:revision>1</cp:revision>
  <dcterms:created xsi:type="dcterms:W3CDTF">2021-08-14T23:49:12Z</dcterms:created>
  <dcterms:modified xsi:type="dcterms:W3CDTF">2021-08-15T00:22:40Z</dcterms:modified>
</cp:coreProperties>
</file>