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73"/>
    <p:restoredTop sz="78764"/>
  </p:normalViewPr>
  <p:slideViewPr>
    <p:cSldViewPr snapToGrid="0">
      <p:cViewPr varScale="1">
        <p:scale>
          <a:sx n="95" d="100"/>
          <a:sy n="95" d="100"/>
        </p:scale>
        <p:origin x="6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3145C0-BA1D-439E-B5AC-2D010359E39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D32A35-5992-4F54-8EA0-E0847393988F}">
      <dgm:prSet/>
      <dgm:spPr/>
      <dgm:t>
        <a:bodyPr/>
        <a:lstStyle/>
        <a:p>
          <a:r>
            <a:rPr lang="en-US"/>
            <a:t>Components of Box-Jenkins Models:</a:t>
          </a:r>
        </a:p>
      </dgm:t>
    </dgm:pt>
    <dgm:pt modelId="{54EE9979-292B-4D23-8A76-13D8B148662B}" type="parTrans" cxnId="{EFBC9DE1-EA39-4AFF-A74B-08D4792A3DA7}">
      <dgm:prSet/>
      <dgm:spPr/>
      <dgm:t>
        <a:bodyPr/>
        <a:lstStyle/>
        <a:p>
          <a:endParaRPr lang="en-US"/>
        </a:p>
      </dgm:t>
    </dgm:pt>
    <dgm:pt modelId="{060CA04D-D19B-4FFE-9B96-A99462D332C4}" type="sibTrans" cxnId="{EFBC9DE1-EA39-4AFF-A74B-08D4792A3DA7}">
      <dgm:prSet/>
      <dgm:spPr/>
      <dgm:t>
        <a:bodyPr/>
        <a:lstStyle/>
        <a:p>
          <a:endParaRPr lang="en-US"/>
        </a:p>
      </dgm:t>
    </dgm:pt>
    <dgm:pt modelId="{5F947E40-D0FC-462E-A1C7-8711AD592CF8}">
      <dgm:prSet/>
      <dgm:spPr/>
      <dgm:t>
        <a:bodyPr/>
        <a:lstStyle/>
        <a:p>
          <a:r>
            <a:rPr lang="en-US"/>
            <a:t>p: Autoregressive (AR) order for non-seasonal component.</a:t>
          </a:r>
        </a:p>
      </dgm:t>
    </dgm:pt>
    <dgm:pt modelId="{E09BD710-D670-4ED4-992D-CCB55CCE4913}" type="parTrans" cxnId="{33AB248B-7C8C-4D3C-91F5-A135EA1485AB}">
      <dgm:prSet/>
      <dgm:spPr/>
      <dgm:t>
        <a:bodyPr/>
        <a:lstStyle/>
        <a:p>
          <a:endParaRPr lang="en-US"/>
        </a:p>
      </dgm:t>
    </dgm:pt>
    <dgm:pt modelId="{3FF0DC70-1F9A-43C1-946B-2A2C512ADA8B}" type="sibTrans" cxnId="{33AB248B-7C8C-4D3C-91F5-A135EA1485AB}">
      <dgm:prSet/>
      <dgm:spPr/>
      <dgm:t>
        <a:bodyPr/>
        <a:lstStyle/>
        <a:p>
          <a:endParaRPr lang="en-US"/>
        </a:p>
      </dgm:t>
    </dgm:pt>
    <dgm:pt modelId="{6539899C-B31E-4F2A-80D8-35458451863A}">
      <dgm:prSet/>
      <dgm:spPr/>
      <dgm:t>
        <a:bodyPr/>
        <a:lstStyle/>
        <a:p>
          <a:r>
            <a:rPr lang="en-US"/>
            <a:t>d: Differencing order for non-seasonal component.</a:t>
          </a:r>
        </a:p>
      </dgm:t>
    </dgm:pt>
    <dgm:pt modelId="{2E45D13C-F421-4F8C-B14F-B92FBA3778CC}" type="parTrans" cxnId="{2FCB1F92-D4D8-4D70-AC9A-F523E7314128}">
      <dgm:prSet/>
      <dgm:spPr/>
      <dgm:t>
        <a:bodyPr/>
        <a:lstStyle/>
        <a:p>
          <a:endParaRPr lang="en-US"/>
        </a:p>
      </dgm:t>
    </dgm:pt>
    <dgm:pt modelId="{886DAAB9-0F44-480F-96EC-2EAACF538489}" type="sibTrans" cxnId="{2FCB1F92-D4D8-4D70-AC9A-F523E7314128}">
      <dgm:prSet/>
      <dgm:spPr/>
      <dgm:t>
        <a:bodyPr/>
        <a:lstStyle/>
        <a:p>
          <a:endParaRPr lang="en-US"/>
        </a:p>
      </dgm:t>
    </dgm:pt>
    <dgm:pt modelId="{FD76F77B-749C-47E0-B4CF-D459F34240E3}">
      <dgm:prSet/>
      <dgm:spPr/>
      <dgm:t>
        <a:bodyPr/>
        <a:lstStyle/>
        <a:p>
          <a:r>
            <a:rPr lang="en-US"/>
            <a:t>q: Moving average (MA) order for non-seasonal component.</a:t>
          </a:r>
        </a:p>
      </dgm:t>
    </dgm:pt>
    <dgm:pt modelId="{3A07852D-8B7D-45EC-BD1B-343959DF09F8}" type="parTrans" cxnId="{69270E6E-96BC-4338-99E3-8B35D5774519}">
      <dgm:prSet/>
      <dgm:spPr/>
      <dgm:t>
        <a:bodyPr/>
        <a:lstStyle/>
        <a:p>
          <a:endParaRPr lang="en-US"/>
        </a:p>
      </dgm:t>
    </dgm:pt>
    <dgm:pt modelId="{B0625CDB-A083-4C56-9EE4-E9438AFD418E}" type="sibTrans" cxnId="{69270E6E-96BC-4338-99E3-8B35D5774519}">
      <dgm:prSet/>
      <dgm:spPr/>
      <dgm:t>
        <a:bodyPr/>
        <a:lstStyle/>
        <a:p>
          <a:endParaRPr lang="en-US"/>
        </a:p>
      </dgm:t>
    </dgm:pt>
    <dgm:pt modelId="{8A1A31CF-0565-494D-BAB7-BBB4544CA379}">
      <dgm:prSet/>
      <dgm:spPr/>
      <dgm:t>
        <a:bodyPr/>
        <a:lstStyle/>
        <a:p>
          <a:r>
            <a:rPr lang="en-US"/>
            <a:t>P: Autoregressive (AR) order for seasonal component.</a:t>
          </a:r>
        </a:p>
      </dgm:t>
    </dgm:pt>
    <dgm:pt modelId="{B2852768-A2BA-4542-B966-765A4AF85926}" type="parTrans" cxnId="{2969C4B4-B11A-4F64-80A4-CF5A2D3289B5}">
      <dgm:prSet/>
      <dgm:spPr/>
      <dgm:t>
        <a:bodyPr/>
        <a:lstStyle/>
        <a:p>
          <a:endParaRPr lang="en-US"/>
        </a:p>
      </dgm:t>
    </dgm:pt>
    <dgm:pt modelId="{E5E54F63-04C1-480D-BBF7-EDA84222C8B6}" type="sibTrans" cxnId="{2969C4B4-B11A-4F64-80A4-CF5A2D3289B5}">
      <dgm:prSet/>
      <dgm:spPr/>
      <dgm:t>
        <a:bodyPr/>
        <a:lstStyle/>
        <a:p>
          <a:endParaRPr lang="en-US"/>
        </a:p>
      </dgm:t>
    </dgm:pt>
    <dgm:pt modelId="{815DC25D-6333-4C15-822F-C2A816884D32}">
      <dgm:prSet/>
      <dgm:spPr/>
      <dgm:t>
        <a:bodyPr/>
        <a:lstStyle/>
        <a:p>
          <a:r>
            <a:rPr lang="en-US"/>
            <a:t>D: Differencing order for seasonal component.</a:t>
          </a:r>
        </a:p>
      </dgm:t>
    </dgm:pt>
    <dgm:pt modelId="{5D0854DE-11DB-4CA9-A80A-31551BD28B35}" type="parTrans" cxnId="{F779F646-8D98-4365-8277-B1AA19D2A142}">
      <dgm:prSet/>
      <dgm:spPr/>
      <dgm:t>
        <a:bodyPr/>
        <a:lstStyle/>
        <a:p>
          <a:endParaRPr lang="en-US"/>
        </a:p>
      </dgm:t>
    </dgm:pt>
    <dgm:pt modelId="{4B097E39-F084-4F30-BCFD-B186E3525ADF}" type="sibTrans" cxnId="{F779F646-8D98-4365-8277-B1AA19D2A142}">
      <dgm:prSet/>
      <dgm:spPr/>
      <dgm:t>
        <a:bodyPr/>
        <a:lstStyle/>
        <a:p>
          <a:endParaRPr lang="en-US"/>
        </a:p>
      </dgm:t>
    </dgm:pt>
    <dgm:pt modelId="{BE67BC3D-20DB-4C45-A522-F3B595DC7882}">
      <dgm:prSet/>
      <dgm:spPr/>
      <dgm:t>
        <a:bodyPr/>
        <a:lstStyle/>
        <a:p>
          <a:r>
            <a:rPr lang="en-US"/>
            <a:t>Q: Moving average (MA) order for seasonal component.</a:t>
          </a:r>
        </a:p>
      </dgm:t>
    </dgm:pt>
    <dgm:pt modelId="{A44B6185-75FA-47AF-8B3E-F8526F099DC3}" type="parTrans" cxnId="{75F319D8-C891-4DC6-BB55-39EACBA468D7}">
      <dgm:prSet/>
      <dgm:spPr/>
      <dgm:t>
        <a:bodyPr/>
        <a:lstStyle/>
        <a:p>
          <a:endParaRPr lang="en-US"/>
        </a:p>
      </dgm:t>
    </dgm:pt>
    <dgm:pt modelId="{8804559B-BBCF-430D-8B52-525DCC198090}" type="sibTrans" cxnId="{75F319D8-C891-4DC6-BB55-39EACBA468D7}">
      <dgm:prSet/>
      <dgm:spPr/>
      <dgm:t>
        <a:bodyPr/>
        <a:lstStyle/>
        <a:p>
          <a:endParaRPr lang="en-US"/>
        </a:p>
      </dgm:t>
    </dgm:pt>
    <dgm:pt modelId="{0C7308E5-1285-4D54-8940-B21F938D0F4F}">
      <dgm:prSet/>
      <dgm:spPr/>
      <dgm:t>
        <a:bodyPr/>
        <a:lstStyle/>
        <a:p>
          <a:r>
            <a:rPr lang="en-US"/>
            <a:t>s: Seasonal period (e.g., 12 for monthly data, 4 for quarterly data).</a:t>
          </a:r>
        </a:p>
      </dgm:t>
    </dgm:pt>
    <dgm:pt modelId="{89095D4D-B0C5-43F3-868A-A3D11C64BD22}" type="parTrans" cxnId="{1746ADF2-D780-426F-83BA-880603D7E059}">
      <dgm:prSet/>
      <dgm:spPr/>
      <dgm:t>
        <a:bodyPr/>
        <a:lstStyle/>
        <a:p>
          <a:endParaRPr lang="en-US"/>
        </a:p>
      </dgm:t>
    </dgm:pt>
    <dgm:pt modelId="{D2FFB4FD-48D9-41A7-947D-03C2829D4139}" type="sibTrans" cxnId="{1746ADF2-D780-426F-83BA-880603D7E059}">
      <dgm:prSet/>
      <dgm:spPr/>
      <dgm:t>
        <a:bodyPr/>
        <a:lstStyle/>
        <a:p>
          <a:endParaRPr lang="en-US"/>
        </a:p>
      </dgm:t>
    </dgm:pt>
    <dgm:pt modelId="{8B544D24-EFAC-AB4B-9970-32F5F407CB6D}" type="pres">
      <dgm:prSet presAssocID="{B03145C0-BA1D-439E-B5AC-2D010359E39F}" presName="linear" presStyleCnt="0">
        <dgm:presLayoutVars>
          <dgm:animLvl val="lvl"/>
          <dgm:resizeHandles val="exact"/>
        </dgm:presLayoutVars>
      </dgm:prSet>
      <dgm:spPr/>
    </dgm:pt>
    <dgm:pt modelId="{EBA1D3C4-C144-E741-BB89-1FC71A2EC4FD}" type="pres">
      <dgm:prSet presAssocID="{17D32A35-5992-4F54-8EA0-E0847393988F}" presName="parentText" presStyleLbl="node1" presStyleIdx="0" presStyleCnt="8">
        <dgm:presLayoutVars>
          <dgm:chMax val="0"/>
          <dgm:bulletEnabled val="1"/>
        </dgm:presLayoutVars>
      </dgm:prSet>
      <dgm:spPr/>
    </dgm:pt>
    <dgm:pt modelId="{94EC2CB4-4A9F-BA40-97D1-C8BA47F40D5C}" type="pres">
      <dgm:prSet presAssocID="{060CA04D-D19B-4FFE-9B96-A99462D332C4}" presName="spacer" presStyleCnt="0"/>
      <dgm:spPr/>
    </dgm:pt>
    <dgm:pt modelId="{7929C0DA-283D-1243-AC4F-A1182D6DAC21}" type="pres">
      <dgm:prSet presAssocID="{5F947E40-D0FC-462E-A1C7-8711AD592CF8}" presName="parentText" presStyleLbl="node1" presStyleIdx="1" presStyleCnt="8">
        <dgm:presLayoutVars>
          <dgm:chMax val="0"/>
          <dgm:bulletEnabled val="1"/>
        </dgm:presLayoutVars>
      </dgm:prSet>
      <dgm:spPr/>
    </dgm:pt>
    <dgm:pt modelId="{A9C49DDE-299F-CF4C-8DC2-D2075132042D}" type="pres">
      <dgm:prSet presAssocID="{3FF0DC70-1F9A-43C1-946B-2A2C512ADA8B}" presName="spacer" presStyleCnt="0"/>
      <dgm:spPr/>
    </dgm:pt>
    <dgm:pt modelId="{2605784F-BE2A-3B48-953B-FB67520A0B12}" type="pres">
      <dgm:prSet presAssocID="{6539899C-B31E-4F2A-80D8-35458451863A}" presName="parentText" presStyleLbl="node1" presStyleIdx="2" presStyleCnt="8">
        <dgm:presLayoutVars>
          <dgm:chMax val="0"/>
          <dgm:bulletEnabled val="1"/>
        </dgm:presLayoutVars>
      </dgm:prSet>
      <dgm:spPr/>
    </dgm:pt>
    <dgm:pt modelId="{CDB8D8B9-24D4-1B42-951A-AE155A3F7512}" type="pres">
      <dgm:prSet presAssocID="{886DAAB9-0F44-480F-96EC-2EAACF538489}" presName="spacer" presStyleCnt="0"/>
      <dgm:spPr/>
    </dgm:pt>
    <dgm:pt modelId="{380B70EF-539F-6045-A00D-3FE802FB09FB}" type="pres">
      <dgm:prSet presAssocID="{FD76F77B-749C-47E0-B4CF-D459F34240E3}" presName="parentText" presStyleLbl="node1" presStyleIdx="3" presStyleCnt="8">
        <dgm:presLayoutVars>
          <dgm:chMax val="0"/>
          <dgm:bulletEnabled val="1"/>
        </dgm:presLayoutVars>
      </dgm:prSet>
      <dgm:spPr/>
    </dgm:pt>
    <dgm:pt modelId="{0E557908-4C9B-884B-86E2-6E5502AEB0AE}" type="pres">
      <dgm:prSet presAssocID="{B0625CDB-A083-4C56-9EE4-E9438AFD418E}" presName="spacer" presStyleCnt="0"/>
      <dgm:spPr/>
    </dgm:pt>
    <dgm:pt modelId="{24531AE5-3D04-EF4D-909F-C5D5EA0AF004}" type="pres">
      <dgm:prSet presAssocID="{8A1A31CF-0565-494D-BAB7-BBB4544CA379}" presName="parentText" presStyleLbl="node1" presStyleIdx="4" presStyleCnt="8">
        <dgm:presLayoutVars>
          <dgm:chMax val="0"/>
          <dgm:bulletEnabled val="1"/>
        </dgm:presLayoutVars>
      </dgm:prSet>
      <dgm:spPr/>
    </dgm:pt>
    <dgm:pt modelId="{F3CB9106-FC17-FE4D-8113-3932CB7443A5}" type="pres">
      <dgm:prSet presAssocID="{E5E54F63-04C1-480D-BBF7-EDA84222C8B6}" presName="spacer" presStyleCnt="0"/>
      <dgm:spPr/>
    </dgm:pt>
    <dgm:pt modelId="{014C2CE0-8916-A040-B09E-AD17B20152F1}" type="pres">
      <dgm:prSet presAssocID="{815DC25D-6333-4C15-822F-C2A816884D32}" presName="parentText" presStyleLbl="node1" presStyleIdx="5" presStyleCnt="8">
        <dgm:presLayoutVars>
          <dgm:chMax val="0"/>
          <dgm:bulletEnabled val="1"/>
        </dgm:presLayoutVars>
      </dgm:prSet>
      <dgm:spPr/>
    </dgm:pt>
    <dgm:pt modelId="{49079EE6-6698-FA48-BE60-118C60A94C0D}" type="pres">
      <dgm:prSet presAssocID="{4B097E39-F084-4F30-BCFD-B186E3525ADF}" presName="spacer" presStyleCnt="0"/>
      <dgm:spPr/>
    </dgm:pt>
    <dgm:pt modelId="{07ED40E7-6128-884E-9E4C-71C7F16A63C8}" type="pres">
      <dgm:prSet presAssocID="{BE67BC3D-20DB-4C45-A522-F3B595DC7882}" presName="parentText" presStyleLbl="node1" presStyleIdx="6" presStyleCnt="8">
        <dgm:presLayoutVars>
          <dgm:chMax val="0"/>
          <dgm:bulletEnabled val="1"/>
        </dgm:presLayoutVars>
      </dgm:prSet>
      <dgm:spPr/>
    </dgm:pt>
    <dgm:pt modelId="{ACF8CC08-B77B-E44A-9CE2-54828A2DF9C2}" type="pres">
      <dgm:prSet presAssocID="{8804559B-BBCF-430D-8B52-525DCC198090}" presName="spacer" presStyleCnt="0"/>
      <dgm:spPr/>
    </dgm:pt>
    <dgm:pt modelId="{14A43C85-DE19-5949-A132-2863F1B91BB7}" type="pres">
      <dgm:prSet presAssocID="{0C7308E5-1285-4D54-8940-B21F938D0F4F}" presName="parentText" presStyleLbl="node1" presStyleIdx="7" presStyleCnt="8">
        <dgm:presLayoutVars>
          <dgm:chMax val="0"/>
          <dgm:bulletEnabled val="1"/>
        </dgm:presLayoutVars>
      </dgm:prSet>
      <dgm:spPr/>
    </dgm:pt>
  </dgm:ptLst>
  <dgm:cxnLst>
    <dgm:cxn modelId="{DDB5F705-7F87-174E-9882-D0FCBB347B24}" type="presOf" srcId="{8A1A31CF-0565-494D-BAB7-BBB4544CA379}" destId="{24531AE5-3D04-EF4D-909F-C5D5EA0AF004}" srcOrd="0" destOrd="0" presId="urn:microsoft.com/office/officeart/2005/8/layout/vList2"/>
    <dgm:cxn modelId="{607BFE29-2847-5548-AD98-21C69941D7B0}" type="presOf" srcId="{FD76F77B-749C-47E0-B4CF-D459F34240E3}" destId="{380B70EF-539F-6045-A00D-3FE802FB09FB}" srcOrd="0" destOrd="0" presId="urn:microsoft.com/office/officeart/2005/8/layout/vList2"/>
    <dgm:cxn modelId="{0132933D-5370-F645-8312-D49856F854C0}" type="presOf" srcId="{6539899C-B31E-4F2A-80D8-35458451863A}" destId="{2605784F-BE2A-3B48-953B-FB67520A0B12}" srcOrd="0" destOrd="0" presId="urn:microsoft.com/office/officeart/2005/8/layout/vList2"/>
    <dgm:cxn modelId="{F779F646-8D98-4365-8277-B1AA19D2A142}" srcId="{B03145C0-BA1D-439E-B5AC-2D010359E39F}" destId="{815DC25D-6333-4C15-822F-C2A816884D32}" srcOrd="5" destOrd="0" parTransId="{5D0854DE-11DB-4CA9-A80A-31551BD28B35}" sibTransId="{4B097E39-F084-4F30-BCFD-B186E3525ADF}"/>
    <dgm:cxn modelId="{8454E652-8717-5A4A-9C41-22D9983198CE}" type="presOf" srcId="{B03145C0-BA1D-439E-B5AC-2D010359E39F}" destId="{8B544D24-EFAC-AB4B-9970-32F5F407CB6D}" srcOrd="0" destOrd="0" presId="urn:microsoft.com/office/officeart/2005/8/layout/vList2"/>
    <dgm:cxn modelId="{69270E6E-96BC-4338-99E3-8B35D5774519}" srcId="{B03145C0-BA1D-439E-B5AC-2D010359E39F}" destId="{FD76F77B-749C-47E0-B4CF-D459F34240E3}" srcOrd="3" destOrd="0" parTransId="{3A07852D-8B7D-45EC-BD1B-343959DF09F8}" sibTransId="{B0625CDB-A083-4C56-9EE4-E9438AFD418E}"/>
    <dgm:cxn modelId="{33AB248B-7C8C-4D3C-91F5-A135EA1485AB}" srcId="{B03145C0-BA1D-439E-B5AC-2D010359E39F}" destId="{5F947E40-D0FC-462E-A1C7-8711AD592CF8}" srcOrd="1" destOrd="0" parTransId="{E09BD710-D670-4ED4-992D-CCB55CCE4913}" sibTransId="{3FF0DC70-1F9A-43C1-946B-2A2C512ADA8B}"/>
    <dgm:cxn modelId="{2FCB1F92-D4D8-4D70-AC9A-F523E7314128}" srcId="{B03145C0-BA1D-439E-B5AC-2D010359E39F}" destId="{6539899C-B31E-4F2A-80D8-35458451863A}" srcOrd="2" destOrd="0" parTransId="{2E45D13C-F421-4F8C-B14F-B92FBA3778CC}" sibTransId="{886DAAB9-0F44-480F-96EC-2EAACF538489}"/>
    <dgm:cxn modelId="{E7225293-8046-4C4D-8C7C-C57F8546EBBA}" type="presOf" srcId="{815DC25D-6333-4C15-822F-C2A816884D32}" destId="{014C2CE0-8916-A040-B09E-AD17B20152F1}" srcOrd="0" destOrd="0" presId="urn:microsoft.com/office/officeart/2005/8/layout/vList2"/>
    <dgm:cxn modelId="{BDD80F97-4E02-624D-927E-AA7382F7614B}" type="presOf" srcId="{BE67BC3D-20DB-4C45-A522-F3B595DC7882}" destId="{07ED40E7-6128-884E-9E4C-71C7F16A63C8}" srcOrd="0" destOrd="0" presId="urn:microsoft.com/office/officeart/2005/8/layout/vList2"/>
    <dgm:cxn modelId="{1C9448B0-7E8A-5E4B-B440-888723696C21}" type="presOf" srcId="{5F947E40-D0FC-462E-A1C7-8711AD592CF8}" destId="{7929C0DA-283D-1243-AC4F-A1182D6DAC21}" srcOrd="0" destOrd="0" presId="urn:microsoft.com/office/officeart/2005/8/layout/vList2"/>
    <dgm:cxn modelId="{2969C4B4-B11A-4F64-80A4-CF5A2D3289B5}" srcId="{B03145C0-BA1D-439E-B5AC-2D010359E39F}" destId="{8A1A31CF-0565-494D-BAB7-BBB4544CA379}" srcOrd="4" destOrd="0" parTransId="{B2852768-A2BA-4542-B966-765A4AF85926}" sibTransId="{E5E54F63-04C1-480D-BBF7-EDA84222C8B6}"/>
    <dgm:cxn modelId="{F15A43BF-CE05-6B48-8398-764031F50056}" type="presOf" srcId="{17D32A35-5992-4F54-8EA0-E0847393988F}" destId="{EBA1D3C4-C144-E741-BB89-1FC71A2EC4FD}" srcOrd="0" destOrd="0" presId="urn:microsoft.com/office/officeart/2005/8/layout/vList2"/>
    <dgm:cxn modelId="{507016D3-CEA6-C54E-80D9-3B71165B9D6B}" type="presOf" srcId="{0C7308E5-1285-4D54-8940-B21F938D0F4F}" destId="{14A43C85-DE19-5949-A132-2863F1B91BB7}" srcOrd="0" destOrd="0" presId="urn:microsoft.com/office/officeart/2005/8/layout/vList2"/>
    <dgm:cxn modelId="{75F319D8-C891-4DC6-BB55-39EACBA468D7}" srcId="{B03145C0-BA1D-439E-B5AC-2D010359E39F}" destId="{BE67BC3D-20DB-4C45-A522-F3B595DC7882}" srcOrd="6" destOrd="0" parTransId="{A44B6185-75FA-47AF-8B3E-F8526F099DC3}" sibTransId="{8804559B-BBCF-430D-8B52-525DCC198090}"/>
    <dgm:cxn modelId="{EFBC9DE1-EA39-4AFF-A74B-08D4792A3DA7}" srcId="{B03145C0-BA1D-439E-B5AC-2D010359E39F}" destId="{17D32A35-5992-4F54-8EA0-E0847393988F}" srcOrd="0" destOrd="0" parTransId="{54EE9979-292B-4D23-8A76-13D8B148662B}" sibTransId="{060CA04D-D19B-4FFE-9B96-A99462D332C4}"/>
    <dgm:cxn modelId="{1746ADF2-D780-426F-83BA-880603D7E059}" srcId="{B03145C0-BA1D-439E-B5AC-2D010359E39F}" destId="{0C7308E5-1285-4D54-8940-B21F938D0F4F}" srcOrd="7" destOrd="0" parTransId="{89095D4D-B0C5-43F3-868A-A3D11C64BD22}" sibTransId="{D2FFB4FD-48D9-41A7-947D-03C2829D4139}"/>
    <dgm:cxn modelId="{E39ABB92-4F34-D643-BB8C-A5E1E5818B41}" type="presParOf" srcId="{8B544D24-EFAC-AB4B-9970-32F5F407CB6D}" destId="{EBA1D3C4-C144-E741-BB89-1FC71A2EC4FD}" srcOrd="0" destOrd="0" presId="urn:microsoft.com/office/officeart/2005/8/layout/vList2"/>
    <dgm:cxn modelId="{8DFC9621-0637-1845-B2A5-7125740EE648}" type="presParOf" srcId="{8B544D24-EFAC-AB4B-9970-32F5F407CB6D}" destId="{94EC2CB4-4A9F-BA40-97D1-C8BA47F40D5C}" srcOrd="1" destOrd="0" presId="urn:microsoft.com/office/officeart/2005/8/layout/vList2"/>
    <dgm:cxn modelId="{1F8F6DC8-DE10-5743-977B-DAF4DBF34C6B}" type="presParOf" srcId="{8B544D24-EFAC-AB4B-9970-32F5F407CB6D}" destId="{7929C0DA-283D-1243-AC4F-A1182D6DAC21}" srcOrd="2" destOrd="0" presId="urn:microsoft.com/office/officeart/2005/8/layout/vList2"/>
    <dgm:cxn modelId="{514A06E3-4006-1B4F-9036-F31A1D60B394}" type="presParOf" srcId="{8B544D24-EFAC-AB4B-9970-32F5F407CB6D}" destId="{A9C49DDE-299F-CF4C-8DC2-D2075132042D}" srcOrd="3" destOrd="0" presId="urn:microsoft.com/office/officeart/2005/8/layout/vList2"/>
    <dgm:cxn modelId="{EC42EF8B-F3C7-7C49-B9D1-E60D0FBCBB9C}" type="presParOf" srcId="{8B544D24-EFAC-AB4B-9970-32F5F407CB6D}" destId="{2605784F-BE2A-3B48-953B-FB67520A0B12}" srcOrd="4" destOrd="0" presId="urn:microsoft.com/office/officeart/2005/8/layout/vList2"/>
    <dgm:cxn modelId="{1AEFE49F-58B9-2D4E-9519-412BBB425D87}" type="presParOf" srcId="{8B544D24-EFAC-AB4B-9970-32F5F407CB6D}" destId="{CDB8D8B9-24D4-1B42-951A-AE155A3F7512}" srcOrd="5" destOrd="0" presId="urn:microsoft.com/office/officeart/2005/8/layout/vList2"/>
    <dgm:cxn modelId="{4EFBF8BF-8CC8-114C-831C-96978D518B8B}" type="presParOf" srcId="{8B544D24-EFAC-AB4B-9970-32F5F407CB6D}" destId="{380B70EF-539F-6045-A00D-3FE802FB09FB}" srcOrd="6" destOrd="0" presId="urn:microsoft.com/office/officeart/2005/8/layout/vList2"/>
    <dgm:cxn modelId="{B169D050-E5FD-B846-BA08-D72B276FC561}" type="presParOf" srcId="{8B544D24-EFAC-AB4B-9970-32F5F407CB6D}" destId="{0E557908-4C9B-884B-86E2-6E5502AEB0AE}" srcOrd="7" destOrd="0" presId="urn:microsoft.com/office/officeart/2005/8/layout/vList2"/>
    <dgm:cxn modelId="{4F5A33A2-77B5-A544-A1B3-E40087FC7237}" type="presParOf" srcId="{8B544D24-EFAC-AB4B-9970-32F5F407CB6D}" destId="{24531AE5-3D04-EF4D-909F-C5D5EA0AF004}" srcOrd="8" destOrd="0" presId="urn:microsoft.com/office/officeart/2005/8/layout/vList2"/>
    <dgm:cxn modelId="{59146D52-4F8C-6144-984D-6AE35454E3BC}" type="presParOf" srcId="{8B544D24-EFAC-AB4B-9970-32F5F407CB6D}" destId="{F3CB9106-FC17-FE4D-8113-3932CB7443A5}" srcOrd="9" destOrd="0" presId="urn:microsoft.com/office/officeart/2005/8/layout/vList2"/>
    <dgm:cxn modelId="{B987CC1D-49E7-E246-B621-8E659F5DBD2D}" type="presParOf" srcId="{8B544D24-EFAC-AB4B-9970-32F5F407CB6D}" destId="{014C2CE0-8916-A040-B09E-AD17B20152F1}" srcOrd="10" destOrd="0" presId="urn:microsoft.com/office/officeart/2005/8/layout/vList2"/>
    <dgm:cxn modelId="{3773A77E-606A-B348-AF48-B18F44C2C383}" type="presParOf" srcId="{8B544D24-EFAC-AB4B-9970-32F5F407CB6D}" destId="{49079EE6-6698-FA48-BE60-118C60A94C0D}" srcOrd="11" destOrd="0" presId="urn:microsoft.com/office/officeart/2005/8/layout/vList2"/>
    <dgm:cxn modelId="{C0C13A70-9D64-6A46-8A95-1E382610AE90}" type="presParOf" srcId="{8B544D24-EFAC-AB4B-9970-32F5F407CB6D}" destId="{07ED40E7-6128-884E-9E4C-71C7F16A63C8}" srcOrd="12" destOrd="0" presId="urn:microsoft.com/office/officeart/2005/8/layout/vList2"/>
    <dgm:cxn modelId="{38ABD211-182F-AA49-85B5-84C2D474C1C8}" type="presParOf" srcId="{8B544D24-EFAC-AB4B-9970-32F5F407CB6D}" destId="{ACF8CC08-B77B-E44A-9CE2-54828A2DF9C2}" srcOrd="13" destOrd="0" presId="urn:microsoft.com/office/officeart/2005/8/layout/vList2"/>
    <dgm:cxn modelId="{4837A8F1-48A1-B849-8109-2B9DFD263ADD}" type="presParOf" srcId="{8B544D24-EFAC-AB4B-9970-32F5F407CB6D}" destId="{14A43C85-DE19-5949-A132-2863F1B91BB7}"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F7CC76-CD25-47C7-B485-25054954821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DBC727C-9E73-45DE-B001-93D16EE25412}">
      <dgm:prSet/>
      <dgm:spPr/>
      <dgm:t>
        <a:bodyPr/>
        <a:lstStyle/>
        <a:p>
          <a:pPr>
            <a:lnSpc>
              <a:spcPct val="100000"/>
            </a:lnSpc>
          </a:pPr>
          <a:r>
            <a:rPr lang="en-US"/>
            <a:t>Used automated process to select based on the AIC and BIC</a:t>
          </a:r>
        </a:p>
      </dgm:t>
    </dgm:pt>
    <dgm:pt modelId="{3833A55C-E742-4151-98FF-F0A955A8ED15}" type="parTrans" cxnId="{B03D65FE-7207-4BD9-8D81-46FEC721981F}">
      <dgm:prSet/>
      <dgm:spPr/>
      <dgm:t>
        <a:bodyPr/>
        <a:lstStyle/>
        <a:p>
          <a:endParaRPr lang="en-US"/>
        </a:p>
      </dgm:t>
    </dgm:pt>
    <dgm:pt modelId="{F77DFD60-3F35-4AE0-B42D-FE0E6747FB06}" type="sibTrans" cxnId="{B03D65FE-7207-4BD9-8D81-46FEC721981F}">
      <dgm:prSet/>
      <dgm:spPr/>
      <dgm:t>
        <a:bodyPr/>
        <a:lstStyle/>
        <a:p>
          <a:endParaRPr lang="en-US"/>
        </a:p>
      </dgm:t>
    </dgm:pt>
    <dgm:pt modelId="{D0DA457D-B987-41BD-88A4-47BF675355AF}">
      <dgm:prSet/>
      <dgm:spPr/>
      <dgm:t>
        <a:bodyPr/>
        <a:lstStyle/>
        <a:p>
          <a:pPr>
            <a:lnSpc>
              <a:spcPct val="100000"/>
            </a:lnSpc>
          </a:pPr>
          <a:r>
            <a:rPr lang="en-US"/>
            <a:t>Found:</a:t>
          </a:r>
        </a:p>
      </dgm:t>
    </dgm:pt>
    <dgm:pt modelId="{80D84BF0-5D29-4589-83CC-FE1A857B1535}" type="parTrans" cxnId="{496C65F5-D178-401D-BB16-80D75477CF99}">
      <dgm:prSet/>
      <dgm:spPr/>
      <dgm:t>
        <a:bodyPr/>
        <a:lstStyle/>
        <a:p>
          <a:endParaRPr lang="en-US"/>
        </a:p>
      </dgm:t>
    </dgm:pt>
    <dgm:pt modelId="{B64DA8D9-2CED-46AE-8834-684229E418E2}" type="sibTrans" cxnId="{496C65F5-D178-401D-BB16-80D75477CF99}">
      <dgm:prSet/>
      <dgm:spPr/>
      <dgm:t>
        <a:bodyPr/>
        <a:lstStyle/>
        <a:p>
          <a:endParaRPr lang="en-US"/>
        </a:p>
      </dgm:t>
    </dgm:pt>
    <dgm:pt modelId="{35E445B0-004D-410C-B785-7CE9CA70A2D5}">
      <dgm:prSet/>
      <dgm:spPr/>
      <dgm:t>
        <a:bodyPr/>
        <a:lstStyle/>
        <a:p>
          <a:pPr>
            <a:lnSpc>
              <a:spcPct val="100000"/>
            </a:lnSpc>
          </a:pPr>
          <a:r>
            <a:rPr lang="en-US"/>
            <a:t>ARIMA (16,0,1)</a:t>
          </a:r>
        </a:p>
      </dgm:t>
    </dgm:pt>
    <dgm:pt modelId="{26F13CBD-64EA-4C69-9E5C-2FF6EFC6465F}" type="parTrans" cxnId="{02229F7D-6D9E-42B2-8ED8-32C5DA60E6FC}">
      <dgm:prSet/>
      <dgm:spPr/>
      <dgm:t>
        <a:bodyPr/>
        <a:lstStyle/>
        <a:p>
          <a:endParaRPr lang="en-US"/>
        </a:p>
      </dgm:t>
    </dgm:pt>
    <dgm:pt modelId="{9A9D3976-5E55-466A-9065-6260CD12597A}" type="sibTrans" cxnId="{02229F7D-6D9E-42B2-8ED8-32C5DA60E6FC}">
      <dgm:prSet/>
      <dgm:spPr/>
      <dgm:t>
        <a:bodyPr/>
        <a:lstStyle/>
        <a:p>
          <a:endParaRPr lang="en-US"/>
        </a:p>
      </dgm:t>
    </dgm:pt>
    <dgm:pt modelId="{F94B0810-533A-4E47-BF2E-F6B45DE4043B}">
      <dgm:prSet/>
      <dgm:spPr/>
      <dgm:t>
        <a:bodyPr/>
        <a:lstStyle/>
        <a:p>
          <a:r>
            <a:rPr lang="en-US"/>
            <a:t>AIC: 30145.431603</a:t>
          </a:r>
        </a:p>
      </dgm:t>
    </dgm:pt>
    <dgm:pt modelId="{0A306EE6-48B9-4F6C-B450-493B4E39AEDC}" type="parTrans" cxnId="{B5A44DB9-B691-4EBE-8039-863401E0C3BA}">
      <dgm:prSet/>
      <dgm:spPr/>
      <dgm:t>
        <a:bodyPr/>
        <a:lstStyle/>
        <a:p>
          <a:endParaRPr lang="en-US"/>
        </a:p>
      </dgm:t>
    </dgm:pt>
    <dgm:pt modelId="{B64C0F20-6B20-4E76-9FB6-E1430D3170BD}" type="sibTrans" cxnId="{B5A44DB9-B691-4EBE-8039-863401E0C3BA}">
      <dgm:prSet/>
      <dgm:spPr/>
      <dgm:t>
        <a:bodyPr/>
        <a:lstStyle/>
        <a:p>
          <a:endParaRPr lang="en-US"/>
        </a:p>
      </dgm:t>
    </dgm:pt>
    <dgm:pt modelId="{CA088011-8AE5-442E-85C4-8251ABAC7356}">
      <dgm:prSet/>
      <dgm:spPr/>
      <dgm:t>
        <a:bodyPr/>
        <a:lstStyle/>
        <a:p>
          <a:r>
            <a:rPr lang="en-US"/>
            <a:t>BIC: 30270.160889</a:t>
          </a:r>
        </a:p>
      </dgm:t>
    </dgm:pt>
    <dgm:pt modelId="{115A1048-8802-4608-A6C2-EB99CBF7D5DC}" type="parTrans" cxnId="{E11E1180-1DA5-432C-AA09-83556D1BBBB0}">
      <dgm:prSet/>
      <dgm:spPr/>
      <dgm:t>
        <a:bodyPr/>
        <a:lstStyle/>
        <a:p>
          <a:endParaRPr lang="en-US"/>
        </a:p>
      </dgm:t>
    </dgm:pt>
    <dgm:pt modelId="{26108A58-941A-413F-A29D-4E84792C9A6F}" type="sibTrans" cxnId="{E11E1180-1DA5-432C-AA09-83556D1BBBB0}">
      <dgm:prSet/>
      <dgm:spPr/>
      <dgm:t>
        <a:bodyPr/>
        <a:lstStyle/>
        <a:p>
          <a:endParaRPr lang="en-US"/>
        </a:p>
      </dgm:t>
    </dgm:pt>
    <dgm:pt modelId="{3BD1DD50-3523-4018-BF32-0D1C26DCDA83}" type="pres">
      <dgm:prSet presAssocID="{50F7CC76-CD25-47C7-B485-250549548210}" presName="root" presStyleCnt="0">
        <dgm:presLayoutVars>
          <dgm:dir/>
          <dgm:resizeHandles val="exact"/>
        </dgm:presLayoutVars>
      </dgm:prSet>
      <dgm:spPr/>
    </dgm:pt>
    <dgm:pt modelId="{E9E5C1D0-8EFB-4846-AB5A-BB06D5D2DD82}" type="pres">
      <dgm:prSet presAssocID="{ADBC727C-9E73-45DE-B001-93D16EE25412}" presName="compNode" presStyleCnt="0"/>
      <dgm:spPr/>
    </dgm:pt>
    <dgm:pt modelId="{0AD3BF72-B002-45C4-8B90-85357EBF5521}" type="pres">
      <dgm:prSet presAssocID="{ADBC727C-9E73-45DE-B001-93D16EE25412}" presName="bgRect" presStyleLbl="bgShp" presStyleIdx="0" presStyleCnt="2"/>
      <dgm:spPr/>
    </dgm:pt>
    <dgm:pt modelId="{4DCD6C13-5771-4C0F-A8C0-E56B480CC391}" type="pres">
      <dgm:prSet presAssocID="{ADBC727C-9E73-45DE-B001-93D16EE2541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3CBCDB2C-4F21-4FC4-9121-C777928BF634}" type="pres">
      <dgm:prSet presAssocID="{ADBC727C-9E73-45DE-B001-93D16EE25412}" presName="spaceRect" presStyleCnt="0"/>
      <dgm:spPr/>
    </dgm:pt>
    <dgm:pt modelId="{913C96E6-B48D-4DCD-A241-72A68D75A424}" type="pres">
      <dgm:prSet presAssocID="{ADBC727C-9E73-45DE-B001-93D16EE25412}" presName="parTx" presStyleLbl="revTx" presStyleIdx="0" presStyleCnt="3">
        <dgm:presLayoutVars>
          <dgm:chMax val="0"/>
          <dgm:chPref val="0"/>
        </dgm:presLayoutVars>
      </dgm:prSet>
      <dgm:spPr/>
    </dgm:pt>
    <dgm:pt modelId="{7BAED265-9914-4C8A-BA0D-0C4BCC22062F}" type="pres">
      <dgm:prSet presAssocID="{F77DFD60-3F35-4AE0-B42D-FE0E6747FB06}" presName="sibTrans" presStyleCnt="0"/>
      <dgm:spPr/>
    </dgm:pt>
    <dgm:pt modelId="{E431504C-F2CC-41A4-A517-0209E43AA1A1}" type="pres">
      <dgm:prSet presAssocID="{D0DA457D-B987-41BD-88A4-47BF675355AF}" presName="compNode" presStyleCnt="0"/>
      <dgm:spPr/>
    </dgm:pt>
    <dgm:pt modelId="{2960B062-7A4C-4564-9063-8E566C0B47ED}" type="pres">
      <dgm:prSet presAssocID="{D0DA457D-B987-41BD-88A4-47BF675355AF}" presName="bgRect" presStyleLbl="bgShp" presStyleIdx="1" presStyleCnt="2"/>
      <dgm:spPr/>
    </dgm:pt>
    <dgm:pt modelId="{0916BA46-0195-4944-BB6B-0A58DB0A0648}" type="pres">
      <dgm:prSet presAssocID="{D0DA457D-B987-41BD-88A4-47BF675355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1495DA7B-0C88-458A-8AFE-674AA3F02708}" type="pres">
      <dgm:prSet presAssocID="{D0DA457D-B987-41BD-88A4-47BF675355AF}" presName="spaceRect" presStyleCnt="0"/>
      <dgm:spPr/>
    </dgm:pt>
    <dgm:pt modelId="{0FB51958-8B01-4077-A37B-D9E1F777DC37}" type="pres">
      <dgm:prSet presAssocID="{D0DA457D-B987-41BD-88A4-47BF675355AF}" presName="parTx" presStyleLbl="revTx" presStyleIdx="1" presStyleCnt="3">
        <dgm:presLayoutVars>
          <dgm:chMax val="0"/>
          <dgm:chPref val="0"/>
        </dgm:presLayoutVars>
      </dgm:prSet>
      <dgm:spPr/>
    </dgm:pt>
    <dgm:pt modelId="{71A78B0E-CC59-4958-A09F-147CF654FF30}" type="pres">
      <dgm:prSet presAssocID="{D0DA457D-B987-41BD-88A4-47BF675355AF}" presName="desTx" presStyleLbl="revTx" presStyleIdx="2" presStyleCnt="3">
        <dgm:presLayoutVars/>
      </dgm:prSet>
      <dgm:spPr/>
    </dgm:pt>
  </dgm:ptLst>
  <dgm:cxnLst>
    <dgm:cxn modelId="{EAD25228-18FD-4636-AA2A-570E6B63B0C1}" type="presOf" srcId="{50F7CC76-CD25-47C7-B485-250549548210}" destId="{3BD1DD50-3523-4018-BF32-0D1C26DCDA83}" srcOrd="0" destOrd="0" presId="urn:microsoft.com/office/officeart/2018/2/layout/IconVerticalSolidList"/>
    <dgm:cxn modelId="{D02E692B-4FA1-4501-BFDB-891598462D5B}" type="presOf" srcId="{CA088011-8AE5-442E-85C4-8251ABAC7356}" destId="{71A78B0E-CC59-4958-A09F-147CF654FF30}" srcOrd="0" destOrd="2" presId="urn:microsoft.com/office/officeart/2018/2/layout/IconVerticalSolidList"/>
    <dgm:cxn modelId="{13A5D52C-0516-4F82-99C1-F46CC374B9CA}" type="presOf" srcId="{F94B0810-533A-4E47-BF2E-F6B45DE4043B}" destId="{71A78B0E-CC59-4958-A09F-147CF654FF30}" srcOrd="0" destOrd="1" presId="urn:microsoft.com/office/officeart/2018/2/layout/IconVerticalSolidList"/>
    <dgm:cxn modelId="{8C955C52-08AD-4D10-BD97-32A1095C0271}" type="presOf" srcId="{ADBC727C-9E73-45DE-B001-93D16EE25412}" destId="{913C96E6-B48D-4DCD-A241-72A68D75A424}" srcOrd="0" destOrd="0" presId="urn:microsoft.com/office/officeart/2018/2/layout/IconVerticalSolidList"/>
    <dgm:cxn modelId="{7FAE445F-AE0C-4CE7-97CA-96F21DF3A3BE}" type="presOf" srcId="{D0DA457D-B987-41BD-88A4-47BF675355AF}" destId="{0FB51958-8B01-4077-A37B-D9E1F777DC37}" srcOrd="0" destOrd="0" presId="urn:microsoft.com/office/officeart/2018/2/layout/IconVerticalSolidList"/>
    <dgm:cxn modelId="{02229F7D-6D9E-42B2-8ED8-32C5DA60E6FC}" srcId="{D0DA457D-B987-41BD-88A4-47BF675355AF}" destId="{35E445B0-004D-410C-B785-7CE9CA70A2D5}" srcOrd="0" destOrd="0" parTransId="{26F13CBD-64EA-4C69-9E5C-2FF6EFC6465F}" sibTransId="{9A9D3976-5E55-466A-9065-6260CD12597A}"/>
    <dgm:cxn modelId="{E11E1180-1DA5-432C-AA09-83556D1BBBB0}" srcId="{35E445B0-004D-410C-B785-7CE9CA70A2D5}" destId="{CA088011-8AE5-442E-85C4-8251ABAC7356}" srcOrd="1" destOrd="0" parTransId="{115A1048-8802-4608-A6C2-EB99CBF7D5DC}" sibTransId="{26108A58-941A-413F-A29D-4E84792C9A6F}"/>
    <dgm:cxn modelId="{B5A44DB9-B691-4EBE-8039-863401E0C3BA}" srcId="{35E445B0-004D-410C-B785-7CE9CA70A2D5}" destId="{F94B0810-533A-4E47-BF2E-F6B45DE4043B}" srcOrd="0" destOrd="0" parTransId="{0A306EE6-48B9-4F6C-B450-493B4E39AEDC}" sibTransId="{B64C0F20-6B20-4E76-9FB6-E1430D3170BD}"/>
    <dgm:cxn modelId="{BCEA7CD6-DAE7-4B04-AE39-177697928F46}" type="presOf" srcId="{35E445B0-004D-410C-B785-7CE9CA70A2D5}" destId="{71A78B0E-CC59-4958-A09F-147CF654FF30}" srcOrd="0" destOrd="0" presId="urn:microsoft.com/office/officeart/2018/2/layout/IconVerticalSolidList"/>
    <dgm:cxn modelId="{496C65F5-D178-401D-BB16-80D75477CF99}" srcId="{50F7CC76-CD25-47C7-B485-250549548210}" destId="{D0DA457D-B987-41BD-88A4-47BF675355AF}" srcOrd="1" destOrd="0" parTransId="{80D84BF0-5D29-4589-83CC-FE1A857B1535}" sibTransId="{B64DA8D9-2CED-46AE-8834-684229E418E2}"/>
    <dgm:cxn modelId="{B03D65FE-7207-4BD9-8D81-46FEC721981F}" srcId="{50F7CC76-CD25-47C7-B485-250549548210}" destId="{ADBC727C-9E73-45DE-B001-93D16EE25412}" srcOrd="0" destOrd="0" parTransId="{3833A55C-E742-4151-98FF-F0A955A8ED15}" sibTransId="{F77DFD60-3F35-4AE0-B42D-FE0E6747FB06}"/>
    <dgm:cxn modelId="{D409B0E7-DFEA-41CC-BFD8-BFDA6B9CF184}" type="presParOf" srcId="{3BD1DD50-3523-4018-BF32-0D1C26DCDA83}" destId="{E9E5C1D0-8EFB-4846-AB5A-BB06D5D2DD82}" srcOrd="0" destOrd="0" presId="urn:microsoft.com/office/officeart/2018/2/layout/IconVerticalSolidList"/>
    <dgm:cxn modelId="{AFA3F9BD-C097-4FFA-B12F-CCA17CE00F24}" type="presParOf" srcId="{E9E5C1D0-8EFB-4846-AB5A-BB06D5D2DD82}" destId="{0AD3BF72-B002-45C4-8B90-85357EBF5521}" srcOrd="0" destOrd="0" presId="urn:microsoft.com/office/officeart/2018/2/layout/IconVerticalSolidList"/>
    <dgm:cxn modelId="{E2E2D442-7474-4277-A0C5-BAA16C03B5A3}" type="presParOf" srcId="{E9E5C1D0-8EFB-4846-AB5A-BB06D5D2DD82}" destId="{4DCD6C13-5771-4C0F-A8C0-E56B480CC391}" srcOrd="1" destOrd="0" presId="urn:microsoft.com/office/officeart/2018/2/layout/IconVerticalSolidList"/>
    <dgm:cxn modelId="{2B6A7B1A-77C5-419D-8DC3-4338DC431D00}" type="presParOf" srcId="{E9E5C1D0-8EFB-4846-AB5A-BB06D5D2DD82}" destId="{3CBCDB2C-4F21-4FC4-9121-C777928BF634}" srcOrd="2" destOrd="0" presId="urn:microsoft.com/office/officeart/2018/2/layout/IconVerticalSolidList"/>
    <dgm:cxn modelId="{8EEC977F-35F7-4433-803E-8A78D5D41D0B}" type="presParOf" srcId="{E9E5C1D0-8EFB-4846-AB5A-BB06D5D2DD82}" destId="{913C96E6-B48D-4DCD-A241-72A68D75A424}" srcOrd="3" destOrd="0" presId="urn:microsoft.com/office/officeart/2018/2/layout/IconVerticalSolidList"/>
    <dgm:cxn modelId="{6BC9AD43-FEE8-4444-BFA2-C5C098C6D34C}" type="presParOf" srcId="{3BD1DD50-3523-4018-BF32-0D1C26DCDA83}" destId="{7BAED265-9914-4C8A-BA0D-0C4BCC22062F}" srcOrd="1" destOrd="0" presId="urn:microsoft.com/office/officeart/2018/2/layout/IconVerticalSolidList"/>
    <dgm:cxn modelId="{FBBD9756-C8B0-4858-92D8-42605C759AE0}" type="presParOf" srcId="{3BD1DD50-3523-4018-BF32-0D1C26DCDA83}" destId="{E431504C-F2CC-41A4-A517-0209E43AA1A1}" srcOrd="2" destOrd="0" presId="urn:microsoft.com/office/officeart/2018/2/layout/IconVerticalSolidList"/>
    <dgm:cxn modelId="{C0714072-7F61-45A7-B61D-9AB4EA504940}" type="presParOf" srcId="{E431504C-F2CC-41A4-A517-0209E43AA1A1}" destId="{2960B062-7A4C-4564-9063-8E566C0B47ED}" srcOrd="0" destOrd="0" presId="urn:microsoft.com/office/officeart/2018/2/layout/IconVerticalSolidList"/>
    <dgm:cxn modelId="{8D75CBA6-2DE5-436A-BA9F-82DFCA4DC21D}" type="presParOf" srcId="{E431504C-F2CC-41A4-A517-0209E43AA1A1}" destId="{0916BA46-0195-4944-BB6B-0A58DB0A0648}" srcOrd="1" destOrd="0" presId="urn:microsoft.com/office/officeart/2018/2/layout/IconVerticalSolidList"/>
    <dgm:cxn modelId="{EFABB1D1-FAC3-4694-A84C-0D09F7880C35}" type="presParOf" srcId="{E431504C-F2CC-41A4-A517-0209E43AA1A1}" destId="{1495DA7B-0C88-458A-8AFE-674AA3F02708}" srcOrd="2" destOrd="0" presId="urn:microsoft.com/office/officeart/2018/2/layout/IconVerticalSolidList"/>
    <dgm:cxn modelId="{8B3815E4-D567-4A3B-AD63-0E28A3898886}" type="presParOf" srcId="{E431504C-F2CC-41A4-A517-0209E43AA1A1}" destId="{0FB51958-8B01-4077-A37B-D9E1F777DC37}" srcOrd="3" destOrd="0" presId="urn:microsoft.com/office/officeart/2018/2/layout/IconVerticalSolidList"/>
    <dgm:cxn modelId="{1B09E6B9-1007-4837-BA0C-F261CEC62E82}" type="presParOf" srcId="{E431504C-F2CC-41A4-A517-0209E43AA1A1}" destId="{71A78B0E-CC59-4958-A09F-147CF654FF3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1F70A0-0503-4E03-90A2-F6D6EA0E241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0C21338-BE9D-41D0-81DF-871F050BFE35}">
      <dgm:prSet/>
      <dgm:spPr/>
      <dgm:t>
        <a:bodyPr/>
        <a:lstStyle/>
        <a:p>
          <a:pPr>
            <a:lnSpc>
              <a:spcPct val="100000"/>
            </a:lnSpc>
          </a:pPr>
          <a:r>
            <a:rPr lang="en-US"/>
            <a:t>Used automated processes to select based on AIC and BIC</a:t>
          </a:r>
        </a:p>
      </dgm:t>
    </dgm:pt>
    <dgm:pt modelId="{13BCF200-632F-4D27-9C0B-0F060BBB63E3}" type="parTrans" cxnId="{624C0519-2D87-43B9-B694-BEB0B60DFE9C}">
      <dgm:prSet/>
      <dgm:spPr/>
      <dgm:t>
        <a:bodyPr/>
        <a:lstStyle/>
        <a:p>
          <a:endParaRPr lang="en-US"/>
        </a:p>
      </dgm:t>
    </dgm:pt>
    <dgm:pt modelId="{D921A4C3-F56A-4327-AAFD-D095E8EB1A3E}" type="sibTrans" cxnId="{624C0519-2D87-43B9-B694-BEB0B60DFE9C}">
      <dgm:prSet/>
      <dgm:spPr/>
      <dgm:t>
        <a:bodyPr/>
        <a:lstStyle/>
        <a:p>
          <a:endParaRPr lang="en-US"/>
        </a:p>
      </dgm:t>
    </dgm:pt>
    <dgm:pt modelId="{A401CE4B-567A-42FE-A00A-26D3D41B8C45}">
      <dgm:prSet/>
      <dgm:spPr/>
      <dgm:t>
        <a:bodyPr/>
        <a:lstStyle/>
        <a:p>
          <a:pPr>
            <a:lnSpc>
              <a:spcPct val="100000"/>
            </a:lnSpc>
          </a:pPr>
          <a:r>
            <a:rPr lang="en-US"/>
            <a:t>Found:</a:t>
          </a:r>
        </a:p>
      </dgm:t>
    </dgm:pt>
    <dgm:pt modelId="{59D0DB63-E266-413B-80D8-196094F44D51}" type="parTrans" cxnId="{3C0DD97A-4588-406F-B07D-80B13ABD416E}">
      <dgm:prSet/>
      <dgm:spPr/>
      <dgm:t>
        <a:bodyPr/>
        <a:lstStyle/>
        <a:p>
          <a:endParaRPr lang="en-US"/>
        </a:p>
      </dgm:t>
    </dgm:pt>
    <dgm:pt modelId="{A5C03DE8-4741-4D8B-97EC-BC0B831DCB43}" type="sibTrans" cxnId="{3C0DD97A-4588-406F-B07D-80B13ABD416E}">
      <dgm:prSet/>
      <dgm:spPr/>
      <dgm:t>
        <a:bodyPr/>
        <a:lstStyle/>
        <a:p>
          <a:endParaRPr lang="en-US"/>
        </a:p>
      </dgm:t>
    </dgm:pt>
    <dgm:pt modelId="{B9E99FE0-5933-4EA6-BAD4-FAD3A2CEB83E}">
      <dgm:prSet/>
      <dgm:spPr/>
      <dgm:t>
        <a:bodyPr/>
        <a:lstStyle/>
        <a:p>
          <a:pPr>
            <a:lnSpc>
              <a:spcPct val="100000"/>
            </a:lnSpc>
          </a:pPr>
          <a:r>
            <a:rPr lang="en-US"/>
            <a:t>SARIMA (3,0,2) (0,0,1,12)</a:t>
          </a:r>
        </a:p>
      </dgm:t>
    </dgm:pt>
    <dgm:pt modelId="{A7A531C5-1B01-4485-BA84-2DC2C6379E1C}" type="parTrans" cxnId="{6318A4AA-8EBD-4CA4-B72E-70E376132B54}">
      <dgm:prSet/>
      <dgm:spPr/>
      <dgm:t>
        <a:bodyPr/>
        <a:lstStyle/>
        <a:p>
          <a:endParaRPr lang="en-US"/>
        </a:p>
      </dgm:t>
    </dgm:pt>
    <dgm:pt modelId="{BE23F75C-B892-4205-86BA-FD851E96C0FA}" type="sibTrans" cxnId="{6318A4AA-8EBD-4CA4-B72E-70E376132B54}">
      <dgm:prSet/>
      <dgm:spPr/>
      <dgm:t>
        <a:bodyPr/>
        <a:lstStyle/>
        <a:p>
          <a:endParaRPr lang="en-US"/>
        </a:p>
      </dgm:t>
    </dgm:pt>
    <dgm:pt modelId="{12C66FE7-A5EE-485A-98CA-C770672BB8B7}">
      <dgm:prSet/>
      <dgm:spPr/>
      <dgm:t>
        <a:bodyPr/>
        <a:lstStyle/>
        <a:p>
          <a:r>
            <a:rPr lang="en-US"/>
            <a:t>AIC: 30181.10394832894</a:t>
          </a:r>
        </a:p>
      </dgm:t>
    </dgm:pt>
    <dgm:pt modelId="{5374EC44-30F6-4340-A9E1-BC3BC65CAE6A}" type="parTrans" cxnId="{49FC6421-3D9B-44A6-B060-14E04258F6EC}">
      <dgm:prSet/>
      <dgm:spPr/>
      <dgm:t>
        <a:bodyPr/>
        <a:lstStyle/>
        <a:p>
          <a:endParaRPr lang="en-US"/>
        </a:p>
      </dgm:t>
    </dgm:pt>
    <dgm:pt modelId="{1E2EE8A3-32A7-42BB-9FC4-06D76B35A008}" type="sibTrans" cxnId="{49FC6421-3D9B-44A6-B060-14E04258F6EC}">
      <dgm:prSet/>
      <dgm:spPr/>
      <dgm:t>
        <a:bodyPr/>
        <a:lstStyle/>
        <a:p>
          <a:endParaRPr lang="en-US"/>
        </a:p>
      </dgm:t>
    </dgm:pt>
    <dgm:pt modelId="{0C39C5DD-E603-4E54-9E39-C6DA5603127E}">
      <dgm:prSet/>
      <dgm:spPr/>
      <dgm:t>
        <a:bodyPr/>
        <a:lstStyle/>
        <a:p>
          <a:r>
            <a:rPr lang="en-US"/>
            <a:t>BIC: 30229.83206866262</a:t>
          </a:r>
        </a:p>
      </dgm:t>
    </dgm:pt>
    <dgm:pt modelId="{660FF4F4-8D6F-496F-BE0C-AF10A924988A}" type="parTrans" cxnId="{5E1BD318-E2F4-43B5-AB31-8FDDA649918F}">
      <dgm:prSet/>
      <dgm:spPr/>
      <dgm:t>
        <a:bodyPr/>
        <a:lstStyle/>
        <a:p>
          <a:endParaRPr lang="en-US"/>
        </a:p>
      </dgm:t>
    </dgm:pt>
    <dgm:pt modelId="{86C2F1C1-809E-4D4E-BC10-2B3328FA820D}" type="sibTrans" cxnId="{5E1BD318-E2F4-43B5-AB31-8FDDA649918F}">
      <dgm:prSet/>
      <dgm:spPr/>
      <dgm:t>
        <a:bodyPr/>
        <a:lstStyle/>
        <a:p>
          <a:endParaRPr lang="en-US"/>
        </a:p>
      </dgm:t>
    </dgm:pt>
    <dgm:pt modelId="{AF6AC15D-AF84-4C64-BF92-D0DF6240020F}" type="pres">
      <dgm:prSet presAssocID="{461F70A0-0503-4E03-90A2-F6D6EA0E2417}" presName="root" presStyleCnt="0">
        <dgm:presLayoutVars>
          <dgm:dir/>
          <dgm:resizeHandles val="exact"/>
        </dgm:presLayoutVars>
      </dgm:prSet>
      <dgm:spPr/>
    </dgm:pt>
    <dgm:pt modelId="{74C6C383-3C55-4F41-B367-9F81CAF84184}" type="pres">
      <dgm:prSet presAssocID="{10C21338-BE9D-41D0-81DF-871F050BFE35}" presName="compNode" presStyleCnt="0"/>
      <dgm:spPr/>
    </dgm:pt>
    <dgm:pt modelId="{1C40817D-A9A2-4DD4-843B-187D0C6AF2DA}" type="pres">
      <dgm:prSet presAssocID="{10C21338-BE9D-41D0-81DF-871F050BFE35}" presName="bgRect" presStyleLbl="bgShp" presStyleIdx="0" presStyleCnt="2"/>
      <dgm:spPr/>
    </dgm:pt>
    <dgm:pt modelId="{A5AE637C-16C1-40ED-B68B-67BA5A2B12F1}" type="pres">
      <dgm:prSet presAssocID="{10C21338-BE9D-41D0-81DF-871F050BFE3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9E15646A-A7ED-403B-A4F3-181002A99DE9}" type="pres">
      <dgm:prSet presAssocID="{10C21338-BE9D-41D0-81DF-871F050BFE35}" presName="spaceRect" presStyleCnt="0"/>
      <dgm:spPr/>
    </dgm:pt>
    <dgm:pt modelId="{E075362A-E69E-4565-A86E-4DC557477FB4}" type="pres">
      <dgm:prSet presAssocID="{10C21338-BE9D-41D0-81DF-871F050BFE35}" presName="parTx" presStyleLbl="revTx" presStyleIdx="0" presStyleCnt="3">
        <dgm:presLayoutVars>
          <dgm:chMax val="0"/>
          <dgm:chPref val="0"/>
        </dgm:presLayoutVars>
      </dgm:prSet>
      <dgm:spPr/>
    </dgm:pt>
    <dgm:pt modelId="{F89BC9D9-B167-4C6F-B5EB-7FA63C99E51D}" type="pres">
      <dgm:prSet presAssocID="{D921A4C3-F56A-4327-AAFD-D095E8EB1A3E}" presName="sibTrans" presStyleCnt="0"/>
      <dgm:spPr/>
    </dgm:pt>
    <dgm:pt modelId="{14262130-8431-41B6-821D-DB980124433B}" type="pres">
      <dgm:prSet presAssocID="{A401CE4B-567A-42FE-A00A-26D3D41B8C45}" presName="compNode" presStyleCnt="0"/>
      <dgm:spPr/>
    </dgm:pt>
    <dgm:pt modelId="{6B0AFC06-7FB1-442A-8271-73CDFB74398E}" type="pres">
      <dgm:prSet presAssocID="{A401CE4B-567A-42FE-A00A-26D3D41B8C45}" presName="bgRect" presStyleLbl="bgShp" presStyleIdx="1" presStyleCnt="2"/>
      <dgm:spPr/>
    </dgm:pt>
    <dgm:pt modelId="{F43F9914-6E14-4B45-A636-CF5AA5295DD2}" type="pres">
      <dgm:prSet presAssocID="{A401CE4B-567A-42FE-A00A-26D3D41B8C4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EC337EAD-04E4-4093-BF7E-65709C5ACDCC}" type="pres">
      <dgm:prSet presAssocID="{A401CE4B-567A-42FE-A00A-26D3D41B8C45}" presName="spaceRect" presStyleCnt="0"/>
      <dgm:spPr/>
    </dgm:pt>
    <dgm:pt modelId="{A5279969-59FB-488D-8517-B18FFB492E3D}" type="pres">
      <dgm:prSet presAssocID="{A401CE4B-567A-42FE-A00A-26D3D41B8C45}" presName="parTx" presStyleLbl="revTx" presStyleIdx="1" presStyleCnt="3">
        <dgm:presLayoutVars>
          <dgm:chMax val="0"/>
          <dgm:chPref val="0"/>
        </dgm:presLayoutVars>
      </dgm:prSet>
      <dgm:spPr/>
    </dgm:pt>
    <dgm:pt modelId="{341CF260-B82D-4714-A001-E87C9834A9F0}" type="pres">
      <dgm:prSet presAssocID="{A401CE4B-567A-42FE-A00A-26D3D41B8C45}" presName="desTx" presStyleLbl="revTx" presStyleIdx="2" presStyleCnt="3">
        <dgm:presLayoutVars/>
      </dgm:prSet>
      <dgm:spPr/>
    </dgm:pt>
  </dgm:ptLst>
  <dgm:cxnLst>
    <dgm:cxn modelId="{6B451700-C505-4F3F-85EA-1FF22B2794DB}" type="presOf" srcId="{10C21338-BE9D-41D0-81DF-871F050BFE35}" destId="{E075362A-E69E-4565-A86E-4DC557477FB4}" srcOrd="0" destOrd="0" presId="urn:microsoft.com/office/officeart/2018/2/layout/IconVerticalSolidList"/>
    <dgm:cxn modelId="{1937CF04-BF81-4F00-A658-927D497DE072}" type="presOf" srcId="{0C39C5DD-E603-4E54-9E39-C6DA5603127E}" destId="{341CF260-B82D-4714-A001-E87C9834A9F0}" srcOrd="0" destOrd="2" presId="urn:microsoft.com/office/officeart/2018/2/layout/IconVerticalSolidList"/>
    <dgm:cxn modelId="{77F93116-6621-4D72-88B0-80B63878E8ED}" type="presOf" srcId="{B9E99FE0-5933-4EA6-BAD4-FAD3A2CEB83E}" destId="{341CF260-B82D-4714-A001-E87C9834A9F0}" srcOrd="0" destOrd="0" presId="urn:microsoft.com/office/officeart/2018/2/layout/IconVerticalSolidList"/>
    <dgm:cxn modelId="{5E1BD318-E2F4-43B5-AB31-8FDDA649918F}" srcId="{B9E99FE0-5933-4EA6-BAD4-FAD3A2CEB83E}" destId="{0C39C5DD-E603-4E54-9E39-C6DA5603127E}" srcOrd="1" destOrd="0" parTransId="{660FF4F4-8D6F-496F-BE0C-AF10A924988A}" sibTransId="{86C2F1C1-809E-4D4E-BC10-2B3328FA820D}"/>
    <dgm:cxn modelId="{624C0519-2D87-43B9-B694-BEB0B60DFE9C}" srcId="{461F70A0-0503-4E03-90A2-F6D6EA0E2417}" destId="{10C21338-BE9D-41D0-81DF-871F050BFE35}" srcOrd="0" destOrd="0" parTransId="{13BCF200-632F-4D27-9C0B-0F060BBB63E3}" sibTransId="{D921A4C3-F56A-4327-AAFD-D095E8EB1A3E}"/>
    <dgm:cxn modelId="{49FC6421-3D9B-44A6-B060-14E04258F6EC}" srcId="{B9E99FE0-5933-4EA6-BAD4-FAD3A2CEB83E}" destId="{12C66FE7-A5EE-485A-98CA-C770672BB8B7}" srcOrd="0" destOrd="0" parTransId="{5374EC44-30F6-4340-A9E1-BC3BC65CAE6A}" sibTransId="{1E2EE8A3-32A7-42BB-9FC4-06D76B35A008}"/>
    <dgm:cxn modelId="{D7EEB044-BD05-4DAE-8A39-0167D1F2711D}" type="presOf" srcId="{461F70A0-0503-4E03-90A2-F6D6EA0E2417}" destId="{AF6AC15D-AF84-4C64-BF92-D0DF6240020F}" srcOrd="0" destOrd="0" presId="urn:microsoft.com/office/officeart/2018/2/layout/IconVerticalSolidList"/>
    <dgm:cxn modelId="{43A0C66E-C365-4E07-83C0-F9BA841069B9}" type="presOf" srcId="{A401CE4B-567A-42FE-A00A-26D3D41B8C45}" destId="{A5279969-59FB-488D-8517-B18FFB492E3D}" srcOrd="0" destOrd="0" presId="urn:microsoft.com/office/officeart/2018/2/layout/IconVerticalSolidList"/>
    <dgm:cxn modelId="{3C0DD97A-4588-406F-B07D-80B13ABD416E}" srcId="{461F70A0-0503-4E03-90A2-F6D6EA0E2417}" destId="{A401CE4B-567A-42FE-A00A-26D3D41B8C45}" srcOrd="1" destOrd="0" parTransId="{59D0DB63-E266-413B-80D8-196094F44D51}" sibTransId="{A5C03DE8-4741-4D8B-97EC-BC0B831DCB43}"/>
    <dgm:cxn modelId="{6318A4AA-8EBD-4CA4-B72E-70E376132B54}" srcId="{A401CE4B-567A-42FE-A00A-26D3D41B8C45}" destId="{B9E99FE0-5933-4EA6-BAD4-FAD3A2CEB83E}" srcOrd="0" destOrd="0" parTransId="{A7A531C5-1B01-4485-BA84-2DC2C6379E1C}" sibTransId="{BE23F75C-B892-4205-86BA-FD851E96C0FA}"/>
    <dgm:cxn modelId="{CB47B7EC-DC4D-472B-A4E6-15F0DBCF0AF2}" type="presOf" srcId="{12C66FE7-A5EE-485A-98CA-C770672BB8B7}" destId="{341CF260-B82D-4714-A001-E87C9834A9F0}" srcOrd="0" destOrd="1" presId="urn:microsoft.com/office/officeart/2018/2/layout/IconVerticalSolidList"/>
    <dgm:cxn modelId="{BC371E4F-2D18-4A2A-8E04-A0BB912573D4}" type="presParOf" srcId="{AF6AC15D-AF84-4C64-BF92-D0DF6240020F}" destId="{74C6C383-3C55-4F41-B367-9F81CAF84184}" srcOrd="0" destOrd="0" presId="urn:microsoft.com/office/officeart/2018/2/layout/IconVerticalSolidList"/>
    <dgm:cxn modelId="{15AE8A80-AF9E-4FB7-A206-2812E5739FE1}" type="presParOf" srcId="{74C6C383-3C55-4F41-B367-9F81CAF84184}" destId="{1C40817D-A9A2-4DD4-843B-187D0C6AF2DA}" srcOrd="0" destOrd="0" presId="urn:microsoft.com/office/officeart/2018/2/layout/IconVerticalSolidList"/>
    <dgm:cxn modelId="{76162EEE-DCA6-4947-B350-205D3CC57CE2}" type="presParOf" srcId="{74C6C383-3C55-4F41-B367-9F81CAF84184}" destId="{A5AE637C-16C1-40ED-B68B-67BA5A2B12F1}" srcOrd="1" destOrd="0" presId="urn:microsoft.com/office/officeart/2018/2/layout/IconVerticalSolidList"/>
    <dgm:cxn modelId="{EAC28DC5-9DB9-416C-9846-A3CEE9387788}" type="presParOf" srcId="{74C6C383-3C55-4F41-B367-9F81CAF84184}" destId="{9E15646A-A7ED-403B-A4F3-181002A99DE9}" srcOrd="2" destOrd="0" presId="urn:microsoft.com/office/officeart/2018/2/layout/IconVerticalSolidList"/>
    <dgm:cxn modelId="{77EA2C96-6EAD-4256-AA27-98EFBAE589FD}" type="presParOf" srcId="{74C6C383-3C55-4F41-B367-9F81CAF84184}" destId="{E075362A-E69E-4565-A86E-4DC557477FB4}" srcOrd="3" destOrd="0" presId="urn:microsoft.com/office/officeart/2018/2/layout/IconVerticalSolidList"/>
    <dgm:cxn modelId="{7E4442A6-2942-4F94-A86A-7B6ABFF8BF4A}" type="presParOf" srcId="{AF6AC15D-AF84-4C64-BF92-D0DF6240020F}" destId="{F89BC9D9-B167-4C6F-B5EB-7FA63C99E51D}" srcOrd="1" destOrd="0" presId="urn:microsoft.com/office/officeart/2018/2/layout/IconVerticalSolidList"/>
    <dgm:cxn modelId="{96D3C0D3-2B7D-4FB9-8376-98E7EDB4B0E9}" type="presParOf" srcId="{AF6AC15D-AF84-4C64-BF92-D0DF6240020F}" destId="{14262130-8431-41B6-821D-DB980124433B}" srcOrd="2" destOrd="0" presId="urn:microsoft.com/office/officeart/2018/2/layout/IconVerticalSolidList"/>
    <dgm:cxn modelId="{F0B52144-347C-45C3-8CE2-3D7A16983F85}" type="presParOf" srcId="{14262130-8431-41B6-821D-DB980124433B}" destId="{6B0AFC06-7FB1-442A-8271-73CDFB74398E}" srcOrd="0" destOrd="0" presId="urn:microsoft.com/office/officeart/2018/2/layout/IconVerticalSolidList"/>
    <dgm:cxn modelId="{BB4497D8-D485-4CE7-87E9-06A3377D045E}" type="presParOf" srcId="{14262130-8431-41B6-821D-DB980124433B}" destId="{F43F9914-6E14-4B45-A636-CF5AA5295DD2}" srcOrd="1" destOrd="0" presId="urn:microsoft.com/office/officeart/2018/2/layout/IconVerticalSolidList"/>
    <dgm:cxn modelId="{83244712-88AF-422F-A7B8-F20DDDF0F00D}" type="presParOf" srcId="{14262130-8431-41B6-821D-DB980124433B}" destId="{EC337EAD-04E4-4093-BF7E-65709C5ACDCC}" srcOrd="2" destOrd="0" presId="urn:microsoft.com/office/officeart/2018/2/layout/IconVerticalSolidList"/>
    <dgm:cxn modelId="{8629662C-E99F-4A2C-9D13-EE943324C3EF}" type="presParOf" srcId="{14262130-8431-41B6-821D-DB980124433B}" destId="{A5279969-59FB-488D-8517-B18FFB492E3D}" srcOrd="3" destOrd="0" presId="urn:microsoft.com/office/officeart/2018/2/layout/IconVerticalSolidList"/>
    <dgm:cxn modelId="{079355C1-AD38-42A1-8267-A9564F108F24}" type="presParOf" srcId="{14262130-8431-41B6-821D-DB980124433B}" destId="{341CF260-B82D-4714-A001-E87C9834A9F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1D3C4-C144-E741-BB89-1FC71A2EC4FD}">
      <dsp:nvSpPr>
        <dsp:cNvPr id="0" name=""/>
        <dsp:cNvSpPr/>
      </dsp:nvSpPr>
      <dsp:spPr>
        <a:xfrm>
          <a:off x="0" y="8469"/>
          <a:ext cx="10515600" cy="491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Components of Box-Jenkins Models:</a:t>
          </a:r>
        </a:p>
      </dsp:txBody>
      <dsp:txXfrm>
        <a:off x="23988" y="32457"/>
        <a:ext cx="10467624" cy="443424"/>
      </dsp:txXfrm>
    </dsp:sp>
    <dsp:sp modelId="{7929C0DA-283D-1243-AC4F-A1182D6DAC21}">
      <dsp:nvSpPr>
        <dsp:cNvPr id="0" name=""/>
        <dsp:cNvSpPr/>
      </dsp:nvSpPr>
      <dsp:spPr>
        <a:xfrm>
          <a:off x="0" y="557469"/>
          <a:ext cx="10515600" cy="491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 Autoregressive (AR) order for non-seasonal component.</a:t>
          </a:r>
        </a:p>
      </dsp:txBody>
      <dsp:txXfrm>
        <a:off x="23988" y="581457"/>
        <a:ext cx="10467624" cy="443424"/>
      </dsp:txXfrm>
    </dsp:sp>
    <dsp:sp modelId="{2605784F-BE2A-3B48-953B-FB67520A0B12}">
      <dsp:nvSpPr>
        <dsp:cNvPr id="0" name=""/>
        <dsp:cNvSpPr/>
      </dsp:nvSpPr>
      <dsp:spPr>
        <a:xfrm>
          <a:off x="0" y="1106469"/>
          <a:ext cx="10515600" cy="491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 Differencing order for non-seasonal component.</a:t>
          </a:r>
        </a:p>
      </dsp:txBody>
      <dsp:txXfrm>
        <a:off x="23988" y="1130457"/>
        <a:ext cx="10467624" cy="443424"/>
      </dsp:txXfrm>
    </dsp:sp>
    <dsp:sp modelId="{380B70EF-539F-6045-A00D-3FE802FB09FB}">
      <dsp:nvSpPr>
        <dsp:cNvPr id="0" name=""/>
        <dsp:cNvSpPr/>
      </dsp:nvSpPr>
      <dsp:spPr>
        <a:xfrm>
          <a:off x="0" y="1655469"/>
          <a:ext cx="10515600" cy="491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q: Moving average (MA) order for non-seasonal component.</a:t>
          </a:r>
        </a:p>
      </dsp:txBody>
      <dsp:txXfrm>
        <a:off x="23988" y="1679457"/>
        <a:ext cx="10467624" cy="443424"/>
      </dsp:txXfrm>
    </dsp:sp>
    <dsp:sp modelId="{24531AE5-3D04-EF4D-909F-C5D5EA0AF004}">
      <dsp:nvSpPr>
        <dsp:cNvPr id="0" name=""/>
        <dsp:cNvSpPr/>
      </dsp:nvSpPr>
      <dsp:spPr>
        <a:xfrm>
          <a:off x="0" y="2204469"/>
          <a:ext cx="10515600" cy="491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 Autoregressive (AR) order for seasonal component.</a:t>
          </a:r>
        </a:p>
      </dsp:txBody>
      <dsp:txXfrm>
        <a:off x="23988" y="2228457"/>
        <a:ext cx="10467624" cy="443424"/>
      </dsp:txXfrm>
    </dsp:sp>
    <dsp:sp modelId="{014C2CE0-8916-A040-B09E-AD17B20152F1}">
      <dsp:nvSpPr>
        <dsp:cNvPr id="0" name=""/>
        <dsp:cNvSpPr/>
      </dsp:nvSpPr>
      <dsp:spPr>
        <a:xfrm>
          <a:off x="0" y="2753469"/>
          <a:ext cx="10515600" cy="491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 Differencing order for seasonal component.</a:t>
          </a:r>
        </a:p>
      </dsp:txBody>
      <dsp:txXfrm>
        <a:off x="23988" y="2777457"/>
        <a:ext cx="10467624" cy="443424"/>
      </dsp:txXfrm>
    </dsp:sp>
    <dsp:sp modelId="{07ED40E7-6128-884E-9E4C-71C7F16A63C8}">
      <dsp:nvSpPr>
        <dsp:cNvPr id="0" name=""/>
        <dsp:cNvSpPr/>
      </dsp:nvSpPr>
      <dsp:spPr>
        <a:xfrm>
          <a:off x="0" y="3302469"/>
          <a:ext cx="10515600" cy="491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Q: Moving average (MA) order for seasonal component.</a:t>
          </a:r>
        </a:p>
      </dsp:txBody>
      <dsp:txXfrm>
        <a:off x="23988" y="3326457"/>
        <a:ext cx="10467624" cy="443424"/>
      </dsp:txXfrm>
    </dsp:sp>
    <dsp:sp modelId="{14A43C85-DE19-5949-A132-2863F1B91BB7}">
      <dsp:nvSpPr>
        <dsp:cNvPr id="0" name=""/>
        <dsp:cNvSpPr/>
      </dsp:nvSpPr>
      <dsp:spPr>
        <a:xfrm>
          <a:off x="0" y="3851469"/>
          <a:ext cx="10515600" cy="491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 Seasonal period (e.g., 12 for monthly data, 4 for quarterly data).</a:t>
          </a:r>
        </a:p>
      </dsp:txBody>
      <dsp:txXfrm>
        <a:off x="23988" y="3875457"/>
        <a:ext cx="10467624" cy="443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3BF72-B002-45C4-8B90-85357EBF5521}">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CD6C13-5771-4C0F-A8C0-E56B480CC391}">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3C96E6-B48D-4DCD-A241-72A68D75A424}">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Used automated process to select based on the AIC and BIC</a:t>
          </a:r>
        </a:p>
      </dsp:txBody>
      <dsp:txXfrm>
        <a:off x="1507738" y="707092"/>
        <a:ext cx="9007861" cy="1305401"/>
      </dsp:txXfrm>
    </dsp:sp>
    <dsp:sp modelId="{2960B062-7A4C-4564-9063-8E566C0B47ED}">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16BA46-0195-4944-BB6B-0A58DB0A0648}">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B51958-8B01-4077-A37B-D9E1F777DC37}">
      <dsp:nvSpPr>
        <dsp:cNvPr id="0" name=""/>
        <dsp:cNvSpPr/>
      </dsp:nvSpPr>
      <dsp:spPr>
        <a:xfrm>
          <a:off x="1507738" y="2338844"/>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Found:</a:t>
          </a:r>
        </a:p>
      </dsp:txBody>
      <dsp:txXfrm>
        <a:off x="1507738" y="2338844"/>
        <a:ext cx="4732020" cy="1305401"/>
      </dsp:txXfrm>
    </dsp:sp>
    <dsp:sp modelId="{71A78B0E-CC59-4958-A09F-147CF654FF30}">
      <dsp:nvSpPr>
        <dsp:cNvPr id="0" name=""/>
        <dsp:cNvSpPr/>
      </dsp:nvSpPr>
      <dsp:spPr>
        <a:xfrm>
          <a:off x="6239758" y="2338844"/>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US" sz="1800" kern="1200"/>
            <a:t>ARIMA (16,0,1)</a:t>
          </a:r>
        </a:p>
        <a:p>
          <a:pPr marL="171450" lvl="1" indent="-171450" algn="l" defTabSz="800100">
            <a:lnSpc>
              <a:spcPct val="90000"/>
            </a:lnSpc>
            <a:spcBef>
              <a:spcPct val="0"/>
            </a:spcBef>
            <a:spcAft>
              <a:spcPct val="15000"/>
            </a:spcAft>
            <a:buChar char="•"/>
          </a:pPr>
          <a:r>
            <a:rPr lang="en-US" sz="1800" kern="1200"/>
            <a:t>AIC: 30145.431603</a:t>
          </a:r>
        </a:p>
        <a:p>
          <a:pPr marL="171450" lvl="1" indent="-171450" algn="l" defTabSz="800100">
            <a:lnSpc>
              <a:spcPct val="90000"/>
            </a:lnSpc>
            <a:spcBef>
              <a:spcPct val="0"/>
            </a:spcBef>
            <a:spcAft>
              <a:spcPct val="15000"/>
            </a:spcAft>
            <a:buChar char="•"/>
          </a:pPr>
          <a:r>
            <a:rPr lang="en-US" sz="1800" kern="1200"/>
            <a:t>BIC: 30270.160889</a:t>
          </a:r>
        </a:p>
      </dsp:txBody>
      <dsp:txXfrm>
        <a:off x="6239758" y="2338844"/>
        <a:ext cx="427584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0817D-A9A2-4DD4-843B-187D0C6AF2DA}">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E637C-16C1-40ED-B68B-67BA5A2B12F1}">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75362A-E69E-4565-A86E-4DC557477FB4}">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Used automated processes to select based on AIC and BIC</a:t>
          </a:r>
        </a:p>
      </dsp:txBody>
      <dsp:txXfrm>
        <a:off x="1507738" y="707092"/>
        <a:ext cx="9007861" cy="1305401"/>
      </dsp:txXfrm>
    </dsp:sp>
    <dsp:sp modelId="{6B0AFC06-7FB1-442A-8271-73CDFB74398E}">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3F9914-6E14-4B45-A636-CF5AA5295DD2}">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279969-59FB-488D-8517-B18FFB492E3D}">
      <dsp:nvSpPr>
        <dsp:cNvPr id="0" name=""/>
        <dsp:cNvSpPr/>
      </dsp:nvSpPr>
      <dsp:spPr>
        <a:xfrm>
          <a:off x="1507738" y="2338844"/>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Found:</a:t>
          </a:r>
        </a:p>
      </dsp:txBody>
      <dsp:txXfrm>
        <a:off x="1507738" y="2338844"/>
        <a:ext cx="4732020" cy="1305401"/>
      </dsp:txXfrm>
    </dsp:sp>
    <dsp:sp modelId="{341CF260-B82D-4714-A001-E87C9834A9F0}">
      <dsp:nvSpPr>
        <dsp:cNvPr id="0" name=""/>
        <dsp:cNvSpPr/>
      </dsp:nvSpPr>
      <dsp:spPr>
        <a:xfrm>
          <a:off x="6239758" y="2338844"/>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US" sz="1800" kern="1200"/>
            <a:t>SARIMA (3,0,2) (0,0,1,12)</a:t>
          </a:r>
        </a:p>
        <a:p>
          <a:pPr marL="171450" lvl="1" indent="-171450" algn="l" defTabSz="800100">
            <a:lnSpc>
              <a:spcPct val="90000"/>
            </a:lnSpc>
            <a:spcBef>
              <a:spcPct val="0"/>
            </a:spcBef>
            <a:spcAft>
              <a:spcPct val="15000"/>
            </a:spcAft>
            <a:buChar char="•"/>
          </a:pPr>
          <a:r>
            <a:rPr lang="en-US" sz="1800" kern="1200"/>
            <a:t>AIC: 30181.10394832894</a:t>
          </a:r>
        </a:p>
        <a:p>
          <a:pPr marL="171450" lvl="1" indent="-171450" algn="l" defTabSz="800100">
            <a:lnSpc>
              <a:spcPct val="90000"/>
            </a:lnSpc>
            <a:spcBef>
              <a:spcPct val="0"/>
            </a:spcBef>
            <a:spcAft>
              <a:spcPct val="15000"/>
            </a:spcAft>
            <a:buChar char="•"/>
          </a:pPr>
          <a:r>
            <a:rPr lang="en-US" sz="1800" kern="1200"/>
            <a:t>BIC: 30229.83206866262</a:t>
          </a:r>
        </a:p>
      </dsp:txBody>
      <dsp:txXfrm>
        <a:off x="6239758" y="2338844"/>
        <a:ext cx="427584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B62D4-836A-7F47-82D4-3F3088DA37C4}" type="datetimeFigureOut">
              <a:rPr lang="en-US" smtClean="0"/>
              <a:t>5/6/24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8EA25-BFD1-2640-9F38-3D85562FA338}" type="slidenum">
              <a:rPr lang="en-US" smtClean="0"/>
              <a:t>‹#›</a:t>
            </a:fld>
            <a:endParaRPr lang="en-US"/>
          </a:p>
        </p:txBody>
      </p:sp>
    </p:spTree>
    <p:extLst>
      <p:ext uri="{BB962C8B-B14F-4D97-AF65-F5344CB8AC3E}">
        <p14:creationId xmlns:p14="http://schemas.microsoft.com/office/powerpoint/2010/main" val="2190390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looking at the sunspots dataset. </a:t>
            </a:r>
          </a:p>
        </p:txBody>
      </p:sp>
      <p:sp>
        <p:nvSpPr>
          <p:cNvPr id="4" name="Slide Number Placeholder 3"/>
          <p:cNvSpPr>
            <a:spLocks noGrp="1"/>
          </p:cNvSpPr>
          <p:nvPr>
            <p:ph type="sldNum" sz="quarter" idx="5"/>
          </p:nvPr>
        </p:nvSpPr>
        <p:spPr/>
        <p:txBody>
          <a:bodyPr/>
          <a:lstStyle/>
          <a:p>
            <a:fld id="{AA68EA25-BFD1-2640-9F38-3D85562FA338}" type="slidenum">
              <a:rPr lang="en-US" smtClean="0"/>
              <a:t>1</a:t>
            </a:fld>
            <a:endParaRPr lang="en-US"/>
          </a:p>
        </p:txBody>
      </p:sp>
    </p:spTree>
    <p:extLst>
      <p:ext uri="{BB962C8B-B14F-4D97-AF65-F5344CB8AC3E}">
        <p14:creationId xmlns:p14="http://schemas.microsoft.com/office/powerpoint/2010/main" val="3064428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a function created to select the model with the best AIC and BIC based on all possible combinations from the orders in the last slide for p, d, and q. </a:t>
            </a:r>
          </a:p>
          <a:p>
            <a:r>
              <a:rPr lang="en-US" dirty="0"/>
              <a:t>We will proceed and look at the SARIMA to see how it compares with the ARIMA model selected here. </a:t>
            </a:r>
          </a:p>
        </p:txBody>
      </p:sp>
      <p:sp>
        <p:nvSpPr>
          <p:cNvPr id="4" name="Slide Number Placeholder 3"/>
          <p:cNvSpPr>
            <a:spLocks noGrp="1"/>
          </p:cNvSpPr>
          <p:nvPr>
            <p:ph type="sldNum" sz="quarter" idx="5"/>
          </p:nvPr>
        </p:nvSpPr>
        <p:spPr/>
        <p:txBody>
          <a:bodyPr/>
          <a:lstStyle/>
          <a:p>
            <a:fld id="{AA68EA25-BFD1-2640-9F38-3D85562FA338}" type="slidenum">
              <a:rPr lang="en-US" smtClean="0"/>
              <a:t>10</a:t>
            </a:fld>
            <a:endParaRPr lang="en-US"/>
          </a:p>
        </p:txBody>
      </p:sp>
    </p:spTree>
    <p:extLst>
      <p:ext uri="{BB962C8B-B14F-4D97-AF65-F5344CB8AC3E}">
        <p14:creationId xmlns:p14="http://schemas.microsoft.com/office/powerpoint/2010/main" val="1637619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found similar values as that with seasonality. Also, there was once again no need to difference the data, as the p-value was significantly low. </a:t>
            </a:r>
          </a:p>
          <a:p>
            <a:r>
              <a:rPr lang="en-US" dirty="0"/>
              <a:t>Therefore, I chose these values. </a:t>
            </a:r>
          </a:p>
        </p:txBody>
      </p:sp>
      <p:sp>
        <p:nvSpPr>
          <p:cNvPr id="4" name="Slide Number Placeholder 3"/>
          <p:cNvSpPr>
            <a:spLocks noGrp="1"/>
          </p:cNvSpPr>
          <p:nvPr>
            <p:ph type="sldNum" sz="quarter" idx="5"/>
          </p:nvPr>
        </p:nvSpPr>
        <p:spPr/>
        <p:txBody>
          <a:bodyPr/>
          <a:lstStyle/>
          <a:p>
            <a:fld id="{AA68EA25-BFD1-2640-9F38-3D85562FA338}" type="slidenum">
              <a:rPr lang="en-US" smtClean="0"/>
              <a:t>11</a:t>
            </a:fld>
            <a:endParaRPr lang="en-US"/>
          </a:p>
        </p:txBody>
      </p:sp>
    </p:spTree>
    <p:extLst>
      <p:ext uri="{BB962C8B-B14F-4D97-AF65-F5344CB8AC3E}">
        <p14:creationId xmlns:p14="http://schemas.microsoft.com/office/powerpoint/2010/main" val="303279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Used a function created to select the model with the best AIC and BIC based on all possible combinations from the orders in the last slide of the big P, D, Q and the seasonal factor of 12 months.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are going to proceed with the SARIMA model because it appears to have a relatively better AIC and BIC combination. </a:t>
            </a:r>
          </a:p>
        </p:txBody>
      </p:sp>
      <p:sp>
        <p:nvSpPr>
          <p:cNvPr id="4" name="Slide Number Placeholder 3"/>
          <p:cNvSpPr>
            <a:spLocks noGrp="1"/>
          </p:cNvSpPr>
          <p:nvPr>
            <p:ph type="sldNum" sz="quarter" idx="5"/>
          </p:nvPr>
        </p:nvSpPr>
        <p:spPr/>
        <p:txBody>
          <a:bodyPr/>
          <a:lstStyle/>
          <a:p>
            <a:fld id="{AA68EA25-BFD1-2640-9F38-3D85562FA338}" type="slidenum">
              <a:rPr lang="en-US" smtClean="0"/>
              <a:t>12</a:t>
            </a:fld>
            <a:endParaRPr lang="en-US"/>
          </a:p>
        </p:txBody>
      </p:sp>
    </p:spTree>
    <p:extLst>
      <p:ext uri="{BB962C8B-B14F-4D97-AF65-F5344CB8AC3E}">
        <p14:creationId xmlns:p14="http://schemas.microsoft.com/office/powerpoint/2010/main" val="110892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 see that the forecast doesn’t accurately predict the complex seasonality we expect from the data in the 11 year solar cycle. Therefore, I conclude that this model doesn’t effectively forecast for the data. So, I will proceed to look at other models that may be more efficient for the dataset. </a:t>
            </a:r>
          </a:p>
        </p:txBody>
      </p:sp>
      <p:sp>
        <p:nvSpPr>
          <p:cNvPr id="4" name="Slide Number Placeholder 3"/>
          <p:cNvSpPr>
            <a:spLocks noGrp="1"/>
          </p:cNvSpPr>
          <p:nvPr>
            <p:ph type="sldNum" sz="quarter" idx="5"/>
          </p:nvPr>
        </p:nvSpPr>
        <p:spPr/>
        <p:txBody>
          <a:bodyPr/>
          <a:lstStyle/>
          <a:p>
            <a:fld id="{AA68EA25-BFD1-2640-9F38-3D85562FA338}" type="slidenum">
              <a:rPr lang="en-US" smtClean="0"/>
              <a:t>13</a:t>
            </a:fld>
            <a:endParaRPr lang="en-US"/>
          </a:p>
        </p:txBody>
      </p:sp>
    </p:spTree>
    <p:extLst>
      <p:ext uri="{BB962C8B-B14F-4D97-AF65-F5344CB8AC3E}">
        <p14:creationId xmlns:p14="http://schemas.microsoft.com/office/powerpoint/2010/main" val="412763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split the data into the last 132 months for testing and did the training on the other parts of the data. The graph above shows the general prediction. Once again, this graph doesn’t accurately represent the data well. It appears to get the general trend potentially, but not the seasonality incorporation we would hope for. I believe this is due to the larger dataset and the larger amount of variance as we forecast the future. </a:t>
            </a:r>
          </a:p>
        </p:txBody>
      </p:sp>
      <p:sp>
        <p:nvSpPr>
          <p:cNvPr id="4" name="Slide Number Placeholder 3"/>
          <p:cNvSpPr>
            <a:spLocks noGrp="1"/>
          </p:cNvSpPr>
          <p:nvPr>
            <p:ph type="sldNum" sz="quarter" idx="5"/>
          </p:nvPr>
        </p:nvSpPr>
        <p:spPr/>
        <p:txBody>
          <a:bodyPr/>
          <a:lstStyle/>
          <a:p>
            <a:fld id="{AA68EA25-BFD1-2640-9F38-3D85562FA338}" type="slidenum">
              <a:rPr lang="en-US" smtClean="0"/>
              <a:t>14</a:t>
            </a:fld>
            <a:endParaRPr lang="en-US"/>
          </a:p>
        </p:txBody>
      </p:sp>
    </p:spTree>
    <p:extLst>
      <p:ext uri="{BB962C8B-B14F-4D97-AF65-F5344CB8AC3E}">
        <p14:creationId xmlns:p14="http://schemas.microsoft.com/office/powerpoint/2010/main" val="3877299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model, the predictions actually follow the general trend of the actual data. This indicates that the neural network has learned the cyclic nature of sunspot activity to some extent. However, the alignment is not precise in terms of timing and magnitude of the peaks and troughs. </a:t>
            </a:r>
          </a:p>
          <a:p>
            <a:r>
              <a:rPr lang="en-US" dirty="0"/>
              <a:t>Also, </a:t>
            </a:r>
            <a:r>
              <a:rPr lang="en-US" b="0" dirty="0">
                <a:solidFill>
                  <a:srgbClr val="CCCCCC"/>
                </a:solidFill>
                <a:effectLst/>
                <a:highlight>
                  <a:srgbClr val="1F1F1F"/>
                </a:highlight>
                <a:latin typeface="Menlo" panose="020B0609030804020204" pitchFamily="49" charset="0"/>
              </a:rPr>
              <a:t>the predicted values generally have lower amplitudes compared to the actual values, especially noticeable during peak sunspot periods. This suggests that the neural network model might be underestimating the maximum sunspot numbers during peak periods.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highlight>
                  <a:srgbClr val="1F1F1F"/>
                </a:highlight>
                <a:latin typeface="Menlo" panose="020B0609030804020204" pitchFamily="49" charset="0"/>
              </a:rPr>
              <a:t>Lastly, the frequency of the predicted cycles seems to match reasonably well with the actual data, but there might be a slight phase shift in some sections where the predicted values lag or lead the actual observations.</a:t>
            </a:r>
          </a:p>
          <a:p>
            <a:endParaRPr lang="en-US" b="0" dirty="0">
              <a:solidFill>
                <a:srgbClr val="CCCCCC"/>
              </a:solidFill>
              <a:effectLst/>
              <a:highlight>
                <a:srgbClr val="1F1F1F"/>
              </a:highligh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AA68EA25-BFD1-2640-9F38-3D85562FA338}" type="slidenum">
              <a:rPr lang="en-US" smtClean="0"/>
              <a:t>15</a:t>
            </a:fld>
            <a:endParaRPr lang="en-US"/>
          </a:p>
        </p:txBody>
      </p:sp>
    </p:spTree>
    <p:extLst>
      <p:ext uri="{BB962C8B-B14F-4D97-AF65-F5344CB8AC3E}">
        <p14:creationId xmlns:p14="http://schemas.microsoft.com/office/powerpoint/2010/main" val="3693804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low </a:t>
            </a:r>
            <a:r>
              <a:rPr lang="en-US" b="0" dirty="0">
                <a:solidFill>
                  <a:srgbClr val="CCCCCC"/>
                </a:solidFill>
                <a:effectLst/>
                <a:highlight>
                  <a:srgbClr val="1F1F1F"/>
                </a:highlight>
                <a:latin typeface="Menlo" panose="020B0609030804020204" pitchFamily="49" charset="0"/>
              </a:rPr>
              <a:t>MSE and RMSE values across multiple splits imply that your model generalizes well over different subsets of the data. This indicates consistent performance and suggests that the model is not overly fitted to a specific part of the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there is l</a:t>
            </a:r>
            <a:r>
              <a:rPr lang="en-US" b="0" dirty="0">
                <a:solidFill>
                  <a:srgbClr val="CCCCCC"/>
                </a:solidFill>
                <a:effectLst/>
                <a:highlight>
                  <a:srgbClr val="1F1F1F"/>
                </a:highlight>
                <a:latin typeface="Menlo" panose="020B0609030804020204" pitchFamily="49" charset="0"/>
              </a:rPr>
              <a:t>ow variance in predictions across different time splits that indicates model stability. This is a good sign that the model's predictions are reliable across time.</a:t>
            </a:r>
          </a:p>
          <a:p>
            <a:r>
              <a:rPr lang="en-US" dirty="0"/>
              <a:t>Lastly, the errors appear to be minor relative to the scale of sunspot number values. </a:t>
            </a:r>
          </a:p>
        </p:txBody>
      </p:sp>
      <p:sp>
        <p:nvSpPr>
          <p:cNvPr id="4" name="Slide Number Placeholder 3"/>
          <p:cNvSpPr>
            <a:spLocks noGrp="1"/>
          </p:cNvSpPr>
          <p:nvPr>
            <p:ph type="sldNum" sz="quarter" idx="5"/>
          </p:nvPr>
        </p:nvSpPr>
        <p:spPr/>
        <p:txBody>
          <a:bodyPr/>
          <a:lstStyle/>
          <a:p>
            <a:fld id="{AA68EA25-BFD1-2640-9F38-3D85562FA338}" type="slidenum">
              <a:rPr lang="en-US" smtClean="0"/>
              <a:t>16</a:t>
            </a:fld>
            <a:endParaRPr lang="en-US"/>
          </a:p>
        </p:txBody>
      </p:sp>
    </p:spTree>
    <p:extLst>
      <p:ext uri="{BB962C8B-B14F-4D97-AF65-F5344CB8AC3E}">
        <p14:creationId xmlns:p14="http://schemas.microsoft.com/office/powerpoint/2010/main" val="3997096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I found multiple areas of improvement for the dataset analysis. However, it was great to see how well the neural network predicted the data. While, the ARIMA, SARIMA, and Holt’s Winters methods weren’t as accurate. This makes sense due to the </a:t>
            </a:r>
            <a:r>
              <a:rPr lang="en-US"/>
              <a:t>large scale of data. </a:t>
            </a:r>
          </a:p>
        </p:txBody>
      </p:sp>
      <p:sp>
        <p:nvSpPr>
          <p:cNvPr id="4" name="Slide Number Placeholder 3"/>
          <p:cNvSpPr>
            <a:spLocks noGrp="1"/>
          </p:cNvSpPr>
          <p:nvPr>
            <p:ph type="sldNum" sz="quarter" idx="5"/>
          </p:nvPr>
        </p:nvSpPr>
        <p:spPr/>
        <p:txBody>
          <a:bodyPr/>
          <a:lstStyle/>
          <a:p>
            <a:fld id="{AA68EA25-BFD1-2640-9F38-3D85562FA338}" type="slidenum">
              <a:rPr lang="en-US" smtClean="0"/>
              <a:t>17</a:t>
            </a:fld>
            <a:endParaRPr lang="en-US"/>
          </a:p>
        </p:txBody>
      </p:sp>
    </p:spTree>
    <p:extLst>
      <p:ext uri="{BB962C8B-B14F-4D97-AF65-F5344CB8AC3E}">
        <p14:creationId xmlns:p14="http://schemas.microsoft.com/office/powerpoint/2010/main" val="21898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overall understanding of the dataset. </a:t>
            </a:r>
            <a:r>
              <a:rPr lang="en-US" b="0" i="0" dirty="0">
                <a:solidFill>
                  <a:srgbClr val="FFEDEB"/>
                </a:solidFill>
                <a:effectLst/>
                <a:highlight>
                  <a:srgbClr val="1F1F1F"/>
                </a:highlight>
                <a:latin typeface="Google Sans"/>
              </a:rPr>
              <a:t>Sunspots are </a:t>
            </a:r>
            <a:r>
              <a:rPr lang="en-US" dirty="0"/>
              <a:t>dark, planet-sized areas on the sun's surface that are caused by intense magnetic fields</a:t>
            </a:r>
            <a:r>
              <a:rPr lang="en-US" b="0" i="0" dirty="0">
                <a:solidFill>
                  <a:srgbClr val="FFEDEB"/>
                </a:solidFill>
                <a:effectLst/>
                <a:highlight>
                  <a:srgbClr val="1F1F1F"/>
                </a:highlight>
                <a:latin typeface="Google Sans"/>
              </a:rPr>
              <a:t>. This dataset counts the total sunspots average for a month each month of the year for about 272 years. </a:t>
            </a:r>
            <a:endParaRPr lang="en-US" dirty="0"/>
          </a:p>
        </p:txBody>
      </p:sp>
      <p:sp>
        <p:nvSpPr>
          <p:cNvPr id="4" name="Slide Number Placeholder 3"/>
          <p:cNvSpPr>
            <a:spLocks noGrp="1"/>
          </p:cNvSpPr>
          <p:nvPr>
            <p:ph type="sldNum" sz="quarter" idx="5"/>
          </p:nvPr>
        </p:nvSpPr>
        <p:spPr/>
        <p:txBody>
          <a:bodyPr/>
          <a:lstStyle/>
          <a:p>
            <a:fld id="{AA68EA25-BFD1-2640-9F38-3D85562FA338}" type="slidenum">
              <a:rPr lang="en-US" smtClean="0"/>
              <a:t>2</a:t>
            </a:fld>
            <a:endParaRPr lang="en-US"/>
          </a:p>
        </p:txBody>
      </p:sp>
    </p:spTree>
    <p:extLst>
      <p:ext uri="{BB962C8B-B14F-4D97-AF65-F5344CB8AC3E}">
        <p14:creationId xmlns:p14="http://schemas.microsoft.com/office/powerpoint/2010/main" val="86929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use this data frame to look at the mean, median, standard deviation, and variance for all these values of each month. </a:t>
            </a:r>
          </a:p>
        </p:txBody>
      </p:sp>
      <p:sp>
        <p:nvSpPr>
          <p:cNvPr id="4" name="Slide Number Placeholder 3"/>
          <p:cNvSpPr>
            <a:spLocks noGrp="1"/>
          </p:cNvSpPr>
          <p:nvPr>
            <p:ph type="sldNum" sz="quarter" idx="5"/>
          </p:nvPr>
        </p:nvSpPr>
        <p:spPr/>
        <p:txBody>
          <a:bodyPr/>
          <a:lstStyle/>
          <a:p>
            <a:fld id="{AA68EA25-BFD1-2640-9F38-3D85562FA338}" type="slidenum">
              <a:rPr lang="en-US" smtClean="0"/>
              <a:t>3</a:t>
            </a:fld>
            <a:endParaRPr lang="en-US"/>
          </a:p>
        </p:txBody>
      </p:sp>
    </p:spTree>
    <p:extLst>
      <p:ext uri="{BB962C8B-B14F-4D97-AF65-F5344CB8AC3E}">
        <p14:creationId xmlns:p14="http://schemas.microsoft.com/office/powerpoint/2010/main" val="2283348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exhibits a clear cyclical pattern, which is typical of sunspot activity over 11 years that are considered solar cycles.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highlight>
                  <a:srgbClr val="1F1F1F"/>
                </a:highlight>
                <a:latin typeface="Menlo" panose="020B0609030804020204" pitchFamily="49" charset="0"/>
              </a:rPr>
              <a:t>The peaks and troughs in the graph represent the solar maximum (high sunspot activity) and solar minimum (low sunspot activity), respectively.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highlight>
                  <a:srgbClr val="1F1F1F"/>
                </a:highlight>
                <a:latin typeface="Menlo" panose="020B0609030804020204" pitchFamily="49" charset="0"/>
              </a:rPr>
              <a:t>The graph spans over 240 years of observations, which allows for the study of long-term trends and changes in solar activity.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highlight>
                <a:srgbClr val="1F1F1F"/>
              </a:highligh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AA68EA25-BFD1-2640-9F38-3D85562FA338}" type="slidenum">
              <a:rPr lang="en-US" smtClean="0"/>
              <a:t>4</a:t>
            </a:fld>
            <a:endParaRPr lang="en-US"/>
          </a:p>
        </p:txBody>
      </p:sp>
    </p:spTree>
    <p:extLst>
      <p:ext uri="{BB962C8B-B14F-4D97-AF65-F5344CB8AC3E}">
        <p14:creationId xmlns:p14="http://schemas.microsoft.com/office/powerpoint/2010/main" val="34969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seasonal decomposition was done over a cycle of 11 years continuously. We can clearly see that cyclical pattern. The residuals appear to have lesser meaning compared to the trend and cyclical components of the graph. </a:t>
            </a:r>
          </a:p>
          <a:p>
            <a:r>
              <a:rPr lang="en-US" dirty="0"/>
              <a:t>Some insights for the trend include an increase in activity up until around 1960. There is then a noticeable decline suggesting a potential long-term decrease in sunspot numbers or a shift in the cycle’s intensity. The overall trend helps identify periods of heightened or reduced solar activity, which are crucial for studying solar dynamics and their implications on space weather and terrestrial effects. </a:t>
            </a:r>
          </a:p>
        </p:txBody>
      </p:sp>
      <p:sp>
        <p:nvSpPr>
          <p:cNvPr id="4" name="Slide Number Placeholder 3"/>
          <p:cNvSpPr>
            <a:spLocks noGrp="1"/>
          </p:cNvSpPr>
          <p:nvPr>
            <p:ph type="sldNum" sz="quarter" idx="5"/>
          </p:nvPr>
        </p:nvSpPr>
        <p:spPr/>
        <p:txBody>
          <a:bodyPr/>
          <a:lstStyle/>
          <a:p>
            <a:fld id="{AA68EA25-BFD1-2640-9F38-3D85562FA338}" type="slidenum">
              <a:rPr lang="en-US" smtClean="0"/>
              <a:t>5</a:t>
            </a:fld>
            <a:endParaRPr lang="en-US"/>
          </a:p>
        </p:txBody>
      </p:sp>
    </p:spTree>
    <p:extLst>
      <p:ext uri="{BB962C8B-B14F-4D97-AF65-F5344CB8AC3E}">
        <p14:creationId xmlns:p14="http://schemas.microsoft.com/office/powerpoint/2010/main" val="2665278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highlight>
                  <a:srgbClr val="1F1F1F"/>
                </a:highlight>
                <a:latin typeface="Menlo" panose="020B0609030804020204" pitchFamily="49" charset="0"/>
              </a:rPr>
              <a:t>This shows an interesting trend for the seasonal values in one year, but there is still a clear period of 11 years overall that we will assess mostly. </a:t>
            </a:r>
          </a:p>
          <a:p>
            <a:r>
              <a:rPr lang="en-US" dirty="0"/>
              <a:t>There appears to be a capturing of the general increase for this specific year in the 11 year old solar cycle. </a:t>
            </a:r>
          </a:p>
        </p:txBody>
      </p:sp>
      <p:sp>
        <p:nvSpPr>
          <p:cNvPr id="4" name="Slide Number Placeholder 3"/>
          <p:cNvSpPr>
            <a:spLocks noGrp="1"/>
          </p:cNvSpPr>
          <p:nvPr>
            <p:ph type="sldNum" sz="quarter" idx="5"/>
          </p:nvPr>
        </p:nvSpPr>
        <p:spPr/>
        <p:txBody>
          <a:bodyPr/>
          <a:lstStyle/>
          <a:p>
            <a:fld id="{AA68EA25-BFD1-2640-9F38-3D85562FA338}" type="slidenum">
              <a:rPr lang="en-US" smtClean="0"/>
              <a:t>6</a:t>
            </a:fld>
            <a:endParaRPr lang="en-US"/>
          </a:p>
        </p:txBody>
      </p:sp>
    </p:spTree>
    <p:extLst>
      <p:ext uri="{BB962C8B-B14F-4D97-AF65-F5344CB8AC3E}">
        <p14:creationId xmlns:p14="http://schemas.microsoft.com/office/powerpoint/2010/main" val="3347736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The data exhibits clear cyclic patterns which are typical of the 11-year solar cycle affecting sunspot activity.</a:t>
            </a:r>
          </a:p>
          <a:p>
            <a:r>
              <a:rPr lang="en-US" b="0" dirty="0">
                <a:solidFill>
                  <a:srgbClr val="6796E6"/>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The years with peaks in mean, median, variance, and standard deviation are likely those close to or at the peak of the solar cycle, when sunspot activity is more intense and variable.</a:t>
            </a:r>
          </a:p>
          <a:p>
            <a:r>
              <a:rPr lang="en-US" b="0" dirty="0">
                <a:solidFill>
                  <a:srgbClr val="6796E6"/>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The increase in variance and standard deviation during peak years suggests not only more sunspots but also greater month-to-month variability in sunspot numbers. </a:t>
            </a:r>
          </a:p>
          <a:p>
            <a:endParaRPr lang="en-US" dirty="0"/>
          </a:p>
        </p:txBody>
      </p:sp>
      <p:sp>
        <p:nvSpPr>
          <p:cNvPr id="4" name="Slide Number Placeholder 3"/>
          <p:cNvSpPr>
            <a:spLocks noGrp="1"/>
          </p:cNvSpPr>
          <p:nvPr>
            <p:ph type="sldNum" sz="quarter" idx="5"/>
          </p:nvPr>
        </p:nvSpPr>
        <p:spPr/>
        <p:txBody>
          <a:bodyPr/>
          <a:lstStyle/>
          <a:p>
            <a:fld id="{AA68EA25-BFD1-2640-9F38-3D85562FA338}" type="slidenum">
              <a:rPr lang="en-US" smtClean="0"/>
              <a:t>7</a:t>
            </a:fld>
            <a:endParaRPr lang="en-US"/>
          </a:p>
        </p:txBody>
      </p:sp>
    </p:spTree>
    <p:extLst>
      <p:ext uri="{BB962C8B-B14F-4D97-AF65-F5344CB8AC3E}">
        <p14:creationId xmlns:p14="http://schemas.microsoft.com/office/powerpoint/2010/main" val="659864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generate ACF and PACF plots for each dataset to identify potential AR and MA components. Then, I will fit different ARIMA and SARIMA models based on the insights from these plots and using criteria such as AIC and BIC to select the best model. It is important to remember that </a:t>
            </a:r>
            <a:r>
              <a:rPr lang="en-US" b="0" dirty="0">
                <a:solidFill>
                  <a:srgbClr val="CCCCCC"/>
                </a:solidFill>
                <a:effectLst/>
                <a:highlight>
                  <a:srgbClr val="1F1F1F"/>
                </a:highlight>
                <a:latin typeface="Menlo" panose="020B0609030804020204" pitchFamily="49" charset="0"/>
              </a:rPr>
              <a:t>AIC selects a model that is most accurate in underlying mechanisms that generates the observed data. While, BIC aims to select the most true model based on certain assumptions. </a:t>
            </a:r>
          </a:p>
          <a:p>
            <a:endParaRPr lang="en-US" dirty="0"/>
          </a:p>
        </p:txBody>
      </p:sp>
      <p:sp>
        <p:nvSpPr>
          <p:cNvPr id="4" name="Slide Number Placeholder 3"/>
          <p:cNvSpPr>
            <a:spLocks noGrp="1"/>
          </p:cNvSpPr>
          <p:nvPr>
            <p:ph type="sldNum" sz="quarter" idx="5"/>
          </p:nvPr>
        </p:nvSpPr>
        <p:spPr/>
        <p:txBody>
          <a:bodyPr/>
          <a:lstStyle/>
          <a:p>
            <a:fld id="{AA68EA25-BFD1-2640-9F38-3D85562FA338}" type="slidenum">
              <a:rPr lang="en-US" smtClean="0"/>
              <a:t>8</a:t>
            </a:fld>
            <a:endParaRPr lang="en-US"/>
          </a:p>
        </p:txBody>
      </p:sp>
    </p:spTree>
    <p:extLst>
      <p:ext uri="{BB962C8B-B14F-4D97-AF65-F5344CB8AC3E}">
        <p14:creationId xmlns:p14="http://schemas.microsoft.com/office/powerpoint/2010/main" val="554837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choose these values based on the distinct amount of distance away from the confidence interval. I chose the d order since there was no need to difference based on the p-value found from the ADF test which was much lower than the level of significance of 0.05.</a:t>
            </a:r>
          </a:p>
        </p:txBody>
      </p:sp>
      <p:sp>
        <p:nvSpPr>
          <p:cNvPr id="4" name="Slide Number Placeholder 3"/>
          <p:cNvSpPr>
            <a:spLocks noGrp="1"/>
          </p:cNvSpPr>
          <p:nvPr>
            <p:ph type="sldNum" sz="quarter" idx="5"/>
          </p:nvPr>
        </p:nvSpPr>
        <p:spPr/>
        <p:txBody>
          <a:bodyPr/>
          <a:lstStyle/>
          <a:p>
            <a:fld id="{AA68EA25-BFD1-2640-9F38-3D85562FA338}" type="slidenum">
              <a:rPr lang="en-US" smtClean="0"/>
              <a:t>9</a:t>
            </a:fld>
            <a:endParaRPr lang="en-US"/>
          </a:p>
        </p:txBody>
      </p:sp>
    </p:spTree>
    <p:extLst>
      <p:ext uri="{BB962C8B-B14F-4D97-AF65-F5344CB8AC3E}">
        <p14:creationId xmlns:p14="http://schemas.microsoft.com/office/powerpoint/2010/main" val="123154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F470-9DFC-E3DF-D815-23DD1C3EF7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3690D5-8648-D6D2-792D-ABC88C707C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1EB3B0-4E4D-6B9A-3FE9-F3FE54E24D3D}"/>
              </a:ext>
            </a:extLst>
          </p:cNvPr>
          <p:cNvSpPr>
            <a:spLocks noGrp="1"/>
          </p:cNvSpPr>
          <p:nvPr>
            <p:ph type="dt" sz="half" idx="10"/>
          </p:nvPr>
        </p:nvSpPr>
        <p:spPr/>
        <p:txBody>
          <a:bodyPr/>
          <a:lstStyle/>
          <a:p>
            <a:fld id="{76969C88-B244-455D-A017-012B25B1ACDD}" type="datetimeFigureOut">
              <a:rPr lang="en-US" smtClean="0"/>
              <a:t>5/6/24</a:t>
            </a:fld>
            <a:endParaRPr lang="en-US"/>
          </a:p>
        </p:txBody>
      </p:sp>
      <p:sp>
        <p:nvSpPr>
          <p:cNvPr id="5" name="Footer Placeholder 4">
            <a:extLst>
              <a:ext uri="{FF2B5EF4-FFF2-40B4-BE49-F238E27FC236}">
                <a16:creationId xmlns:a16="http://schemas.microsoft.com/office/drawing/2014/main" id="{FC9193A1-24E3-C601-996E-30E238BAF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79E8B-AFCD-DA9A-C82D-EB99EAB3B05D}"/>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63092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0740-184E-B64F-6318-CFC079A761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AA63DD-AFD1-662C-DC8B-B8B1E78A47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2E7F9-E3BD-87E1-1A1F-8C7C30550410}"/>
              </a:ext>
            </a:extLst>
          </p:cNvPr>
          <p:cNvSpPr>
            <a:spLocks noGrp="1"/>
          </p:cNvSpPr>
          <p:nvPr>
            <p:ph type="dt" sz="half" idx="10"/>
          </p:nvPr>
        </p:nvSpPr>
        <p:spPr/>
        <p:txBody>
          <a:bodyPr/>
          <a:lstStyle/>
          <a:p>
            <a:fld id="{76969C88-B244-455D-A017-012B25B1ACDD}" type="datetimeFigureOut">
              <a:rPr lang="en-US" smtClean="0"/>
              <a:t>5/6/24</a:t>
            </a:fld>
            <a:endParaRPr lang="en-US"/>
          </a:p>
        </p:txBody>
      </p:sp>
      <p:sp>
        <p:nvSpPr>
          <p:cNvPr id="5" name="Footer Placeholder 4">
            <a:extLst>
              <a:ext uri="{FF2B5EF4-FFF2-40B4-BE49-F238E27FC236}">
                <a16:creationId xmlns:a16="http://schemas.microsoft.com/office/drawing/2014/main" id="{406EE590-21C2-27F1-A694-9686F43CB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5756B-FA70-E6B9-4ABE-5C37365D96A3}"/>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0771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A0DB9B-DCDF-A176-0563-FDB96AB5E3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1213E-E84C-B9EC-DF4D-ED25FCB38D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826D1-0782-C259-4F7E-2C02CB840838}"/>
              </a:ext>
            </a:extLst>
          </p:cNvPr>
          <p:cNvSpPr>
            <a:spLocks noGrp="1"/>
          </p:cNvSpPr>
          <p:nvPr>
            <p:ph type="dt" sz="half" idx="10"/>
          </p:nvPr>
        </p:nvSpPr>
        <p:spPr/>
        <p:txBody>
          <a:bodyPr/>
          <a:lstStyle/>
          <a:p>
            <a:fld id="{76969C88-B244-455D-A017-012B25B1ACDD}" type="datetimeFigureOut">
              <a:rPr lang="en-US" smtClean="0"/>
              <a:t>5/6/24</a:t>
            </a:fld>
            <a:endParaRPr lang="en-US"/>
          </a:p>
        </p:txBody>
      </p:sp>
      <p:sp>
        <p:nvSpPr>
          <p:cNvPr id="5" name="Footer Placeholder 4">
            <a:extLst>
              <a:ext uri="{FF2B5EF4-FFF2-40B4-BE49-F238E27FC236}">
                <a16:creationId xmlns:a16="http://schemas.microsoft.com/office/drawing/2014/main" id="{84452941-D5BC-0D59-EC9D-2E28E86A2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C0E7F-3C37-76A5-E465-17014A32A96B}"/>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2351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BC01-1AC5-EAA3-2986-28EDFD927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CBF9B-3082-FB8E-C56E-4CE9D19696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1D7BC-900E-30BE-AD2C-A1EBEB63E7E4}"/>
              </a:ext>
            </a:extLst>
          </p:cNvPr>
          <p:cNvSpPr>
            <a:spLocks noGrp="1"/>
          </p:cNvSpPr>
          <p:nvPr>
            <p:ph type="dt" sz="half" idx="10"/>
          </p:nvPr>
        </p:nvSpPr>
        <p:spPr/>
        <p:txBody>
          <a:bodyPr/>
          <a:lstStyle/>
          <a:p>
            <a:fld id="{76969C88-B244-455D-A017-012B25B1ACDD}" type="datetimeFigureOut">
              <a:rPr lang="en-US" smtClean="0"/>
              <a:t>5/6/24</a:t>
            </a:fld>
            <a:endParaRPr lang="en-US"/>
          </a:p>
        </p:txBody>
      </p:sp>
      <p:sp>
        <p:nvSpPr>
          <p:cNvPr id="5" name="Footer Placeholder 4">
            <a:extLst>
              <a:ext uri="{FF2B5EF4-FFF2-40B4-BE49-F238E27FC236}">
                <a16:creationId xmlns:a16="http://schemas.microsoft.com/office/drawing/2014/main" id="{5D6725F6-C640-D2DF-7821-8D7A4DAD0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3C794-B3B8-6987-1C86-B3B449056E1F}"/>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028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8E15-2869-5E3E-C955-2E6F70658E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F602EE-D4E8-2046-9D82-97CFD3561B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7C7945-FFD0-BBA2-53EF-C43BE16869DC}"/>
              </a:ext>
            </a:extLst>
          </p:cNvPr>
          <p:cNvSpPr>
            <a:spLocks noGrp="1"/>
          </p:cNvSpPr>
          <p:nvPr>
            <p:ph type="dt" sz="half" idx="10"/>
          </p:nvPr>
        </p:nvSpPr>
        <p:spPr/>
        <p:txBody>
          <a:bodyPr/>
          <a:lstStyle/>
          <a:p>
            <a:fld id="{76969C88-B244-455D-A017-012B25B1ACDD}" type="datetimeFigureOut">
              <a:rPr lang="en-US" smtClean="0"/>
              <a:t>5/6/24</a:t>
            </a:fld>
            <a:endParaRPr lang="en-US"/>
          </a:p>
        </p:txBody>
      </p:sp>
      <p:sp>
        <p:nvSpPr>
          <p:cNvPr id="5" name="Footer Placeholder 4">
            <a:extLst>
              <a:ext uri="{FF2B5EF4-FFF2-40B4-BE49-F238E27FC236}">
                <a16:creationId xmlns:a16="http://schemas.microsoft.com/office/drawing/2014/main" id="{59854CB7-0E9D-E3C4-9362-070179534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3FFD6-176F-7963-4333-991FE94EA11B}"/>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3449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EC5F-C748-F700-4295-64818BF3E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7C0BEF-72E2-A2D4-D1DA-66B3593586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A540F2-6853-328D-EEBD-4DC95AD7FE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81868-D65F-5E70-D3B4-31980DB045DF}"/>
              </a:ext>
            </a:extLst>
          </p:cNvPr>
          <p:cNvSpPr>
            <a:spLocks noGrp="1"/>
          </p:cNvSpPr>
          <p:nvPr>
            <p:ph type="dt" sz="half" idx="10"/>
          </p:nvPr>
        </p:nvSpPr>
        <p:spPr/>
        <p:txBody>
          <a:bodyPr/>
          <a:lstStyle/>
          <a:p>
            <a:fld id="{76969C88-B244-455D-A017-012B25B1ACDD}" type="datetimeFigureOut">
              <a:rPr lang="en-US" smtClean="0"/>
              <a:t>5/6/24</a:t>
            </a:fld>
            <a:endParaRPr lang="en-US"/>
          </a:p>
        </p:txBody>
      </p:sp>
      <p:sp>
        <p:nvSpPr>
          <p:cNvPr id="6" name="Footer Placeholder 5">
            <a:extLst>
              <a:ext uri="{FF2B5EF4-FFF2-40B4-BE49-F238E27FC236}">
                <a16:creationId xmlns:a16="http://schemas.microsoft.com/office/drawing/2014/main" id="{362C5453-0C00-64B8-630F-70E5CE72F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A0367-B5A1-181F-B099-301698AAD48D}"/>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5982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F423E-DE73-4185-A2D8-795D28743B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C59B16-BB10-8FB0-0DF0-12BC0B844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34ABD7-5488-E0B0-0B41-11E517E6F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D752DF-227F-B75E-C66E-39AE424AA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89A49B-E037-6CFE-E87B-4177BD18CC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7DC209-40CC-665C-32A7-69F44A7C9D98}"/>
              </a:ext>
            </a:extLst>
          </p:cNvPr>
          <p:cNvSpPr>
            <a:spLocks noGrp="1"/>
          </p:cNvSpPr>
          <p:nvPr>
            <p:ph type="dt" sz="half" idx="10"/>
          </p:nvPr>
        </p:nvSpPr>
        <p:spPr/>
        <p:txBody>
          <a:bodyPr/>
          <a:lstStyle/>
          <a:p>
            <a:fld id="{76969C88-B244-455D-A017-012B25B1ACDD}" type="datetimeFigureOut">
              <a:rPr lang="en-US" smtClean="0"/>
              <a:t>5/6/24</a:t>
            </a:fld>
            <a:endParaRPr lang="en-US"/>
          </a:p>
        </p:txBody>
      </p:sp>
      <p:sp>
        <p:nvSpPr>
          <p:cNvPr id="8" name="Footer Placeholder 7">
            <a:extLst>
              <a:ext uri="{FF2B5EF4-FFF2-40B4-BE49-F238E27FC236}">
                <a16:creationId xmlns:a16="http://schemas.microsoft.com/office/drawing/2014/main" id="{549F2B2E-547B-E9E3-FD79-D72FDFADA6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749EEF-1467-05A9-9BBF-C03A3E928E1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56185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9886-95F6-109E-99D6-5C11B93096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F989A2-F7D4-A0F4-AF89-0A2EDF25A2F8}"/>
              </a:ext>
            </a:extLst>
          </p:cNvPr>
          <p:cNvSpPr>
            <a:spLocks noGrp="1"/>
          </p:cNvSpPr>
          <p:nvPr>
            <p:ph type="dt" sz="half" idx="10"/>
          </p:nvPr>
        </p:nvSpPr>
        <p:spPr/>
        <p:txBody>
          <a:bodyPr/>
          <a:lstStyle/>
          <a:p>
            <a:fld id="{76969C88-B244-455D-A017-012B25B1ACDD}" type="datetimeFigureOut">
              <a:rPr lang="en-US" smtClean="0"/>
              <a:t>5/6/24</a:t>
            </a:fld>
            <a:endParaRPr lang="en-US"/>
          </a:p>
        </p:txBody>
      </p:sp>
      <p:sp>
        <p:nvSpPr>
          <p:cNvPr id="4" name="Footer Placeholder 3">
            <a:extLst>
              <a:ext uri="{FF2B5EF4-FFF2-40B4-BE49-F238E27FC236}">
                <a16:creationId xmlns:a16="http://schemas.microsoft.com/office/drawing/2014/main" id="{2B99B8C1-0910-31FB-36AB-6F75722BC6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4669A8-480C-ED08-14C9-087DB3B9FFA3}"/>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7764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46FB47-85D6-7A7B-693A-CAA920C257B3}"/>
              </a:ext>
            </a:extLst>
          </p:cNvPr>
          <p:cNvSpPr>
            <a:spLocks noGrp="1"/>
          </p:cNvSpPr>
          <p:nvPr>
            <p:ph type="dt" sz="half" idx="10"/>
          </p:nvPr>
        </p:nvSpPr>
        <p:spPr/>
        <p:txBody>
          <a:bodyPr/>
          <a:lstStyle/>
          <a:p>
            <a:fld id="{76969C88-B244-455D-A017-012B25B1ACDD}" type="datetimeFigureOut">
              <a:rPr lang="en-US" smtClean="0"/>
              <a:t>5/6/24</a:t>
            </a:fld>
            <a:endParaRPr lang="en-US"/>
          </a:p>
        </p:txBody>
      </p:sp>
      <p:sp>
        <p:nvSpPr>
          <p:cNvPr id="3" name="Footer Placeholder 2">
            <a:extLst>
              <a:ext uri="{FF2B5EF4-FFF2-40B4-BE49-F238E27FC236}">
                <a16:creationId xmlns:a16="http://schemas.microsoft.com/office/drawing/2014/main" id="{C26B6CE3-D675-DD04-BB17-92E63079F0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80241F-A97B-F384-9721-3FF222E217C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6062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58BB-FD1C-A75D-F39D-5826F0A34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34BB18-9337-635F-A6AC-2054142524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AF83F4-8983-9813-C6C3-96316B4E4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15FB5-C2DB-3EE2-07BB-90C861A035D2}"/>
              </a:ext>
            </a:extLst>
          </p:cNvPr>
          <p:cNvSpPr>
            <a:spLocks noGrp="1"/>
          </p:cNvSpPr>
          <p:nvPr>
            <p:ph type="dt" sz="half" idx="10"/>
          </p:nvPr>
        </p:nvSpPr>
        <p:spPr/>
        <p:txBody>
          <a:bodyPr/>
          <a:lstStyle/>
          <a:p>
            <a:fld id="{76969C88-B244-455D-A017-012B25B1ACDD}" type="datetimeFigureOut">
              <a:rPr lang="en-US" smtClean="0"/>
              <a:t>5/6/24</a:t>
            </a:fld>
            <a:endParaRPr lang="en-US"/>
          </a:p>
        </p:txBody>
      </p:sp>
      <p:sp>
        <p:nvSpPr>
          <p:cNvPr id="6" name="Footer Placeholder 5">
            <a:extLst>
              <a:ext uri="{FF2B5EF4-FFF2-40B4-BE49-F238E27FC236}">
                <a16:creationId xmlns:a16="http://schemas.microsoft.com/office/drawing/2014/main" id="{82E2A387-CCAC-EF5D-2860-53EC7C4B8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D4D7E-DD2E-F38C-914D-E08D52582E0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4513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C66F-855D-6DA7-DD7C-8339003B2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4F0E18-7097-BD3C-E183-E10D873AC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CEB38-1562-FA9A-FDA0-3659A4257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4F509-C036-4749-5705-C078288789D7}"/>
              </a:ext>
            </a:extLst>
          </p:cNvPr>
          <p:cNvSpPr>
            <a:spLocks noGrp="1"/>
          </p:cNvSpPr>
          <p:nvPr>
            <p:ph type="dt" sz="half" idx="10"/>
          </p:nvPr>
        </p:nvSpPr>
        <p:spPr/>
        <p:txBody>
          <a:bodyPr/>
          <a:lstStyle/>
          <a:p>
            <a:fld id="{76969C88-B244-455D-A017-012B25B1ACDD}" type="datetimeFigureOut">
              <a:rPr lang="en-US" smtClean="0"/>
              <a:t>5/6/24</a:t>
            </a:fld>
            <a:endParaRPr lang="en-US"/>
          </a:p>
        </p:txBody>
      </p:sp>
      <p:sp>
        <p:nvSpPr>
          <p:cNvPr id="6" name="Footer Placeholder 5">
            <a:extLst>
              <a:ext uri="{FF2B5EF4-FFF2-40B4-BE49-F238E27FC236}">
                <a16:creationId xmlns:a16="http://schemas.microsoft.com/office/drawing/2014/main" id="{85400213-70C5-7E2A-0B1D-75A17CCF1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A0828-C047-D4BB-0F8C-7FDB40545D3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792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D9CF9E-9ACB-E64E-6C99-1833A3647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4F1886-9CC1-9BEF-FF5A-FE2005B1BD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5B01A-A2D8-E09F-BAEA-0D87ABD5E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969C88-B244-455D-A017-012B25B1ACDD}" type="datetimeFigureOut">
              <a:rPr lang="en-US" smtClean="0"/>
              <a:pPr/>
              <a:t>5/6/24</a:t>
            </a:fld>
            <a:endParaRPr lang="en-US"/>
          </a:p>
        </p:txBody>
      </p:sp>
      <p:sp>
        <p:nvSpPr>
          <p:cNvPr id="5" name="Footer Placeholder 4">
            <a:extLst>
              <a:ext uri="{FF2B5EF4-FFF2-40B4-BE49-F238E27FC236}">
                <a16:creationId xmlns:a16="http://schemas.microsoft.com/office/drawing/2014/main" id="{856C3590-4281-D78F-44F4-FE79BD220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6B16B5D-D91F-241C-3235-BDEBAD3B7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11654127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3" name="Group 1032">
            <a:extLst>
              <a:ext uri="{FF2B5EF4-FFF2-40B4-BE49-F238E27FC236}">
                <a16:creationId xmlns:a16="http://schemas.microsoft.com/office/drawing/2014/main" id="{F95919CA-4568-4F54-A2C0-2B54BD78A3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034" name="Freeform: Shape 103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035" name="Freeform: Shape 103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037" name="Freeform: Shape 1036">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308" y="-1"/>
            <a:ext cx="5444906" cy="518316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CF85B11F-FA15-48B8-BF04-463A37544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9300" y="0"/>
            <a:ext cx="5444906" cy="5161894"/>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016" y="0"/>
            <a:ext cx="5444905" cy="50468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D1DA0-1F38-8A3A-75DF-30AC250E2E62}"/>
              </a:ext>
            </a:extLst>
          </p:cNvPr>
          <p:cNvSpPr>
            <a:spLocks noGrp="1"/>
          </p:cNvSpPr>
          <p:nvPr>
            <p:ph type="ctrTitle"/>
          </p:nvPr>
        </p:nvSpPr>
        <p:spPr>
          <a:xfrm>
            <a:off x="1287414" y="476435"/>
            <a:ext cx="4403701" cy="2885715"/>
          </a:xfrm>
        </p:spPr>
        <p:txBody>
          <a:bodyPr>
            <a:normAutofit/>
          </a:bodyPr>
          <a:lstStyle/>
          <a:p>
            <a:r>
              <a:rPr lang="en-US" sz="5400">
                <a:solidFill>
                  <a:schemeClr val="bg1"/>
                </a:solidFill>
              </a:rPr>
              <a:t>Sunspots Data</a:t>
            </a:r>
          </a:p>
        </p:txBody>
      </p:sp>
      <p:sp>
        <p:nvSpPr>
          <p:cNvPr id="3" name="Subtitle 2">
            <a:extLst>
              <a:ext uri="{FF2B5EF4-FFF2-40B4-BE49-F238E27FC236}">
                <a16:creationId xmlns:a16="http://schemas.microsoft.com/office/drawing/2014/main" id="{BB1F07CA-5911-37C5-0ED2-3697C952C097}"/>
              </a:ext>
            </a:extLst>
          </p:cNvPr>
          <p:cNvSpPr>
            <a:spLocks noGrp="1"/>
          </p:cNvSpPr>
          <p:nvPr>
            <p:ph type="subTitle" idx="1"/>
          </p:nvPr>
        </p:nvSpPr>
        <p:spPr>
          <a:xfrm>
            <a:off x="1409701" y="3429000"/>
            <a:ext cx="4091460" cy="774196"/>
          </a:xfrm>
        </p:spPr>
        <p:txBody>
          <a:bodyPr>
            <a:normAutofit/>
          </a:bodyPr>
          <a:lstStyle/>
          <a:p>
            <a:r>
              <a:rPr lang="en-US" sz="2000">
                <a:solidFill>
                  <a:schemeClr val="bg1"/>
                </a:solidFill>
              </a:rPr>
              <a:t>By Jonah Zembower</a:t>
            </a:r>
          </a:p>
        </p:txBody>
      </p:sp>
      <p:sp>
        <p:nvSpPr>
          <p:cNvPr id="1043"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45" name="Graphic 212">
            <a:extLst>
              <a:ext uri="{FF2B5EF4-FFF2-40B4-BE49-F238E27FC236}">
                <a16:creationId xmlns:a16="http://schemas.microsoft.com/office/drawing/2014/main" id="{BB90F3FC-186F-4608-93AA-7EE24F682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1026" name="Picture 2" descr="The Sun and Sunspots">
            <a:extLst>
              <a:ext uri="{FF2B5EF4-FFF2-40B4-BE49-F238E27FC236}">
                <a16:creationId xmlns:a16="http://schemas.microsoft.com/office/drawing/2014/main" id="{8830E4C2-79B4-62C5-1642-5C98E73672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7698"/>
          <a:stretch/>
        </p:blipFill>
        <p:spPr bwMode="auto">
          <a:xfrm>
            <a:off x="8610600" y="10"/>
            <a:ext cx="3177536" cy="2647064"/>
          </a:xfrm>
          <a:custGeom>
            <a:avLst/>
            <a:gdLst/>
            <a:ahLst/>
            <a:cxnLst/>
            <a:rect l="l" t="t" r="r" b="b"/>
            <a:pathLst>
              <a:path w="3177536" h="2647074">
                <a:moveTo>
                  <a:pt x="406152" y="0"/>
                </a:moveTo>
                <a:lnTo>
                  <a:pt x="2771384" y="0"/>
                </a:lnTo>
                <a:lnTo>
                  <a:pt x="2814739" y="47702"/>
                </a:lnTo>
                <a:cubicBezTo>
                  <a:pt x="3041386" y="322335"/>
                  <a:pt x="3177536" y="674421"/>
                  <a:pt x="3177536" y="1058306"/>
                </a:cubicBezTo>
                <a:cubicBezTo>
                  <a:pt x="3177536" y="1935759"/>
                  <a:pt x="2466220" y="2647074"/>
                  <a:pt x="1588768" y="2647074"/>
                </a:cubicBezTo>
                <a:cubicBezTo>
                  <a:pt x="711315" y="2647074"/>
                  <a:pt x="0" y="1935759"/>
                  <a:pt x="0" y="1058306"/>
                </a:cubicBezTo>
                <a:cubicBezTo>
                  <a:pt x="0" y="674421"/>
                  <a:pt x="136150" y="322335"/>
                  <a:pt x="362797" y="47702"/>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5173363-9F43-4012-DDDC-C8A2F13A80C2}"/>
              </a:ext>
            </a:extLst>
          </p:cNvPr>
          <p:cNvPicPr>
            <a:picLocks noChangeAspect="1"/>
          </p:cNvPicPr>
          <p:nvPr/>
        </p:nvPicPr>
        <p:blipFill rotWithShape="1">
          <a:blip r:embed="rId4"/>
          <a:srcRect l="15972" r="-3" b="-3"/>
          <a:stretch/>
        </p:blipFill>
        <p:spPr>
          <a:xfrm>
            <a:off x="6884946" y="3122839"/>
            <a:ext cx="3923269" cy="3735161"/>
          </a:xfrm>
          <a:custGeom>
            <a:avLst/>
            <a:gdLst/>
            <a:ahLst/>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p:spPr>
      </p:pic>
      <p:grpSp>
        <p:nvGrpSpPr>
          <p:cNvPr id="104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2740963"/>
            <a:ext cx="1054466" cy="469689"/>
            <a:chOff x="9841624" y="4115729"/>
            <a:chExt cx="602169" cy="268223"/>
          </a:xfrm>
          <a:solidFill>
            <a:schemeClr val="bg1"/>
          </a:solidFill>
        </p:grpSpPr>
        <p:sp>
          <p:nvSpPr>
            <p:cNvPr id="1048" name="Freeform: Shape 104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9" name="Freeform: Shape 104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50" name="Freeform: Shape 104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51" name="Freeform: Shape 105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1054" name="Oval 1053">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7710" y="5195363"/>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6" name="Oval 1055">
            <a:extLst>
              <a:ext uri="{FF2B5EF4-FFF2-40B4-BE49-F238E27FC236}">
                <a16:creationId xmlns:a16="http://schemas.microsoft.com/office/drawing/2014/main" id="{13811CB9-0334-4316-8B54-711C0F3BE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7710" y="5195363"/>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08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055F-E5BA-A2E7-8F09-A407B475B8A9}"/>
              </a:ext>
            </a:extLst>
          </p:cNvPr>
          <p:cNvSpPr>
            <a:spLocks noGrp="1"/>
          </p:cNvSpPr>
          <p:nvPr>
            <p:ph type="title"/>
          </p:nvPr>
        </p:nvSpPr>
        <p:spPr/>
        <p:txBody>
          <a:bodyPr/>
          <a:lstStyle/>
          <a:p>
            <a:r>
              <a:rPr lang="en-US"/>
              <a:t>ARIMA Selection</a:t>
            </a:r>
            <a:endParaRPr lang="en-US" dirty="0"/>
          </a:p>
        </p:txBody>
      </p:sp>
      <p:graphicFrame>
        <p:nvGraphicFramePr>
          <p:cNvPr id="22" name="Content Placeholder 2">
            <a:extLst>
              <a:ext uri="{FF2B5EF4-FFF2-40B4-BE49-F238E27FC236}">
                <a16:creationId xmlns:a16="http://schemas.microsoft.com/office/drawing/2014/main" id="{8086E6FB-9723-42F6-A880-D8DA35BB75E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6049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5290B-88A3-04D3-2A16-AEC536B1E546}"/>
              </a:ext>
            </a:extLst>
          </p:cNvPr>
          <p:cNvSpPr>
            <a:spLocks noGrp="1"/>
          </p:cNvSpPr>
          <p:nvPr>
            <p:ph type="title"/>
          </p:nvPr>
        </p:nvSpPr>
        <p:spPr>
          <a:xfrm>
            <a:off x="838198" y="547815"/>
            <a:ext cx="5167185" cy="1680519"/>
          </a:xfrm>
        </p:spPr>
        <p:txBody>
          <a:bodyPr>
            <a:normAutofit/>
          </a:bodyPr>
          <a:lstStyle/>
          <a:p>
            <a:pPr algn="ctr"/>
            <a:r>
              <a:rPr lang="en-US" sz="4000" dirty="0"/>
              <a:t>Looking at P,D,Q for removing Seasonality</a:t>
            </a:r>
          </a:p>
        </p:txBody>
      </p:sp>
      <p:sp>
        <p:nvSpPr>
          <p:cNvPr id="9" name="Content Placeholder 8">
            <a:extLst>
              <a:ext uri="{FF2B5EF4-FFF2-40B4-BE49-F238E27FC236}">
                <a16:creationId xmlns:a16="http://schemas.microsoft.com/office/drawing/2014/main" id="{CD9FD561-3223-60C4-E25E-16EB923C1C75}"/>
              </a:ext>
            </a:extLst>
          </p:cNvPr>
          <p:cNvSpPr>
            <a:spLocks noGrp="1"/>
          </p:cNvSpPr>
          <p:nvPr>
            <p:ph idx="1"/>
          </p:nvPr>
        </p:nvSpPr>
        <p:spPr>
          <a:xfrm>
            <a:off x="6186619" y="547815"/>
            <a:ext cx="5178960" cy="1680519"/>
          </a:xfrm>
        </p:spPr>
        <p:txBody>
          <a:bodyPr anchor="ctr">
            <a:normAutofit/>
          </a:bodyPr>
          <a:lstStyle/>
          <a:p>
            <a:r>
              <a:rPr lang="en-US" sz="2000" dirty="0"/>
              <a:t>P (AR) order selection [1,2,3,4,16]</a:t>
            </a:r>
          </a:p>
          <a:p>
            <a:r>
              <a:rPr lang="en-US" sz="2000" dirty="0"/>
              <a:t>Q (MA) order selection [1,2,3,4,5]</a:t>
            </a:r>
          </a:p>
          <a:p>
            <a:r>
              <a:rPr lang="en-US" sz="2000" dirty="0"/>
              <a:t>D order selection [0,1]</a:t>
            </a:r>
          </a:p>
        </p:txBody>
      </p:sp>
      <p:pic>
        <p:nvPicPr>
          <p:cNvPr id="5" name="Picture 4" descr="A graph of a number of dots&#10;&#10;Description automatically generated with medium confidence">
            <a:extLst>
              <a:ext uri="{FF2B5EF4-FFF2-40B4-BE49-F238E27FC236}">
                <a16:creationId xmlns:a16="http://schemas.microsoft.com/office/drawing/2014/main" id="{0585707F-FB8D-6D63-EE6D-9DBA6C3BF174}"/>
              </a:ext>
            </a:extLst>
          </p:cNvPr>
          <p:cNvPicPr>
            <a:picLocks noChangeAspect="1"/>
          </p:cNvPicPr>
          <p:nvPr/>
        </p:nvPicPr>
        <p:blipFill>
          <a:blip r:embed="rId3"/>
          <a:stretch>
            <a:fillRect/>
          </a:stretch>
        </p:blipFill>
        <p:spPr>
          <a:xfrm>
            <a:off x="996205" y="2421924"/>
            <a:ext cx="4851171" cy="3711146"/>
          </a:xfrm>
          <a:prstGeom prst="rect">
            <a:avLst/>
          </a:prstGeom>
        </p:spPr>
      </p:pic>
      <p:pic>
        <p:nvPicPr>
          <p:cNvPr id="4" name="Content Placeholder 3" descr="A graph of a graph with blue dots&#10;&#10;Description automatically generated with medium confidence">
            <a:extLst>
              <a:ext uri="{FF2B5EF4-FFF2-40B4-BE49-F238E27FC236}">
                <a16:creationId xmlns:a16="http://schemas.microsoft.com/office/drawing/2014/main" id="{02DCCF1D-87B2-394E-A743-AC30493CC56C}"/>
              </a:ext>
            </a:extLst>
          </p:cNvPr>
          <p:cNvPicPr>
            <a:picLocks noChangeAspect="1"/>
          </p:cNvPicPr>
          <p:nvPr/>
        </p:nvPicPr>
        <p:blipFill>
          <a:blip r:embed="rId4"/>
          <a:stretch>
            <a:fillRect/>
          </a:stretch>
        </p:blipFill>
        <p:spPr>
          <a:xfrm>
            <a:off x="6356401" y="2421924"/>
            <a:ext cx="4851171" cy="3711146"/>
          </a:xfrm>
          <a:prstGeom prst="rect">
            <a:avLst/>
          </a:prstGeom>
        </p:spPr>
      </p:pic>
    </p:spTree>
    <p:extLst>
      <p:ext uri="{BB962C8B-B14F-4D97-AF65-F5344CB8AC3E}">
        <p14:creationId xmlns:p14="http://schemas.microsoft.com/office/powerpoint/2010/main" val="3665000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7745-F0B5-EBC4-A2BA-21BDDB085D94}"/>
              </a:ext>
            </a:extLst>
          </p:cNvPr>
          <p:cNvSpPr>
            <a:spLocks noGrp="1"/>
          </p:cNvSpPr>
          <p:nvPr>
            <p:ph type="title"/>
          </p:nvPr>
        </p:nvSpPr>
        <p:spPr/>
        <p:txBody>
          <a:bodyPr/>
          <a:lstStyle/>
          <a:p>
            <a:r>
              <a:rPr lang="en-US" dirty="0"/>
              <a:t>SARIMA Selection</a:t>
            </a:r>
          </a:p>
        </p:txBody>
      </p:sp>
      <p:graphicFrame>
        <p:nvGraphicFramePr>
          <p:cNvPr id="5" name="Content Placeholder 2">
            <a:extLst>
              <a:ext uri="{FF2B5EF4-FFF2-40B4-BE49-F238E27FC236}">
                <a16:creationId xmlns:a16="http://schemas.microsoft.com/office/drawing/2014/main" id="{875172FD-AAEC-8529-971C-1A7D0346320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1423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A044F-8D80-6E05-1E13-4296AD790B1C}"/>
              </a:ext>
            </a:extLst>
          </p:cNvPr>
          <p:cNvSpPr>
            <a:spLocks noGrp="1"/>
          </p:cNvSpPr>
          <p:nvPr>
            <p:ph type="title"/>
          </p:nvPr>
        </p:nvSpPr>
        <p:spPr>
          <a:xfrm>
            <a:off x="793662" y="386930"/>
            <a:ext cx="10066122" cy="1298448"/>
          </a:xfrm>
        </p:spPr>
        <p:txBody>
          <a:bodyPr anchor="b">
            <a:normAutofit/>
          </a:bodyPr>
          <a:lstStyle/>
          <a:p>
            <a:r>
              <a:rPr lang="en-US" sz="4800"/>
              <a:t>Forecast vs. Actuals using SARIMA</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D79C5AB-B8AF-5AFD-D352-C23B927EF87D}"/>
              </a:ext>
            </a:extLst>
          </p:cNvPr>
          <p:cNvSpPr>
            <a:spLocks noGrp="1"/>
          </p:cNvSpPr>
          <p:nvPr>
            <p:ph idx="1"/>
          </p:nvPr>
        </p:nvSpPr>
        <p:spPr>
          <a:xfrm>
            <a:off x="793661" y="2599509"/>
            <a:ext cx="4530898" cy="3639450"/>
          </a:xfrm>
        </p:spPr>
        <p:txBody>
          <a:bodyPr anchor="ctr">
            <a:normAutofit/>
          </a:bodyPr>
          <a:lstStyle/>
          <a:p>
            <a:r>
              <a:rPr lang="en-US" sz="2000" dirty="0"/>
              <a:t>We can see the forecast may have not accurately predicted the complex seasonality and trends in the data.</a:t>
            </a:r>
          </a:p>
        </p:txBody>
      </p:sp>
      <p:pic>
        <p:nvPicPr>
          <p:cNvPr id="4" name="Content Placeholder 3">
            <a:extLst>
              <a:ext uri="{FF2B5EF4-FFF2-40B4-BE49-F238E27FC236}">
                <a16:creationId xmlns:a16="http://schemas.microsoft.com/office/drawing/2014/main" id="{87DE152A-4538-45DE-49AF-51E00D226D90}"/>
              </a:ext>
            </a:extLst>
          </p:cNvPr>
          <p:cNvPicPr>
            <a:picLocks noChangeAspect="1"/>
          </p:cNvPicPr>
          <p:nvPr/>
        </p:nvPicPr>
        <p:blipFill>
          <a:blip r:embed="rId3"/>
          <a:stretch>
            <a:fillRect/>
          </a:stretch>
        </p:blipFill>
        <p:spPr>
          <a:xfrm>
            <a:off x="5911532" y="2937927"/>
            <a:ext cx="5150277" cy="2806900"/>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95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F5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34059-7B09-E2B7-34A2-EF3E0F7E065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Using Holt’s Winters Method</a:t>
            </a:r>
          </a:p>
        </p:txBody>
      </p:sp>
      <p:pic>
        <p:nvPicPr>
          <p:cNvPr id="4" name="Content Placeholder 3">
            <a:extLst>
              <a:ext uri="{FF2B5EF4-FFF2-40B4-BE49-F238E27FC236}">
                <a16:creationId xmlns:a16="http://schemas.microsoft.com/office/drawing/2014/main" id="{C8B0256C-FCA6-6153-CBF2-91025287C63B}"/>
              </a:ext>
            </a:extLst>
          </p:cNvPr>
          <p:cNvPicPr>
            <a:picLocks noGrp="1" noChangeAspect="1"/>
          </p:cNvPicPr>
          <p:nvPr>
            <p:ph idx="1"/>
          </p:nvPr>
        </p:nvPicPr>
        <p:blipFill>
          <a:blip r:embed="rId3"/>
          <a:stretch>
            <a:fillRect/>
          </a:stretch>
        </p:blipFill>
        <p:spPr>
          <a:xfrm>
            <a:off x="4207933" y="1427285"/>
            <a:ext cx="7347537" cy="4004406"/>
          </a:xfrm>
          <a:prstGeom prst="rect">
            <a:avLst/>
          </a:prstGeom>
        </p:spPr>
      </p:pic>
    </p:spTree>
    <p:extLst>
      <p:ext uri="{BB962C8B-B14F-4D97-AF65-F5344CB8AC3E}">
        <p14:creationId xmlns:p14="http://schemas.microsoft.com/office/powerpoint/2010/main" val="3422582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FF5A4E-6660-6764-42CB-8A4A5DC4F5E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Using Neural Networks</a:t>
            </a:r>
          </a:p>
        </p:txBody>
      </p:sp>
      <p:pic>
        <p:nvPicPr>
          <p:cNvPr id="4" name="Content Placeholder 3">
            <a:extLst>
              <a:ext uri="{FF2B5EF4-FFF2-40B4-BE49-F238E27FC236}">
                <a16:creationId xmlns:a16="http://schemas.microsoft.com/office/drawing/2014/main" id="{51BE3371-86E3-6A4C-B077-BAAE48345C69}"/>
              </a:ext>
            </a:extLst>
          </p:cNvPr>
          <p:cNvPicPr>
            <a:picLocks noGrp="1" noChangeAspect="1"/>
          </p:cNvPicPr>
          <p:nvPr>
            <p:ph idx="1"/>
          </p:nvPr>
        </p:nvPicPr>
        <p:blipFill>
          <a:blip r:embed="rId3"/>
          <a:stretch>
            <a:fillRect/>
          </a:stretch>
        </p:blipFill>
        <p:spPr>
          <a:xfrm>
            <a:off x="4777316" y="1249536"/>
            <a:ext cx="6780700" cy="4356599"/>
          </a:xfrm>
          <a:prstGeom prst="rect">
            <a:avLst/>
          </a:prstGeom>
        </p:spPr>
      </p:pic>
    </p:spTree>
    <p:extLst>
      <p:ext uri="{BB962C8B-B14F-4D97-AF65-F5344CB8AC3E}">
        <p14:creationId xmlns:p14="http://schemas.microsoft.com/office/powerpoint/2010/main" val="289815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2318-0FCA-DA43-FC01-DB242C9F8F3E}"/>
              </a:ext>
            </a:extLst>
          </p:cNvPr>
          <p:cNvSpPr>
            <a:spLocks noGrp="1"/>
          </p:cNvSpPr>
          <p:nvPr>
            <p:ph type="title"/>
          </p:nvPr>
        </p:nvSpPr>
        <p:spPr>
          <a:xfrm>
            <a:off x="8079978" y="741391"/>
            <a:ext cx="3369234" cy="1616203"/>
          </a:xfrm>
        </p:spPr>
        <p:txBody>
          <a:bodyPr anchor="b">
            <a:normAutofit/>
          </a:bodyPr>
          <a:lstStyle/>
          <a:p>
            <a:r>
              <a:rPr lang="en-US" sz="3200"/>
              <a:t>Cross Validation of Neural Network</a:t>
            </a:r>
          </a:p>
        </p:txBody>
      </p:sp>
      <p:pic>
        <p:nvPicPr>
          <p:cNvPr id="5" name="Picture 4" descr="Abstract background of mesh on pink">
            <a:extLst>
              <a:ext uri="{FF2B5EF4-FFF2-40B4-BE49-F238E27FC236}">
                <a16:creationId xmlns:a16="http://schemas.microsoft.com/office/drawing/2014/main" id="{B15E69EC-B5CE-817F-5E9B-5DC8AA014236}"/>
              </a:ext>
            </a:extLst>
          </p:cNvPr>
          <p:cNvPicPr>
            <a:picLocks noChangeAspect="1"/>
          </p:cNvPicPr>
          <p:nvPr/>
        </p:nvPicPr>
        <p:blipFill rotWithShape="1">
          <a:blip r:embed="rId3"/>
          <a:srcRect l="20370" r="7698" b="-1"/>
          <a:stretch/>
        </p:blipFill>
        <p:spPr>
          <a:xfrm>
            <a:off x="20" y="10"/>
            <a:ext cx="7390243"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901F4C60-62EF-D359-C66F-D0AAB3646BDA}"/>
              </a:ext>
            </a:extLst>
          </p:cNvPr>
          <p:cNvSpPr>
            <a:spLocks noGrp="1"/>
          </p:cNvSpPr>
          <p:nvPr>
            <p:ph idx="1"/>
          </p:nvPr>
        </p:nvSpPr>
        <p:spPr>
          <a:xfrm>
            <a:off x="8079978" y="2533476"/>
            <a:ext cx="3369234" cy="3447832"/>
          </a:xfrm>
        </p:spPr>
        <p:txBody>
          <a:bodyPr anchor="t">
            <a:normAutofit/>
          </a:bodyPr>
          <a:lstStyle/>
          <a:p>
            <a:r>
              <a:rPr lang="en-US" sz="2000"/>
              <a:t>Average MSE: 0.003776115895043971</a:t>
            </a:r>
          </a:p>
          <a:p>
            <a:r>
              <a:rPr lang="en-US" sz="2000"/>
              <a:t>Average RMSE: 0.06127926364414369</a:t>
            </a:r>
          </a:p>
        </p:txBody>
      </p:sp>
    </p:spTree>
    <p:extLst>
      <p:ext uri="{BB962C8B-B14F-4D97-AF65-F5344CB8AC3E}">
        <p14:creationId xmlns:p14="http://schemas.microsoft.com/office/powerpoint/2010/main" val="1238482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83E3-005F-3E34-224A-1E73D37FB39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906BEA-D174-CF3F-2241-240F1BE42337}"/>
              </a:ext>
            </a:extLst>
          </p:cNvPr>
          <p:cNvSpPr>
            <a:spLocks noGrp="1"/>
          </p:cNvSpPr>
          <p:nvPr>
            <p:ph idx="1"/>
          </p:nvPr>
        </p:nvSpPr>
        <p:spPr/>
        <p:txBody>
          <a:bodyPr>
            <a:normAutofit/>
          </a:bodyPr>
          <a:lstStyle/>
          <a:p>
            <a:r>
              <a:rPr lang="en-US" dirty="0"/>
              <a:t>Improvement Opportunities:</a:t>
            </a:r>
          </a:p>
          <a:p>
            <a:pPr lvl="1"/>
            <a:r>
              <a:rPr lang="en-US" dirty="0"/>
              <a:t>Increasing Model Complexity: Adding more LSTM layers or neurons, or adjusting the model architecture (e.g., more dense layers, dropout for regularization).</a:t>
            </a:r>
          </a:p>
          <a:p>
            <a:pPr lvl="1"/>
            <a:r>
              <a:rPr lang="en-US" dirty="0"/>
              <a:t>Feature Engineering: Including additional features that might help predict sunspot numbers, such as prior cycle lengths or other solar activity indicators.</a:t>
            </a:r>
          </a:p>
          <a:p>
            <a:pPr lvl="1"/>
            <a:r>
              <a:rPr lang="en-US" dirty="0"/>
              <a:t>Hyperparameter Tuning: Experimenting with different learning rates, number of epochs, or batch sizes.</a:t>
            </a:r>
          </a:p>
          <a:p>
            <a:pPr lvl="1"/>
            <a:r>
              <a:rPr lang="en-US" dirty="0"/>
              <a:t>Data Augmentation: Increasing the dataset size or using data augmentation techniques to provide more training examples.</a:t>
            </a:r>
          </a:p>
          <a:p>
            <a:pPr lvl="1"/>
            <a:endParaRPr lang="en-US" dirty="0"/>
          </a:p>
        </p:txBody>
      </p:sp>
    </p:spTree>
    <p:extLst>
      <p:ext uri="{BB962C8B-B14F-4D97-AF65-F5344CB8AC3E}">
        <p14:creationId xmlns:p14="http://schemas.microsoft.com/office/powerpoint/2010/main" val="423599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4C5E53-DD3A-A6BD-85B5-D808102F0CB0}"/>
              </a:ext>
            </a:extLst>
          </p:cNvPr>
          <p:cNvSpPr>
            <a:spLocks noGrp="1"/>
          </p:cNvSpPr>
          <p:nvPr>
            <p:ph type="title"/>
          </p:nvPr>
        </p:nvSpPr>
        <p:spPr>
          <a:xfrm>
            <a:off x="5894962" y="479493"/>
            <a:ext cx="5458838" cy="1325563"/>
          </a:xfrm>
        </p:spPr>
        <p:txBody>
          <a:bodyPr>
            <a:normAutofit/>
          </a:bodyPr>
          <a:lstStyle/>
          <a:p>
            <a:r>
              <a:rPr lang="en-US"/>
              <a:t>Sunspots Dataset</a:t>
            </a: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anyon scene">
            <a:extLst>
              <a:ext uri="{FF2B5EF4-FFF2-40B4-BE49-F238E27FC236}">
                <a16:creationId xmlns:a16="http://schemas.microsoft.com/office/drawing/2014/main" id="{BFD5318A-5027-0B16-9855-52254AF147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8F2C1FC9-97F6-CCE1-0457-5923D4207735}"/>
              </a:ext>
            </a:extLst>
          </p:cNvPr>
          <p:cNvSpPr>
            <a:spLocks noGrp="1"/>
          </p:cNvSpPr>
          <p:nvPr>
            <p:ph idx="1"/>
          </p:nvPr>
        </p:nvSpPr>
        <p:spPr>
          <a:xfrm>
            <a:off x="5894962" y="1984443"/>
            <a:ext cx="5458838" cy="4192520"/>
          </a:xfrm>
        </p:spPr>
        <p:txBody>
          <a:bodyPr>
            <a:normAutofit/>
          </a:bodyPr>
          <a:lstStyle/>
          <a:p>
            <a:r>
              <a:rPr lang="en-US"/>
              <a:t>This dataset contains historical records of sunspots. Typical sunspot datasets include measurements such as the date of observation, sunspot numbers, and sometimes details about solar cycles. Such data is crucial for studying solar activity and its cycles over time.</a:t>
            </a:r>
          </a:p>
          <a:p>
            <a:endParaRPr lang="en-US"/>
          </a:p>
        </p:txBody>
      </p:sp>
    </p:spTree>
    <p:extLst>
      <p:ext uri="{BB962C8B-B14F-4D97-AF65-F5344CB8AC3E}">
        <p14:creationId xmlns:p14="http://schemas.microsoft.com/office/powerpoint/2010/main" val="319037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2B60C0-E828-0619-8A04-488BAF0DF340}"/>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kern="1200">
                <a:solidFill>
                  <a:schemeClr val="tx1"/>
                </a:solidFill>
                <a:latin typeface="+mj-lt"/>
                <a:ea typeface="+mj-ea"/>
                <a:cs typeface="+mj-cs"/>
              </a:rPr>
              <a:t>Creating a Data frame to Split into Monthly Values</a:t>
            </a:r>
          </a:p>
        </p:txBody>
      </p:sp>
      <p:sp>
        <p:nvSpPr>
          <p:cNvPr id="25"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Content Placeholder 6" descr="A screenshot of a graph&#10;&#10;Description automatically generated">
            <a:extLst>
              <a:ext uri="{FF2B5EF4-FFF2-40B4-BE49-F238E27FC236}">
                <a16:creationId xmlns:a16="http://schemas.microsoft.com/office/drawing/2014/main" id="{CF4988DC-E27B-31EC-38CD-1F2CA9D013A7}"/>
              </a:ext>
            </a:extLst>
          </p:cNvPr>
          <p:cNvPicPr>
            <a:picLocks noGrp="1" noChangeAspect="1"/>
          </p:cNvPicPr>
          <p:nvPr>
            <p:ph idx="1"/>
          </p:nvPr>
        </p:nvPicPr>
        <p:blipFill>
          <a:blip r:embed="rId3"/>
          <a:stretch>
            <a:fillRect/>
          </a:stretch>
        </p:blipFill>
        <p:spPr>
          <a:xfrm>
            <a:off x="385572" y="2203367"/>
            <a:ext cx="11420856" cy="3968745"/>
          </a:xfrm>
          <a:prstGeom prst="rect">
            <a:avLst/>
          </a:prstGeom>
        </p:spPr>
      </p:pic>
    </p:spTree>
    <p:extLst>
      <p:ext uri="{BB962C8B-B14F-4D97-AF65-F5344CB8AC3E}">
        <p14:creationId xmlns:p14="http://schemas.microsoft.com/office/powerpoint/2010/main" val="51980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A0D36-74F8-B1B6-18C9-1ADBA0709D5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Looking at the Time Series of the Data</a:t>
            </a:r>
          </a:p>
        </p:txBody>
      </p:sp>
      <p:pic>
        <p:nvPicPr>
          <p:cNvPr id="4" name="Content Placeholder 3">
            <a:extLst>
              <a:ext uri="{FF2B5EF4-FFF2-40B4-BE49-F238E27FC236}">
                <a16:creationId xmlns:a16="http://schemas.microsoft.com/office/drawing/2014/main" id="{9E881971-33C4-6CAA-2544-321E84233A53}"/>
              </a:ext>
            </a:extLst>
          </p:cNvPr>
          <p:cNvPicPr>
            <a:picLocks noChangeAspect="1"/>
          </p:cNvPicPr>
          <p:nvPr/>
        </p:nvPicPr>
        <p:blipFill rotWithShape="1">
          <a:blip r:embed="rId3"/>
          <a:srcRect t="14439"/>
          <a:stretch/>
        </p:blipFill>
        <p:spPr>
          <a:xfrm>
            <a:off x="2099308" y="1675227"/>
            <a:ext cx="7993383" cy="4394199"/>
          </a:xfrm>
          <a:prstGeom prst="rect">
            <a:avLst/>
          </a:prstGeom>
        </p:spPr>
      </p:pic>
    </p:spTree>
    <p:extLst>
      <p:ext uri="{BB962C8B-B14F-4D97-AF65-F5344CB8AC3E}">
        <p14:creationId xmlns:p14="http://schemas.microsoft.com/office/powerpoint/2010/main" val="409015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025A8-9255-DD9B-D65E-DCF80B35ECD2}"/>
              </a:ext>
            </a:extLst>
          </p:cNvPr>
          <p:cNvSpPr>
            <a:spLocks noGrp="1"/>
          </p:cNvSpPr>
          <p:nvPr>
            <p:ph type="title"/>
          </p:nvPr>
        </p:nvSpPr>
        <p:spPr>
          <a:xfrm>
            <a:off x="429768" y="411480"/>
            <a:ext cx="11201400" cy="1106424"/>
          </a:xfrm>
        </p:spPr>
        <p:txBody>
          <a:bodyPr>
            <a:normAutofit/>
          </a:bodyPr>
          <a:lstStyle/>
          <a:p>
            <a:r>
              <a:rPr lang="en-US" sz="3600" dirty="0"/>
              <a:t>Seasonal Decomposition</a:t>
            </a:r>
          </a:p>
        </p:txBody>
      </p:sp>
      <p:sp>
        <p:nvSpPr>
          <p:cNvPr id="12"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group of blue lines&#10;&#10;Description automatically generated">
            <a:extLst>
              <a:ext uri="{FF2B5EF4-FFF2-40B4-BE49-F238E27FC236}">
                <a16:creationId xmlns:a16="http://schemas.microsoft.com/office/drawing/2014/main" id="{484418B8-9B6F-23A5-9C48-395EE63EEE18}"/>
              </a:ext>
            </a:extLst>
          </p:cNvPr>
          <p:cNvPicPr>
            <a:picLocks noChangeAspect="1"/>
          </p:cNvPicPr>
          <p:nvPr/>
        </p:nvPicPr>
        <p:blipFill>
          <a:blip r:embed="rId3"/>
          <a:stretch>
            <a:fillRect/>
          </a:stretch>
        </p:blipFill>
        <p:spPr>
          <a:xfrm>
            <a:off x="429768" y="1749042"/>
            <a:ext cx="6702552" cy="4457196"/>
          </a:xfrm>
          <a:prstGeom prst="rect">
            <a:avLst/>
          </a:prstGeom>
        </p:spPr>
      </p:pic>
      <p:sp useBgFill="1">
        <p:nvSpPr>
          <p:cNvPr id="17" name="Rectangle 1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13CE795F-41A8-9669-42DB-D80704D056E2}"/>
              </a:ext>
            </a:extLst>
          </p:cNvPr>
          <p:cNvSpPr>
            <a:spLocks noGrp="1"/>
          </p:cNvSpPr>
          <p:nvPr>
            <p:ph idx="1"/>
          </p:nvPr>
        </p:nvSpPr>
        <p:spPr>
          <a:xfrm>
            <a:off x="7938752" y="2020824"/>
            <a:ext cx="3455097" cy="3959352"/>
          </a:xfrm>
        </p:spPr>
        <p:txBody>
          <a:bodyPr anchor="ctr">
            <a:normAutofit/>
          </a:bodyPr>
          <a:lstStyle/>
          <a:p>
            <a:r>
              <a:rPr lang="en-US" dirty="0"/>
              <a:t>The seasonal component aligns with the 11 year solar cycle.</a:t>
            </a:r>
          </a:p>
          <a:p>
            <a:r>
              <a:rPr lang="en-US" dirty="0"/>
              <a:t>Residuals appear mostly random without any discernible pattern.</a:t>
            </a:r>
          </a:p>
        </p:txBody>
      </p:sp>
    </p:spTree>
    <p:extLst>
      <p:ext uri="{BB962C8B-B14F-4D97-AF65-F5344CB8AC3E}">
        <p14:creationId xmlns:p14="http://schemas.microsoft.com/office/powerpoint/2010/main" val="236245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77362FF4-1642-4413-A720-56067C686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2E11C2-EC6A-A35C-9E08-FDEEFCF16D01}"/>
              </a:ext>
            </a:extLst>
          </p:cNvPr>
          <p:cNvSpPr>
            <a:spLocks noGrp="1"/>
          </p:cNvSpPr>
          <p:nvPr>
            <p:ph type="title"/>
          </p:nvPr>
        </p:nvSpPr>
        <p:spPr>
          <a:xfrm>
            <a:off x="549277" y="469448"/>
            <a:ext cx="7202485" cy="1087890"/>
          </a:xfrm>
        </p:spPr>
        <p:txBody>
          <a:bodyPr vert="horz" lIns="91440" tIns="45720" rIns="91440" bIns="45720" rtlCol="0" anchor="t">
            <a:normAutofit/>
          </a:bodyPr>
          <a:lstStyle/>
          <a:p>
            <a:r>
              <a:rPr lang="en-US" sz="2200" kern="1200">
                <a:latin typeface="+mj-lt"/>
                <a:ea typeface="+mj-ea"/>
                <a:cs typeface="+mj-cs"/>
              </a:rPr>
              <a:t>Looking at Monthly Values for a Year</a:t>
            </a:r>
          </a:p>
        </p:txBody>
      </p:sp>
      <p:pic>
        <p:nvPicPr>
          <p:cNvPr id="4" name="Content Placeholder 3">
            <a:extLst>
              <a:ext uri="{FF2B5EF4-FFF2-40B4-BE49-F238E27FC236}">
                <a16:creationId xmlns:a16="http://schemas.microsoft.com/office/drawing/2014/main" id="{4FDBAE1A-A13C-27B2-4E7B-F6A8B08C8262}"/>
              </a:ext>
            </a:extLst>
          </p:cNvPr>
          <p:cNvPicPr>
            <a:picLocks noChangeAspect="1"/>
          </p:cNvPicPr>
          <p:nvPr/>
        </p:nvPicPr>
        <p:blipFill rotWithShape="1">
          <a:blip r:embed="rId3"/>
          <a:srcRect r="-1" b="3033"/>
          <a:stretch/>
        </p:blipFill>
        <p:spPr>
          <a:xfrm>
            <a:off x="549277" y="2133600"/>
            <a:ext cx="7202485" cy="4172921"/>
          </a:xfrm>
          <a:prstGeom prst="rect">
            <a:avLst/>
          </a:prstGeom>
          <a:effectLst>
            <a:outerShdw blurRad="508000" dist="101600" dir="5400000" algn="tl" rotWithShape="0">
              <a:prstClr val="black">
                <a:alpha val="10000"/>
              </a:prstClr>
            </a:outerShdw>
          </a:effectLst>
        </p:spPr>
      </p:pic>
      <p:sp>
        <p:nvSpPr>
          <p:cNvPr id="8" name="Content Placeholder 7">
            <a:extLst>
              <a:ext uri="{FF2B5EF4-FFF2-40B4-BE49-F238E27FC236}">
                <a16:creationId xmlns:a16="http://schemas.microsoft.com/office/drawing/2014/main" id="{B0196499-BC4E-AE8B-38CE-751E6FEF4EB9}"/>
              </a:ext>
            </a:extLst>
          </p:cNvPr>
          <p:cNvSpPr>
            <a:spLocks noGrp="1"/>
          </p:cNvSpPr>
          <p:nvPr>
            <p:ph idx="1"/>
          </p:nvPr>
        </p:nvSpPr>
        <p:spPr>
          <a:xfrm>
            <a:off x="8328816" y="2059200"/>
            <a:ext cx="3313114" cy="3783015"/>
          </a:xfrm>
        </p:spPr>
        <p:txBody>
          <a:bodyPr anchor="t">
            <a:normAutofit/>
          </a:bodyPr>
          <a:lstStyle/>
          <a:p>
            <a:r>
              <a:rPr lang="en-US" sz="2000" dirty="0">
                <a:solidFill>
                  <a:schemeClr val="tx1">
                    <a:alpha val="60000"/>
                  </a:schemeClr>
                </a:solidFill>
              </a:rPr>
              <a:t>General increase throughout the year in the trend.</a:t>
            </a:r>
          </a:p>
        </p:txBody>
      </p:sp>
    </p:spTree>
    <p:extLst>
      <p:ext uri="{BB962C8B-B14F-4D97-AF65-F5344CB8AC3E}">
        <p14:creationId xmlns:p14="http://schemas.microsoft.com/office/powerpoint/2010/main" val="260323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9ECD1F-1B32-4E48-9736-A1BC9A323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F660-B193-65FD-E060-21AE7D448A53}"/>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100" kern="1200" dirty="0">
                <a:solidFill>
                  <a:schemeClr val="tx1"/>
                </a:solidFill>
                <a:latin typeface="+mj-lt"/>
                <a:ea typeface="+mj-ea"/>
                <a:cs typeface="+mj-cs"/>
              </a:rPr>
              <a:t>Looking at the Yearly Mean, Variance, Standard Deviation, and </a:t>
            </a:r>
            <a:r>
              <a:rPr lang="en-US" sz="3100" dirty="0"/>
              <a:t>Median</a:t>
            </a:r>
            <a:endParaRPr lang="en-US" sz="3100" kern="1200" dirty="0">
              <a:solidFill>
                <a:schemeClr val="tx1"/>
              </a:solidFill>
              <a:latin typeface="+mj-lt"/>
              <a:ea typeface="+mj-ea"/>
              <a:cs typeface="+mj-cs"/>
            </a:endParaRPr>
          </a:p>
        </p:txBody>
      </p:sp>
      <p:sp>
        <p:nvSpPr>
          <p:cNvPr id="10" name="Rectangle 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blue lines&#10;&#10;Description automatically generated">
            <a:extLst>
              <a:ext uri="{FF2B5EF4-FFF2-40B4-BE49-F238E27FC236}">
                <a16:creationId xmlns:a16="http://schemas.microsoft.com/office/drawing/2014/main" id="{38A5CF41-BF54-257E-1408-2445D5117E75}"/>
              </a:ext>
            </a:extLst>
          </p:cNvPr>
          <p:cNvPicPr>
            <a:picLocks noChangeAspect="1"/>
          </p:cNvPicPr>
          <p:nvPr/>
        </p:nvPicPr>
        <p:blipFill rotWithShape="1">
          <a:blip r:embed="rId3"/>
          <a:srcRect l="5936" r="-2" b="-2"/>
          <a:stretch/>
        </p:blipFill>
        <p:spPr>
          <a:xfrm>
            <a:off x="4054251" y="883463"/>
            <a:ext cx="3721608" cy="2542032"/>
          </a:xfrm>
          <a:prstGeom prst="rect">
            <a:avLst/>
          </a:prstGeom>
        </p:spPr>
      </p:pic>
      <p:pic>
        <p:nvPicPr>
          <p:cNvPr id="6" name="Picture 5" descr="A graph of blue bars&#10;&#10;Description automatically generated with medium confidence">
            <a:extLst>
              <a:ext uri="{FF2B5EF4-FFF2-40B4-BE49-F238E27FC236}">
                <a16:creationId xmlns:a16="http://schemas.microsoft.com/office/drawing/2014/main" id="{18A175E9-6EC3-2763-E8B7-394C0971C9FF}"/>
              </a:ext>
            </a:extLst>
          </p:cNvPr>
          <p:cNvPicPr>
            <a:picLocks noChangeAspect="1"/>
          </p:cNvPicPr>
          <p:nvPr/>
        </p:nvPicPr>
        <p:blipFill rotWithShape="1">
          <a:blip r:embed="rId4"/>
          <a:srcRect l="6729" r="2" b="2"/>
          <a:stretch/>
        </p:blipFill>
        <p:spPr>
          <a:xfrm>
            <a:off x="7910946" y="883463"/>
            <a:ext cx="3719192" cy="2542032"/>
          </a:xfrm>
          <a:prstGeom prst="rect">
            <a:avLst/>
          </a:prstGeom>
        </p:spPr>
      </p:pic>
      <p:pic>
        <p:nvPicPr>
          <p:cNvPr id="7" name="Picture 6" descr="A graph of blue bars&#10;&#10;Description automatically generated">
            <a:extLst>
              <a:ext uri="{FF2B5EF4-FFF2-40B4-BE49-F238E27FC236}">
                <a16:creationId xmlns:a16="http://schemas.microsoft.com/office/drawing/2014/main" id="{07B5824F-53AB-662D-16F9-2C348579F243}"/>
              </a:ext>
            </a:extLst>
          </p:cNvPr>
          <p:cNvPicPr>
            <a:picLocks noChangeAspect="1"/>
          </p:cNvPicPr>
          <p:nvPr/>
        </p:nvPicPr>
        <p:blipFill rotWithShape="1">
          <a:blip r:embed="rId5"/>
          <a:srcRect l="4838"/>
          <a:stretch/>
        </p:blipFill>
        <p:spPr>
          <a:xfrm>
            <a:off x="4054251" y="3548348"/>
            <a:ext cx="3721608" cy="2542032"/>
          </a:xfrm>
          <a:prstGeom prst="rect">
            <a:avLst/>
          </a:prstGeom>
        </p:spPr>
      </p:pic>
      <p:pic>
        <p:nvPicPr>
          <p:cNvPr id="5" name="Picture 4" descr="A graph of blue bars&#10;&#10;Description automatically generated">
            <a:extLst>
              <a:ext uri="{FF2B5EF4-FFF2-40B4-BE49-F238E27FC236}">
                <a16:creationId xmlns:a16="http://schemas.microsoft.com/office/drawing/2014/main" id="{BF07B22E-FBCC-6D00-4E4C-98A2CCC5424F}"/>
              </a:ext>
            </a:extLst>
          </p:cNvPr>
          <p:cNvPicPr>
            <a:picLocks noChangeAspect="1"/>
          </p:cNvPicPr>
          <p:nvPr/>
        </p:nvPicPr>
        <p:blipFill rotWithShape="1">
          <a:blip r:embed="rId6"/>
          <a:srcRect l="5997" r="-2" b="-2"/>
          <a:stretch/>
        </p:blipFill>
        <p:spPr>
          <a:xfrm>
            <a:off x="7916372" y="3548347"/>
            <a:ext cx="3719192" cy="2542032"/>
          </a:xfrm>
          <a:prstGeom prst="rect">
            <a:avLst/>
          </a:prstGeom>
        </p:spPr>
      </p:pic>
    </p:spTree>
    <p:extLst>
      <p:ext uri="{BB962C8B-B14F-4D97-AF65-F5344CB8AC3E}">
        <p14:creationId xmlns:p14="http://schemas.microsoft.com/office/powerpoint/2010/main" val="373252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71C7-D9F0-6BDD-B1A4-A137B61D9F35}"/>
              </a:ext>
            </a:extLst>
          </p:cNvPr>
          <p:cNvSpPr>
            <a:spLocks noGrp="1"/>
          </p:cNvSpPr>
          <p:nvPr>
            <p:ph type="title"/>
          </p:nvPr>
        </p:nvSpPr>
        <p:spPr/>
        <p:txBody>
          <a:bodyPr/>
          <a:lstStyle/>
          <a:p>
            <a:r>
              <a:rPr lang="en-US" dirty="0"/>
              <a:t>Building the ARIMA Model</a:t>
            </a:r>
          </a:p>
        </p:txBody>
      </p:sp>
      <p:graphicFrame>
        <p:nvGraphicFramePr>
          <p:cNvPr id="5" name="Content Placeholder 2">
            <a:extLst>
              <a:ext uri="{FF2B5EF4-FFF2-40B4-BE49-F238E27FC236}">
                <a16:creationId xmlns:a16="http://schemas.microsoft.com/office/drawing/2014/main" id="{ACBE64E1-3D57-3E27-BFFD-D1CAA7FF813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248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79BA0-7B4B-AF3E-AE5E-C41142599918}"/>
              </a:ext>
            </a:extLst>
          </p:cNvPr>
          <p:cNvSpPr>
            <a:spLocks noGrp="1"/>
          </p:cNvSpPr>
          <p:nvPr>
            <p:ph type="title"/>
          </p:nvPr>
        </p:nvSpPr>
        <p:spPr>
          <a:xfrm>
            <a:off x="838198" y="547815"/>
            <a:ext cx="5167185" cy="1680519"/>
          </a:xfrm>
        </p:spPr>
        <p:txBody>
          <a:bodyPr>
            <a:normAutofit/>
          </a:bodyPr>
          <a:lstStyle/>
          <a:p>
            <a:pPr algn="ctr"/>
            <a:r>
              <a:rPr lang="en-US" sz="4000" dirty="0"/>
              <a:t>Looking at AR and MA Components</a:t>
            </a:r>
          </a:p>
        </p:txBody>
      </p:sp>
      <p:sp>
        <p:nvSpPr>
          <p:cNvPr id="9" name="Content Placeholder 8">
            <a:extLst>
              <a:ext uri="{FF2B5EF4-FFF2-40B4-BE49-F238E27FC236}">
                <a16:creationId xmlns:a16="http://schemas.microsoft.com/office/drawing/2014/main" id="{CAAECADB-FBF5-B953-9D1F-0F34974C54A4}"/>
              </a:ext>
            </a:extLst>
          </p:cNvPr>
          <p:cNvSpPr>
            <a:spLocks noGrp="1"/>
          </p:cNvSpPr>
          <p:nvPr>
            <p:ph idx="1"/>
          </p:nvPr>
        </p:nvSpPr>
        <p:spPr>
          <a:xfrm>
            <a:off x="6186619" y="547815"/>
            <a:ext cx="5178960" cy="1680519"/>
          </a:xfrm>
        </p:spPr>
        <p:txBody>
          <a:bodyPr anchor="ctr">
            <a:normAutofit/>
          </a:bodyPr>
          <a:lstStyle/>
          <a:p>
            <a:r>
              <a:rPr lang="en-US" sz="2000" dirty="0"/>
              <a:t>AR order selection [1,2,3,4,16]</a:t>
            </a:r>
          </a:p>
          <a:p>
            <a:r>
              <a:rPr lang="en-US" sz="2000" dirty="0"/>
              <a:t>MA order selection [1,2,3,4,5]</a:t>
            </a:r>
          </a:p>
          <a:p>
            <a:r>
              <a:rPr lang="en-US" sz="2000" dirty="0"/>
              <a:t>d order selection [0,1]</a:t>
            </a:r>
          </a:p>
        </p:txBody>
      </p:sp>
      <p:pic>
        <p:nvPicPr>
          <p:cNvPr id="5" name="Picture 4">
            <a:extLst>
              <a:ext uri="{FF2B5EF4-FFF2-40B4-BE49-F238E27FC236}">
                <a16:creationId xmlns:a16="http://schemas.microsoft.com/office/drawing/2014/main" id="{C9B970E6-04CE-0652-4CDB-FA379196C6DB}"/>
              </a:ext>
            </a:extLst>
          </p:cNvPr>
          <p:cNvPicPr>
            <a:picLocks noChangeAspect="1"/>
          </p:cNvPicPr>
          <p:nvPr/>
        </p:nvPicPr>
        <p:blipFill>
          <a:blip r:embed="rId3"/>
          <a:stretch>
            <a:fillRect/>
          </a:stretch>
        </p:blipFill>
        <p:spPr>
          <a:xfrm>
            <a:off x="996205" y="2421924"/>
            <a:ext cx="4851171" cy="3711146"/>
          </a:xfrm>
          <a:prstGeom prst="rect">
            <a:avLst/>
          </a:prstGeom>
        </p:spPr>
      </p:pic>
      <p:pic>
        <p:nvPicPr>
          <p:cNvPr id="4" name="Content Placeholder 3">
            <a:extLst>
              <a:ext uri="{FF2B5EF4-FFF2-40B4-BE49-F238E27FC236}">
                <a16:creationId xmlns:a16="http://schemas.microsoft.com/office/drawing/2014/main" id="{04360FDC-2343-06ED-F628-977092C3D817}"/>
              </a:ext>
            </a:extLst>
          </p:cNvPr>
          <p:cNvPicPr>
            <a:picLocks noChangeAspect="1"/>
          </p:cNvPicPr>
          <p:nvPr/>
        </p:nvPicPr>
        <p:blipFill>
          <a:blip r:embed="rId4"/>
          <a:stretch>
            <a:fillRect/>
          </a:stretch>
        </p:blipFill>
        <p:spPr>
          <a:xfrm>
            <a:off x="6356401" y="2421924"/>
            <a:ext cx="4851171" cy="3711146"/>
          </a:xfrm>
          <a:prstGeom prst="rect">
            <a:avLst/>
          </a:prstGeom>
        </p:spPr>
      </p:pic>
    </p:spTree>
    <p:extLst>
      <p:ext uri="{BB962C8B-B14F-4D97-AF65-F5344CB8AC3E}">
        <p14:creationId xmlns:p14="http://schemas.microsoft.com/office/powerpoint/2010/main" val="1468705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92</TotalTime>
  <Words>1580</Words>
  <Application>Microsoft Macintosh PowerPoint</Application>
  <PresentationFormat>Widescreen</PresentationFormat>
  <Paragraphs>101</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Calibri</vt:lpstr>
      <vt:lpstr>Google Sans</vt:lpstr>
      <vt:lpstr>Menlo</vt:lpstr>
      <vt:lpstr>Office Theme</vt:lpstr>
      <vt:lpstr>Sunspots Data</vt:lpstr>
      <vt:lpstr>Sunspots Dataset</vt:lpstr>
      <vt:lpstr>Creating a Data frame to Split into Monthly Values</vt:lpstr>
      <vt:lpstr>Looking at the Time Series of the Data</vt:lpstr>
      <vt:lpstr>Seasonal Decomposition</vt:lpstr>
      <vt:lpstr>Looking at Monthly Values for a Year</vt:lpstr>
      <vt:lpstr>Looking at the Yearly Mean, Variance, Standard Deviation, and Median</vt:lpstr>
      <vt:lpstr>Building the ARIMA Model</vt:lpstr>
      <vt:lpstr>Looking at AR and MA Components</vt:lpstr>
      <vt:lpstr>ARIMA Selection</vt:lpstr>
      <vt:lpstr>Looking at P,D,Q for removing Seasonality</vt:lpstr>
      <vt:lpstr>SARIMA Selection</vt:lpstr>
      <vt:lpstr>Forecast vs. Actuals using SARIMA</vt:lpstr>
      <vt:lpstr>Using Holt’s Winters Method</vt:lpstr>
      <vt:lpstr>Using Neural Networks</vt:lpstr>
      <vt:lpstr>Cross Validation of Neural Network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Sunspots Data</dc:title>
  <dc:creator>Zembower, Jonah</dc:creator>
  <cp:lastModifiedBy>Zembower, Jonah</cp:lastModifiedBy>
  <cp:revision>1</cp:revision>
  <dcterms:created xsi:type="dcterms:W3CDTF">2024-05-06T14:02:41Z</dcterms:created>
  <dcterms:modified xsi:type="dcterms:W3CDTF">2024-05-06T15:35:00Z</dcterms:modified>
</cp:coreProperties>
</file>