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2"/>
  </p:normalViewPr>
  <p:slideViewPr>
    <p:cSldViewPr snapToGrid="0">
      <p:cViewPr varScale="1">
        <p:scale>
          <a:sx n="90" d="100"/>
          <a:sy n="90" d="100"/>
        </p:scale>
        <p:origin x="23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CBC92E-5C5E-47BF-962E-9A5CF35126B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D33A80-3388-43A5-B421-AB954A2C9376}">
      <dgm:prSet/>
      <dgm:spPr/>
      <dgm:t>
        <a:bodyPr/>
        <a:lstStyle/>
        <a:p>
          <a:r>
            <a:rPr lang="en-US"/>
            <a:t>The analysis successfully identified distinct customer personas, providing a foundation for personalized marketing strategies.</a:t>
          </a:r>
        </a:p>
      </dgm:t>
    </dgm:pt>
    <dgm:pt modelId="{7C03EF34-F353-4789-A1BC-D35B7781399C}" type="parTrans" cxnId="{0943F605-A3D0-4899-ABCB-E478C0B61FE1}">
      <dgm:prSet/>
      <dgm:spPr/>
      <dgm:t>
        <a:bodyPr/>
        <a:lstStyle/>
        <a:p>
          <a:endParaRPr lang="en-US"/>
        </a:p>
      </dgm:t>
    </dgm:pt>
    <dgm:pt modelId="{0843C1DA-450F-4284-BCBC-511520F9A17F}" type="sibTrans" cxnId="{0943F605-A3D0-4899-ABCB-E478C0B61FE1}">
      <dgm:prSet/>
      <dgm:spPr/>
      <dgm:t>
        <a:bodyPr/>
        <a:lstStyle/>
        <a:p>
          <a:endParaRPr lang="en-US"/>
        </a:p>
      </dgm:t>
    </dgm:pt>
    <dgm:pt modelId="{3795DE51-BA43-4F80-B9D3-8C9F877BC6D0}">
      <dgm:prSet/>
      <dgm:spPr/>
      <dgm:t>
        <a:bodyPr/>
        <a:lstStyle/>
        <a:p>
          <a:r>
            <a:rPr lang="en-US"/>
            <a:t>Future efforts will focus on refining predictive models and continuously adapting marketing strategies based on evolving customer insights.</a:t>
          </a:r>
        </a:p>
      </dgm:t>
    </dgm:pt>
    <dgm:pt modelId="{1CA9B6F6-43E4-4E07-B9C7-A6D468A60F41}" type="parTrans" cxnId="{50CD48DB-8141-4A46-A525-690058EA8B1B}">
      <dgm:prSet/>
      <dgm:spPr/>
      <dgm:t>
        <a:bodyPr/>
        <a:lstStyle/>
        <a:p>
          <a:endParaRPr lang="en-US"/>
        </a:p>
      </dgm:t>
    </dgm:pt>
    <dgm:pt modelId="{DD9E12F5-13AF-4155-B073-F2EA1591CA8B}" type="sibTrans" cxnId="{50CD48DB-8141-4A46-A525-690058EA8B1B}">
      <dgm:prSet/>
      <dgm:spPr/>
      <dgm:t>
        <a:bodyPr/>
        <a:lstStyle/>
        <a:p>
          <a:endParaRPr lang="en-US"/>
        </a:p>
      </dgm:t>
    </dgm:pt>
    <dgm:pt modelId="{FB0B8C96-E725-4A01-916D-6AA40B9F8003}">
      <dgm:prSet/>
      <dgm:spPr/>
      <dgm:t>
        <a:bodyPr/>
        <a:lstStyle/>
        <a:p>
          <a:r>
            <a:rPr lang="en-US"/>
            <a:t>The detailed report consists of ideas for future marketing strategies. </a:t>
          </a:r>
        </a:p>
      </dgm:t>
    </dgm:pt>
    <dgm:pt modelId="{8020C1A7-0A97-461F-8E73-F8341542B6B1}" type="parTrans" cxnId="{0B530F93-5CD2-4CA7-9375-5655A7E21B54}">
      <dgm:prSet/>
      <dgm:spPr/>
      <dgm:t>
        <a:bodyPr/>
        <a:lstStyle/>
        <a:p>
          <a:endParaRPr lang="en-US"/>
        </a:p>
      </dgm:t>
    </dgm:pt>
    <dgm:pt modelId="{A07572BA-AFF0-4338-A552-B2E76675816E}" type="sibTrans" cxnId="{0B530F93-5CD2-4CA7-9375-5655A7E21B54}">
      <dgm:prSet/>
      <dgm:spPr/>
      <dgm:t>
        <a:bodyPr/>
        <a:lstStyle/>
        <a:p>
          <a:endParaRPr lang="en-US"/>
        </a:p>
      </dgm:t>
    </dgm:pt>
    <dgm:pt modelId="{7A299D09-DEC1-43A6-9C25-F15FBFE7CC65}" type="pres">
      <dgm:prSet presAssocID="{24CBC92E-5C5E-47BF-962E-9A5CF35126B4}" presName="root" presStyleCnt="0">
        <dgm:presLayoutVars>
          <dgm:dir/>
          <dgm:resizeHandles val="exact"/>
        </dgm:presLayoutVars>
      </dgm:prSet>
      <dgm:spPr/>
    </dgm:pt>
    <dgm:pt modelId="{BD88289E-FCEF-4492-B810-A251E17A9465}" type="pres">
      <dgm:prSet presAssocID="{2DD33A80-3388-43A5-B421-AB954A2C9376}" presName="compNode" presStyleCnt="0"/>
      <dgm:spPr/>
    </dgm:pt>
    <dgm:pt modelId="{5F2B0AF8-606B-4A0E-B2D6-9A60CEA34DCF}" type="pres">
      <dgm:prSet presAssocID="{2DD33A80-3388-43A5-B421-AB954A2C9376}" presName="bgRect" presStyleLbl="bgShp" presStyleIdx="0" presStyleCnt="3"/>
      <dgm:spPr/>
    </dgm:pt>
    <dgm:pt modelId="{2B18B90B-706D-41F5-8F41-DD6F3AECA2D1}" type="pres">
      <dgm:prSet presAssocID="{2DD33A80-3388-43A5-B421-AB954A2C93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4F7EE245-DFA1-441A-AC88-9AC14C19217F}" type="pres">
      <dgm:prSet presAssocID="{2DD33A80-3388-43A5-B421-AB954A2C9376}" presName="spaceRect" presStyleCnt="0"/>
      <dgm:spPr/>
    </dgm:pt>
    <dgm:pt modelId="{D4A37C93-A9D7-49A6-9A1F-A22E6F8CFE08}" type="pres">
      <dgm:prSet presAssocID="{2DD33A80-3388-43A5-B421-AB954A2C9376}" presName="parTx" presStyleLbl="revTx" presStyleIdx="0" presStyleCnt="3">
        <dgm:presLayoutVars>
          <dgm:chMax val="0"/>
          <dgm:chPref val="0"/>
        </dgm:presLayoutVars>
      </dgm:prSet>
      <dgm:spPr/>
    </dgm:pt>
    <dgm:pt modelId="{EAE4BF37-3A40-4858-B6FF-780A9C6A561D}" type="pres">
      <dgm:prSet presAssocID="{0843C1DA-450F-4284-BCBC-511520F9A17F}" presName="sibTrans" presStyleCnt="0"/>
      <dgm:spPr/>
    </dgm:pt>
    <dgm:pt modelId="{0CE176FB-D53E-4F4A-8E70-4DD922AB09D4}" type="pres">
      <dgm:prSet presAssocID="{3795DE51-BA43-4F80-B9D3-8C9F877BC6D0}" presName="compNode" presStyleCnt="0"/>
      <dgm:spPr/>
    </dgm:pt>
    <dgm:pt modelId="{B3DCADC4-0921-40AE-AF11-71B00B22440F}" type="pres">
      <dgm:prSet presAssocID="{3795DE51-BA43-4F80-B9D3-8C9F877BC6D0}" presName="bgRect" presStyleLbl="bgShp" presStyleIdx="1" presStyleCnt="3"/>
      <dgm:spPr/>
    </dgm:pt>
    <dgm:pt modelId="{53F414FF-B8BB-4DAF-A970-4D931B575978}" type="pres">
      <dgm:prSet presAssocID="{3795DE51-BA43-4F80-B9D3-8C9F877BC6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DEB34DAA-36C1-4433-BEAF-DACBF58F05A1}" type="pres">
      <dgm:prSet presAssocID="{3795DE51-BA43-4F80-B9D3-8C9F877BC6D0}" presName="spaceRect" presStyleCnt="0"/>
      <dgm:spPr/>
    </dgm:pt>
    <dgm:pt modelId="{B3822A7D-CB73-4CCD-8B22-836576BDFAF1}" type="pres">
      <dgm:prSet presAssocID="{3795DE51-BA43-4F80-B9D3-8C9F877BC6D0}" presName="parTx" presStyleLbl="revTx" presStyleIdx="1" presStyleCnt="3">
        <dgm:presLayoutVars>
          <dgm:chMax val="0"/>
          <dgm:chPref val="0"/>
        </dgm:presLayoutVars>
      </dgm:prSet>
      <dgm:spPr/>
    </dgm:pt>
    <dgm:pt modelId="{FDD6DDEB-2AD2-4717-A242-268FE8A70214}" type="pres">
      <dgm:prSet presAssocID="{DD9E12F5-13AF-4155-B073-F2EA1591CA8B}" presName="sibTrans" presStyleCnt="0"/>
      <dgm:spPr/>
    </dgm:pt>
    <dgm:pt modelId="{10592ECA-FCA5-450A-9310-8D95C1819CC4}" type="pres">
      <dgm:prSet presAssocID="{FB0B8C96-E725-4A01-916D-6AA40B9F8003}" presName="compNode" presStyleCnt="0"/>
      <dgm:spPr/>
    </dgm:pt>
    <dgm:pt modelId="{0679A2D0-9CF0-4508-9244-D57927CF3DBB}" type="pres">
      <dgm:prSet presAssocID="{FB0B8C96-E725-4A01-916D-6AA40B9F8003}" presName="bgRect" presStyleLbl="bgShp" presStyleIdx="2" presStyleCnt="3"/>
      <dgm:spPr/>
    </dgm:pt>
    <dgm:pt modelId="{1034873A-9C39-4174-8753-A64D09F995F9}" type="pres">
      <dgm:prSet presAssocID="{FB0B8C96-E725-4A01-916D-6AA40B9F80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Brainstorm"/>
        </a:ext>
      </dgm:extLst>
    </dgm:pt>
    <dgm:pt modelId="{804F950D-5C40-442B-A97F-BC65A4BEC504}" type="pres">
      <dgm:prSet presAssocID="{FB0B8C96-E725-4A01-916D-6AA40B9F8003}" presName="spaceRect" presStyleCnt="0"/>
      <dgm:spPr/>
    </dgm:pt>
    <dgm:pt modelId="{07838E1C-B2A9-4C58-BB69-0ACC4AF3CA41}" type="pres">
      <dgm:prSet presAssocID="{FB0B8C96-E725-4A01-916D-6AA40B9F8003}" presName="parTx" presStyleLbl="revTx" presStyleIdx="2" presStyleCnt="3">
        <dgm:presLayoutVars>
          <dgm:chMax val="0"/>
          <dgm:chPref val="0"/>
        </dgm:presLayoutVars>
      </dgm:prSet>
      <dgm:spPr/>
    </dgm:pt>
  </dgm:ptLst>
  <dgm:cxnLst>
    <dgm:cxn modelId="{0943F605-A3D0-4899-ABCB-E478C0B61FE1}" srcId="{24CBC92E-5C5E-47BF-962E-9A5CF35126B4}" destId="{2DD33A80-3388-43A5-B421-AB954A2C9376}" srcOrd="0" destOrd="0" parTransId="{7C03EF34-F353-4789-A1BC-D35B7781399C}" sibTransId="{0843C1DA-450F-4284-BCBC-511520F9A17F}"/>
    <dgm:cxn modelId="{6BC0888F-C93B-4C7A-A835-B63E3B12013C}" type="presOf" srcId="{3795DE51-BA43-4F80-B9D3-8C9F877BC6D0}" destId="{B3822A7D-CB73-4CCD-8B22-836576BDFAF1}" srcOrd="0" destOrd="0" presId="urn:microsoft.com/office/officeart/2018/2/layout/IconVerticalSolidList"/>
    <dgm:cxn modelId="{0B530F93-5CD2-4CA7-9375-5655A7E21B54}" srcId="{24CBC92E-5C5E-47BF-962E-9A5CF35126B4}" destId="{FB0B8C96-E725-4A01-916D-6AA40B9F8003}" srcOrd="2" destOrd="0" parTransId="{8020C1A7-0A97-461F-8E73-F8341542B6B1}" sibTransId="{A07572BA-AFF0-4338-A552-B2E76675816E}"/>
    <dgm:cxn modelId="{A4D22597-3AA9-43AE-BBF1-C7EAF55F12DC}" type="presOf" srcId="{FB0B8C96-E725-4A01-916D-6AA40B9F8003}" destId="{07838E1C-B2A9-4C58-BB69-0ACC4AF3CA41}" srcOrd="0" destOrd="0" presId="urn:microsoft.com/office/officeart/2018/2/layout/IconVerticalSolidList"/>
    <dgm:cxn modelId="{8779B2C0-C0EA-4B1C-AEF9-8512A111A5F8}" type="presOf" srcId="{2DD33A80-3388-43A5-B421-AB954A2C9376}" destId="{D4A37C93-A9D7-49A6-9A1F-A22E6F8CFE08}" srcOrd="0" destOrd="0" presId="urn:microsoft.com/office/officeart/2018/2/layout/IconVerticalSolidList"/>
    <dgm:cxn modelId="{50CD48DB-8141-4A46-A525-690058EA8B1B}" srcId="{24CBC92E-5C5E-47BF-962E-9A5CF35126B4}" destId="{3795DE51-BA43-4F80-B9D3-8C9F877BC6D0}" srcOrd="1" destOrd="0" parTransId="{1CA9B6F6-43E4-4E07-B9C7-A6D468A60F41}" sibTransId="{DD9E12F5-13AF-4155-B073-F2EA1591CA8B}"/>
    <dgm:cxn modelId="{2FBD08EB-A43E-42DE-833E-14D8421D959B}" type="presOf" srcId="{24CBC92E-5C5E-47BF-962E-9A5CF35126B4}" destId="{7A299D09-DEC1-43A6-9C25-F15FBFE7CC65}" srcOrd="0" destOrd="0" presId="urn:microsoft.com/office/officeart/2018/2/layout/IconVerticalSolidList"/>
    <dgm:cxn modelId="{2D5496FE-8F0E-4DE0-8B9C-F00DE9E66802}" type="presParOf" srcId="{7A299D09-DEC1-43A6-9C25-F15FBFE7CC65}" destId="{BD88289E-FCEF-4492-B810-A251E17A9465}" srcOrd="0" destOrd="0" presId="urn:microsoft.com/office/officeart/2018/2/layout/IconVerticalSolidList"/>
    <dgm:cxn modelId="{343BBBAE-DB8D-47AC-B87A-2DF0FDFD954E}" type="presParOf" srcId="{BD88289E-FCEF-4492-B810-A251E17A9465}" destId="{5F2B0AF8-606B-4A0E-B2D6-9A60CEA34DCF}" srcOrd="0" destOrd="0" presId="urn:microsoft.com/office/officeart/2018/2/layout/IconVerticalSolidList"/>
    <dgm:cxn modelId="{69354FE1-0310-4CE5-8566-D0D0904E3D61}" type="presParOf" srcId="{BD88289E-FCEF-4492-B810-A251E17A9465}" destId="{2B18B90B-706D-41F5-8F41-DD6F3AECA2D1}" srcOrd="1" destOrd="0" presId="urn:microsoft.com/office/officeart/2018/2/layout/IconVerticalSolidList"/>
    <dgm:cxn modelId="{ACD538E6-A290-4C05-A83E-5930D2C98AED}" type="presParOf" srcId="{BD88289E-FCEF-4492-B810-A251E17A9465}" destId="{4F7EE245-DFA1-441A-AC88-9AC14C19217F}" srcOrd="2" destOrd="0" presId="urn:microsoft.com/office/officeart/2018/2/layout/IconVerticalSolidList"/>
    <dgm:cxn modelId="{09250B27-AFDD-41FA-B988-0CD0D4BC34B8}" type="presParOf" srcId="{BD88289E-FCEF-4492-B810-A251E17A9465}" destId="{D4A37C93-A9D7-49A6-9A1F-A22E6F8CFE08}" srcOrd="3" destOrd="0" presId="urn:microsoft.com/office/officeart/2018/2/layout/IconVerticalSolidList"/>
    <dgm:cxn modelId="{D080A764-A88E-4CC0-84B5-67C15EBAA249}" type="presParOf" srcId="{7A299D09-DEC1-43A6-9C25-F15FBFE7CC65}" destId="{EAE4BF37-3A40-4858-B6FF-780A9C6A561D}" srcOrd="1" destOrd="0" presId="urn:microsoft.com/office/officeart/2018/2/layout/IconVerticalSolidList"/>
    <dgm:cxn modelId="{E9062345-D0A7-4891-8D9B-7D313C120CED}" type="presParOf" srcId="{7A299D09-DEC1-43A6-9C25-F15FBFE7CC65}" destId="{0CE176FB-D53E-4F4A-8E70-4DD922AB09D4}" srcOrd="2" destOrd="0" presId="urn:microsoft.com/office/officeart/2018/2/layout/IconVerticalSolidList"/>
    <dgm:cxn modelId="{9BB176F0-7624-4147-AF09-305EE9FFE7C9}" type="presParOf" srcId="{0CE176FB-D53E-4F4A-8E70-4DD922AB09D4}" destId="{B3DCADC4-0921-40AE-AF11-71B00B22440F}" srcOrd="0" destOrd="0" presId="urn:microsoft.com/office/officeart/2018/2/layout/IconVerticalSolidList"/>
    <dgm:cxn modelId="{A9F88230-001B-43C1-998D-82C3A880EDC3}" type="presParOf" srcId="{0CE176FB-D53E-4F4A-8E70-4DD922AB09D4}" destId="{53F414FF-B8BB-4DAF-A970-4D931B575978}" srcOrd="1" destOrd="0" presId="urn:microsoft.com/office/officeart/2018/2/layout/IconVerticalSolidList"/>
    <dgm:cxn modelId="{9603CAE1-00A7-4A00-B124-0B9F9DB48AE3}" type="presParOf" srcId="{0CE176FB-D53E-4F4A-8E70-4DD922AB09D4}" destId="{DEB34DAA-36C1-4433-BEAF-DACBF58F05A1}" srcOrd="2" destOrd="0" presId="urn:microsoft.com/office/officeart/2018/2/layout/IconVerticalSolidList"/>
    <dgm:cxn modelId="{21C3D4A7-A4D9-42E3-8DAE-A3AF4E273337}" type="presParOf" srcId="{0CE176FB-D53E-4F4A-8E70-4DD922AB09D4}" destId="{B3822A7D-CB73-4CCD-8B22-836576BDFAF1}" srcOrd="3" destOrd="0" presId="urn:microsoft.com/office/officeart/2018/2/layout/IconVerticalSolidList"/>
    <dgm:cxn modelId="{F9736215-CD33-4F20-B70F-D139B3E2687B}" type="presParOf" srcId="{7A299D09-DEC1-43A6-9C25-F15FBFE7CC65}" destId="{FDD6DDEB-2AD2-4717-A242-268FE8A70214}" srcOrd="3" destOrd="0" presId="urn:microsoft.com/office/officeart/2018/2/layout/IconVerticalSolidList"/>
    <dgm:cxn modelId="{BD783226-3394-42DD-8CBA-D39F67FE170B}" type="presParOf" srcId="{7A299D09-DEC1-43A6-9C25-F15FBFE7CC65}" destId="{10592ECA-FCA5-450A-9310-8D95C1819CC4}" srcOrd="4" destOrd="0" presId="urn:microsoft.com/office/officeart/2018/2/layout/IconVerticalSolidList"/>
    <dgm:cxn modelId="{A139D24E-A242-43F1-8769-7A35074634E0}" type="presParOf" srcId="{10592ECA-FCA5-450A-9310-8D95C1819CC4}" destId="{0679A2D0-9CF0-4508-9244-D57927CF3DBB}" srcOrd="0" destOrd="0" presId="urn:microsoft.com/office/officeart/2018/2/layout/IconVerticalSolidList"/>
    <dgm:cxn modelId="{9CF3BCBB-0130-4434-A3F7-25E1B0843FFE}" type="presParOf" srcId="{10592ECA-FCA5-450A-9310-8D95C1819CC4}" destId="{1034873A-9C39-4174-8753-A64D09F995F9}" srcOrd="1" destOrd="0" presId="urn:microsoft.com/office/officeart/2018/2/layout/IconVerticalSolidList"/>
    <dgm:cxn modelId="{C8473924-47F5-46F9-8397-22A96DE8E521}" type="presParOf" srcId="{10592ECA-FCA5-450A-9310-8D95C1819CC4}" destId="{804F950D-5C40-442B-A97F-BC65A4BEC504}" srcOrd="2" destOrd="0" presId="urn:microsoft.com/office/officeart/2018/2/layout/IconVerticalSolidList"/>
    <dgm:cxn modelId="{5A4D197D-4334-402F-BFB4-C49CBCF1816F}" type="presParOf" srcId="{10592ECA-FCA5-450A-9310-8D95C1819CC4}" destId="{07838E1C-B2A9-4C58-BB69-0ACC4AF3CA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B0AF8-606B-4A0E-B2D6-9A60CEA34DCF}">
      <dsp:nvSpPr>
        <dsp:cNvPr id="0" name=""/>
        <dsp:cNvSpPr/>
      </dsp:nvSpPr>
      <dsp:spPr>
        <a:xfrm>
          <a:off x="0" y="623"/>
          <a:ext cx="6308804" cy="14588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18B90B-706D-41F5-8F41-DD6F3AECA2D1}">
      <dsp:nvSpPr>
        <dsp:cNvPr id="0" name=""/>
        <dsp:cNvSpPr/>
      </dsp:nvSpPr>
      <dsp:spPr>
        <a:xfrm>
          <a:off x="441302" y="328865"/>
          <a:ext cx="802369" cy="8023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A37C93-A9D7-49A6-9A1F-A22E6F8CFE08}">
      <dsp:nvSpPr>
        <dsp:cNvPr id="0" name=""/>
        <dsp:cNvSpPr/>
      </dsp:nvSpPr>
      <dsp:spPr>
        <a:xfrm>
          <a:off x="1684975" y="623"/>
          <a:ext cx="4623828" cy="1458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395" tIns="154395" rIns="154395" bIns="154395" numCol="1" spcCol="1270" anchor="ctr" anchorCtr="0">
          <a:noAutofit/>
        </a:bodyPr>
        <a:lstStyle/>
        <a:p>
          <a:pPr marL="0" lvl="0" indent="0" algn="l" defTabSz="889000">
            <a:lnSpc>
              <a:spcPct val="90000"/>
            </a:lnSpc>
            <a:spcBef>
              <a:spcPct val="0"/>
            </a:spcBef>
            <a:spcAft>
              <a:spcPct val="35000"/>
            </a:spcAft>
            <a:buNone/>
          </a:pPr>
          <a:r>
            <a:rPr lang="en-US" sz="2000" kern="1200"/>
            <a:t>The analysis successfully identified distinct customer personas, providing a foundation for personalized marketing strategies.</a:t>
          </a:r>
        </a:p>
      </dsp:txBody>
      <dsp:txXfrm>
        <a:off x="1684975" y="623"/>
        <a:ext cx="4623828" cy="1458852"/>
      </dsp:txXfrm>
    </dsp:sp>
    <dsp:sp modelId="{B3DCADC4-0921-40AE-AF11-71B00B22440F}">
      <dsp:nvSpPr>
        <dsp:cNvPr id="0" name=""/>
        <dsp:cNvSpPr/>
      </dsp:nvSpPr>
      <dsp:spPr>
        <a:xfrm>
          <a:off x="0" y="1824189"/>
          <a:ext cx="6308804" cy="14588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F414FF-B8BB-4DAF-A970-4D931B575978}">
      <dsp:nvSpPr>
        <dsp:cNvPr id="0" name=""/>
        <dsp:cNvSpPr/>
      </dsp:nvSpPr>
      <dsp:spPr>
        <a:xfrm>
          <a:off x="441302" y="2152431"/>
          <a:ext cx="802369" cy="8023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822A7D-CB73-4CCD-8B22-836576BDFAF1}">
      <dsp:nvSpPr>
        <dsp:cNvPr id="0" name=""/>
        <dsp:cNvSpPr/>
      </dsp:nvSpPr>
      <dsp:spPr>
        <a:xfrm>
          <a:off x="1684975" y="1824189"/>
          <a:ext cx="4623828" cy="1458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395" tIns="154395" rIns="154395" bIns="154395" numCol="1" spcCol="1270" anchor="ctr" anchorCtr="0">
          <a:noAutofit/>
        </a:bodyPr>
        <a:lstStyle/>
        <a:p>
          <a:pPr marL="0" lvl="0" indent="0" algn="l" defTabSz="889000">
            <a:lnSpc>
              <a:spcPct val="90000"/>
            </a:lnSpc>
            <a:spcBef>
              <a:spcPct val="0"/>
            </a:spcBef>
            <a:spcAft>
              <a:spcPct val="35000"/>
            </a:spcAft>
            <a:buNone/>
          </a:pPr>
          <a:r>
            <a:rPr lang="en-US" sz="2000" kern="1200"/>
            <a:t>Future efforts will focus on refining predictive models and continuously adapting marketing strategies based on evolving customer insights.</a:t>
          </a:r>
        </a:p>
      </dsp:txBody>
      <dsp:txXfrm>
        <a:off x="1684975" y="1824189"/>
        <a:ext cx="4623828" cy="1458852"/>
      </dsp:txXfrm>
    </dsp:sp>
    <dsp:sp modelId="{0679A2D0-9CF0-4508-9244-D57927CF3DBB}">
      <dsp:nvSpPr>
        <dsp:cNvPr id="0" name=""/>
        <dsp:cNvSpPr/>
      </dsp:nvSpPr>
      <dsp:spPr>
        <a:xfrm>
          <a:off x="0" y="3647755"/>
          <a:ext cx="6308804" cy="14588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34873A-9C39-4174-8753-A64D09F995F9}">
      <dsp:nvSpPr>
        <dsp:cNvPr id="0" name=""/>
        <dsp:cNvSpPr/>
      </dsp:nvSpPr>
      <dsp:spPr>
        <a:xfrm>
          <a:off x="441302" y="3975997"/>
          <a:ext cx="802369" cy="8023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838E1C-B2A9-4C58-BB69-0ACC4AF3CA41}">
      <dsp:nvSpPr>
        <dsp:cNvPr id="0" name=""/>
        <dsp:cNvSpPr/>
      </dsp:nvSpPr>
      <dsp:spPr>
        <a:xfrm>
          <a:off x="1684975" y="3647755"/>
          <a:ext cx="4623828" cy="1458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395" tIns="154395" rIns="154395" bIns="154395" numCol="1" spcCol="1270" anchor="ctr" anchorCtr="0">
          <a:noAutofit/>
        </a:bodyPr>
        <a:lstStyle/>
        <a:p>
          <a:pPr marL="0" lvl="0" indent="0" algn="l" defTabSz="889000">
            <a:lnSpc>
              <a:spcPct val="90000"/>
            </a:lnSpc>
            <a:spcBef>
              <a:spcPct val="0"/>
            </a:spcBef>
            <a:spcAft>
              <a:spcPct val="35000"/>
            </a:spcAft>
            <a:buNone/>
          </a:pPr>
          <a:r>
            <a:rPr lang="en-US" sz="2000" kern="1200"/>
            <a:t>The detailed report consists of ideas for future marketing strategies. </a:t>
          </a:r>
        </a:p>
      </dsp:txBody>
      <dsp:txXfrm>
        <a:off x="1684975" y="3647755"/>
        <a:ext cx="4623828" cy="14588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4/1/24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211614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4/1/24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1558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4/1/24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9158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4/1/24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8133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4/1/24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56440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4/1/24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21042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4/1/24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0110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4/1/24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1799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4/1/24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6649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4/1/24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3486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4/1/24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6738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4/1/24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2686518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3148A4-EAE8-49C7-89F1-8E48B3A26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F84B85-D52F-8061-C571-55EC5620A3E1}"/>
              </a:ext>
            </a:extLst>
          </p:cNvPr>
          <p:cNvSpPr>
            <a:spLocks noGrp="1"/>
          </p:cNvSpPr>
          <p:nvPr>
            <p:ph type="ctrTitle"/>
          </p:nvPr>
        </p:nvSpPr>
        <p:spPr>
          <a:xfrm>
            <a:off x="1743828" y="4111201"/>
            <a:ext cx="8654267" cy="1124073"/>
          </a:xfrm>
        </p:spPr>
        <p:txBody>
          <a:bodyPr anchor="b">
            <a:normAutofit/>
          </a:bodyPr>
          <a:lstStyle/>
          <a:p>
            <a:r>
              <a:rPr lang="en-US" dirty="0"/>
              <a:t>Customer Insights</a:t>
            </a:r>
          </a:p>
        </p:txBody>
      </p:sp>
      <p:sp>
        <p:nvSpPr>
          <p:cNvPr id="3" name="Subtitle 2">
            <a:extLst>
              <a:ext uri="{FF2B5EF4-FFF2-40B4-BE49-F238E27FC236}">
                <a16:creationId xmlns:a16="http://schemas.microsoft.com/office/drawing/2014/main" id="{C55A95EA-EE0A-122B-D4FC-7474600BE606}"/>
              </a:ext>
            </a:extLst>
          </p:cNvPr>
          <p:cNvSpPr>
            <a:spLocks noGrp="1"/>
          </p:cNvSpPr>
          <p:nvPr>
            <p:ph type="subTitle" idx="1"/>
          </p:nvPr>
        </p:nvSpPr>
        <p:spPr>
          <a:xfrm>
            <a:off x="1742038" y="5371605"/>
            <a:ext cx="8656058" cy="672412"/>
          </a:xfrm>
        </p:spPr>
        <p:txBody>
          <a:bodyPr anchor="t">
            <a:normAutofit/>
          </a:bodyPr>
          <a:lstStyle/>
          <a:p>
            <a:r>
              <a:rPr lang="en-US" dirty="0"/>
              <a:t>By Jonah </a:t>
            </a:r>
            <a:r>
              <a:rPr lang="en-US" dirty="0" err="1"/>
              <a:t>Zembower</a:t>
            </a:r>
            <a:endParaRPr lang="en-US" dirty="0"/>
          </a:p>
        </p:txBody>
      </p:sp>
      <p:sp>
        <p:nvSpPr>
          <p:cNvPr id="11" name="Freeform: Shape 10">
            <a:extLst>
              <a:ext uri="{FF2B5EF4-FFF2-40B4-BE49-F238E27FC236}">
                <a16:creationId xmlns:a16="http://schemas.microsoft.com/office/drawing/2014/main" id="{F96FDE2F-8352-4200-8537-0E8FC365F4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495110" cy="3414822"/>
          </a:xfrm>
          <a:custGeom>
            <a:avLst/>
            <a:gdLst>
              <a:gd name="connsiteX0" fmla="*/ 3495110 w 3495110"/>
              <a:gd name="connsiteY0" fmla="*/ 3414822 h 3414822"/>
              <a:gd name="connsiteX1" fmla="*/ 26047 w 3495110"/>
              <a:gd name="connsiteY1" fmla="*/ 3414822 h 3414822"/>
              <a:gd name="connsiteX2" fmla="*/ 192248 w 3495110"/>
              <a:gd name="connsiteY2" fmla="*/ 3410701 h 3414822"/>
              <a:gd name="connsiteX3" fmla="*/ 3495109 w 3495110"/>
              <a:gd name="connsiteY3" fmla="*/ 320 h 3414822"/>
              <a:gd name="connsiteX4" fmla="*/ 13063 w 3495110"/>
              <a:gd name="connsiteY4" fmla="*/ 320 h 3414822"/>
              <a:gd name="connsiteX5" fmla="*/ 13063 w 3495110"/>
              <a:gd name="connsiteY5" fmla="*/ 3414822 h 3414822"/>
              <a:gd name="connsiteX6" fmla="*/ 13062 w 3495110"/>
              <a:gd name="connsiteY6" fmla="*/ 3414822 h 3414822"/>
              <a:gd name="connsiteX7" fmla="*/ 13062 w 3495110"/>
              <a:gd name="connsiteY7" fmla="*/ 322 h 3414822"/>
              <a:gd name="connsiteX8" fmla="*/ 0 w 3495110"/>
              <a:gd name="connsiteY8" fmla="*/ 322 h 3414822"/>
              <a:gd name="connsiteX9" fmla="*/ 0 w 3495110"/>
              <a:gd name="connsiteY9" fmla="*/ 0 h 3414822"/>
              <a:gd name="connsiteX10" fmla="*/ 3495110 w 3495110"/>
              <a:gd name="connsiteY10" fmla="*/ 0 h 341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95110" h="3414822">
                <a:moveTo>
                  <a:pt x="3495110" y="3414822"/>
                </a:moveTo>
                <a:lnTo>
                  <a:pt x="26047" y="3414822"/>
                </a:lnTo>
                <a:lnTo>
                  <a:pt x="192248" y="3410701"/>
                </a:lnTo>
                <a:cubicBezTo>
                  <a:pt x="2032056" y="3319241"/>
                  <a:pt x="3495109" y="1827339"/>
                  <a:pt x="3495109" y="320"/>
                </a:cubicBezTo>
                <a:lnTo>
                  <a:pt x="13063" y="320"/>
                </a:lnTo>
                <a:lnTo>
                  <a:pt x="13063" y="3414822"/>
                </a:lnTo>
                <a:lnTo>
                  <a:pt x="13062" y="3414822"/>
                </a:lnTo>
                <a:lnTo>
                  <a:pt x="13062" y="322"/>
                </a:lnTo>
                <a:lnTo>
                  <a:pt x="0" y="322"/>
                </a:lnTo>
                <a:lnTo>
                  <a:pt x="0" y="0"/>
                </a:lnTo>
                <a:lnTo>
                  <a:pt x="349511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EE03AE3B-3A9F-4A74-A626-EA434E9E0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893" y="0"/>
            <a:ext cx="3498943" cy="34148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0F6F6BE6-9584-A1FE-77F4-B75DC855EBDB}"/>
              </a:ext>
            </a:extLst>
          </p:cNvPr>
          <p:cNvPicPr>
            <a:picLocks noChangeAspect="1"/>
          </p:cNvPicPr>
          <p:nvPr/>
        </p:nvPicPr>
        <p:blipFill rotWithShape="1">
          <a:blip r:embed="rId2"/>
          <a:srcRect t="31440" r="1" b="17960"/>
          <a:stretch/>
        </p:blipFill>
        <p:spPr>
          <a:xfrm>
            <a:off x="-1" y="10"/>
            <a:ext cx="8707925" cy="3414814"/>
          </a:xfrm>
          <a:custGeom>
            <a:avLst/>
            <a:gdLst/>
            <a:ahLst/>
            <a:cxnLst/>
            <a:rect l="l" t="t" r="r" b="b"/>
            <a:pathLst>
              <a:path w="8724646" h="3414824">
                <a:moveTo>
                  <a:pt x="3488733" y="0"/>
                </a:moveTo>
                <a:lnTo>
                  <a:pt x="8724646" y="0"/>
                </a:lnTo>
                <a:lnTo>
                  <a:pt x="8724646" y="3414822"/>
                </a:lnTo>
                <a:lnTo>
                  <a:pt x="3488733" y="3414822"/>
                </a:lnTo>
                <a:close/>
                <a:moveTo>
                  <a:pt x="3488732" y="0"/>
                </a:moveTo>
                <a:lnTo>
                  <a:pt x="3488732" y="3414824"/>
                </a:lnTo>
                <a:lnTo>
                  <a:pt x="0" y="3414824"/>
                </a:lnTo>
                <a:cubicBezTo>
                  <a:pt x="0" y="1528869"/>
                  <a:pt x="1561959" y="0"/>
                  <a:pt x="3488732" y="0"/>
                </a:cubicBezTo>
                <a:close/>
              </a:path>
            </a:pathLst>
          </a:custGeom>
        </p:spPr>
      </p:pic>
      <p:sp>
        <p:nvSpPr>
          <p:cNvPr id="15" name="Rectangle 34">
            <a:extLst>
              <a:ext uri="{FF2B5EF4-FFF2-40B4-BE49-F238E27FC236}">
                <a16:creationId xmlns:a16="http://schemas.microsoft.com/office/drawing/2014/main" id="{C4616447-380A-4DF1-834B-15E0529F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0"/>
            <a:ext cx="3495111" cy="3415146"/>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27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46A67-2F82-AA80-1D72-A24EE51CB60E}"/>
              </a:ext>
            </a:extLst>
          </p:cNvPr>
          <p:cNvSpPr>
            <a:spLocks noGrp="1"/>
          </p:cNvSpPr>
          <p:nvPr>
            <p:ph type="title"/>
          </p:nvPr>
        </p:nvSpPr>
        <p:spPr>
          <a:xfrm>
            <a:off x="1077364" y="720435"/>
            <a:ext cx="4140096" cy="1507375"/>
          </a:xfrm>
        </p:spPr>
        <p:txBody>
          <a:bodyPr>
            <a:normAutofit/>
          </a:bodyPr>
          <a:lstStyle/>
          <a:p>
            <a:r>
              <a:rPr lang="en-US" dirty="0"/>
              <a:t>Objective</a:t>
            </a:r>
          </a:p>
        </p:txBody>
      </p:sp>
      <p:sp>
        <p:nvSpPr>
          <p:cNvPr id="3" name="Content Placeholder 2">
            <a:extLst>
              <a:ext uri="{FF2B5EF4-FFF2-40B4-BE49-F238E27FC236}">
                <a16:creationId xmlns:a16="http://schemas.microsoft.com/office/drawing/2014/main" id="{3D524017-580D-B7D2-C996-B7A051B8F48A}"/>
              </a:ext>
            </a:extLst>
          </p:cNvPr>
          <p:cNvSpPr>
            <a:spLocks noGrp="1"/>
          </p:cNvSpPr>
          <p:nvPr>
            <p:ph idx="1"/>
          </p:nvPr>
        </p:nvSpPr>
        <p:spPr>
          <a:xfrm>
            <a:off x="1077364" y="2427316"/>
            <a:ext cx="4140096" cy="3513514"/>
          </a:xfrm>
        </p:spPr>
        <p:txBody>
          <a:bodyPr>
            <a:normAutofit/>
          </a:bodyPr>
          <a:lstStyle/>
          <a:p>
            <a:r>
              <a:rPr lang="en-US" dirty="0"/>
              <a:t>To understand customer demographics, behaviors, and preferences to inform targeted marketing strategies and improve customer satisfaction.</a:t>
            </a:r>
          </a:p>
        </p:txBody>
      </p:sp>
      <p:sp>
        <p:nvSpPr>
          <p:cNvPr id="12" name="Freeform: Shape 11">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Target Audience">
            <a:extLst>
              <a:ext uri="{FF2B5EF4-FFF2-40B4-BE49-F238E27FC236}">
                <a16:creationId xmlns:a16="http://schemas.microsoft.com/office/drawing/2014/main" id="{02F9A35B-2448-0000-3A25-D72A020DF4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6464" y="1034569"/>
            <a:ext cx="4788861" cy="4788861"/>
          </a:xfrm>
          <a:prstGeom prst="rect">
            <a:avLst/>
          </a:prstGeom>
        </p:spPr>
      </p:pic>
    </p:spTree>
    <p:extLst>
      <p:ext uri="{BB962C8B-B14F-4D97-AF65-F5344CB8AC3E}">
        <p14:creationId xmlns:p14="http://schemas.microsoft.com/office/powerpoint/2010/main" val="245871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FF3597-294D-4BCC-9A3B-F73618BFB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BE502-3FEE-4F27-42C4-5062DC94A4F4}"/>
              </a:ext>
            </a:extLst>
          </p:cNvPr>
          <p:cNvSpPr>
            <a:spLocks noGrp="1"/>
          </p:cNvSpPr>
          <p:nvPr>
            <p:ph type="title"/>
          </p:nvPr>
        </p:nvSpPr>
        <p:spPr>
          <a:xfrm>
            <a:off x="1077361" y="720435"/>
            <a:ext cx="6397165" cy="1507375"/>
          </a:xfrm>
        </p:spPr>
        <p:txBody>
          <a:bodyPr>
            <a:normAutofit/>
          </a:bodyPr>
          <a:lstStyle/>
          <a:p>
            <a:r>
              <a:rPr lang="en-US"/>
              <a:t>Customer Dataset Overview</a:t>
            </a:r>
            <a:endParaRPr lang="en-US" dirty="0"/>
          </a:p>
        </p:txBody>
      </p:sp>
      <p:sp>
        <p:nvSpPr>
          <p:cNvPr id="15" name="Content Placeholder 2">
            <a:extLst>
              <a:ext uri="{FF2B5EF4-FFF2-40B4-BE49-F238E27FC236}">
                <a16:creationId xmlns:a16="http://schemas.microsoft.com/office/drawing/2014/main" id="{5EDBE6D2-CDF3-421B-5E09-E8B7D1C2828A}"/>
              </a:ext>
            </a:extLst>
          </p:cNvPr>
          <p:cNvSpPr>
            <a:spLocks noGrp="1"/>
          </p:cNvSpPr>
          <p:nvPr>
            <p:ph idx="1"/>
          </p:nvPr>
        </p:nvSpPr>
        <p:spPr>
          <a:xfrm>
            <a:off x="1077361" y="2427316"/>
            <a:ext cx="6397165" cy="3513514"/>
          </a:xfrm>
        </p:spPr>
        <p:txBody>
          <a:bodyPr>
            <a:normAutofit/>
          </a:bodyPr>
          <a:lstStyle/>
          <a:p>
            <a:r>
              <a:rPr lang="en-US"/>
              <a:t>Dataset comprises 1000 customer records with details on demographics, purchasing behavior, and preferences.</a:t>
            </a:r>
          </a:p>
          <a:p>
            <a:r>
              <a:rPr lang="en-US"/>
              <a:t>Variables include Customer ID, Age, Annual Income, Spending Score, Gender, Total Purchases, Category Most Purchased, and Recent Purchases.</a:t>
            </a:r>
          </a:p>
          <a:p>
            <a:endParaRPr lang="en-US"/>
          </a:p>
        </p:txBody>
      </p:sp>
      <p:sp>
        <p:nvSpPr>
          <p:cNvPr id="16" name="Rectangle 15">
            <a:extLst>
              <a:ext uri="{FF2B5EF4-FFF2-40B4-BE49-F238E27FC236}">
                <a16:creationId xmlns:a16="http://schemas.microsoft.com/office/drawing/2014/main" id="{FA95A814-33CD-4A6C-8F2B-378289DBB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640" y="-148"/>
            <a:ext cx="3495360" cy="340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579214A-A9B1-4E84-BF32-CA24669E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695889" y="-5385"/>
            <a:ext cx="3496111" cy="340144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17" name="Picture 16" descr="Programming data on computer monitor">
            <a:extLst>
              <a:ext uri="{FF2B5EF4-FFF2-40B4-BE49-F238E27FC236}">
                <a16:creationId xmlns:a16="http://schemas.microsoft.com/office/drawing/2014/main" id="{CD4EF898-C5E5-9CB0-6521-6AC77088BB45}"/>
              </a:ext>
            </a:extLst>
          </p:cNvPr>
          <p:cNvPicPr>
            <a:picLocks noChangeAspect="1"/>
          </p:cNvPicPr>
          <p:nvPr/>
        </p:nvPicPr>
        <p:blipFill rotWithShape="1">
          <a:blip r:embed="rId2"/>
          <a:srcRect l="21267" r="11323"/>
          <a:stretch/>
        </p:blipFill>
        <p:spPr>
          <a:xfrm>
            <a:off x="8696640" y="3396062"/>
            <a:ext cx="3496111" cy="3461938"/>
          </a:xfrm>
          <a:prstGeom prst="rect">
            <a:avLst/>
          </a:prstGeom>
        </p:spPr>
      </p:pic>
    </p:spTree>
    <p:extLst>
      <p:ext uri="{BB962C8B-B14F-4D97-AF65-F5344CB8AC3E}">
        <p14:creationId xmlns:p14="http://schemas.microsoft.com/office/powerpoint/2010/main" val="270236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Freeform: Shape 8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0" name="Rectangle 99">
            <a:extLst>
              <a:ext uri="{FF2B5EF4-FFF2-40B4-BE49-F238E27FC236}">
                <a16:creationId xmlns:a16="http://schemas.microsoft.com/office/drawing/2014/main" id="{8B5E4EA8-E8AF-4DE2-81FD-338A059AC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group of blue squares with numbers&#10;&#10;Description automatically generated">
            <a:extLst>
              <a:ext uri="{FF2B5EF4-FFF2-40B4-BE49-F238E27FC236}">
                <a16:creationId xmlns:a16="http://schemas.microsoft.com/office/drawing/2014/main" id="{29936CFD-B632-6E03-4B32-B75652D25899}"/>
              </a:ext>
            </a:extLst>
          </p:cNvPr>
          <p:cNvPicPr>
            <a:picLocks noChangeAspect="1"/>
          </p:cNvPicPr>
          <p:nvPr/>
        </p:nvPicPr>
        <p:blipFill rotWithShape="1">
          <a:blip r:embed="rId2"/>
          <a:srcRect l="2170" r="1386" b="1"/>
          <a:stretch/>
        </p:blipFill>
        <p:spPr>
          <a:xfrm>
            <a:off x="20" y="10"/>
            <a:ext cx="12191979" cy="6857990"/>
          </a:xfrm>
          <a:prstGeom prst="rect">
            <a:avLst/>
          </a:prstGeom>
        </p:spPr>
      </p:pic>
      <p:sp>
        <p:nvSpPr>
          <p:cNvPr id="101" name="Rectangle 100">
            <a:extLst>
              <a:ext uri="{FF2B5EF4-FFF2-40B4-BE49-F238E27FC236}">
                <a16:creationId xmlns:a16="http://schemas.microsoft.com/office/drawing/2014/main" id="{B1F2A19A-CC19-4AE7-A29C-C80120466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83874"/>
            <a:ext cx="12191999" cy="4705352"/>
          </a:xfrm>
          <a:prstGeom prst="rect">
            <a:avLst/>
          </a:prstGeom>
          <a:gradFill flip="none" rotWithShape="1">
            <a:gsLst>
              <a:gs pos="45000">
                <a:srgbClr val="000000">
                  <a:alpha val="35000"/>
                </a:srgbClr>
              </a:gs>
              <a:gs pos="55000">
                <a:srgbClr val="000000">
                  <a:alpha val="35000"/>
                </a:srgbClr>
              </a:gs>
              <a:gs pos="25000">
                <a:srgbClr val="000000">
                  <a:alpha val="20000"/>
                </a:srgbClr>
              </a:gs>
              <a:gs pos="0">
                <a:srgbClr val="000000">
                  <a:alpha val="0"/>
                </a:srgbClr>
              </a:gs>
              <a:gs pos="100000">
                <a:srgbClr val="000000">
                  <a:alpha val="0"/>
                </a:srgbClr>
              </a:gs>
              <a:gs pos="75000">
                <a:srgbClr val="000000">
                  <a:alpha val="2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CF9795D-5126-1A5E-B9F0-E2A63E9B27D2}"/>
              </a:ext>
            </a:extLst>
          </p:cNvPr>
          <p:cNvSpPr>
            <a:spLocks noGrp="1"/>
          </p:cNvSpPr>
          <p:nvPr>
            <p:ph type="title"/>
          </p:nvPr>
        </p:nvSpPr>
        <p:spPr>
          <a:xfrm>
            <a:off x="2187677" y="2030361"/>
            <a:ext cx="7816645" cy="1768430"/>
          </a:xfrm>
        </p:spPr>
        <p:txBody>
          <a:bodyPr vert="horz" lIns="91440" tIns="45720" rIns="91440" bIns="45720" rtlCol="0" anchor="b">
            <a:normAutofit/>
          </a:bodyPr>
          <a:lstStyle/>
          <a:p>
            <a:pPr algn="ctr"/>
            <a:r>
              <a:rPr lang="en-US" b="1" kern="1200">
                <a:solidFill>
                  <a:srgbClr val="FFFFFF"/>
                </a:solidFill>
                <a:effectLst/>
                <a:latin typeface="+mj-lt"/>
                <a:ea typeface="+mj-ea"/>
                <a:cs typeface="+mj-cs"/>
              </a:rPr>
              <a:t>Analyzing Dataset</a:t>
            </a:r>
          </a:p>
        </p:txBody>
      </p:sp>
    </p:spTree>
    <p:extLst>
      <p:ext uri="{BB962C8B-B14F-4D97-AF65-F5344CB8AC3E}">
        <p14:creationId xmlns:p14="http://schemas.microsoft.com/office/powerpoint/2010/main" val="119984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C590B-595C-B2F2-137A-47CA903B4966}"/>
              </a:ext>
            </a:extLst>
          </p:cNvPr>
          <p:cNvSpPr>
            <a:spLocks noGrp="1"/>
          </p:cNvSpPr>
          <p:nvPr>
            <p:ph type="title"/>
          </p:nvPr>
        </p:nvSpPr>
        <p:spPr>
          <a:xfrm>
            <a:off x="1084728" y="1597961"/>
            <a:ext cx="2628969" cy="3162300"/>
          </a:xfrm>
        </p:spPr>
        <p:txBody>
          <a:bodyPr vert="horz" lIns="91440" tIns="45720" rIns="91440" bIns="45720" rtlCol="0" anchor="t">
            <a:normAutofit/>
          </a:bodyPr>
          <a:lstStyle/>
          <a:p>
            <a:r>
              <a:rPr lang="en-US" sz="2400"/>
              <a:t>Analyzing Dataset</a:t>
            </a:r>
          </a:p>
        </p:txBody>
      </p:sp>
      <p:sp>
        <p:nvSpPr>
          <p:cNvPr id="22" name="Freeform: Shape 21">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Content Placeholder 12" descr="A screenshot of a computer screen&#10;&#10;Description automatically generated">
            <a:extLst>
              <a:ext uri="{FF2B5EF4-FFF2-40B4-BE49-F238E27FC236}">
                <a16:creationId xmlns:a16="http://schemas.microsoft.com/office/drawing/2014/main" id="{E355105B-2637-318D-CD4A-533379AE2F9E}"/>
              </a:ext>
            </a:extLst>
          </p:cNvPr>
          <p:cNvPicPr>
            <a:picLocks noGrp="1" noChangeAspect="1"/>
          </p:cNvPicPr>
          <p:nvPr>
            <p:ph idx="1"/>
          </p:nvPr>
        </p:nvPicPr>
        <p:blipFill>
          <a:blip r:embed="rId2"/>
          <a:stretch>
            <a:fillRect/>
          </a:stretch>
        </p:blipFill>
        <p:spPr>
          <a:xfrm>
            <a:off x="4398097" y="1414435"/>
            <a:ext cx="6737862" cy="3975337"/>
          </a:xfrm>
          <a:prstGeom prst="rect">
            <a:avLst/>
          </a:prstGeom>
        </p:spPr>
      </p:pic>
      <p:sp>
        <p:nvSpPr>
          <p:cNvPr id="14" name="TextBox 13">
            <a:extLst>
              <a:ext uri="{FF2B5EF4-FFF2-40B4-BE49-F238E27FC236}">
                <a16:creationId xmlns:a16="http://schemas.microsoft.com/office/drawing/2014/main" id="{06E6B83D-465F-E087-8182-7F7DA69AEB2F}"/>
              </a:ext>
            </a:extLst>
          </p:cNvPr>
          <p:cNvSpPr txBox="1"/>
          <p:nvPr/>
        </p:nvSpPr>
        <p:spPr>
          <a:xfrm>
            <a:off x="200025" y="2628900"/>
            <a:ext cx="3902743" cy="3539430"/>
          </a:xfrm>
          <a:prstGeom prst="rect">
            <a:avLst/>
          </a:prstGeom>
          <a:noFill/>
        </p:spPr>
        <p:txBody>
          <a:bodyPr wrap="square" rtlCol="0">
            <a:spAutoFit/>
          </a:bodyPr>
          <a:lstStyle/>
          <a:p>
            <a:r>
              <a:rPr lang="en-US" sz="1400" dirty="0">
                <a:solidFill>
                  <a:srgbClr val="000000"/>
                </a:solidFill>
                <a:effectLst/>
                <a:latin typeface="Helvetica" pitchFamily="2" charset="0"/>
              </a:rPr>
              <a:t>-Overall, there is a lot of diversity in the values tha</a:t>
            </a:r>
            <a:r>
              <a:rPr lang="en-US" sz="1400" dirty="0">
                <a:solidFill>
                  <a:srgbClr val="000000"/>
                </a:solidFill>
                <a:latin typeface="Helvetica" pitchFamily="2" charset="0"/>
              </a:rPr>
              <a:t>t creates an even spread within most of </a:t>
            </a:r>
            <a:r>
              <a:rPr lang="en-US" sz="1400" dirty="0">
                <a:solidFill>
                  <a:srgbClr val="000000"/>
                </a:solidFill>
                <a:effectLst/>
                <a:latin typeface="Helvetica" pitchFamily="2" charset="0"/>
              </a:rPr>
              <a:t>the variables such as age, annual income, spending score, and total purchases.</a:t>
            </a:r>
          </a:p>
          <a:p>
            <a:r>
              <a:rPr lang="en-US" sz="1400" dirty="0">
                <a:solidFill>
                  <a:srgbClr val="000000"/>
                </a:solidFill>
                <a:effectLst/>
                <a:latin typeface="Helvetica" pitchFamily="2" charset="0"/>
              </a:rPr>
              <a:t>-There appears to be more males than females. This will affect our future clustering</a:t>
            </a:r>
          </a:p>
          <a:p>
            <a:r>
              <a:rPr lang="en-US" sz="1400" dirty="0">
                <a:solidFill>
                  <a:srgbClr val="000000"/>
                </a:solidFill>
                <a:effectLst/>
                <a:latin typeface="Helvetica" pitchFamily="2" charset="0"/>
              </a:rPr>
              <a:t>methods. Realistically, we will have more clusters that represent males due to this. </a:t>
            </a:r>
          </a:p>
          <a:p>
            <a:r>
              <a:rPr lang="en-US" sz="1400" dirty="0">
                <a:solidFill>
                  <a:srgbClr val="000000"/>
                </a:solidFill>
                <a:latin typeface="Helvetica" pitchFamily="2" charset="0"/>
              </a:rPr>
              <a:t>-</a:t>
            </a:r>
            <a:r>
              <a:rPr lang="en-US" sz="1400" dirty="0">
                <a:solidFill>
                  <a:srgbClr val="000000"/>
                </a:solidFill>
                <a:effectLst/>
                <a:latin typeface="Helvetica" pitchFamily="2" charset="0"/>
              </a:rPr>
              <a:t>The category most purchased is relatively similar in values but shows some slight favor</a:t>
            </a:r>
          </a:p>
          <a:p>
            <a:r>
              <a:rPr lang="en-US" sz="1400" dirty="0">
                <a:solidFill>
                  <a:srgbClr val="000000"/>
                </a:solidFill>
                <a:effectLst/>
                <a:latin typeface="Helvetica" pitchFamily="2" charset="0"/>
              </a:rPr>
              <a:t>to Home and Kitchen. This will be reflected in the clusters.</a:t>
            </a:r>
          </a:p>
          <a:p>
            <a:r>
              <a:rPr lang="en-US" sz="1400" dirty="0">
                <a:solidFill>
                  <a:srgbClr val="000000"/>
                </a:solidFill>
                <a:latin typeface="Helvetica" pitchFamily="2" charset="0"/>
              </a:rPr>
              <a:t>-</a:t>
            </a:r>
            <a:r>
              <a:rPr lang="en-US" sz="1400" dirty="0">
                <a:solidFill>
                  <a:srgbClr val="000000"/>
                </a:solidFill>
                <a:effectLst/>
                <a:latin typeface="Helvetica" pitchFamily="2" charset="0"/>
              </a:rPr>
              <a:t>Recent purchase activity shows that about 50% have recently purchased something.</a:t>
            </a:r>
          </a:p>
          <a:p>
            <a:r>
              <a:rPr lang="en-US" sz="1400" dirty="0">
                <a:solidFill>
                  <a:srgbClr val="000000"/>
                </a:solidFill>
                <a:effectLst/>
                <a:latin typeface="Helvetica" pitchFamily="2" charset="0"/>
              </a:rPr>
              <a:t>That is relatively high and will affect the customer persona groupings.</a:t>
            </a:r>
          </a:p>
        </p:txBody>
      </p:sp>
    </p:spTree>
    <p:extLst>
      <p:ext uri="{BB962C8B-B14F-4D97-AF65-F5344CB8AC3E}">
        <p14:creationId xmlns:p14="http://schemas.microsoft.com/office/powerpoint/2010/main" val="1340345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509C681-8290-4C12-BFC0-F0B59D360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97507-0946-5576-C322-B1C24FEA40C7}"/>
              </a:ext>
            </a:extLst>
          </p:cNvPr>
          <p:cNvSpPr>
            <a:spLocks noGrp="1"/>
          </p:cNvSpPr>
          <p:nvPr>
            <p:ph type="title"/>
          </p:nvPr>
        </p:nvSpPr>
        <p:spPr>
          <a:xfrm>
            <a:off x="1077362" y="720435"/>
            <a:ext cx="3260843" cy="1507375"/>
          </a:xfrm>
        </p:spPr>
        <p:txBody>
          <a:bodyPr>
            <a:normAutofit/>
          </a:bodyPr>
          <a:lstStyle/>
          <a:p>
            <a:r>
              <a:rPr lang="en-US" dirty="0"/>
              <a:t>Customer Personas</a:t>
            </a:r>
          </a:p>
        </p:txBody>
      </p:sp>
      <p:sp>
        <p:nvSpPr>
          <p:cNvPr id="21" name="Content Placeholder 8">
            <a:extLst>
              <a:ext uri="{FF2B5EF4-FFF2-40B4-BE49-F238E27FC236}">
                <a16:creationId xmlns:a16="http://schemas.microsoft.com/office/drawing/2014/main" id="{A28CD3A8-93C8-9937-D48F-E64E6673AC52}"/>
              </a:ext>
            </a:extLst>
          </p:cNvPr>
          <p:cNvSpPr>
            <a:spLocks noGrp="1"/>
          </p:cNvSpPr>
          <p:nvPr>
            <p:ph idx="1"/>
          </p:nvPr>
        </p:nvSpPr>
        <p:spPr>
          <a:xfrm>
            <a:off x="227242" y="2412041"/>
            <a:ext cx="4344758" cy="4133138"/>
          </a:xfrm>
        </p:spPr>
        <p:txBody>
          <a:bodyPr>
            <a:noAutofit/>
          </a:bodyPr>
          <a:lstStyle/>
          <a:p>
            <a:r>
              <a:rPr lang="en-US" sz="1400" dirty="0">
                <a:latin typeface="Times New Roman" panose="02020603050405020304" pitchFamily="18" charset="0"/>
                <a:cs typeface="Times New Roman" panose="02020603050405020304" pitchFamily="18" charset="0"/>
              </a:rPr>
              <a:t>Applied K-means clustering to segment customers into distinct personas</a:t>
            </a:r>
          </a:p>
          <a:p>
            <a:r>
              <a:rPr lang="en-US" sz="1400" dirty="0">
                <a:solidFill>
                  <a:srgbClr val="000000"/>
                </a:solidFill>
                <a:effectLst/>
                <a:latin typeface="Times New Roman" panose="02020603050405020304" pitchFamily="18" charset="0"/>
                <a:cs typeface="Times New Roman" panose="02020603050405020304" pitchFamily="18" charset="0"/>
              </a:rPr>
              <a:t>1. The first cluster has an average age at 47 and an average income that is about middle class. The spending score is interestingly high as well but the total purchases is lower. The gender is male.</a:t>
            </a:r>
          </a:p>
          <a:p>
            <a:r>
              <a:rPr lang="en-US" sz="1400" dirty="0">
                <a:solidFill>
                  <a:srgbClr val="000000"/>
                </a:solidFill>
                <a:effectLst/>
                <a:latin typeface="Times New Roman" panose="02020603050405020304" pitchFamily="18" charset="0"/>
                <a:cs typeface="Times New Roman" panose="02020603050405020304" pitchFamily="18" charset="0"/>
              </a:rPr>
              <a:t>2. The second cluster has an average age of 44 and an average income that is lower class. The spending score is lower and the total purchases are surprisingly elevated. The gender is male.</a:t>
            </a:r>
          </a:p>
          <a:p>
            <a:r>
              <a:rPr lang="en-US" sz="1400" dirty="0">
                <a:solidFill>
                  <a:srgbClr val="000000"/>
                </a:solidFill>
                <a:effectLst/>
                <a:latin typeface="Times New Roman" panose="02020603050405020304" pitchFamily="18" charset="0"/>
                <a:cs typeface="Times New Roman" panose="02020603050405020304" pitchFamily="18" charset="0"/>
              </a:rPr>
              <a:t>3. The third cluster has an average age at 39 and an average income that is upper class. The spending score is the highest and the total purchases are also the highest. The gender is female.</a:t>
            </a:r>
          </a:p>
        </p:txBody>
      </p:sp>
      <p:sp>
        <p:nvSpPr>
          <p:cNvPr id="22" name="Freeform: Shape 13">
            <a:extLst>
              <a:ext uri="{FF2B5EF4-FFF2-40B4-BE49-F238E27FC236}">
                <a16:creationId xmlns:a16="http://schemas.microsoft.com/office/drawing/2014/main" id="{62DB152A-3012-4C06-84C6-9355BD03A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23251" y="224"/>
            <a:ext cx="3482922" cy="3482474"/>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3" name="Rectangle 22">
            <a:extLst>
              <a:ext uri="{FF2B5EF4-FFF2-40B4-BE49-F238E27FC236}">
                <a16:creationId xmlns:a16="http://schemas.microsoft.com/office/drawing/2014/main" id="{5C542152-E969-4F41-AFD8-4B5354BE5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05548" y="-2580"/>
            <a:ext cx="3484819" cy="34880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34">
            <a:extLst>
              <a:ext uri="{FF2B5EF4-FFF2-40B4-BE49-F238E27FC236}">
                <a16:creationId xmlns:a16="http://schemas.microsoft.com/office/drawing/2014/main" id="{C2EDDE5C-FB26-46E8-9F4C-3548CC15C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916" y="-1896"/>
            <a:ext cx="3475013"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470A0CA-EE35-4C4E-91DA-C8DB95E27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20672" y="1686675"/>
            <a:ext cx="3374131" cy="696852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D4CEEBD6-F394-A470-3E12-0D69737F5F6C}"/>
              </a:ext>
            </a:extLst>
          </p:cNvPr>
          <p:cNvPicPr>
            <a:picLocks noChangeAspect="1"/>
          </p:cNvPicPr>
          <p:nvPr/>
        </p:nvPicPr>
        <p:blipFill>
          <a:blip r:embed="rId2"/>
          <a:stretch>
            <a:fillRect/>
          </a:stretch>
        </p:blipFill>
        <p:spPr>
          <a:xfrm>
            <a:off x="4683711" y="4329113"/>
            <a:ext cx="7508289" cy="1595511"/>
          </a:xfrm>
          <a:prstGeom prst="rect">
            <a:avLst/>
          </a:prstGeom>
        </p:spPr>
      </p:pic>
    </p:spTree>
    <p:extLst>
      <p:ext uri="{BB962C8B-B14F-4D97-AF65-F5344CB8AC3E}">
        <p14:creationId xmlns:p14="http://schemas.microsoft.com/office/powerpoint/2010/main" val="193585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4C1DE9-5E1B-46E3-BA0E-821C13342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390E2-FBB2-FAE3-E9E4-25BD73BC0C09}"/>
              </a:ext>
            </a:extLst>
          </p:cNvPr>
          <p:cNvSpPr>
            <a:spLocks noGrp="1"/>
          </p:cNvSpPr>
          <p:nvPr>
            <p:ph type="title"/>
          </p:nvPr>
        </p:nvSpPr>
        <p:spPr>
          <a:xfrm>
            <a:off x="553453" y="720435"/>
            <a:ext cx="3712015" cy="1507375"/>
          </a:xfrm>
        </p:spPr>
        <p:txBody>
          <a:bodyPr>
            <a:normAutofit/>
          </a:bodyPr>
          <a:lstStyle/>
          <a:p>
            <a:pPr>
              <a:lnSpc>
                <a:spcPct val="100000"/>
              </a:lnSpc>
            </a:pPr>
            <a:r>
              <a:rPr lang="en-US" sz="2700" dirty="0"/>
              <a:t>Customer Personas Shopping Habits</a:t>
            </a:r>
          </a:p>
        </p:txBody>
      </p:sp>
      <p:sp>
        <p:nvSpPr>
          <p:cNvPr id="9" name="Content Placeholder 8">
            <a:extLst>
              <a:ext uri="{FF2B5EF4-FFF2-40B4-BE49-F238E27FC236}">
                <a16:creationId xmlns:a16="http://schemas.microsoft.com/office/drawing/2014/main" id="{CB8629FF-96BD-D098-3206-94773F17A9C3}"/>
              </a:ext>
            </a:extLst>
          </p:cNvPr>
          <p:cNvSpPr>
            <a:spLocks noGrp="1"/>
          </p:cNvSpPr>
          <p:nvPr>
            <p:ph idx="1"/>
          </p:nvPr>
        </p:nvSpPr>
        <p:spPr>
          <a:xfrm>
            <a:off x="433137" y="2434974"/>
            <a:ext cx="4247147" cy="3505855"/>
          </a:xfrm>
        </p:spPr>
        <p:txBody>
          <a:bodyPr>
            <a:normAutofit fontScale="92500" lnSpcReduction="20000"/>
          </a:bodyPr>
          <a:lstStyle/>
          <a:p>
            <a:r>
              <a:rPr lang="en-US" dirty="0"/>
              <a:t>Balanced Buyer: Middle-aged, middle-class males with a moderate spending score and preference for Home &amp; Kitchen.</a:t>
            </a:r>
          </a:p>
          <a:p>
            <a:r>
              <a:rPr lang="en-US" dirty="0"/>
              <a:t>Selective Shopper: Middle-aged, lower-income males, cautious in spending with a balanced category interest, excluding Electronics.</a:t>
            </a:r>
          </a:p>
          <a:p>
            <a:r>
              <a:rPr lang="en-US" dirty="0"/>
              <a:t>Versatile Shopper: Younger, upper-income females, high spenders across all categories, indicating diverse interests.</a:t>
            </a:r>
          </a:p>
          <a:p>
            <a:endParaRPr lang="en-US" dirty="0"/>
          </a:p>
        </p:txBody>
      </p:sp>
      <p:sp>
        <p:nvSpPr>
          <p:cNvPr id="14" name="Freeform: Shape 13">
            <a:extLst>
              <a:ext uri="{FF2B5EF4-FFF2-40B4-BE49-F238E27FC236}">
                <a16:creationId xmlns:a16="http://schemas.microsoft.com/office/drawing/2014/main" id="{B61752EE-2019-48E4-B891-13C83EDC0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53435" y="-25387"/>
            <a:ext cx="3426280" cy="3477937"/>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07D3F89-C58A-45F7-8E26-2B6B48112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735837" y="3400142"/>
            <a:ext cx="3429000" cy="34848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C542152-E969-4F41-AFD8-4B5354BE5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255042" y="3400619"/>
            <a:ext cx="3429945" cy="34848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34">
            <a:extLst>
              <a:ext uri="{FF2B5EF4-FFF2-40B4-BE49-F238E27FC236}">
                <a16:creationId xmlns:a16="http://schemas.microsoft.com/office/drawing/2014/main" id="{C2EDDE5C-FB26-46E8-9F4C-3548CC15C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735091" y="3401091"/>
            <a:ext cx="3428999"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screenshot of a computer&#10;&#10;Description automatically generated">
            <a:extLst>
              <a:ext uri="{FF2B5EF4-FFF2-40B4-BE49-F238E27FC236}">
                <a16:creationId xmlns:a16="http://schemas.microsoft.com/office/drawing/2014/main" id="{6E7213A5-15A6-CB80-EB01-35EB2B6A9FCB}"/>
              </a:ext>
            </a:extLst>
          </p:cNvPr>
          <p:cNvPicPr>
            <a:picLocks noChangeAspect="1"/>
          </p:cNvPicPr>
          <p:nvPr/>
        </p:nvPicPr>
        <p:blipFill>
          <a:blip r:embed="rId2"/>
          <a:stretch>
            <a:fillRect/>
          </a:stretch>
        </p:blipFill>
        <p:spPr>
          <a:xfrm>
            <a:off x="5600700" y="720435"/>
            <a:ext cx="6591300" cy="2336800"/>
          </a:xfrm>
          <a:prstGeom prst="rect">
            <a:avLst/>
          </a:prstGeom>
        </p:spPr>
      </p:pic>
    </p:spTree>
    <p:extLst>
      <p:ext uri="{BB962C8B-B14F-4D97-AF65-F5344CB8AC3E}">
        <p14:creationId xmlns:p14="http://schemas.microsoft.com/office/powerpoint/2010/main" val="398398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04E07-6F63-4D3E-B413-652FC095A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4F759-86E6-B26F-AF33-A7B490466DF7}"/>
              </a:ext>
            </a:extLst>
          </p:cNvPr>
          <p:cNvSpPr>
            <a:spLocks noGrp="1"/>
          </p:cNvSpPr>
          <p:nvPr>
            <p:ph type="title"/>
          </p:nvPr>
        </p:nvSpPr>
        <p:spPr>
          <a:xfrm>
            <a:off x="1077363" y="1597960"/>
            <a:ext cx="3001415" cy="3555931"/>
          </a:xfrm>
        </p:spPr>
        <p:txBody>
          <a:bodyPr anchor="t">
            <a:normAutofit/>
          </a:bodyPr>
          <a:lstStyle/>
          <a:p>
            <a:r>
              <a:rPr lang="en-US" dirty="0"/>
              <a:t>Strategic Implications</a:t>
            </a:r>
          </a:p>
        </p:txBody>
      </p:sp>
      <p:sp>
        <p:nvSpPr>
          <p:cNvPr id="11" name="Freeform: Shape 10">
            <a:extLst>
              <a:ext uri="{FF2B5EF4-FFF2-40B4-BE49-F238E27FC236}">
                <a16:creationId xmlns:a16="http://schemas.microsoft.com/office/drawing/2014/main" id="{1A2C2B4C-DD5B-4BFB-A18E-0E2FA0125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76F88243-0B50-E627-34FD-F17F04C628C3}"/>
              </a:ext>
            </a:extLst>
          </p:cNvPr>
          <p:cNvGraphicFramePr>
            <a:graphicFrameLocks noGrp="1"/>
          </p:cNvGraphicFramePr>
          <p:nvPr>
            <p:ph idx="1"/>
            <p:extLst>
              <p:ext uri="{D42A27DB-BD31-4B8C-83A1-F6EECF244321}">
                <p14:modId xmlns:p14="http://schemas.microsoft.com/office/powerpoint/2010/main" val="1821472722"/>
              </p:ext>
            </p:extLst>
          </p:nvPr>
        </p:nvGraphicFramePr>
        <p:xfrm>
          <a:off x="4668782" y="775856"/>
          <a:ext cx="6308804" cy="5107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9353972"/>
      </p:ext>
    </p:extLst>
  </p:cSld>
  <p:clrMapOvr>
    <a:masterClrMapping/>
  </p:clrMapOvr>
</p:sld>
</file>

<file path=ppt/theme/theme1.xml><?xml version="1.0" encoding="utf-8"?>
<a:theme xmlns:a="http://schemas.openxmlformats.org/drawingml/2006/main" name="Blocks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33</TotalTime>
  <Words>435</Words>
  <Application>Microsoft Macintosh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Avenir Next LT Pro Light</vt:lpstr>
      <vt:lpstr>Helvetica</vt:lpstr>
      <vt:lpstr>Times New Roman</vt:lpstr>
      <vt:lpstr>BlocksVTI</vt:lpstr>
      <vt:lpstr>Customer Insights</vt:lpstr>
      <vt:lpstr>Objective</vt:lpstr>
      <vt:lpstr>Customer Dataset Overview</vt:lpstr>
      <vt:lpstr>Analyzing Dataset</vt:lpstr>
      <vt:lpstr>Analyzing Dataset</vt:lpstr>
      <vt:lpstr>Customer Personas</vt:lpstr>
      <vt:lpstr>Customer Personas Shopping Habits</vt:lpstr>
      <vt:lpstr>Strategic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Insights</dc:title>
  <dc:creator>Zembower, Jonah</dc:creator>
  <cp:lastModifiedBy>Zembower, Jonah</cp:lastModifiedBy>
  <cp:revision>1</cp:revision>
  <dcterms:created xsi:type="dcterms:W3CDTF">2024-04-02T02:33:16Z</dcterms:created>
  <dcterms:modified xsi:type="dcterms:W3CDTF">2024-04-02T03:06:53Z</dcterms:modified>
</cp:coreProperties>
</file>