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0B4C-6A04-471C-A008-93B053E05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BBC8-289A-4B42-9AA5-41DE91689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2D51-5FB5-433D-B96C-BF8B7006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A8CB8-387B-4C23-9466-F2608CA1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53DD-661F-4EAD-97AA-F43EA423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70B2-1A9C-4541-9D7B-E546A4E0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46E5C-61B2-4B6E-AFE3-539A34BC6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B375-7A09-4F77-AC72-749673CC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25AB0-E4F4-433A-9212-800405C9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C061-C32E-4E97-8833-38B6F021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4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447FB-BFA1-4675-A162-66D82C368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F7B30-DC62-4C22-9746-DB597D9F4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06A5-9C99-427F-BD06-D3BFCC8C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6623-5BF7-4FA8-8768-D116C303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39CE-6D7A-45DC-965A-5B5F16C3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2BDD-491C-42AE-AC3C-CC87141D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1AF9-EC1C-488B-9F3B-2331F1B1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A0F2-65FB-4B6E-86C2-FC073758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AD586-60D6-4D9A-83D9-48BDF056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34FB-18C7-40E6-A5C8-0057FCD0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5E1C-24FE-4C7B-832F-47FCDDBA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70CE-0FCC-4589-ADB7-3EC140516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267A-DAD8-43BF-855B-53014F25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5124-EE6A-47F1-9A5C-97E2CFBD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86210-C325-485A-8387-C6398904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DB32-E043-4C23-9754-0FC8B9A6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44FE-6FAD-4C0D-8B6C-6760D258A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6CA69-C56F-4071-80E7-0A3B91C8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96F13-2DA2-4BCF-A19D-7A147BD6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A71B-E4F1-41A4-9F04-38D623E7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2063B-BBEA-4C74-8BA4-AA7FFA84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62E5-436D-4BB4-951E-AF337A83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9A571-6A6D-47F0-8BB2-3EA006B2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C1847-25BD-4517-BEE2-1100BCF1E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A4C3F-F582-4DCB-9321-9DB66A39E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16C8B-FE85-433E-9ED6-F5DEA72DD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DECD8-B81B-4941-897F-3117B2BC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3AF40-0A31-47A6-8DFB-C2DBF1F7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87D66-3D73-46A7-979A-079BE3A8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F332-E9BE-44E9-9BD5-32E7719E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894A6-0BB1-4F89-B19E-2BEF82E4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DC169-C795-4341-A076-0EB462B2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FF49F-B464-4C11-A45C-73DDECEF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4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498FF-41F9-44C9-95DE-79C8A661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74A4F-1CE3-4D38-8006-FC4E214A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28458-0D4A-4DDB-A671-4D2AE420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26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59-699C-4569-B7B6-EDF1EBCD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CBD04-C05A-4273-88CA-E5BDD5C72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6F824-1C3F-432F-9BCE-A1D39FCD2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10A72-22C2-4D06-8839-5D3F3735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8D39C-6BD5-4511-989D-8DAA7913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F9ED3-A2C5-4A51-8108-6F589C71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6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558B-4587-4090-9D70-73CEF165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160F3-6A79-40E2-9CBF-9EC709D81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2D42-6CCB-440B-8B76-DAA177E6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70622-628A-4CCE-8027-467A0BBB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76BF6-F094-47DB-BAD0-06B262CF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1A177-FDBB-4D69-9323-0BA2E57A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7687C-3847-4E4A-ADCC-FFAC9C1B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D9F63-B1F9-49A8-AB7B-9F1DDD48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6572-F000-499E-BEC4-62FB2E156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2E239-A08B-48EF-BF2F-BC2BC419E2A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B3813-389A-4204-BC8E-C9457EFBE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9AF1-2941-4D19-B584-D98E9ACAE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2A269-059D-4496-B7E4-AAB85006E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BBBCA5-4CC1-4FEF-A031-C6924A0E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74320"/>
            <a:ext cx="11073384" cy="521208"/>
          </a:xfrm>
        </p:spPr>
        <p:txBody>
          <a:bodyPr/>
          <a:lstStyle/>
          <a:p>
            <a:r>
              <a:rPr lang="en-US" sz="2800" dirty="0"/>
              <a:t>Forecast Modeling stepwise flow – Productionizing Run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B898724-963B-463F-8460-86AEEFF8FDD4}"/>
              </a:ext>
            </a:extLst>
          </p:cNvPr>
          <p:cNvSpPr txBox="1">
            <a:spLocks/>
          </p:cNvSpPr>
          <p:nvPr/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75518-2D54-458C-8964-3A29B9E3DA57}"/>
              </a:ext>
            </a:extLst>
          </p:cNvPr>
          <p:cNvSpPr/>
          <p:nvPr/>
        </p:nvSpPr>
        <p:spPr>
          <a:xfrm>
            <a:off x="4424056" y="1065292"/>
            <a:ext cx="2555954" cy="11371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Container:</a:t>
            </a:r>
          </a:p>
          <a:p>
            <a:pPr algn="ctr"/>
            <a:r>
              <a:rPr lang="en-US" sz="1400" b="1" dirty="0"/>
              <a:t>Archived 20+ forecast 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3A440-CBEE-4362-B788-923802B0EEA2}"/>
              </a:ext>
            </a:extLst>
          </p:cNvPr>
          <p:cNvSpPr/>
          <p:nvPr/>
        </p:nvSpPr>
        <p:spPr>
          <a:xfrm>
            <a:off x="250485" y="1385868"/>
            <a:ext cx="1212280" cy="52120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Monthly </a:t>
            </a:r>
          </a:p>
          <a:p>
            <a:pPr algn="ctr"/>
            <a:r>
              <a:rPr lang="en-US" sz="1200" b="1" dirty="0"/>
              <a:t>new data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A9603E4-BF6B-4EED-A54F-8C57474D7300}"/>
              </a:ext>
            </a:extLst>
          </p:cNvPr>
          <p:cNvSpPr/>
          <p:nvPr/>
        </p:nvSpPr>
        <p:spPr>
          <a:xfrm>
            <a:off x="2354685" y="1383870"/>
            <a:ext cx="1146607" cy="550730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Master file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5A76C58E-43C0-430F-99E0-30BA59434806}"/>
              </a:ext>
            </a:extLst>
          </p:cNvPr>
          <p:cNvSpPr/>
          <p:nvPr/>
        </p:nvSpPr>
        <p:spPr>
          <a:xfrm>
            <a:off x="7789168" y="1253149"/>
            <a:ext cx="1755872" cy="826535"/>
          </a:xfrm>
          <a:prstGeom prst="flowChartDecis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Accuracy Test?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FFD5E0-48A0-4F9E-9EB5-CEED503729F0}"/>
              </a:ext>
            </a:extLst>
          </p:cNvPr>
          <p:cNvSpPr/>
          <p:nvPr/>
        </p:nvSpPr>
        <p:spPr>
          <a:xfrm>
            <a:off x="4468810" y="2545604"/>
            <a:ext cx="2555987" cy="5785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Retrain forecast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E35F9-10B9-41EE-8F62-A593547481E0}"/>
              </a:ext>
            </a:extLst>
          </p:cNvPr>
          <p:cNvCxnSpPr>
            <a:cxnSpLocks/>
          </p:cNvCxnSpPr>
          <p:nvPr/>
        </p:nvCxnSpPr>
        <p:spPr>
          <a:xfrm>
            <a:off x="3542350" y="1671682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2D0953-9DAD-4D8F-8EF2-1020D54F2E26}"/>
              </a:ext>
            </a:extLst>
          </p:cNvPr>
          <p:cNvSpPr txBox="1"/>
          <p:nvPr/>
        </p:nvSpPr>
        <p:spPr>
          <a:xfrm>
            <a:off x="1500028" y="1414893"/>
            <a:ext cx="89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Mapping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3F798-9AE9-4D13-86F8-061B4B691FC5}"/>
              </a:ext>
            </a:extLst>
          </p:cNvPr>
          <p:cNvSpPr txBox="1"/>
          <p:nvPr/>
        </p:nvSpPr>
        <p:spPr>
          <a:xfrm>
            <a:off x="3579614" y="1378535"/>
            <a:ext cx="8569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Retrieve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A6DE1A-6A86-4661-9540-9751A2BA582A}"/>
              </a:ext>
            </a:extLst>
          </p:cNvPr>
          <p:cNvCxnSpPr>
            <a:cxnSpLocks/>
          </p:cNvCxnSpPr>
          <p:nvPr/>
        </p:nvCxnSpPr>
        <p:spPr>
          <a:xfrm>
            <a:off x="7003973" y="1666417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60B23F-9060-49A3-8FB4-632BE7421566}"/>
              </a:ext>
            </a:extLst>
          </p:cNvPr>
          <p:cNvSpPr txBox="1"/>
          <p:nvPr/>
        </p:nvSpPr>
        <p:spPr>
          <a:xfrm>
            <a:off x="6967230" y="1427518"/>
            <a:ext cx="89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Forecast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D3E8BA5-3C3C-458D-8676-4C5AD4EF9CD0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7024798" y="2342362"/>
            <a:ext cx="1736615" cy="492539"/>
          </a:xfrm>
          <a:prstGeom prst="bentConnector3">
            <a:avLst>
              <a:gd name="adj1" fmla="val 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FB9FC1-C826-40A8-98AA-00356F0EF111}"/>
              </a:ext>
            </a:extLst>
          </p:cNvPr>
          <p:cNvSpPr txBox="1"/>
          <p:nvPr/>
        </p:nvSpPr>
        <p:spPr>
          <a:xfrm>
            <a:off x="8075612" y="2610877"/>
            <a:ext cx="89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Fail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B9AEB5B-6BF5-44EF-A661-CF1B8A876020}"/>
              </a:ext>
            </a:extLst>
          </p:cNvPr>
          <p:cNvCxnSpPr>
            <a:cxnSpLocks/>
            <a:stCxn id="10" idx="1"/>
            <a:endCxn id="26" idx="2"/>
          </p:cNvCxnSpPr>
          <p:nvPr/>
        </p:nvCxnSpPr>
        <p:spPr>
          <a:xfrm rot="10800000">
            <a:off x="3122144" y="2333056"/>
            <a:ext cx="1346667" cy="5018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659BF6-FF8C-4185-8DF1-E789A5155E55}"/>
              </a:ext>
            </a:extLst>
          </p:cNvPr>
          <p:cNvSpPr txBox="1"/>
          <p:nvPr/>
        </p:nvSpPr>
        <p:spPr>
          <a:xfrm>
            <a:off x="3122142" y="2607405"/>
            <a:ext cx="89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Update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BC5B62-7E19-4C23-99B8-3E74535CF12A}"/>
              </a:ext>
            </a:extLst>
          </p:cNvPr>
          <p:cNvCxnSpPr>
            <a:cxnSpLocks/>
          </p:cNvCxnSpPr>
          <p:nvPr/>
        </p:nvCxnSpPr>
        <p:spPr>
          <a:xfrm>
            <a:off x="1486697" y="1690428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053E9C-6123-4143-99D5-D924FC3EB427}"/>
              </a:ext>
            </a:extLst>
          </p:cNvPr>
          <p:cNvCxnSpPr>
            <a:cxnSpLocks/>
          </p:cNvCxnSpPr>
          <p:nvPr/>
        </p:nvCxnSpPr>
        <p:spPr>
          <a:xfrm>
            <a:off x="9580408" y="1660092"/>
            <a:ext cx="838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D63384-CC55-4E75-BB73-E5433CA62FEA}"/>
              </a:ext>
            </a:extLst>
          </p:cNvPr>
          <p:cNvSpPr txBox="1"/>
          <p:nvPr/>
        </p:nvSpPr>
        <p:spPr>
          <a:xfrm>
            <a:off x="9506921" y="1412728"/>
            <a:ext cx="891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itchFamily="34" charset="0"/>
                <a:cs typeface="Arial" pitchFamily="34" charset="0"/>
              </a:rPr>
              <a:t>Pass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9D124E-165C-4EDA-A5A3-BBED99A40C59}"/>
              </a:ext>
            </a:extLst>
          </p:cNvPr>
          <p:cNvSpPr txBox="1"/>
          <p:nvPr/>
        </p:nvSpPr>
        <p:spPr>
          <a:xfrm>
            <a:off x="99469" y="1910719"/>
            <a:ext cx="1669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L2_forecast_input.csv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BC1E64-FA15-43DE-A971-02391D894B51}"/>
              </a:ext>
            </a:extLst>
          </p:cNvPr>
          <p:cNvSpPr/>
          <p:nvPr/>
        </p:nvSpPr>
        <p:spPr>
          <a:xfrm>
            <a:off x="10517937" y="1366945"/>
            <a:ext cx="1367675" cy="52120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Output Forecast Result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EA6BC9-3115-4358-B5FA-56693331A671}"/>
              </a:ext>
            </a:extLst>
          </p:cNvPr>
          <p:cNvSpPr txBox="1"/>
          <p:nvPr/>
        </p:nvSpPr>
        <p:spPr>
          <a:xfrm>
            <a:off x="9834141" y="1897347"/>
            <a:ext cx="2260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highlight>
                  <a:srgbClr val="FFFF00"/>
                </a:highlight>
              </a:rPr>
              <a:t>L2_forecast_out_202X_XX</a:t>
            </a:r>
            <a:r>
              <a:rPr lang="en-US" sz="11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.csv</a:t>
            </a:r>
          </a:p>
          <a:p>
            <a:r>
              <a:rPr lang="en-US" sz="11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Folder: </a:t>
            </a:r>
            <a:r>
              <a:rPr lang="en-US" sz="1100" b="1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refresh_compare</a:t>
            </a:r>
            <a:endParaRPr lang="en-US" sz="1100" b="1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45009-78A1-4307-8C7B-CF6823F5A2C4}"/>
              </a:ext>
            </a:extLst>
          </p:cNvPr>
          <p:cNvSpPr txBox="1"/>
          <p:nvPr/>
        </p:nvSpPr>
        <p:spPr>
          <a:xfrm>
            <a:off x="1674812" y="1917557"/>
            <a:ext cx="2894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L2_forecast_method.csv</a:t>
            </a:r>
          </a:p>
          <a:p>
            <a:pPr algn="ctr"/>
            <a:r>
              <a:rPr lang="en-US" sz="105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L2_forecast_method_Regressor_XXX.xlsx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3FD65F71-27CC-4B6A-B943-D343AEE4BA32}"/>
              </a:ext>
            </a:extLst>
          </p:cNvPr>
          <p:cNvSpPr txBox="1">
            <a:spLocks/>
          </p:cNvSpPr>
          <p:nvPr/>
        </p:nvSpPr>
        <p:spPr bwMode="gray">
          <a:xfrm>
            <a:off x="564980" y="3176423"/>
            <a:ext cx="11244431" cy="33005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-22856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35938" indent="-150258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7033" indent="-156606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45431" indent="-150258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Create 202X_X_Refresh folder before each refresh (e.g. 2020_11_Refresh, 2021_2_Refresh), and put L2_forecast_input file in this folder</a:t>
            </a:r>
          </a:p>
          <a:p>
            <a:r>
              <a:rPr lang="en-US" sz="1100" dirty="0"/>
              <a:t>Master File</a:t>
            </a:r>
          </a:p>
          <a:p>
            <a:pPr lvl="1"/>
            <a:r>
              <a:rPr lang="en-US" sz="1050" dirty="0"/>
              <a:t>Pivot of the whole forecast modeling process, and list and update all L2 Segments that need to be forecasted</a:t>
            </a:r>
          </a:p>
          <a:p>
            <a:pPr lvl="1"/>
            <a:r>
              <a:rPr lang="en-US" sz="1050" dirty="0"/>
              <a:t>L2_forecast_method_Regressor_XXX.xlsx store regressors for segments of different product category (e.g. L2_forecast_method_Regressor_COV.xlsx)</a:t>
            </a:r>
          </a:p>
          <a:p>
            <a:r>
              <a:rPr lang="en-US" sz="1200" dirty="0"/>
              <a:t>Model Container</a:t>
            </a:r>
          </a:p>
          <a:p>
            <a:pPr lvl="1"/>
            <a:r>
              <a:rPr lang="en-US" sz="1050" dirty="0"/>
              <a:t>Documented and achieved all available </a:t>
            </a:r>
            <a:r>
              <a:rPr lang="en-US" sz="1050" dirty="0" err="1"/>
              <a:t>ts</a:t>
            </a:r>
            <a:r>
              <a:rPr lang="en-US" sz="1050" dirty="0"/>
              <a:t> forecast methods, including non-time series forecast methods</a:t>
            </a:r>
          </a:p>
          <a:p>
            <a:pPr lvl="2"/>
            <a:r>
              <a:rPr lang="en-US" sz="1050" dirty="0"/>
              <a:t>Gen-to-gen extrapolation, month-to-month extrapolation</a:t>
            </a:r>
          </a:p>
          <a:p>
            <a:r>
              <a:rPr lang="en-US" sz="1200" dirty="0"/>
              <a:t>Accuracy Test</a:t>
            </a:r>
          </a:p>
          <a:p>
            <a:pPr lvl="1"/>
            <a:r>
              <a:rPr lang="en-US" sz="1050" dirty="0"/>
              <a:t>Accuracy threshold could be varied for different segments: Min(80%, POC accuracy). --- POC accuracy is the best accuracy we get while training this forecast model.</a:t>
            </a:r>
          </a:p>
          <a:p>
            <a:pPr lvl="1"/>
            <a:r>
              <a:rPr lang="en-US" sz="1050" dirty="0"/>
              <a:t>6/12 months accuracy is tested, and pass the accuracy test if any result is higher than the threshold</a:t>
            </a:r>
          </a:p>
          <a:p>
            <a:pPr lvl="1"/>
            <a:r>
              <a:rPr lang="en-US" sz="1050" dirty="0"/>
              <a:t>Accuracy test fail indicates the sell-out trend shift significantly in past few months, and may result in different forecast value after retraining</a:t>
            </a:r>
          </a:p>
          <a:p>
            <a:r>
              <a:rPr lang="en-US" sz="1200" dirty="0"/>
              <a:t>Retrain forecast model</a:t>
            </a:r>
          </a:p>
          <a:p>
            <a:pPr lvl="1"/>
            <a:r>
              <a:rPr lang="en-US" sz="1050" dirty="0"/>
              <a:t>Trigger this step if any segment fail in accuracy test or new segment is added</a:t>
            </a:r>
          </a:p>
          <a:p>
            <a:pPr lvl="1"/>
            <a:r>
              <a:rPr lang="en-US" sz="1050" dirty="0"/>
              <a:t>Human judgement may be required to decide the best forecast method by accuracy, future trend, incremental/decreasing volume and submarket division (</a:t>
            </a:r>
            <a:r>
              <a:rPr lang="en-US" sz="1050" dirty="0" err="1"/>
              <a:t>eg.</a:t>
            </a:r>
            <a:r>
              <a:rPr lang="en-US" sz="1050" dirty="0"/>
              <a:t> Intel vs AMD)</a:t>
            </a:r>
          </a:p>
          <a:p>
            <a:r>
              <a:rPr lang="en-US" sz="1200" dirty="0" err="1"/>
              <a:t>Refresh_compare</a:t>
            </a:r>
            <a:r>
              <a:rPr lang="en-US" sz="1200" dirty="0"/>
              <a:t> archive trend charts for all forecasted segments comparing current refresh forecast with last refresh forecast (e.g. 2021 Feb vs 2021 Jan refresh)</a:t>
            </a:r>
          </a:p>
          <a:p>
            <a:pPr lvl="1"/>
            <a:endParaRPr lang="en-US" sz="1050" dirty="0"/>
          </a:p>
          <a:p>
            <a:pPr marL="685680" lvl="2" indent="0">
              <a:buNone/>
            </a:pP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D933AC-8E40-4374-B7AB-50D1CE70E766}"/>
              </a:ext>
            </a:extLst>
          </p:cNvPr>
          <p:cNvSpPr txBox="1"/>
          <p:nvPr/>
        </p:nvSpPr>
        <p:spPr>
          <a:xfrm>
            <a:off x="7269111" y="2096142"/>
            <a:ext cx="24829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L2_Accuracy_Highlight_202X_XX.csv</a:t>
            </a:r>
          </a:p>
        </p:txBody>
      </p:sp>
      <p:pic>
        <p:nvPicPr>
          <p:cNvPr id="29" name="Content Placeholder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01F65C-59C6-442D-9FCA-B180A9E8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839842" y="2352724"/>
            <a:ext cx="490112" cy="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6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1DB020-3F80-438C-AF99-935A233167EC}"/>
              </a:ext>
            </a:extLst>
          </p:cNvPr>
          <p:cNvSpPr/>
          <p:nvPr/>
        </p:nvSpPr>
        <p:spPr>
          <a:xfrm>
            <a:off x="9396005" y="1004464"/>
            <a:ext cx="1125445" cy="523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Step-4 Modeling</a:t>
            </a:r>
            <a:endParaRPr lang="en-US" sz="11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CF7B2-E4EA-4132-BEAF-81263201D08D}"/>
              </a:ext>
            </a:extLst>
          </p:cNvPr>
          <p:cNvSpPr/>
          <p:nvPr/>
        </p:nvSpPr>
        <p:spPr>
          <a:xfrm>
            <a:off x="7292015" y="997355"/>
            <a:ext cx="1125445" cy="523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Step-3 Modeling</a:t>
            </a:r>
            <a:endParaRPr lang="en-US" sz="11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E98FF8-AA36-4346-8441-BA21BDE6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74320"/>
            <a:ext cx="11073384" cy="521208"/>
          </a:xfrm>
        </p:spPr>
        <p:txBody>
          <a:bodyPr/>
          <a:lstStyle/>
          <a:p>
            <a:r>
              <a:rPr lang="en-US" sz="2800" dirty="0"/>
              <a:t>Forecast Modeling stepwise flow – new segment or retraining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5E7756C-8A2A-4EED-824B-D7E501C71039}"/>
              </a:ext>
            </a:extLst>
          </p:cNvPr>
          <p:cNvSpPr txBox="1">
            <a:spLocks/>
          </p:cNvSpPr>
          <p:nvPr/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09DB5-82D3-4299-9A11-D47C5E5324B7}"/>
              </a:ext>
            </a:extLst>
          </p:cNvPr>
          <p:cNvSpPr/>
          <p:nvPr/>
        </p:nvSpPr>
        <p:spPr>
          <a:xfrm>
            <a:off x="147840" y="1005361"/>
            <a:ext cx="891728" cy="52120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Monthly </a:t>
            </a:r>
          </a:p>
          <a:p>
            <a:pPr algn="ctr"/>
            <a:r>
              <a:rPr lang="en-US" sz="1200" b="1" dirty="0"/>
              <a:t>new data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529DE2B-96D4-4D69-AA4A-F4878373BE16}"/>
              </a:ext>
            </a:extLst>
          </p:cNvPr>
          <p:cNvSpPr/>
          <p:nvPr/>
        </p:nvSpPr>
        <p:spPr>
          <a:xfrm>
            <a:off x="1673224" y="990600"/>
            <a:ext cx="984099" cy="550730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Training Segments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EB5364-DD90-488A-B81C-CC8C6ABFEECC}"/>
              </a:ext>
            </a:extLst>
          </p:cNvPr>
          <p:cNvSpPr txBox="1"/>
          <p:nvPr/>
        </p:nvSpPr>
        <p:spPr>
          <a:xfrm>
            <a:off x="987424" y="1018329"/>
            <a:ext cx="891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itchFamily="34" charset="0"/>
                <a:cs typeface="Arial" pitchFamily="34" charset="0"/>
              </a:rPr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0091CB-4D68-418D-B791-3FCCC6B0332E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1039568" y="1265965"/>
            <a:ext cx="6336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631795-F7C5-4EC2-9A8B-27E9471318BC}"/>
              </a:ext>
            </a:extLst>
          </p:cNvPr>
          <p:cNvSpPr txBox="1"/>
          <p:nvPr/>
        </p:nvSpPr>
        <p:spPr>
          <a:xfrm>
            <a:off x="0" y="1761066"/>
            <a:ext cx="1522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L2_forecast_input.csv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64ED6A-E664-4BE5-952C-4F5C8FC99A39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2657323" y="1265965"/>
            <a:ext cx="463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335CB85-548D-4F82-9A9F-7D7484D9B335}"/>
              </a:ext>
            </a:extLst>
          </p:cNvPr>
          <p:cNvSpPr/>
          <p:nvPr/>
        </p:nvSpPr>
        <p:spPr>
          <a:xfrm>
            <a:off x="3138579" y="1004464"/>
            <a:ext cx="1125445" cy="523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Step-1 Modeling</a:t>
            </a:r>
            <a:endParaRPr 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6BAF4-44FF-4924-A091-D5797A73D82B}"/>
              </a:ext>
            </a:extLst>
          </p:cNvPr>
          <p:cNvSpPr txBox="1"/>
          <p:nvPr/>
        </p:nvSpPr>
        <p:spPr>
          <a:xfrm>
            <a:off x="2490868" y="1774350"/>
            <a:ext cx="2281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Folder: </a:t>
            </a:r>
            <a:r>
              <a:rPr lang="en-US" sz="800" b="1" dirty="0" err="1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model_training_segment_EDA</a:t>
            </a:r>
            <a:endParaRPr lang="en-US" sz="800" b="1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Step_1_XXX_Backtest_record.xlxs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Step_1_XXX_Forecast_record.xlxs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Step_1_XXX_Forecast_Summary_Plot.xlxs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Step_1_master_file_backup.csv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Folder: Step_1_pic_output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946599-BCC8-483C-B568-2733A6D83BE7}"/>
              </a:ext>
            </a:extLst>
          </p:cNvPr>
          <p:cNvCxnSpPr>
            <a:cxnSpLocks/>
          </p:cNvCxnSpPr>
          <p:nvPr/>
        </p:nvCxnSpPr>
        <p:spPr>
          <a:xfrm>
            <a:off x="3631570" y="2530687"/>
            <a:ext cx="0" cy="25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B8FEE2-6760-4562-8301-F1922EAF6F00}"/>
              </a:ext>
            </a:extLst>
          </p:cNvPr>
          <p:cNvSpPr txBox="1"/>
          <p:nvPr/>
        </p:nvSpPr>
        <p:spPr>
          <a:xfrm>
            <a:off x="3021733" y="2513418"/>
            <a:ext cx="527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A34980-99E1-4F3D-A23D-2B7B82C97B98}"/>
              </a:ext>
            </a:extLst>
          </p:cNvPr>
          <p:cNvSpPr txBox="1"/>
          <p:nvPr/>
        </p:nvSpPr>
        <p:spPr>
          <a:xfrm>
            <a:off x="2697105" y="2719373"/>
            <a:ext cx="2063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Step_1_Best_Method.csv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41F6BC-8E2F-4C03-90DF-788386D7547B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4264024" y="1265965"/>
            <a:ext cx="961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E3BAEB-56E8-42D0-B6B6-0E455A9A06AC}"/>
              </a:ext>
            </a:extLst>
          </p:cNvPr>
          <p:cNvSpPr txBox="1"/>
          <p:nvPr/>
        </p:nvSpPr>
        <p:spPr>
          <a:xfrm>
            <a:off x="4536153" y="1012821"/>
            <a:ext cx="476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itchFamily="34" charset="0"/>
                <a:cs typeface="Arial" pitchFamily="34" charset="0"/>
              </a:rPr>
              <a:t>Fail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E43105-EAD1-4192-9593-6E804AA1E036}"/>
              </a:ext>
            </a:extLst>
          </p:cNvPr>
          <p:cNvSpPr/>
          <p:nvPr/>
        </p:nvSpPr>
        <p:spPr>
          <a:xfrm>
            <a:off x="5225301" y="1004464"/>
            <a:ext cx="1125445" cy="52300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Step-2 Modeling</a:t>
            </a:r>
            <a:endParaRPr lang="en-US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25289-1C85-4C22-9183-BEF4A4B28B57}"/>
              </a:ext>
            </a:extLst>
          </p:cNvPr>
          <p:cNvSpPr txBox="1"/>
          <p:nvPr/>
        </p:nvSpPr>
        <p:spPr>
          <a:xfrm>
            <a:off x="4145098" y="1301817"/>
            <a:ext cx="144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Segments_for_Step_2.csv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5733C4-5CEA-4E0E-B666-28593EB40A72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631570" y="1509939"/>
            <a:ext cx="3638" cy="26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02C178-7A15-4B53-A2C1-50BB63096C26}"/>
              </a:ext>
            </a:extLst>
          </p:cNvPr>
          <p:cNvCxnSpPr>
            <a:cxnSpLocks/>
          </p:cNvCxnSpPr>
          <p:nvPr/>
        </p:nvCxnSpPr>
        <p:spPr>
          <a:xfrm>
            <a:off x="6330738" y="1271632"/>
            <a:ext cx="961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080FBD-D26E-4821-BF98-78B94DCAB34E}"/>
              </a:ext>
            </a:extLst>
          </p:cNvPr>
          <p:cNvSpPr txBox="1"/>
          <p:nvPr/>
        </p:nvSpPr>
        <p:spPr>
          <a:xfrm>
            <a:off x="6602867" y="1018488"/>
            <a:ext cx="476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itchFamily="34" charset="0"/>
                <a:cs typeface="Arial" pitchFamily="34" charset="0"/>
              </a:rPr>
              <a:t>Fail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12765-7282-4C0A-8535-9ECC6391E566}"/>
              </a:ext>
            </a:extLst>
          </p:cNvPr>
          <p:cNvSpPr txBox="1"/>
          <p:nvPr/>
        </p:nvSpPr>
        <p:spPr>
          <a:xfrm>
            <a:off x="6211059" y="1286967"/>
            <a:ext cx="144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Segments_for_Step_3.csv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D96E26-23C2-4B81-92E9-D5B72685738F}"/>
              </a:ext>
            </a:extLst>
          </p:cNvPr>
          <p:cNvCxnSpPr>
            <a:cxnSpLocks/>
          </p:cNvCxnSpPr>
          <p:nvPr/>
        </p:nvCxnSpPr>
        <p:spPr>
          <a:xfrm>
            <a:off x="8418919" y="1271632"/>
            <a:ext cx="961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91211E-B51B-44BF-9B55-03FE22370AAA}"/>
              </a:ext>
            </a:extLst>
          </p:cNvPr>
          <p:cNvSpPr txBox="1"/>
          <p:nvPr/>
        </p:nvSpPr>
        <p:spPr>
          <a:xfrm>
            <a:off x="8691048" y="1018488"/>
            <a:ext cx="4761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itchFamily="34" charset="0"/>
                <a:cs typeface="Arial" pitchFamily="34" charset="0"/>
              </a:rPr>
              <a:t>Fail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E6EEED-A0D2-45B0-8AAE-780A31DC15B9}"/>
              </a:ext>
            </a:extLst>
          </p:cNvPr>
          <p:cNvSpPr txBox="1"/>
          <p:nvPr/>
        </p:nvSpPr>
        <p:spPr>
          <a:xfrm>
            <a:off x="8299240" y="1286967"/>
            <a:ext cx="1447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Segments_for_Step_4.csv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7A77948A-8D78-4276-A7B4-37A9F07978EC}"/>
              </a:ext>
            </a:extLst>
          </p:cNvPr>
          <p:cNvSpPr/>
          <p:nvPr/>
        </p:nvSpPr>
        <p:spPr>
          <a:xfrm>
            <a:off x="11250572" y="1641499"/>
            <a:ext cx="756959" cy="521208"/>
          </a:xfrm>
          <a:prstGeom prst="round2Diag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Master file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D1D65654-705B-4F5C-8C58-3D58F666EC31}"/>
              </a:ext>
            </a:extLst>
          </p:cNvPr>
          <p:cNvSpPr/>
          <p:nvPr/>
        </p:nvSpPr>
        <p:spPr>
          <a:xfrm>
            <a:off x="10971922" y="1051339"/>
            <a:ext cx="235531" cy="1676400"/>
          </a:xfrm>
          <a:prstGeom prst="rightBrace">
            <a:avLst>
              <a:gd name="adj1" fmla="val 7684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5B3090-6E75-42B4-943D-F99B6CDB3870}"/>
              </a:ext>
            </a:extLst>
          </p:cNvPr>
          <p:cNvSpPr txBox="1"/>
          <p:nvPr/>
        </p:nvSpPr>
        <p:spPr>
          <a:xfrm>
            <a:off x="11287793" y="1368847"/>
            <a:ext cx="7045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rial" pitchFamily="34" charset="0"/>
                <a:cs typeface="Arial" pitchFamily="34" charset="0"/>
              </a:rPr>
              <a:t>Update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5311DFC6-3928-4CFB-8CC4-29E82007049B}"/>
              </a:ext>
            </a:extLst>
          </p:cNvPr>
          <p:cNvSpPr txBox="1">
            <a:spLocks/>
          </p:cNvSpPr>
          <p:nvPr/>
        </p:nvSpPr>
        <p:spPr bwMode="gray">
          <a:xfrm>
            <a:off x="588843" y="3000217"/>
            <a:ext cx="11244431" cy="330057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09493" indent="-228560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835938" indent="-150258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47033" indent="-156606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45431" indent="-150258" algn="l" defTabSz="1218987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21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121898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Training Segments</a:t>
            </a:r>
          </a:p>
          <a:p>
            <a:pPr lvl="1"/>
            <a:r>
              <a:rPr lang="en-US" sz="1100" dirty="0"/>
              <a:t>Document new segments or segments need to be retrained (from L2_Accuracy_Highlight_202X_X file and manually add new segments)</a:t>
            </a:r>
          </a:p>
          <a:p>
            <a:r>
              <a:rPr lang="en-US" sz="1300" dirty="0"/>
              <a:t>Step-1 Modeling</a:t>
            </a:r>
          </a:p>
          <a:p>
            <a:pPr lvl="1"/>
            <a:r>
              <a:rPr lang="en-US" sz="1100" dirty="0"/>
              <a:t>Fundamental time series forecast method w/wo box-cox transfer</a:t>
            </a:r>
          </a:p>
          <a:p>
            <a:r>
              <a:rPr lang="en-US" sz="1300" dirty="0"/>
              <a:t>Step-2 Modeling</a:t>
            </a:r>
            <a:endParaRPr lang="en-US" sz="1100" dirty="0"/>
          </a:p>
          <a:p>
            <a:pPr lvl="1"/>
            <a:r>
              <a:rPr lang="en-US" sz="1100" dirty="0"/>
              <a:t>Regressor enhanced fundamental time series forecast method w/wo box-cox transfer</a:t>
            </a:r>
          </a:p>
          <a:p>
            <a:r>
              <a:rPr lang="en-US" sz="1300" dirty="0"/>
              <a:t>Step-3 Modeling</a:t>
            </a:r>
          </a:p>
          <a:p>
            <a:pPr lvl="1"/>
            <a:r>
              <a:rPr lang="en-US" sz="1100" dirty="0"/>
              <a:t>Decomposition forecast: select the best parameter combination by trying and exploring 1170 models</a:t>
            </a:r>
          </a:p>
          <a:p>
            <a:r>
              <a:rPr lang="en-US" sz="1300" dirty="0"/>
              <a:t>Step-4 Modeling</a:t>
            </a:r>
          </a:p>
          <a:p>
            <a:pPr lvl="1"/>
            <a:r>
              <a:rPr lang="en-US" sz="1100" dirty="0"/>
              <a:t>Decomposition forecast + regressor enhancement</a:t>
            </a:r>
          </a:p>
          <a:p>
            <a:r>
              <a:rPr lang="en-US" sz="1300" dirty="0"/>
              <a:t>In Step-1, Step-2, Step-3, need to </a:t>
            </a:r>
            <a:r>
              <a:rPr lang="en-US" sz="1400" dirty="0"/>
              <a:t>decide which segments are well trained and filter out the segments further enhanced training</a:t>
            </a:r>
          </a:p>
          <a:p>
            <a:pPr lvl="1"/>
            <a:r>
              <a:rPr lang="en-US" sz="1200" dirty="0"/>
              <a:t>Accuracy is the key metric to decide best forecast model, but still need check the trend and growth rate</a:t>
            </a:r>
          </a:p>
          <a:p>
            <a:r>
              <a:rPr lang="en-US" sz="1400" dirty="0"/>
              <a:t>Regressor enhancement: decide the abnormality of market or include indexing variables </a:t>
            </a:r>
          </a:p>
          <a:p>
            <a:r>
              <a:rPr lang="en-US" sz="1300" dirty="0"/>
              <a:t>Update Master File: </a:t>
            </a:r>
          </a:p>
          <a:p>
            <a:pPr lvl="1"/>
            <a:r>
              <a:rPr lang="en-US" sz="1100" dirty="0"/>
              <a:t>Master file should be updated with best methods from all steps, need triple confirm before replacing the master file in the production process</a:t>
            </a:r>
          </a:p>
          <a:p>
            <a:endParaRPr lang="en-US" sz="1300" dirty="0"/>
          </a:p>
          <a:p>
            <a:endParaRPr lang="en-US" sz="1300" dirty="0"/>
          </a:p>
          <a:p>
            <a:pPr lvl="1"/>
            <a:endParaRPr lang="en-US" sz="1100" dirty="0"/>
          </a:p>
          <a:p>
            <a:pPr marL="685680" lvl="2" indent="0">
              <a:buNone/>
            </a:pPr>
            <a:endParaRPr lang="en-US" sz="1100" dirty="0"/>
          </a:p>
        </p:txBody>
      </p:sp>
      <p:pic>
        <p:nvPicPr>
          <p:cNvPr id="34" name="Content Placeholder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D363382-4B64-467D-A8C8-5A332ECB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1839842" y="2108663"/>
            <a:ext cx="490112" cy="38055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5312A3-7E1E-4EF4-8D3C-A7B1DE13B9EF}"/>
              </a:ext>
            </a:extLst>
          </p:cNvPr>
          <p:cNvSpPr txBox="1"/>
          <p:nvPr/>
        </p:nvSpPr>
        <p:spPr>
          <a:xfrm>
            <a:off x="1499321" y="1524018"/>
            <a:ext cx="1522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model_training.csv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3E69D5-C9E0-4166-802E-FE64EB7E0C94}"/>
              </a:ext>
            </a:extLst>
          </p:cNvPr>
          <p:cNvSpPr txBox="1"/>
          <p:nvPr/>
        </p:nvSpPr>
        <p:spPr>
          <a:xfrm>
            <a:off x="4619993" y="1780610"/>
            <a:ext cx="2281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Step_2_XXX_Backtest_record.xlxs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Step_2_XXX_Forecast_record.xlxs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Step_2_XXX_Forecast_Summary_Plot.xlxs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Step_2_master_file_backup.csv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Folder: Step_2_pic_output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6D9D68-BA6C-485E-A27E-8CA2DDCB448C}"/>
              </a:ext>
            </a:extLst>
          </p:cNvPr>
          <p:cNvCxnSpPr>
            <a:cxnSpLocks/>
          </p:cNvCxnSpPr>
          <p:nvPr/>
        </p:nvCxnSpPr>
        <p:spPr>
          <a:xfrm>
            <a:off x="5764332" y="2443733"/>
            <a:ext cx="0" cy="25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AAB5D4-339B-400E-8FDC-9CFB1D3C6E11}"/>
              </a:ext>
            </a:extLst>
          </p:cNvPr>
          <p:cNvSpPr txBox="1"/>
          <p:nvPr/>
        </p:nvSpPr>
        <p:spPr>
          <a:xfrm>
            <a:off x="5122737" y="2451839"/>
            <a:ext cx="609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5EA23-1E2B-4733-9AA6-656548B324FC}"/>
              </a:ext>
            </a:extLst>
          </p:cNvPr>
          <p:cNvSpPr txBox="1"/>
          <p:nvPr/>
        </p:nvSpPr>
        <p:spPr>
          <a:xfrm>
            <a:off x="4760998" y="2700903"/>
            <a:ext cx="2063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Step_2_Best_Method.csv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40FBA8-335C-46B6-96C1-8436D3EB614F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760695" y="1516199"/>
            <a:ext cx="3638" cy="26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371A212-5881-4ECD-9348-BBD06D10D053}"/>
              </a:ext>
            </a:extLst>
          </p:cNvPr>
          <p:cNvSpPr txBox="1"/>
          <p:nvPr/>
        </p:nvSpPr>
        <p:spPr>
          <a:xfrm>
            <a:off x="6724368" y="1774337"/>
            <a:ext cx="2281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Step_3_XXX_Backtest_record.xlxs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Step_3_XXX_Forecast_record.xlxs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Step_3_XXX_Forecast_Summary_Plot.xlxs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Step_3_master_file_backup.csv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Folder: Step_3_pic_output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7798E1-6E3F-48EA-8196-3875BEEA90D5}"/>
              </a:ext>
            </a:extLst>
          </p:cNvPr>
          <p:cNvCxnSpPr>
            <a:cxnSpLocks/>
          </p:cNvCxnSpPr>
          <p:nvPr/>
        </p:nvCxnSpPr>
        <p:spPr>
          <a:xfrm>
            <a:off x="7868707" y="2437460"/>
            <a:ext cx="0" cy="25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6555C4A-89E8-4D51-9ACA-7B42B4813241}"/>
              </a:ext>
            </a:extLst>
          </p:cNvPr>
          <p:cNvSpPr txBox="1"/>
          <p:nvPr/>
        </p:nvSpPr>
        <p:spPr>
          <a:xfrm>
            <a:off x="7227112" y="2445566"/>
            <a:ext cx="609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Pass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798E1A-64C3-40C1-A4DA-91028E4811F5}"/>
              </a:ext>
            </a:extLst>
          </p:cNvPr>
          <p:cNvSpPr txBox="1"/>
          <p:nvPr/>
        </p:nvSpPr>
        <p:spPr>
          <a:xfrm>
            <a:off x="6865373" y="2694630"/>
            <a:ext cx="2063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Step_3_Best_Method.csv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7E3213-7ABA-439A-A68C-4ECBBF4884FA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7865070" y="1509926"/>
            <a:ext cx="3638" cy="26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4EAE67-81F5-4968-832C-BBF08316569D}"/>
              </a:ext>
            </a:extLst>
          </p:cNvPr>
          <p:cNvSpPr txBox="1"/>
          <p:nvPr/>
        </p:nvSpPr>
        <p:spPr>
          <a:xfrm>
            <a:off x="8827736" y="1794610"/>
            <a:ext cx="2281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Step_4_XXX_Backtest_record.xlxs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Step_4_XXX_Forecast_record.xlxs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Step_4_XXX_Forecast_Summary_Plot.xlxs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Step_4_master_file_backup.csv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Folder: Step_4_pic_output</a:t>
            </a:r>
          </a:p>
          <a:p>
            <a:pPr algn="ctr"/>
            <a:r>
              <a:rPr lang="en-US" sz="8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Segments_after_4Steps.csv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B58EDC-9274-4373-925A-78CC0EC24919}"/>
              </a:ext>
            </a:extLst>
          </p:cNvPr>
          <p:cNvCxnSpPr>
            <a:cxnSpLocks/>
          </p:cNvCxnSpPr>
          <p:nvPr/>
        </p:nvCxnSpPr>
        <p:spPr>
          <a:xfrm>
            <a:off x="10001695" y="2556364"/>
            <a:ext cx="0" cy="257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1E46FFB-EB1B-4261-95A4-44B1CD9F6A2A}"/>
              </a:ext>
            </a:extLst>
          </p:cNvPr>
          <p:cNvSpPr txBox="1"/>
          <p:nvPr/>
        </p:nvSpPr>
        <p:spPr>
          <a:xfrm>
            <a:off x="9442242" y="2530687"/>
            <a:ext cx="609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B8FA3E-3F11-4270-A63C-5DE4D6EA649A}"/>
              </a:ext>
            </a:extLst>
          </p:cNvPr>
          <p:cNvSpPr txBox="1"/>
          <p:nvPr/>
        </p:nvSpPr>
        <p:spPr>
          <a:xfrm>
            <a:off x="8969748" y="2748100"/>
            <a:ext cx="2063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highlight>
                  <a:srgbClr val="FFFF00"/>
                </a:highlight>
                <a:latin typeface="Arial" pitchFamily="34" charset="0"/>
                <a:cs typeface="Arial" pitchFamily="34" charset="0"/>
              </a:rPr>
              <a:t>Step_4_Best_Method.csv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4DC82C-2CED-4148-ABDD-1A3F6408E7C3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9968438" y="1530199"/>
            <a:ext cx="3638" cy="264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0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9486ED-339C-4D39-AFF2-02A2F5FC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74320"/>
            <a:ext cx="11073384" cy="521208"/>
          </a:xfrm>
        </p:spPr>
        <p:txBody>
          <a:bodyPr/>
          <a:lstStyle/>
          <a:p>
            <a:r>
              <a:rPr lang="en-US" sz="2800" dirty="0"/>
              <a:t>Highlights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24F913-D6A2-47BA-A10F-A44D32347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066800"/>
            <a:ext cx="11073384" cy="5148806"/>
          </a:xfrm>
        </p:spPr>
        <p:txBody>
          <a:bodyPr/>
          <a:lstStyle/>
          <a:p>
            <a:r>
              <a:rPr lang="en-US" sz="1200" dirty="0"/>
              <a:t>Convert Date format: If Date format present NA after parse with default "%Y-%m-%d“, can reload data and parse with "%m-%d-%Y“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Before Step-2 and Step-4, make sure the </a:t>
            </a:r>
            <a:r>
              <a:rPr lang="en-US" sz="1200" dirty="0" err="1"/>
              <a:t>case_select</a:t>
            </a:r>
            <a:r>
              <a:rPr lang="en-US" sz="1200" dirty="0"/>
              <a:t> file ‘Segments_for_Step_2/4’ is with column ‘</a:t>
            </a:r>
            <a:r>
              <a:rPr lang="en-US" sz="1200" dirty="0" err="1"/>
              <a:t>Regressor_Method</a:t>
            </a:r>
            <a:r>
              <a:rPr lang="en-US" sz="1200" dirty="0"/>
              <a:t>’.</a:t>
            </a:r>
          </a:p>
          <a:p>
            <a:pPr lvl="1"/>
            <a:r>
              <a:rPr lang="en-US" sz="1050" dirty="0"/>
              <a:t>You can manually populate the value in excel or assign it in the Step-2/4 scripts, sometimes you may customize different regressor method for different cases</a:t>
            </a:r>
          </a:p>
          <a:p>
            <a:r>
              <a:rPr lang="en-US" sz="1200" dirty="0"/>
              <a:t>Step-1, Step-2 we filter out segments with historical records less than 12</a:t>
            </a:r>
          </a:p>
          <a:p>
            <a:r>
              <a:rPr lang="en-US" sz="1200" dirty="0"/>
              <a:t>Step-3, Step-4 we filter out segments with historical records NOT over 24</a:t>
            </a:r>
          </a:p>
          <a:p>
            <a:r>
              <a:rPr lang="en-US" sz="1200" dirty="0"/>
              <a:t>In Step-3, Step-4, we need standardize the output number digits before running models</a:t>
            </a:r>
          </a:p>
          <a:p>
            <a:endParaRPr lang="en-US" sz="1450" dirty="0"/>
          </a:p>
          <a:p>
            <a:endParaRPr lang="en-US" sz="10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027642-2305-4708-B206-AC3BE83CED4F}"/>
              </a:ext>
            </a:extLst>
          </p:cNvPr>
          <p:cNvSpPr txBox="1">
            <a:spLocks/>
          </p:cNvSpPr>
          <p:nvPr/>
        </p:nvSpPr>
        <p:spPr>
          <a:xfrm>
            <a:off x="11749913" y="6473952"/>
            <a:ext cx="438912" cy="1554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29ACF-6EAD-47C5-952F-513DD4BC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12" y="1295400"/>
            <a:ext cx="4191000" cy="381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7B8F0-73A8-44E6-A0A6-9070B5BC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1" y="2884285"/>
            <a:ext cx="2405952" cy="38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Widescreen</PresentationFormat>
  <Paragraphs>114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Forecast Modeling stepwise flow – Productionizing Run</vt:lpstr>
      <vt:lpstr>Forecast Modeling stepwise flow – new segment or retraining</vt:lpstr>
      <vt:lpstr>Highlights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 Modeling stepwise flow – Productionizing Run</dc:title>
  <dc:creator>Jianzhuang Zhao12</dc:creator>
  <cp:lastModifiedBy>Jianzhuang Zhao12</cp:lastModifiedBy>
  <cp:revision>1</cp:revision>
  <dcterms:created xsi:type="dcterms:W3CDTF">2021-03-11T06:19:04Z</dcterms:created>
  <dcterms:modified xsi:type="dcterms:W3CDTF">2021-03-11T06:20:02Z</dcterms:modified>
</cp:coreProperties>
</file>