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5" r:id="rId8"/>
    <p:sldId id="262"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showGuides="1">
      <p:cViewPr>
        <p:scale>
          <a:sx n="72" d="100"/>
          <a:sy n="72" d="100"/>
        </p:scale>
        <p:origin x="456" y="4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01/12/2019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01/12/2019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Tree>
    <p:extLst>
      <p:ext uri="{BB962C8B-B14F-4D97-AF65-F5344CB8AC3E}">
        <p14:creationId xmlns:p14="http://schemas.microsoft.com/office/powerpoint/2010/main" val="290181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Tree>
    <p:extLst>
      <p:ext uri="{BB962C8B-B14F-4D97-AF65-F5344CB8AC3E}">
        <p14:creationId xmlns:p14="http://schemas.microsoft.com/office/powerpoint/2010/main" val="178715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Tree>
    <p:extLst>
      <p:ext uri="{BB962C8B-B14F-4D97-AF65-F5344CB8AC3E}">
        <p14:creationId xmlns:p14="http://schemas.microsoft.com/office/powerpoint/2010/main" val="44241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Tree>
    <p:extLst>
      <p:ext uri="{BB962C8B-B14F-4D97-AF65-F5344CB8AC3E}">
        <p14:creationId xmlns:p14="http://schemas.microsoft.com/office/powerpoint/2010/main" val="347161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Tree>
    <p:extLst>
      <p:ext uri="{BB962C8B-B14F-4D97-AF65-F5344CB8AC3E}">
        <p14:creationId xmlns:p14="http://schemas.microsoft.com/office/powerpoint/2010/main" val="3056828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Tree>
    <p:extLst>
      <p:ext uri="{BB962C8B-B14F-4D97-AF65-F5344CB8AC3E}">
        <p14:creationId xmlns:p14="http://schemas.microsoft.com/office/powerpoint/2010/main" val="100459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8</a:t>
            </a:fld>
            <a:endParaRPr lang="fr-FR" dirty="0"/>
          </a:p>
        </p:txBody>
      </p:sp>
    </p:spTree>
    <p:extLst>
      <p:ext uri="{BB962C8B-B14F-4D97-AF65-F5344CB8AC3E}">
        <p14:creationId xmlns:p14="http://schemas.microsoft.com/office/powerpoint/2010/main" val="2285217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Cliquez pour 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Cliquez pour 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Cliquez pour 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Cliquez pour 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Cliquez pour 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Cliquez pour 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Cliquez pour 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Cliquez pour 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dirty="0"/>
              <a:t>MM.JJ.20XX</a:t>
            </a:r>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dirty="0"/>
              <a:t>MM.DD.20XX</a:t>
            </a:r>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dirty="0"/>
              <a:t>MM.DD.20XX</a:t>
            </a:r>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a:xfrm>
            <a:off x="1524000" y="465511"/>
            <a:ext cx="9144000" cy="1786094"/>
          </a:xfrm>
        </p:spPr>
        <p:txBody>
          <a:bodyPr rtlCol="0">
            <a:normAutofit/>
          </a:bodyPr>
          <a:lstStyle/>
          <a:p>
            <a:r>
              <a:rPr lang="fr-MA" dirty="0"/>
              <a:t>Les outils de maquettages</a:t>
            </a:r>
            <a:endParaRPr lang="fr-FR" dirty="0"/>
          </a:p>
        </p:txBody>
      </p:sp>
      <p:sp>
        <p:nvSpPr>
          <p:cNvPr id="7" name="ZoneTexte 6">
            <a:extLst>
              <a:ext uri="{FF2B5EF4-FFF2-40B4-BE49-F238E27FC236}">
                <a16:creationId xmlns:a16="http://schemas.microsoft.com/office/drawing/2014/main" id="{5253E52C-D449-48F4-AF50-60B5B5DB969D}"/>
              </a:ext>
            </a:extLst>
          </p:cNvPr>
          <p:cNvSpPr txBox="1"/>
          <p:nvPr/>
        </p:nvSpPr>
        <p:spPr>
          <a:xfrm>
            <a:off x="2402619" y="2729150"/>
            <a:ext cx="7386762" cy="1200329"/>
          </a:xfrm>
          <a:prstGeom prst="rect">
            <a:avLst/>
          </a:prstGeom>
          <a:noFill/>
        </p:spPr>
        <p:txBody>
          <a:bodyPr wrap="square" rtlCol="0">
            <a:spAutoFit/>
          </a:bodyPr>
          <a:lstStyle/>
          <a:p>
            <a:r>
              <a:rPr lang="fr-MA" dirty="0"/>
              <a:t>Réaliser Par :</a:t>
            </a:r>
          </a:p>
          <a:p>
            <a:pPr marL="285750" indent="-285750">
              <a:buFont typeface="Arial" panose="020B0604020202020204" pitchFamily="34" charset="0"/>
              <a:buChar char="•"/>
            </a:pPr>
            <a:r>
              <a:rPr lang="fr-MA" dirty="0"/>
              <a:t>SAMI BENHABABA </a:t>
            </a:r>
          </a:p>
          <a:p>
            <a:pPr marL="285750" indent="-285750">
              <a:buFont typeface="Arial" panose="020B0604020202020204" pitchFamily="34" charset="0"/>
              <a:buChar char="•"/>
            </a:pPr>
            <a:r>
              <a:rPr lang="fr-MA" dirty="0"/>
              <a:t>ZAKARIA ABOULFATH</a:t>
            </a:r>
          </a:p>
          <a:p>
            <a:pPr marL="285750" indent="-285750">
              <a:buFont typeface="Arial" panose="020B0604020202020204" pitchFamily="34" charset="0"/>
              <a:buChar char="•"/>
            </a:pPr>
            <a:r>
              <a:rPr lang="fr-MA" dirty="0"/>
              <a:t>SALAHEDDINE BOUANBA</a:t>
            </a:r>
          </a:p>
        </p:txBody>
      </p:sp>
      <p:pic>
        <p:nvPicPr>
          <p:cNvPr id="9" name="Image 8" descr="Une image contenant signe, blanc, pièce, table&#10;&#10;Description générée automatiquement">
            <a:extLst>
              <a:ext uri="{FF2B5EF4-FFF2-40B4-BE49-F238E27FC236}">
                <a16:creationId xmlns:a16="http://schemas.microsoft.com/office/drawing/2014/main" id="{BB37222D-B7DD-4725-BC81-8FC267698CBC}"/>
              </a:ext>
            </a:extLst>
          </p:cNvPr>
          <p:cNvPicPr>
            <a:picLocks noChangeAspect="1"/>
          </p:cNvPicPr>
          <p:nvPr/>
        </p:nvPicPr>
        <p:blipFill>
          <a:blip r:embed="rId3"/>
          <a:stretch>
            <a:fillRect/>
          </a:stretch>
        </p:blipFill>
        <p:spPr>
          <a:xfrm>
            <a:off x="0" y="4391025"/>
            <a:ext cx="2857500" cy="2466975"/>
          </a:xfrm>
          <a:prstGeom prst="rect">
            <a:avLst/>
          </a:prstGeom>
        </p:spPr>
      </p:pic>
      <p:pic>
        <p:nvPicPr>
          <p:cNvPr id="11" name="Image 10" descr="Une image contenant extérieur, photo, nombreux, rue&#10;&#10;Description générée automatiquement">
            <a:extLst>
              <a:ext uri="{FF2B5EF4-FFF2-40B4-BE49-F238E27FC236}">
                <a16:creationId xmlns:a16="http://schemas.microsoft.com/office/drawing/2014/main" id="{2E49ED46-4945-480A-B4D2-863BFBD186F9}"/>
              </a:ext>
            </a:extLst>
          </p:cNvPr>
          <p:cNvPicPr>
            <a:picLocks noChangeAspect="1"/>
          </p:cNvPicPr>
          <p:nvPr/>
        </p:nvPicPr>
        <p:blipFill>
          <a:blip r:embed="rId4"/>
          <a:stretch>
            <a:fillRect/>
          </a:stretch>
        </p:blipFill>
        <p:spPr>
          <a:xfrm>
            <a:off x="2857501" y="4407024"/>
            <a:ext cx="4502088" cy="2450976"/>
          </a:xfrm>
          <a:prstGeom prst="rect">
            <a:avLst/>
          </a:prstGeom>
        </p:spPr>
      </p:pic>
      <p:pic>
        <p:nvPicPr>
          <p:cNvPr id="13" name="Image 12">
            <a:extLst>
              <a:ext uri="{FF2B5EF4-FFF2-40B4-BE49-F238E27FC236}">
                <a16:creationId xmlns:a16="http://schemas.microsoft.com/office/drawing/2014/main" id="{2D2E1F08-19EB-4B08-AFEA-E24ECFE58826}"/>
              </a:ext>
            </a:extLst>
          </p:cNvPr>
          <p:cNvPicPr>
            <a:picLocks noChangeAspect="1"/>
          </p:cNvPicPr>
          <p:nvPr/>
        </p:nvPicPr>
        <p:blipFill>
          <a:blip r:embed="rId5"/>
          <a:stretch>
            <a:fillRect/>
          </a:stretch>
        </p:blipFill>
        <p:spPr>
          <a:xfrm>
            <a:off x="11227294" y="5172089"/>
            <a:ext cx="668571" cy="668571"/>
          </a:xfrm>
          <a:prstGeom prst="rect">
            <a:avLst/>
          </a:prstGeom>
        </p:spPr>
      </p:pic>
      <p:pic>
        <p:nvPicPr>
          <p:cNvPr id="15" name="Image 14" descr="Une image contenant dessin&#10;&#10;Description générée automatiquement">
            <a:extLst>
              <a:ext uri="{FF2B5EF4-FFF2-40B4-BE49-F238E27FC236}">
                <a16:creationId xmlns:a16="http://schemas.microsoft.com/office/drawing/2014/main" id="{B0D46067-D4F8-4249-A11D-4B7D09E7D2E4}"/>
              </a:ext>
            </a:extLst>
          </p:cNvPr>
          <p:cNvPicPr>
            <a:picLocks noChangeAspect="1"/>
          </p:cNvPicPr>
          <p:nvPr/>
        </p:nvPicPr>
        <p:blipFill>
          <a:blip r:embed="rId6"/>
          <a:stretch>
            <a:fillRect/>
          </a:stretch>
        </p:blipFill>
        <p:spPr>
          <a:xfrm>
            <a:off x="7356900" y="4407024"/>
            <a:ext cx="3529076" cy="2466975"/>
          </a:xfrm>
          <a:prstGeom prst="rect">
            <a:avLst/>
          </a:prstGeom>
        </p:spPr>
      </p:pic>
    </p:spTree>
    <p:extLst>
      <p:ext uri="{BB962C8B-B14F-4D97-AF65-F5344CB8AC3E}">
        <p14:creationId xmlns:p14="http://schemas.microsoft.com/office/powerpoint/2010/main" val="2104048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0" name="ZoneTexte 19">
            <a:extLst>
              <a:ext uri="{FF2B5EF4-FFF2-40B4-BE49-F238E27FC236}">
                <a16:creationId xmlns:a16="http://schemas.microsoft.com/office/drawing/2014/main" id="{71D60F12-49B2-4581-86EF-8A7F136EDBF3}"/>
              </a:ext>
            </a:extLst>
          </p:cNvPr>
          <p:cNvSpPr txBox="1"/>
          <p:nvPr/>
        </p:nvSpPr>
        <p:spPr>
          <a:xfrm>
            <a:off x="2202511" y="2133599"/>
            <a:ext cx="2878372" cy="646331"/>
          </a:xfrm>
          <a:prstGeom prst="rect">
            <a:avLst/>
          </a:prstGeom>
          <a:noFill/>
        </p:spPr>
        <p:txBody>
          <a:bodyPr wrap="square" rtlCol="0">
            <a:spAutoFit/>
          </a:bodyPr>
          <a:lstStyle/>
          <a:p>
            <a:r>
              <a:rPr lang="fr-FR" b="1" dirty="0">
                <a:solidFill>
                  <a:schemeClr val="tx1">
                    <a:lumMod val="20000"/>
                    <a:lumOff val="80000"/>
                  </a:schemeClr>
                </a:solidFill>
                <a:latin typeface="Trocchi" pitchFamily="50" charset="0"/>
              </a:rPr>
              <a:t>PLAN DE PRESENTATION </a:t>
            </a:r>
            <a:endParaRPr lang="fr-MA" b="1" dirty="0">
              <a:solidFill>
                <a:schemeClr val="tx1">
                  <a:lumMod val="20000"/>
                  <a:lumOff val="80000"/>
                </a:schemeClr>
              </a:solidFill>
              <a:latin typeface="Trocchi" pitchFamily="50" charset="0"/>
            </a:endParaRPr>
          </a:p>
        </p:txBody>
      </p:sp>
      <p:sp>
        <p:nvSpPr>
          <p:cNvPr id="21" name="Rectangle 20">
            <a:extLst>
              <a:ext uri="{FF2B5EF4-FFF2-40B4-BE49-F238E27FC236}">
                <a16:creationId xmlns:a16="http://schemas.microsoft.com/office/drawing/2014/main" id="{3024213A-C579-444C-9085-00E526A69A86}"/>
              </a:ext>
            </a:extLst>
          </p:cNvPr>
          <p:cNvSpPr/>
          <p:nvPr/>
        </p:nvSpPr>
        <p:spPr>
          <a:xfrm>
            <a:off x="6572435" y="2162146"/>
            <a:ext cx="6096000" cy="2533707"/>
          </a:xfrm>
          <a:prstGeom prst="rect">
            <a:avLst/>
          </a:prstGeom>
        </p:spPr>
        <p:txBody>
          <a:bodyPr>
            <a:spAutoFit/>
          </a:bodyPr>
          <a:lstStyle/>
          <a:p>
            <a:pPr>
              <a:lnSpc>
                <a:spcPct val="150000"/>
              </a:lnSpc>
              <a:buFont typeface="Wingdings" pitchFamily="2" charset="2"/>
              <a:buChar char="v"/>
            </a:pPr>
            <a:r>
              <a:rPr lang="fr-MA" dirty="0"/>
              <a:t> Notre logiciel utilisé pendant notre projet</a:t>
            </a:r>
          </a:p>
          <a:p>
            <a:pPr>
              <a:lnSpc>
                <a:spcPct val="150000"/>
              </a:lnSpc>
            </a:pPr>
            <a:r>
              <a:rPr lang="fr-MA" dirty="0"/>
              <a:t>    (Adobe XD)</a:t>
            </a:r>
          </a:p>
          <a:p>
            <a:pPr>
              <a:lnSpc>
                <a:spcPct val="150000"/>
              </a:lnSpc>
              <a:buFont typeface="Wingdings" pitchFamily="2" charset="2"/>
              <a:buChar char="v"/>
            </a:pPr>
            <a:r>
              <a:rPr lang="fr-MA" dirty="0"/>
              <a:t> </a:t>
            </a:r>
            <a:r>
              <a:rPr lang="fr-MA" dirty="0" err="1"/>
              <a:t>JustInMind</a:t>
            </a:r>
            <a:r>
              <a:rPr lang="fr-MA" dirty="0"/>
              <a:t> </a:t>
            </a:r>
          </a:p>
          <a:p>
            <a:pPr>
              <a:lnSpc>
                <a:spcPct val="150000"/>
              </a:lnSpc>
              <a:buFont typeface="Wingdings" pitchFamily="2" charset="2"/>
              <a:buChar char="v"/>
            </a:pPr>
            <a:r>
              <a:rPr lang="fr-MA" dirty="0"/>
              <a:t> </a:t>
            </a:r>
            <a:r>
              <a:rPr lang="fr-MA" dirty="0" err="1"/>
              <a:t>Balsamiq</a:t>
            </a:r>
            <a:r>
              <a:rPr lang="fr-MA" dirty="0"/>
              <a:t> </a:t>
            </a:r>
            <a:r>
              <a:rPr lang="fr-MA" dirty="0" err="1"/>
              <a:t>Mockup</a:t>
            </a:r>
            <a:endParaRPr lang="fr-MA" dirty="0"/>
          </a:p>
          <a:p>
            <a:pPr>
              <a:lnSpc>
                <a:spcPct val="150000"/>
              </a:lnSpc>
              <a:buFont typeface="Wingdings" pitchFamily="2" charset="2"/>
              <a:buChar char="v"/>
            </a:pPr>
            <a:r>
              <a:rPr lang="fr-MA" dirty="0"/>
              <a:t> Pencil </a:t>
            </a:r>
          </a:p>
          <a:p>
            <a:pPr>
              <a:lnSpc>
                <a:spcPct val="150000"/>
              </a:lnSpc>
              <a:buFont typeface="Wingdings" pitchFamily="2" charset="2"/>
              <a:buChar char="v"/>
            </a:pPr>
            <a:r>
              <a:rPr lang="fr-MA" dirty="0"/>
              <a:t> Comparaison entre les quatre outils de maquettage.</a:t>
            </a:r>
            <a:endParaRPr lang="en-US" dirty="0"/>
          </a:p>
        </p:txBody>
      </p:sp>
    </p:spTree>
    <p:extLst>
      <p:ext uri="{BB962C8B-B14F-4D97-AF65-F5344CB8AC3E}">
        <p14:creationId xmlns:p14="http://schemas.microsoft.com/office/powerpoint/2010/main" val="29822315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02F44BF-7E28-4F71-8115-898B826C50B4}"/>
              </a:ext>
            </a:extLst>
          </p:cNvPr>
          <p:cNvSpPr/>
          <p:nvPr/>
        </p:nvSpPr>
        <p:spPr>
          <a:xfrm>
            <a:off x="5298345" y="350213"/>
            <a:ext cx="1672253" cy="461665"/>
          </a:xfrm>
          <a:prstGeom prst="rect">
            <a:avLst/>
          </a:prstGeom>
        </p:spPr>
        <p:txBody>
          <a:bodyPr wrap="none">
            <a:spAutoFit/>
          </a:bodyPr>
          <a:lstStyle/>
          <a:p>
            <a:r>
              <a:rPr lang="fr-MA" sz="2400" b="1" u="sng" dirty="0"/>
              <a:t>Adobe XD :</a:t>
            </a:r>
            <a:endParaRPr lang="fr-MA" sz="2400" b="1" dirty="0"/>
          </a:p>
        </p:txBody>
      </p:sp>
      <p:pic>
        <p:nvPicPr>
          <p:cNvPr id="22" name="Image 21" descr="Une image contenant capture d’écran, ordinateur&#10;&#10;Description générée automatiquement">
            <a:extLst>
              <a:ext uri="{FF2B5EF4-FFF2-40B4-BE49-F238E27FC236}">
                <a16:creationId xmlns:a16="http://schemas.microsoft.com/office/drawing/2014/main" id="{A3D27FCC-D81D-4D48-963A-043420F8F5E9}"/>
              </a:ext>
            </a:extLst>
          </p:cNvPr>
          <p:cNvPicPr>
            <a:picLocks noChangeAspect="1"/>
          </p:cNvPicPr>
          <p:nvPr/>
        </p:nvPicPr>
        <p:blipFill>
          <a:blip r:embed="rId3"/>
          <a:stretch>
            <a:fillRect/>
          </a:stretch>
        </p:blipFill>
        <p:spPr>
          <a:xfrm>
            <a:off x="905522" y="1766656"/>
            <a:ext cx="6818051" cy="4598633"/>
          </a:xfrm>
          <a:prstGeom prst="rect">
            <a:avLst/>
          </a:prstGeom>
        </p:spPr>
      </p:pic>
      <p:sp>
        <p:nvSpPr>
          <p:cNvPr id="23" name="Rectangle 22">
            <a:extLst>
              <a:ext uri="{FF2B5EF4-FFF2-40B4-BE49-F238E27FC236}">
                <a16:creationId xmlns:a16="http://schemas.microsoft.com/office/drawing/2014/main" id="{A87EC0FF-2F00-44C0-AC67-4415AEAB5205}"/>
              </a:ext>
            </a:extLst>
          </p:cNvPr>
          <p:cNvSpPr/>
          <p:nvPr/>
        </p:nvSpPr>
        <p:spPr>
          <a:xfrm>
            <a:off x="7892248" y="2232241"/>
            <a:ext cx="3195961" cy="3416320"/>
          </a:xfrm>
          <a:prstGeom prst="rect">
            <a:avLst/>
          </a:prstGeom>
        </p:spPr>
        <p:txBody>
          <a:bodyPr wrap="square">
            <a:spAutoFit/>
          </a:bodyPr>
          <a:lstStyle/>
          <a:p>
            <a:r>
              <a:rPr lang="fr-FR" b="1" dirty="0">
                <a:solidFill>
                  <a:schemeClr val="tx1">
                    <a:lumMod val="60000"/>
                    <a:lumOff val="40000"/>
                  </a:schemeClr>
                </a:solidFill>
                <a:latin typeface="arial" panose="020B0604020202020204" pitchFamily="34" charset="0"/>
              </a:rPr>
              <a:t>Adobe XD</a:t>
            </a:r>
            <a:r>
              <a:rPr lang="fr-FR" dirty="0">
                <a:solidFill>
                  <a:schemeClr val="tx1">
                    <a:lumMod val="60000"/>
                    <a:lumOff val="40000"/>
                  </a:schemeClr>
                </a:solidFill>
                <a:latin typeface="arial" panose="020B0604020202020204" pitchFamily="34" charset="0"/>
              </a:rPr>
              <a:t> est un logiciel de design ultra complet, compatible avec les outils artistiques de la gamme </a:t>
            </a:r>
            <a:r>
              <a:rPr lang="fr-FR" b="1" dirty="0">
                <a:solidFill>
                  <a:schemeClr val="tx1">
                    <a:lumMod val="60000"/>
                    <a:lumOff val="40000"/>
                  </a:schemeClr>
                </a:solidFill>
                <a:latin typeface="arial" panose="020B0604020202020204" pitchFamily="34" charset="0"/>
              </a:rPr>
              <a:t>Adobe</a:t>
            </a:r>
            <a:r>
              <a:rPr lang="fr-FR" dirty="0">
                <a:solidFill>
                  <a:schemeClr val="tx1">
                    <a:lumMod val="60000"/>
                    <a:lumOff val="40000"/>
                  </a:schemeClr>
                </a:solidFill>
                <a:latin typeface="arial" panose="020B0604020202020204" pitchFamily="34" charset="0"/>
              </a:rPr>
              <a:t> : Illustrator, Photoshop, </a:t>
            </a:r>
            <a:r>
              <a:rPr lang="fr-FR" dirty="0" err="1">
                <a:solidFill>
                  <a:schemeClr val="tx1">
                    <a:lumMod val="60000"/>
                    <a:lumOff val="40000"/>
                  </a:schemeClr>
                </a:solidFill>
                <a:latin typeface="arial" panose="020B0604020202020204" pitchFamily="34" charset="0"/>
              </a:rPr>
              <a:t>After</a:t>
            </a:r>
            <a:r>
              <a:rPr lang="fr-FR" dirty="0">
                <a:solidFill>
                  <a:schemeClr val="tx1">
                    <a:lumMod val="60000"/>
                    <a:lumOff val="40000"/>
                  </a:schemeClr>
                </a:solidFill>
                <a:latin typeface="arial" panose="020B0604020202020204" pitchFamily="34" charset="0"/>
              </a:rPr>
              <a:t> </a:t>
            </a:r>
            <a:r>
              <a:rPr lang="fr-FR" dirty="0" err="1">
                <a:solidFill>
                  <a:schemeClr val="tx1">
                    <a:lumMod val="60000"/>
                    <a:lumOff val="40000"/>
                  </a:schemeClr>
                </a:solidFill>
                <a:latin typeface="arial" panose="020B0604020202020204" pitchFamily="34" charset="0"/>
              </a:rPr>
              <a:t>Effects</a:t>
            </a:r>
            <a:r>
              <a:rPr lang="fr-FR" dirty="0">
                <a:solidFill>
                  <a:schemeClr val="tx1">
                    <a:lumMod val="60000"/>
                    <a:lumOff val="40000"/>
                  </a:schemeClr>
                </a:solidFill>
                <a:latin typeface="arial" panose="020B0604020202020204" pitchFamily="34" charset="0"/>
              </a:rPr>
              <a:t>, et la bibliothèque Creative </a:t>
            </a:r>
            <a:r>
              <a:rPr lang="fr-FR" dirty="0" err="1">
                <a:solidFill>
                  <a:schemeClr val="tx1">
                    <a:lumMod val="60000"/>
                    <a:lumOff val="40000"/>
                  </a:schemeClr>
                </a:solidFill>
                <a:latin typeface="arial" panose="020B0604020202020204" pitchFamily="34" charset="0"/>
              </a:rPr>
              <a:t>Clouds</a:t>
            </a:r>
            <a:r>
              <a:rPr lang="fr-FR" dirty="0">
                <a:solidFill>
                  <a:schemeClr val="tx1">
                    <a:lumMod val="60000"/>
                    <a:lumOff val="40000"/>
                  </a:schemeClr>
                </a:solidFill>
                <a:latin typeface="arial" panose="020B0604020202020204" pitchFamily="34" charset="0"/>
              </a:rPr>
              <a:t>. Avec </a:t>
            </a:r>
            <a:r>
              <a:rPr lang="fr-FR" b="1" dirty="0">
                <a:solidFill>
                  <a:schemeClr val="tx1">
                    <a:lumMod val="60000"/>
                    <a:lumOff val="40000"/>
                  </a:schemeClr>
                </a:solidFill>
                <a:latin typeface="arial" panose="020B0604020202020204" pitchFamily="34" charset="0"/>
              </a:rPr>
              <a:t>Adobe XD</a:t>
            </a:r>
            <a:r>
              <a:rPr lang="fr-FR" dirty="0">
                <a:solidFill>
                  <a:schemeClr val="tx1">
                    <a:lumMod val="60000"/>
                    <a:lumOff val="40000"/>
                  </a:schemeClr>
                </a:solidFill>
                <a:latin typeface="arial" panose="020B0604020202020204" pitchFamily="34" charset="0"/>
              </a:rPr>
              <a:t> vous pourrez créer un site Web, une application mobile, ou tout design dont vous auriez besoin</a:t>
            </a:r>
            <a:endParaRPr lang="fr-MA" dirty="0">
              <a:solidFill>
                <a:schemeClr val="tx1">
                  <a:lumMod val="60000"/>
                  <a:lumOff val="40000"/>
                </a:schemeClr>
              </a:solidFill>
            </a:endParaRPr>
          </a:p>
        </p:txBody>
      </p:sp>
    </p:spTree>
    <p:extLst>
      <p:ext uri="{BB962C8B-B14F-4D97-AF65-F5344CB8AC3E}">
        <p14:creationId xmlns:p14="http://schemas.microsoft.com/office/powerpoint/2010/main" val="290511190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9A0100-A64B-4840-BD53-2D1A353FA9BF}"/>
              </a:ext>
            </a:extLst>
          </p:cNvPr>
          <p:cNvSpPr/>
          <p:nvPr/>
        </p:nvSpPr>
        <p:spPr>
          <a:xfrm>
            <a:off x="5319185" y="341336"/>
            <a:ext cx="1553630" cy="461665"/>
          </a:xfrm>
          <a:prstGeom prst="rect">
            <a:avLst/>
          </a:prstGeom>
        </p:spPr>
        <p:txBody>
          <a:bodyPr wrap="none">
            <a:spAutoFit/>
          </a:bodyPr>
          <a:lstStyle/>
          <a:p>
            <a:r>
              <a:rPr lang="fr-MA" sz="2400" dirty="0" err="1"/>
              <a:t>JustInMind</a:t>
            </a:r>
            <a:endParaRPr lang="fr-MA" sz="2400" dirty="0"/>
          </a:p>
        </p:txBody>
      </p:sp>
      <p:pic>
        <p:nvPicPr>
          <p:cNvPr id="22" name="Image 21" descr="Une image contenant capture d’écran, moniteur, ordinateur, noir&#10;&#10;Description générée automatiquement">
            <a:extLst>
              <a:ext uri="{FF2B5EF4-FFF2-40B4-BE49-F238E27FC236}">
                <a16:creationId xmlns:a16="http://schemas.microsoft.com/office/drawing/2014/main" id="{C1328947-1313-40C2-B7B7-7548B1717503}"/>
              </a:ext>
            </a:extLst>
          </p:cNvPr>
          <p:cNvPicPr>
            <a:picLocks noChangeAspect="1"/>
          </p:cNvPicPr>
          <p:nvPr/>
        </p:nvPicPr>
        <p:blipFill>
          <a:blip r:embed="rId3"/>
          <a:stretch>
            <a:fillRect/>
          </a:stretch>
        </p:blipFill>
        <p:spPr>
          <a:xfrm>
            <a:off x="443883" y="1180730"/>
            <a:ext cx="7004482" cy="4847208"/>
          </a:xfrm>
          <a:prstGeom prst="rect">
            <a:avLst/>
          </a:prstGeom>
        </p:spPr>
      </p:pic>
      <p:sp>
        <p:nvSpPr>
          <p:cNvPr id="23" name="ZoneTexte 22">
            <a:extLst>
              <a:ext uri="{FF2B5EF4-FFF2-40B4-BE49-F238E27FC236}">
                <a16:creationId xmlns:a16="http://schemas.microsoft.com/office/drawing/2014/main" id="{3C79A05B-2536-4802-B03E-958A53F60CC3}"/>
              </a:ext>
            </a:extLst>
          </p:cNvPr>
          <p:cNvSpPr txBox="1"/>
          <p:nvPr/>
        </p:nvSpPr>
        <p:spPr>
          <a:xfrm>
            <a:off x="8282866" y="1480675"/>
            <a:ext cx="3169328" cy="4247317"/>
          </a:xfrm>
          <a:prstGeom prst="rect">
            <a:avLst/>
          </a:prstGeom>
          <a:noFill/>
        </p:spPr>
        <p:txBody>
          <a:bodyPr wrap="square" rtlCol="0">
            <a:spAutoFit/>
          </a:bodyPr>
          <a:lstStyle/>
          <a:p>
            <a:r>
              <a:rPr lang="fr-FR" b="1" dirty="0" err="1">
                <a:solidFill>
                  <a:schemeClr val="tx1">
                    <a:lumMod val="60000"/>
                    <a:lumOff val="40000"/>
                  </a:schemeClr>
                </a:solidFill>
              </a:rPr>
              <a:t>JustInMind</a:t>
            </a:r>
            <a:r>
              <a:rPr lang="fr-FR" b="1" dirty="0">
                <a:solidFill>
                  <a:schemeClr val="tx1">
                    <a:lumMod val="60000"/>
                    <a:lumOff val="40000"/>
                  </a:schemeClr>
                </a:solidFill>
              </a:rPr>
              <a:t> : un logiciel pour concevoir vos interfaces </a:t>
            </a:r>
            <a:r>
              <a:rPr lang="fr-FR" b="1" dirty="0" err="1">
                <a:solidFill>
                  <a:schemeClr val="tx1">
                    <a:lumMod val="60000"/>
                    <a:lumOff val="40000"/>
                  </a:schemeClr>
                </a:solidFill>
              </a:rPr>
              <a:t>webs</a:t>
            </a:r>
            <a:endParaRPr lang="fr-FR" b="1" dirty="0">
              <a:solidFill>
                <a:schemeClr val="tx1">
                  <a:lumMod val="60000"/>
                  <a:lumOff val="40000"/>
                </a:schemeClr>
              </a:solidFill>
            </a:endParaRPr>
          </a:p>
          <a:p>
            <a:r>
              <a:rPr lang="fr-FR" b="1" dirty="0">
                <a:solidFill>
                  <a:schemeClr val="tx1">
                    <a:lumMod val="60000"/>
                    <a:lumOff val="40000"/>
                  </a:schemeClr>
                </a:solidFill>
              </a:rPr>
              <a:t>Sans faire une ligne de code HTML, uniquement en mode visuel, et sans longues heures d’apprentissage, </a:t>
            </a:r>
            <a:r>
              <a:rPr lang="fr-FR" b="1" dirty="0" err="1">
                <a:solidFill>
                  <a:schemeClr val="tx1">
                    <a:lumMod val="60000"/>
                    <a:lumOff val="40000"/>
                  </a:schemeClr>
                </a:solidFill>
              </a:rPr>
              <a:t>JustInMind</a:t>
            </a:r>
            <a:r>
              <a:rPr lang="fr-FR" b="1" dirty="0">
                <a:solidFill>
                  <a:schemeClr val="tx1">
                    <a:lumMod val="60000"/>
                    <a:lumOff val="40000"/>
                  </a:schemeClr>
                </a:solidFill>
              </a:rPr>
              <a:t> offre tous les outils pour construire un prototype complet de site.</a:t>
            </a:r>
          </a:p>
          <a:p>
            <a:r>
              <a:rPr lang="fr-FR" b="1" dirty="0">
                <a:solidFill>
                  <a:schemeClr val="tx1">
                    <a:lumMod val="60000"/>
                    <a:lumOff val="40000"/>
                  </a:schemeClr>
                </a:solidFill>
              </a:rPr>
              <a:t>Les éléments d’une page peuvent être rajoutés par cliquer-glisser à la maquette puis redimensionnés numériquement ou à la souris.</a:t>
            </a:r>
          </a:p>
          <a:p>
            <a:endParaRPr lang="fr-MA" b="1" dirty="0">
              <a:solidFill>
                <a:schemeClr val="tx1">
                  <a:lumMod val="60000"/>
                  <a:lumOff val="40000"/>
                </a:schemeClr>
              </a:solidFill>
            </a:endParaRPr>
          </a:p>
        </p:txBody>
      </p:sp>
    </p:spTree>
    <p:extLst>
      <p:ext uri="{BB962C8B-B14F-4D97-AF65-F5344CB8AC3E}">
        <p14:creationId xmlns:p14="http://schemas.microsoft.com/office/powerpoint/2010/main" val="7642961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14791D-836F-4497-A1EC-29880B2DEBA1}"/>
              </a:ext>
            </a:extLst>
          </p:cNvPr>
          <p:cNvSpPr/>
          <p:nvPr/>
        </p:nvSpPr>
        <p:spPr>
          <a:xfrm>
            <a:off x="4869542" y="404427"/>
            <a:ext cx="2452916" cy="577530"/>
          </a:xfrm>
          <a:prstGeom prst="rect">
            <a:avLst/>
          </a:prstGeom>
        </p:spPr>
        <p:txBody>
          <a:bodyPr wrap="none">
            <a:spAutoFit/>
          </a:bodyPr>
          <a:lstStyle/>
          <a:p>
            <a:pPr>
              <a:lnSpc>
                <a:spcPct val="150000"/>
              </a:lnSpc>
            </a:pPr>
            <a:r>
              <a:rPr lang="fr-MA" sz="2400" dirty="0" err="1"/>
              <a:t>Balsamiq</a:t>
            </a:r>
            <a:r>
              <a:rPr lang="fr-MA" sz="2400" dirty="0"/>
              <a:t> </a:t>
            </a:r>
            <a:r>
              <a:rPr lang="fr-MA" sz="2400" dirty="0" err="1"/>
              <a:t>Mockup</a:t>
            </a:r>
            <a:endParaRPr lang="fr-MA" sz="2400" dirty="0"/>
          </a:p>
        </p:txBody>
      </p:sp>
      <p:pic>
        <p:nvPicPr>
          <p:cNvPr id="19" name="Image 18" descr="Une image contenant capture d’écran&#10;&#10;Description générée automatiquement">
            <a:extLst>
              <a:ext uri="{FF2B5EF4-FFF2-40B4-BE49-F238E27FC236}">
                <a16:creationId xmlns:a16="http://schemas.microsoft.com/office/drawing/2014/main" id="{7C1F0054-2BF2-4BDC-8469-B2CF4B18A91E}"/>
              </a:ext>
            </a:extLst>
          </p:cNvPr>
          <p:cNvPicPr>
            <a:picLocks noChangeAspect="1"/>
          </p:cNvPicPr>
          <p:nvPr/>
        </p:nvPicPr>
        <p:blipFill>
          <a:blip r:embed="rId3"/>
          <a:stretch>
            <a:fillRect/>
          </a:stretch>
        </p:blipFill>
        <p:spPr>
          <a:xfrm>
            <a:off x="341790" y="1143000"/>
            <a:ext cx="7620000" cy="5204534"/>
          </a:xfrm>
          <a:prstGeom prst="rect">
            <a:avLst/>
          </a:prstGeom>
        </p:spPr>
      </p:pic>
      <p:sp>
        <p:nvSpPr>
          <p:cNvPr id="23" name="ZoneTexte 22">
            <a:extLst>
              <a:ext uri="{FF2B5EF4-FFF2-40B4-BE49-F238E27FC236}">
                <a16:creationId xmlns:a16="http://schemas.microsoft.com/office/drawing/2014/main" id="{E3918839-ED4C-4ADE-96F9-4870414F2859}"/>
              </a:ext>
            </a:extLst>
          </p:cNvPr>
          <p:cNvSpPr txBox="1"/>
          <p:nvPr/>
        </p:nvSpPr>
        <p:spPr>
          <a:xfrm>
            <a:off x="8273988" y="621335"/>
            <a:ext cx="3506680" cy="6247864"/>
          </a:xfrm>
          <a:prstGeom prst="rect">
            <a:avLst/>
          </a:prstGeom>
          <a:noFill/>
        </p:spPr>
        <p:txBody>
          <a:bodyPr wrap="square" rtlCol="0">
            <a:spAutoFit/>
          </a:bodyPr>
          <a:lstStyle/>
          <a:p>
            <a:r>
              <a:rPr lang="fr-FR" sz="1600" b="1" dirty="0"/>
              <a:t>Le produit facilite le travail collaboratif. Il propose des fonctionnalités pour échanger, importer, publier rapidement des maquettes. De plus les fichiers représentant les maquettes sont de type XML, il est donc possible de coupler </a:t>
            </a:r>
            <a:r>
              <a:rPr lang="fr-FR" sz="1600" b="1" dirty="0" err="1"/>
              <a:t>Mockups</a:t>
            </a:r>
            <a:r>
              <a:rPr lang="fr-FR" sz="1600" b="1" dirty="0"/>
              <a:t> avec un outil de gestion de source (Git, SVN, …) pour pouvoir gérer les différentes versions des maquettes et travailler en équipe en utilisant des outils standards. Une communauté s’est créée autour de ce produit, proposant des plugins supplémentaires que l’on peut intégrer à </a:t>
            </a:r>
            <a:r>
              <a:rPr lang="fr-FR" sz="1600" b="1" dirty="0" err="1"/>
              <a:t>Balsamiq</a:t>
            </a:r>
            <a:r>
              <a:rPr lang="fr-FR" sz="1600" b="1" dirty="0"/>
              <a:t> </a:t>
            </a:r>
            <a:r>
              <a:rPr lang="fr-FR" sz="1600" b="1" dirty="0" err="1"/>
              <a:t>Mockups</a:t>
            </a:r>
            <a:r>
              <a:rPr lang="fr-FR" sz="1600" b="1" dirty="0"/>
              <a:t>. Les plugins proposés sont assez variés. Certains permettent d’exporter une maquettes sous différents formats, d’autres permettent de générer du code à partir de la maquette. Le code généré peut être du HTML/CSS/Javascript, du Flex ou encore du code source Android. </a:t>
            </a:r>
            <a:r>
              <a:rPr lang="fr-FR" sz="1600" b="1" dirty="0" err="1"/>
              <a:t>Balsamiq</a:t>
            </a:r>
            <a:r>
              <a:rPr lang="fr-FR" sz="1600" b="1" dirty="0"/>
              <a:t> </a:t>
            </a:r>
            <a:r>
              <a:rPr lang="fr-FR" sz="1600" b="1" dirty="0" err="1"/>
              <a:t>Mockups</a:t>
            </a:r>
            <a:r>
              <a:rPr lang="fr-FR" sz="1600" b="1" dirty="0"/>
              <a:t> est un produit payant 89$, qui est facturé par utilisateur.</a:t>
            </a:r>
            <a:endParaRPr lang="fr-MA" sz="1600" b="1" dirty="0"/>
          </a:p>
        </p:txBody>
      </p:sp>
    </p:spTree>
    <p:extLst>
      <p:ext uri="{BB962C8B-B14F-4D97-AF65-F5344CB8AC3E}">
        <p14:creationId xmlns:p14="http://schemas.microsoft.com/office/powerpoint/2010/main" val="214944588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44CC7E5-1B1A-4EA9-A725-883E438841D6}"/>
              </a:ext>
            </a:extLst>
          </p:cNvPr>
          <p:cNvSpPr/>
          <p:nvPr/>
        </p:nvSpPr>
        <p:spPr>
          <a:xfrm>
            <a:off x="5638022" y="323581"/>
            <a:ext cx="915956" cy="461665"/>
          </a:xfrm>
          <a:prstGeom prst="rect">
            <a:avLst/>
          </a:prstGeom>
        </p:spPr>
        <p:txBody>
          <a:bodyPr wrap="none">
            <a:spAutoFit/>
          </a:bodyPr>
          <a:lstStyle/>
          <a:p>
            <a:r>
              <a:rPr lang="fr-MA" sz="2400" dirty="0"/>
              <a:t>Pencil</a:t>
            </a:r>
            <a:endParaRPr lang="fr-MA" dirty="0"/>
          </a:p>
        </p:txBody>
      </p:sp>
      <p:sp>
        <p:nvSpPr>
          <p:cNvPr id="49" name="Rectangle 48">
            <a:extLst>
              <a:ext uri="{FF2B5EF4-FFF2-40B4-BE49-F238E27FC236}">
                <a16:creationId xmlns:a16="http://schemas.microsoft.com/office/drawing/2014/main" id="{E9389CC7-888D-43B3-9C94-EA420C30E17C}"/>
              </a:ext>
            </a:extLst>
          </p:cNvPr>
          <p:cNvSpPr/>
          <p:nvPr/>
        </p:nvSpPr>
        <p:spPr>
          <a:xfrm>
            <a:off x="9055222" y="1427916"/>
            <a:ext cx="2006353" cy="5355312"/>
          </a:xfrm>
          <a:prstGeom prst="rect">
            <a:avLst/>
          </a:prstGeom>
        </p:spPr>
        <p:txBody>
          <a:bodyPr wrap="square">
            <a:spAutoFit/>
          </a:bodyPr>
          <a:lstStyle/>
          <a:p>
            <a:r>
              <a:rPr lang="fr-FR" b="1" dirty="0">
                <a:solidFill>
                  <a:schemeClr val="tx1">
                    <a:lumMod val="60000"/>
                    <a:lumOff val="40000"/>
                  </a:schemeClr>
                </a:solidFill>
                <a:latin typeface="arial" panose="020B0604020202020204" pitchFamily="34" charset="0"/>
              </a:rPr>
              <a:t>Pencil</a:t>
            </a:r>
            <a:r>
              <a:rPr lang="fr-FR" dirty="0">
                <a:solidFill>
                  <a:schemeClr val="tx1">
                    <a:lumMod val="60000"/>
                    <a:lumOff val="40000"/>
                  </a:schemeClr>
                </a:solidFill>
                <a:latin typeface="arial" panose="020B0604020202020204" pitchFamily="34" charset="0"/>
              </a:rPr>
              <a:t> est un logiciel libre et gratuit de création de </a:t>
            </a:r>
            <a:r>
              <a:rPr lang="fr-FR" b="1" dirty="0">
                <a:solidFill>
                  <a:schemeClr val="tx1">
                    <a:lumMod val="60000"/>
                    <a:lumOff val="40000"/>
                  </a:schemeClr>
                </a:solidFill>
                <a:latin typeface="arial" panose="020B0604020202020204" pitchFamily="34" charset="0"/>
              </a:rPr>
              <a:t>maquettes</a:t>
            </a:r>
            <a:r>
              <a:rPr lang="fr-FR" dirty="0">
                <a:solidFill>
                  <a:schemeClr val="tx1">
                    <a:lumMod val="60000"/>
                    <a:lumOff val="40000"/>
                  </a:schemeClr>
                </a:solidFill>
                <a:latin typeface="arial" panose="020B0604020202020204" pitchFamily="34" charset="0"/>
              </a:rPr>
              <a:t> typographiques développé par Evolution Solutions (</a:t>
            </a:r>
            <a:r>
              <a:rPr lang="fr-FR" dirty="0" err="1">
                <a:solidFill>
                  <a:schemeClr val="tx1">
                    <a:lumMod val="60000"/>
                    <a:lumOff val="40000"/>
                  </a:schemeClr>
                </a:solidFill>
                <a:latin typeface="arial" panose="020B0604020202020204" pitchFamily="34" charset="0"/>
              </a:rPr>
              <a:t>Evolus</a:t>
            </a:r>
            <a:r>
              <a:rPr lang="fr-FR" dirty="0">
                <a:solidFill>
                  <a:schemeClr val="tx1">
                    <a:lumMod val="60000"/>
                    <a:lumOff val="40000"/>
                  </a:schemeClr>
                </a:solidFill>
                <a:latin typeface="arial" panose="020B0604020202020204" pitchFamily="34" charset="0"/>
              </a:rPr>
              <a:t>). Il est utilisé afin de créer des diagrammes et des </a:t>
            </a:r>
            <a:r>
              <a:rPr lang="fr-FR" b="1" dirty="0">
                <a:solidFill>
                  <a:schemeClr val="tx1">
                    <a:lumMod val="60000"/>
                    <a:lumOff val="40000"/>
                  </a:schemeClr>
                </a:solidFill>
                <a:latin typeface="arial" panose="020B0604020202020204" pitchFamily="34" charset="0"/>
              </a:rPr>
              <a:t>maquettes</a:t>
            </a:r>
            <a:r>
              <a:rPr lang="fr-FR" dirty="0">
                <a:solidFill>
                  <a:schemeClr val="tx1">
                    <a:lumMod val="60000"/>
                    <a:lumOff val="40000"/>
                  </a:schemeClr>
                </a:solidFill>
                <a:latin typeface="arial" panose="020B0604020202020204" pitchFamily="34" charset="0"/>
              </a:rPr>
              <a:t> d'interface graphique de logiciels.</a:t>
            </a:r>
          </a:p>
          <a:p>
            <a:br>
              <a:rPr lang="fr-FR" dirty="0">
                <a:solidFill>
                  <a:schemeClr val="tx1">
                    <a:lumMod val="60000"/>
                    <a:lumOff val="40000"/>
                  </a:schemeClr>
                </a:solidFill>
                <a:latin typeface="arial" panose="020B0604020202020204" pitchFamily="34" charset="0"/>
              </a:rPr>
            </a:br>
            <a:endParaRPr lang="fr-MA" dirty="0">
              <a:solidFill>
                <a:schemeClr val="tx1">
                  <a:lumMod val="60000"/>
                  <a:lumOff val="40000"/>
                </a:schemeClr>
              </a:solidFill>
            </a:endParaRPr>
          </a:p>
        </p:txBody>
      </p:sp>
      <p:pic>
        <p:nvPicPr>
          <p:cNvPr id="51" name="Image 50" descr="Une image contenant capture d’écran&#10;&#10;Description générée automatiquement">
            <a:extLst>
              <a:ext uri="{FF2B5EF4-FFF2-40B4-BE49-F238E27FC236}">
                <a16:creationId xmlns:a16="http://schemas.microsoft.com/office/drawing/2014/main" id="{704756B0-71DE-46DF-A681-25451E9476A9}"/>
              </a:ext>
            </a:extLst>
          </p:cNvPr>
          <p:cNvPicPr>
            <a:picLocks noChangeAspect="1"/>
          </p:cNvPicPr>
          <p:nvPr/>
        </p:nvPicPr>
        <p:blipFill>
          <a:blip r:embed="rId3"/>
          <a:stretch>
            <a:fillRect/>
          </a:stretch>
        </p:blipFill>
        <p:spPr>
          <a:xfrm>
            <a:off x="634754" y="1427915"/>
            <a:ext cx="7620000" cy="4955129"/>
          </a:xfrm>
          <a:prstGeom prst="rect">
            <a:avLst/>
          </a:prstGeom>
        </p:spPr>
      </p:pic>
    </p:spTree>
    <p:extLst>
      <p:ext uri="{BB962C8B-B14F-4D97-AF65-F5344CB8AC3E}">
        <p14:creationId xmlns:p14="http://schemas.microsoft.com/office/powerpoint/2010/main" val="400607289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1B93E45-130C-4707-BAE3-2831BCED8E12}"/>
              </a:ext>
            </a:extLst>
          </p:cNvPr>
          <p:cNvSpPr/>
          <p:nvPr/>
        </p:nvSpPr>
        <p:spPr>
          <a:xfrm>
            <a:off x="2483974" y="457693"/>
            <a:ext cx="6879319" cy="577530"/>
          </a:xfrm>
          <a:prstGeom prst="rect">
            <a:avLst/>
          </a:prstGeom>
        </p:spPr>
        <p:txBody>
          <a:bodyPr wrap="none">
            <a:spAutoFit/>
          </a:bodyPr>
          <a:lstStyle/>
          <a:p>
            <a:pPr>
              <a:lnSpc>
                <a:spcPct val="150000"/>
              </a:lnSpc>
            </a:pPr>
            <a:r>
              <a:rPr lang="fr-MA" sz="2400" b="1" dirty="0"/>
              <a:t>Comparaison entre les quatre outils de maquettage.</a:t>
            </a:r>
            <a:endParaRPr lang="en-US" sz="2400" b="1" dirty="0"/>
          </a:p>
        </p:txBody>
      </p:sp>
      <p:pic>
        <p:nvPicPr>
          <p:cNvPr id="21" name="Content Placeholder 3">
            <a:extLst>
              <a:ext uri="{FF2B5EF4-FFF2-40B4-BE49-F238E27FC236}">
                <a16:creationId xmlns:a16="http://schemas.microsoft.com/office/drawing/2014/main" id="{93234DF0-1445-4FA9-A842-24D03E66F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16" y="1367160"/>
            <a:ext cx="11172567" cy="5166804"/>
          </a:xfrm>
          <a:prstGeom prst="rect">
            <a:avLst/>
          </a:prstGeom>
        </p:spPr>
      </p:pic>
    </p:spTree>
    <p:extLst>
      <p:ext uri="{BB962C8B-B14F-4D97-AF65-F5344CB8AC3E}">
        <p14:creationId xmlns:p14="http://schemas.microsoft.com/office/powerpoint/2010/main" val="37668030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 de texte 7">
            <a:hlinkClick r:id="rId3"/>
            <a:extLst>
              <a:ext uri="{FF2B5EF4-FFF2-40B4-BE49-F238E27FC236}">
                <a16:creationId xmlns:a16="http://schemas.microsoft.com/office/drawing/2014/main" id="{52F2F17D-7518-4DD3-A6A1-4439BC345A15}"/>
              </a:ext>
            </a:extLst>
          </p:cNvPr>
          <p:cNvSpPr txBox="1"/>
          <p:nvPr/>
        </p:nvSpPr>
        <p:spPr>
          <a:xfrm>
            <a:off x="1547813" y="2459504"/>
            <a:ext cx="9096374" cy="1938992"/>
          </a:xfrm>
          <a:prstGeom prst="rect">
            <a:avLst/>
          </a:prstGeom>
          <a:noFill/>
        </p:spPr>
        <p:txBody>
          <a:bodyPr wrap="square" rtlCol="0">
            <a:spAutoFit/>
          </a:bodyPr>
          <a:lstStyle/>
          <a:p>
            <a:pPr marL="114300" indent="0" algn="ctr">
              <a:buNone/>
            </a:pPr>
            <a:r>
              <a:rPr lang="fr-MA" sz="6000" dirty="0">
                <a:solidFill>
                  <a:schemeClr val="tx1">
                    <a:lumMod val="20000"/>
                    <a:lumOff val="80000"/>
                  </a:schemeClr>
                </a:solidFill>
                <a:latin typeface="Trocchi" pitchFamily="50" charset="0"/>
              </a:rPr>
              <a:t>Merci pour votre attention</a:t>
            </a:r>
            <a:endParaRPr lang="en-US" sz="6000" dirty="0">
              <a:solidFill>
                <a:schemeClr val="tx1">
                  <a:lumMod val="20000"/>
                  <a:lumOff val="80000"/>
                </a:schemeClr>
              </a:solidFill>
              <a:latin typeface="Trocchi" pitchFamily="50" charset="0"/>
            </a:endParaRPr>
          </a:p>
        </p:txBody>
      </p:sp>
    </p:spTree>
    <p:extLst>
      <p:ext uri="{BB962C8B-B14F-4D97-AF65-F5344CB8AC3E}">
        <p14:creationId xmlns:p14="http://schemas.microsoft.com/office/powerpoint/2010/main" val="4080312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tf56488565</Template>
  <TotalTime>0</TotalTime>
  <Words>377</Words>
  <Application>Microsoft Office PowerPoint</Application>
  <PresentationFormat>Grand écran</PresentationFormat>
  <Paragraphs>33</Paragraphs>
  <Slides>8</Slides>
  <Notes>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Arial</vt:lpstr>
      <vt:lpstr>Calibri</vt:lpstr>
      <vt:lpstr>Courier New</vt:lpstr>
      <vt:lpstr>Gill Sans MT</vt:lpstr>
      <vt:lpstr>Segoe UI Light</vt:lpstr>
      <vt:lpstr>Trocchi</vt:lpstr>
      <vt:lpstr>Wingdings</vt:lpstr>
      <vt:lpstr>Thème Office</vt:lpstr>
      <vt:lpstr>Les outils de maquettages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2019-12-01T18:27:27Z</dcterms:created>
  <dcterms:modified xsi:type="dcterms:W3CDTF">2019-12-01T19:07:19Z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