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83" r:id="rId3"/>
    <p:sldId id="263" r:id="rId4"/>
    <p:sldId id="264" r:id="rId5"/>
    <p:sldId id="265" r:id="rId6"/>
    <p:sldId id="266" r:id="rId7"/>
    <p:sldId id="267" r:id="rId8"/>
    <p:sldId id="268" r:id="rId9"/>
    <p:sldId id="269" r:id="rId10"/>
    <p:sldId id="270" r:id="rId11"/>
    <p:sldId id="271" r:id="rId12"/>
    <p:sldId id="258" r:id="rId13"/>
    <p:sldId id="289" r:id="rId14"/>
    <p:sldId id="290" r:id="rId15"/>
    <p:sldId id="282" r:id="rId16"/>
    <p:sldId id="259" r:id="rId17"/>
    <p:sldId id="260" r:id="rId18"/>
    <p:sldId id="291" r:id="rId19"/>
    <p:sldId id="292" r:id="rId20"/>
    <p:sldId id="272" r:id="rId21"/>
    <p:sldId id="273" r:id="rId22"/>
    <p:sldId id="274" r:id="rId23"/>
    <p:sldId id="275" r:id="rId24"/>
    <p:sldId id="276" r:id="rId25"/>
    <p:sldId id="277" r:id="rId26"/>
    <p:sldId id="278" r:id="rId27"/>
    <p:sldId id="279" r:id="rId28"/>
    <p:sldId id="280" r:id="rId29"/>
    <p:sldId id="281" r:id="rId30"/>
    <p:sldId id="285" r:id="rId31"/>
    <p:sldId id="261" r:id="rId32"/>
    <p:sldId id="284" r:id="rId33"/>
    <p:sldId id="286" r:id="rId34"/>
    <p:sldId id="287" r:id="rId35"/>
    <p:sldId id="262"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6078C-8498-9741-F880-087D3A98D1BF}" v="84" dt="2023-06-18T23:59:18.919"/>
    <p1510:client id="{3C7CB1B3-DF33-6144-2AC4-60631BCF10F4}" v="3" dt="2023-06-12T21:36:26.326"/>
    <p1510:client id="{99D236CD-969D-1C77-8707-14EBACDD3A4B}" v="949" dt="2023-06-14T02:48:19.015"/>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viewProps" Target="viewProps.xml" Id="rId39" /><Relationship Type="http://schemas.openxmlformats.org/officeDocument/2006/relationships/slide" Target="slides/slide20.xml" Id="rId21" /><Relationship Type="http://schemas.openxmlformats.org/officeDocument/2006/relationships/slide" Target="slides/slide33.xml" Id="rId34" /><Relationship Type="http://schemas.openxmlformats.org/officeDocument/2006/relationships/slide" Target="slides/slide6.xml" Id="rId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tableStyles" Target="tableStyles.xml" Id="rId41"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31.xml" Id="rId32" /><Relationship Type="http://schemas.openxmlformats.org/officeDocument/2006/relationships/notesMaster" Target="notesMasters/notesMaster1.xml" Id="rId37" /><Relationship Type="http://schemas.openxmlformats.org/officeDocument/2006/relationships/theme" Target="theme/theme1.xml" Id="rId40"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35.xml" Id="rId36"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slide" Target="slides/slide34.xml" Id="rId35" /><Relationship Type="http://schemas.microsoft.com/office/2015/10/relationships/revisionInfo" Target="revisionInfo.xml" Id="rId43" /><Relationship Type="http://schemas.openxmlformats.org/officeDocument/2006/relationships/slide" Target="slides/slide7.xml" Id="rId8" /><Relationship Type="http://schemas.openxmlformats.org/officeDocument/2006/relationships/slide" Target="slides/slide2.xml" Id="rId3"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32.xml" Id="rId33" /><Relationship Type="http://schemas.openxmlformats.org/officeDocument/2006/relationships/presProps" Target="presProps.xml" Id="rId38"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3188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7451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555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251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Links to trello board / project management tools:</a:t>
            </a:r>
            <a:endParaRPr sz="200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3</a:t>
            </a:r>
          </a:p>
          <a:p>
            <a:pPr marL="114300" indent="0">
              <a:buNone/>
            </a:pPr>
            <a:r>
              <a:rPr lang="en-US"/>
              <a:t>Explain why it needs to be considered</a:t>
            </a:r>
          </a:p>
          <a:p>
            <a:pPr marL="114300" indent="0">
              <a:buNone/>
            </a:pPr>
            <a:endParaRPr lang="en-US"/>
          </a:p>
          <a:p>
            <a:pPr marL="114300" indent="0">
              <a:buNone/>
            </a:pPr>
            <a:endParaRPr lang="en-US"/>
          </a:p>
          <a:p>
            <a:pPr marL="114300" indent="0">
              <a:buNone/>
            </a:pPr>
            <a:endParaRPr lang="en-NZ"/>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3</a:t>
            </a:r>
          </a:p>
          <a:p>
            <a:pPr marL="114300" indent="0">
              <a:buNone/>
            </a:pPr>
            <a:r>
              <a:rPr lang="en-US"/>
              <a:t>Explain how you plan to address the implication</a:t>
            </a:r>
          </a:p>
          <a:p>
            <a:pPr marL="114300" indent="0">
              <a:buNone/>
            </a:pPr>
            <a:endParaRPr lang="en-NZ"/>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Paste screenshots of your initial Trello board / task decomposition on this slide.  If you have a long list, you might need to break it up into several columns.  Delete this instruction when you are done.</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pic>
        <p:nvPicPr>
          <p:cNvPr id="5" name="Picture 5" descr="Graphical user interface, application&#10;&#10;Description automatically generated">
            <a:extLst>
              <a:ext uri="{FF2B5EF4-FFF2-40B4-BE49-F238E27FC236}">
                <a16:creationId xmlns:a16="http://schemas.microsoft.com/office/drawing/2014/main" id="{9D6BDA4F-4AEF-86B8-95EB-40F686B5B61B}"/>
              </a:ext>
            </a:extLst>
          </p:cNvPr>
          <p:cNvPicPr>
            <a:picLocks noChangeAspect="1"/>
          </p:cNvPicPr>
          <p:nvPr/>
        </p:nvPicPr>
        <p:blipFill>
          <a:blip r:embed="rId3"/>
          <a:stretch>
            <a:fillRect/>
          </a:stretch>
        </p:blipFill>
        <p:spPr>
          <a:xfrm>
            <a:off x="1156447" y="987026"/>
            <a:ext cx="7052982" cy="3962824"/>
          </a:xfrm>
          <a:prstGeom prst="rect">
            <a:avLst/>
          </a:prstGeom>
        </p:spPr>
      </p:pic>
    </p:spTree>
    <p:extLst>
      <p:ext uri="{BB962C8B-B14F-4D97-AF65-F5344CB8AC3E}">
        <p14:creationId xmlns:p14="http://schemas.microsoft.com/office/powerpoint/2010/main" val="189923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pic>
        <p:nvPicPr>
          <p:cNvPr id="2" name="Picture 2" descr="Graphical user interface, application&#10;&#10;Description automatically generated">
            <a:extLst>
              <a:ext uri="{FF2B5EF4-FFF2-40B4-BE49-F238E27FC236}">
                <a16:creationId xmlns:a16="http://schemas.microsoft.com/office/drawing/2014/main" id="{7A0FEA61-F363-0AFE-0862-0AE9057ED212}"/>
              </a:ext>
            </a:extLst>
          </p:cNvPr>
          <p:cNvPicPr>
            <a:picLocks noChangeAspect="1"/>
          </p:cNvPicPr>
          <p:nvPr/>
        </p:nvPicPr>
        <p:blipFill>
          <a:blip r:embed="rId3"/>
          <a:stretch>
            <a:fillRect/>
          </a:stretch>
        </p:blipFill>
        <p:spPr>
          <a:xfrm>
            <a:off x="995083" y="1168868"/>
            <a:ext cx="6575611" cy="3854634"/>
          </a:xfrm>
          <a:prstGeom prst="rect">
            <a:avLst/>
          </a:prstGeom>
        </p:spPr>
      </p:pic>
    </p:spTree>
    <p:extLst>
      <p:ext uri="{BB962C8B-B14F-4D97-AF65-F5344CB8AC3E}">
        <p14:creationId xmlns:p14="http://schemas.microsoft.com/office/powerpoint/2010/main" val="110161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a:t>Component Section</a:t>
            </a:r>
            <a:endParaRPr lang="en-NZ"/>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a:t>Duplicate Slides so that you have  TRELLO and a TEST for each component</a:t>
            </a:r>
            <a:endParaRPr lang="en-NZ"/>
          </a:p>
        </p:txBody>
      </p:sp>
    </p:spTree>
    <p:extLst>
      <p:ext uri="{BB962C8B-B14F-4D97-AF65-F5344CB8AC3E}">
        <p14:creationId xmlns:p14="http://schemas.microsoft.com/office/powerpoint/2010/main" val="14653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1 Welcome Message version 1 (Trello</a:t>
            </a:r>
            <a:endParaRPr lang="en-US"/>
          </a:p>
          <a:p>
            <a:pPr marL="0" lvl="0" indent="0" algn="l">
              <a:spcBef>
                <a:spcPts val="0"/>
              </a:spcBef>
              <a:spcAft>
                <a:spcPts val="0"/>
              </a:spcAft>
              <a:buNone/>
            </a:pPr>
            <a:r>
              <a:rPr lang="en"/>
              <a:t>screenshot)</a:t>
            </a:r>
            <a:endParaRPr/>
          </a:p>
        </p:txBody>
      </p:sp>
      <p:pic>
        <p:nvPicPr>
          <p:cNvPr id="3" name="Picture 3" descr="Graphical user interface, text, application, chat or text message&#10;&#10;Description automatically generated">
            <a:extLst>
              <a:ext uri="{FF2B5EF4-FFF2-40B4-BE49-F238E27FC236}">
                <a16:creationId xmlns:a16="http://schemas.microsoft.com/office/drawing/2014/main" id="{46AE4F30-9714-0C11-E29C-6D3D81720F32}"/>
              </a:ext>
            </a:extLst>
          </p:cNvPr>
          <p:cNvPicPr>
            <a:picLocks noChangeAspect="1"/>
          </p:cNvPicPr>
          <p:nvPr/>
        </p:nvPicPr>
        <p:blipFill>
          <a:blip r:embed="rId3"/>
          <a:stretch>
            <a:fillRect/>
          </a:stretch>
        </p:blipFill>
        <p:spPr>
          <a:xfrm>
            <a:off x="569343" y="1696371"/>
            <a:ext cx="8048444" cy="31309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 Test Plan (?and screenshot)</a:t>
            </a:r>
            <a:endParaRPr/>
          </a:p>
        </p:txBody>
      </p:sp>
      <p:graphicFrame>
        <p:nvGraphicFramePr>
          <p:cNvPr id="79" name="Google Shape;79;p17"/>
          <p:cNvGraphicFramePr/>
          <p:nvPr>
            <p:extLst>
              <p:ext uri="{D42A27DB-BD31-4B8C-83A1-F6EECF244321}">
                <p14:modId xmlns:p14="http://schemas.microsoft.com/office/powerpoint/2010/main" val="3317188446"/>
              </p:ext>
            </p:extLst>
          </p:nvPr>
        </p:nvGraphicFramePr>
        <p:xfrm>
          <a:off x="321964" y="3520107"/>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a:spcBef>
                          <a:spcPts val="0"/>
                        </a:spcBef>
                        <a:spcAft>
                          <a:spcPts val="0"/>
                        </a:spcAft>
                        <a:buNone/>
                      </a:pPr>
                      <a:r>
                        <a:rPr lang="en-US" sz="1800" b="0" i="0" u="none" strike="noStrike" noProof="0">
                          <a:latin typeface="Arial"/>
                        </a:rPr>
                        <a:t>Run Program</a:t>
                      </a:r>
                      <a:endParaRPr/>
                    </a:p>
                  </a:txBody>
                  <a:tcPr marL="91425" marR="91425" marT="91425" marB="91425"/>
                </a:tc>
                <a:tc>
                  <a:txBody>
                    <a:bodyPr/>
                    <a:lstStyle/>
                    <a:p>
                      <a:pPr lvl="0" algn="l">
                        <a:lnSpc>
                          <a:spcPct val="100000"/>
                        </a:lnSpc>
                        <a:spcBef>
                          <a:spcPts val="0"/>
                        </a:spcBef>
                        <a:spcAft>
                          <a:spcPts val="0"/>
                        </a:spcAft>
                        <a:buNone/>
                      </a:pPr>
                      <a:r>
                        <a:rPr lang="en-US" sz="1800" b="0" i="0" u="none" strike="noStrike" noProof="0">
                          <a:latin typeface="Arial"/>
                        </a:rPr>
                        <a:t>Print Welcome message with random names from</a:t>
                      </a:r>
                      <a:endParaRPr lang="en-US"/>
                    </a:p>
                    <a:p>
                      <a:pPr marL="0" lvl="0" indent="0" algn="l">
                        <a:spcBef>
                          <a:spcPts val="0"/>
                        </a:spcBef>
                        <a:spcAft>
                          <a:spcPts val="0"/>
                        </a:spcAft>
                        <a:buNone/>
                      </a:pPr>
                      <a:r>
                        <a:rPr lang="en-US" sz="1800" b="0" i="0" u="none" strike="noStrike" noProof="0">
                          <a:latin typeface="Arial"/>
                        </a:rPr>
                        <a:t>list of names – Runs correctly</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3287D9BA-F11F-6981-49E0-836B5C28D3D1}"/>
              </a:ext>
            </a:extLst>
          </p:cNvPr>
          <p:cNvPicPr>
            <a:picLocks noChangeAspect="1"/>
          </p:cNvPicPr>
          <p:nvPr/>
        </p:nvPicPr>
        <p:blipFill>
          <a:blip r:embed="rId3"/>
          <a:stretch>
            <a:fillRect/>
          </a:stretch>
        </p:blipFill>
        <p:spPr>
          <a:xfrm>
            <a:off x="73325" y="1662043"/>
            <a:ext cx="4500832" cy="784245"/>
          </a:xfrm>
          <a:prstGeom prst="rect">
            <a:avLst/>
          </a:prstGeom>
        </p:spPr>
      </p:pic>
      <p:pic>
        <p:nvPicPr>
          <p:cNvPr id="3" name="Picture 3" descr="Text&#10;&#10;Description automatically generated">
            <a:extLst>
              <a:ext uri="{FF2B5EF4-FFF2-40B4-BE49-F238E27FC236}">
                <a16:creationId xmlns:a16="http://schemas.microsoft.com/office/drawing/2014/main" id="{4127E690-5AC0-8B12-DC00-E9E019B7FE1B}"/>
              </a:ext>
            </a:extLst>
          </p:cNvPr>
          <p:cNvPicPr>
            <a:picLocks noChangeAspect="1"/>
          </p:cNvPicPr>
          <p:nvPr/>
        </p:nvPicPr>
        <p:blipFill>
          <a:blip r:embed="rId4"/>
          <a:stretch>
            <a:fillRect/>
          </a:stretch>
        </p:blipFill>
        <p:spPr>
          <a:xfrm>
            <a:off x="4011156" y="1284258"/>
            <a:ext cx="4953718" cy="16368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1 – Welcome message version 2 (Trello</a:t>
            </a:r>
            <a:endParaRPr lang="en-US"/>
          </a:p>
          <a:p>
            <a:pPr marL="0" lvl="0" indent="0" algn="l">
              <a:spcBef>
                <a:spcPts val="0"/>
              </a:spcBef>
              <a:spcAft>
                <a:spcPts val="0"/>
              </a:spcAft>
              <a:buNone/>
            </a:pPr>
            <a:r>
              <a:rPr lang="en"/>
              <a:t>screenshot)</a:t>
            </a:r>
            <a:endParaRPr/>
          </a:p>
        </p:txBody>
      </p:sp>
      <p:pic>
        <p:nvPicPr>
          <p:cNvPr id="2" name="Picture 3" descr="Graphical user interface, text, application, chat or text message&#10;&#10;Description automatically generated">
            <a:extLst>
              <a:ext uri="{FF2B5EF4-FFF2-40B4-BE49-F238E27FC236}">
                <a16:creationId xmlns:a16="http://schemas.microsoft.com/office/drawing/2014/main" id="{C1D6BF89-601D-7A39-67DB-DC508700C3B4}"/>
              </a:ext>
            </a:extLst>
          </p:cNvPr>
          <p:cNvPicPr>
            <a:picLocks noChangeAspect="1"/>
          </p:cNvPicPr>
          <p:nvPr/>
        </p:nvPicPr>
        <p:blipFill>
          <a:blip r:embed="rId3"/>
          <a:stretch>
            <a:fillRect/>
          </a:stretch>
        </p:blipFill>
        <p:spPr>
          <a:xfrm>
            <a:off x="410135" y="1944258"/>
            <a:ext cx="8330452" cy="2182831"/>
          </a:xfrm>
          <a:prstGeom prst="rect">
            <a:avLst/>
          </a:prstGeom>
        </p:spPr>
      </p:pic>
    </p:spTree>
    <p:extLst>
      <p:ext uri="{BB962C8B-B14F-4D97-AF65-F5344CB8AC3E}">
        <p14:creationId xmlns:p14="http://schemas.microsoft.com/office/powerpoint/2010/main" val="266301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1 – v2 Test Plan (?and screenshot)</a:t>
            </a:r>
            <a:endParaRPr lang="en-US"/>
          </a:p>
        </p:txBody>
      </p:sp>
      <p:graphicFrame>
        <p:nvGraphicFramePr>
          <p:cNvPr id="79" name="Google Shape;79;p17"/>
          <p:cNvGraphicFramePr/>
          <p:nvPr>
            <p:extLst>
              <p:ext uri="{D42A27DB-BD31-4B8C-83A1-F6EECF244321}">
                <p14:modId xmlns:p14="http://schemas.microsoft.com/office/powerpoint/2010/main" val="770656025"/>
              </p:ext>
            </p:extLst>
          </p:nvPr>
        </p:nvGraphicFramePr>
        <p:xfrm>
          <a:off x="321964" y="3520107"/>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a:spcBef>
                          <a:spcPts val="0"/>
                        </a:spcBef>
                        <a:spcAft>
                          <a:spcPts val="0"/>
                        </a:spcAft>
                        <a:buNone/>
                      </a:pPr>
                      <a:r>
                        <a:rPr lang="en-US" sz="1800" b="0" i="0" u="none" strike="noStrike" noProof="0">
                          <a:latin typeface="Arial"/>
                        </a:rPr>
                        <a:t>Run Program</a:t>
                      </a:r>
                      <a:endParaRPr/>
                    </a:p>
                  </a:txBody>
                  <a:tcPr marL="91425" marR="91425" marT="91425" marB="91425"/>
                </a:tc>
                <a:tc>
                  <a:txBody>
                    <a:bodyPr/>
                    <a:lstStyle/>
                    <a:p>
                      <a:pPr lvl="0" algn="l">
                        <a:lnSpc>
                          <a:spcPct val="100000"/>
                        </a:lnSpc>
                        <a:spcBef>
                          <a:spcPts val="0"/>
                        </a:spcBef>
                        <a:spcAft>
                          <a:spcPts val="0"/>
                        </a:spcAft>
                        <a:buNone/>
                      </a:pPr>
                      <a:r>
                        <a:rPr lang="en-US" sz="1800" b="0" i="0" u="none" strike="noStrike" noProof="0"/>
                        <a:t>Main and welcome run correctly.</a:t>
                      </a:r>
                      <a:endParaRPr lang="en-US"/>
                    </a:p>
                    <a:p>
                      <a:pPr lvl="0" algn="l">
                        <a:lnSpc>
                          <a:spcPct val="100000"/>
                        </a:lnSpc>
                        <a:spcBef>
                          <a:spcPts val="0"/>
                        </a:spcBef>
                        <a:spcAft>
                          <a:spcPts val="0"/>
                        </a:spcAft>
                        <a:buNone/>
                      </a:pPr>
                      <a:r>
                        <a:rPr lang="en-US" sz="1800" b="0" i="0" u="none" strike="noStrike" noProof="0"/>
                        <a:t>Welcome message prints with random name</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4" descr="Text&#10;&#10;Description automatically generated">
            <a:extLst>
              <a:ext uri="{FF2B5EF4-FFF2-40B4-BE49-F238E27FC236}">
                <a16:creationId xmlns:a16="http://schemas.microsoft.com/office/drawing/2014/main" id="{6040EAE5-2231-FC3B-575A-F88599064390}"/>
              </a:ext>
            </a:extLst>
          </p:cNvPr>
          <p:cNvPicPr>
            <a:picLocks noChangeAspect="1"/>
          </p:cNvPicPr>
          <p:nvPr/>
        </p:nvPicPr>
        <p:blipFill>
          <a:blip r:embed="rId3"/>
          <a:stretch>
            <a:fillRect/>
          </a:stretch>
        </p:blipFill>
        <p:spPr>
          <a:xfrm>
            <a:off x="116456" y="1096374"/>
            <a:ext cx="4457700" cy="578488"/>
          </a:xfrm>
          <a:prstGeom prst="rect">
            <a:avLst/>
          </a:prstGeom>
        </p:spPr>
      </p:pic>
      <p:pic>
        <p:nvPicPr>
          <p:cNvPr id="5" name="Picture 5" descr="Text&#10;&#10;Description automatically generated">
            <a:extLst>
              <a:ext uri="{FF2B5EF4-FFF2-40B4-BE49-F238E27FC236}">
                <a16:creationId xmlns:a16="http://schemas.microsoft.com/office/drawing/2014/main" id="{A13325C5-041D-56A5-337F-7BEFA12CB585}"/>
              </a:ext>
            </a:extLst>
          </p:cNvPr>
          <p:cNvPicPr>
            <a:picLocks noChangeAspect="1"/>
          </p:cNvPicPr>
          <p:nvPr/>
        </p:nvPicPr>
        <p:blipFill>
          <a:blip r:embed="rId4"/>
          <a:stretch>
            <a:fillRect/>
          </a:stretch>
        </p:blipFill>
        <p:spPr>
          <a:xfrm>
            <a:off x="4763938" y="915353"/>
            <a:ext cx="3282350" cy="2547200"/>
          </a:xfrm>
          <a:prstGeom prst="rect">
            <a:avLst/>
          </a:prstGeom>
        </p:spPr>
      </p:pic>
    </p:spTree>
    <p:extLst>
      <p:ext uri="{BB962C8B-B14F-4D97-AF65-F5344CB8AC3E}">
        <p14:creationId xmlns:p14="http://schemas.microsoft.com/office/powerpoint/2010/main" val="315424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a:t>Relevant Implications</a:t>
            </a:r>
            <a:endParaRPr lang="en-NZ"/>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a:t>You must have at least 3. You can have more if you feel you need to consider more.</a:t>
            </a:r>
            <a:endParaRPr lang="en-NZ"/>
          </a:p>
          <a:p>
            <a:pPr marL="114300" indent="0">
              <a:lnSpc>
                <a:spcPct val="114999"/>
              </a:lnSpc>
              <a:buNone/>
            </a:pPr>
            <a:endParaRPr lang="en-US"/>
          </a:p>
          <a:p>
            <a:pPr>
              <a:lnSpc>
                <a:spcPct val="114999"/>
              </a:lnSpc>
            </a:pPr>
            <a:r>
              <a:rPr lang="en-US" b="1"/>
              <a:t>Privacy</a:t>
            </a:r>
          </a:p>
          <a:p>
            <a:pPr>
              <a:lnSpc>
                <a:spcPct val="114999"/>
              </a:lnSpc>
            </a:pPr>
            <a:r>
              <a:rPr lang="en-US" b="1"/>
              <a:t>Error Recovery</a:t>
            </a:r>
          </a:p>
          <a:p>
            <a:pPr>
              <a:lnSpc>
                <a:spcPct val="114999"/>
              </a:lnSpc>
            </a:pPr>
            <a:r>
              <a:rPr lang="en-US" b="1"/>
              <a:t>Social</a:t>
            </a:r>
          </a:p>
        </p:txBody>
      </p:sp>
    </p:spTree>
    <p:extLst>
      <p:ext uri="{BB962C8B-B14F-4D97-AF65-F5344CB8AC3E}">
        <p14:creationId xmlns:p14="http://schemas.microsoft.com/office/powerpoint/2010/main" val="1678974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 Pickup/delivery choice version 1</a:t>
            </a:r>
            <a:endParaRPr lang="en-US"/>
          </a:p>
          <a:p>
            <a:pPr marL="0" lvl="0" indent="0" algn="l">
              <a:spcBef>
                <a:spcPts val="0"/>
              </a:spcBef>
              <a:spcAft>
                <a:spcPts val="0"/>
              </a:spcAft>
              <a:buNone/>
            </a:pPr>
            <a:r>
              <a:rPr lang="en"/>
              <a:t>(Trello screenshot)</a:t>
            </a:r>
            <a:endParaRPr/>
          </a:p>
        </p:txBody>
      </p:sp>
    </p:spTree>
    <p:extLst>
      <p:ext uri="{BB962C8B-B14F-4D97-AF65-F5344CB8AC3E}">
        <p14:creationId xmlns:p14="http://schemas.microsoft.com/office/powerpoint/2010/main" val="209500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a:t>Component 2 - Test Plan (?and screenshot)</a:t>
            </a:r>
            <a:endParaRPr lang="en-US"/>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698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3 (Trello screenshot)</a:t>
            </a:r>
            <a:endParaRPr/>
          </a:p>
        </p:txBody>
      </p:sp>
    </p:spTree>
    <p:extLst>
      <p:ext uri="{BB962C8B-B14F-4D97-AF65-F5344CB8AC3E}">
        <p14:creationId xmlns:p14="http://schemas.microsoft.com/office/powerpoint/2010/main" val="344326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3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4 (Trello screenshot)</a:t>
            </a:r>
            <a:endParaRPr/>
          </a:p>
        </p:txBody>
      </p:sp>
    </p:spTree>
    <p:extLst>
      <p:ext uri="{BB962C8B-B14F-4D97-AF65-F5344CB8AC3E}">
        <p14:creationId xmlns:p14="http://schemas.microsoft.com/office/powerpoint/2010/main" val="372145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4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5 (Trello screenshot)</a:t>
            </a:r>
            <a:endParaRPr/>
          </a:p>
        </p:txBody>
      </p:sp>
    </p:spTree>
    <p:extLst>
      <p:ext uri="{BB962C8B-B14F-4D97-AF65-F5344CB8AC3E}">
        <p14:creationId xmlns:p14="http://schemas.microsoft.com/office/powerpoint/2010/main" val="1844760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5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6 (Trello screenshot)</a:t>
            </a:r>
            <a:endParaRPr/>
          </a:p>
        </p:txBody>
      </p:sp>
    </p:spTree>
    <p:extLst>
      <p:ext uri="{BB962C8B-B14F-4D97-AF65-F5344CB8AC3E}">
        <p14:creationId xmlns:p14="http://schemas.microsoft.com/office/powerpoint/2010/main" val="3240135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5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1 – Privacy</a:t>
            </a:r>
          </a:p>
          <a:p>
            <a:pPr marL="114300" indent="0">
              <a:lnSpc>
                <a:spcPct val="114999"/>
              </a:lnSpc>
              <a:buNone/>
            </a:pPr>
            <a:r>
              <a:rPr lang="en-US"/>
              <a:t>Privacy is where someone can release information about themselves to a selective group of people. In this case this would be the bot program and that is cannot store information or tell anyone that information</a:t>
            </a:r>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NZ"/>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a:t>Version Control Section Section</a:t>
            </a:r>
            <a:endParaRPr lang="en-NZ"/>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a:t>Duplicate Slides if required – Show screenshot of GitHub commits and comments</a:t>
            </a:r>
            <a:endParaRPr lang="en-NZ"/>
          </a:p>
        </p:txBody>
      </p:sp>
    </p:spTree>
    <p:extLst>
      <p:ext uri="{BB962C8B-B14F-4D97-AF65-F5344CB8AC3E}">
        <p14:creationId xmlns:p14="http://schemas.microsoft.com/office/powerpoint/2010/main" val="1738722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a:t>Python Code Conventions</a:t>
            </a:r>
            <a:endParaRPr lang="en-NZ"/>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a:t>Show screenshot of PEP8 testing both before and after.</a:t>
            </a:r>
            <a:endParaRPr lang="en-NZ"/>
          </a:p>
        </p:txBody>
      </p:sp>
    </p:spTree>
    <p:extLst>
      <p:ext uri="{BB962C8B-B14F-4D97-AF65-F5344CB8AC3E}">
        <p14:creationId xmlns:p14="http://schemas.microsoft.com/office/powerpoint/2010/main" val="1602139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a:t>Python convention testing (PEP8)</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a:t>Screenshot of errors</a:t>
            </a:r>
            <a:endParaRPr i="1"/>
          </a:p>
        </p:txBody>
      </p:sp>
    </p:spTree>
    <p:extLst>
      <p:ext uri="{BB962C8B-B14F-4D97-AF65-F5344CB8AC3E}">
        <p14:creationId xmlns:p14="http://schemas.microsoft.com/office/powerpoint/2010/main" val="2203232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a:t>Python convention testing (PEP8)</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a:t>Screenshot after errors fixed</a:t>
            </a:r>
            <a:endParaRPr i="1"/>
          </a:p>
        </p:txBody>
      </p:sp>
    </p:spTree>
    <p:extLst>
      <p:ext uri="{BB962C8B-B14F-4D97-AF65-F5344CB8AC3E}">
        <p14:creationId xmlns:p14="http://schemas.microsoft.com/office/powerpoint/2010/main" val="2422592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1- Privacy</a:t>
            </a:r>
          </a:p>
          <a:p>
            <a:pPr marL="114300" indent="0">
              <a:buNone/>
            </a:pPr>
            <a:r>
              <a:rPr lang="en-US"/>
              <a:t>Explain why it needs to be considered</a:t>
            </a:r>
          </a:p>
          <a:p>
            <a:pPr marL="114300" indent="0">
              <a:lnSpc>
                <a:spcPct val="114999"/>
              </a:lnSpc>
              <a:buNone/>
            </a:pPr>
            <a:r>
              <a:rPr lang="en-US"/>
              <a:t>Privacy as stated before is the right of a person to have the freedom of who gets to know their personal information. It is important that this information is not stored without permission or shared to the public as it's information that people could use to stalk you, send scams etc. It is also stated under the privacy act that you cannot share or store personal information without permission.</a:t>
            </a:r>
          </a:p>
          <a:p>
            <a:pPr marL="114300" indent="0">
              <a:buNone/>
            </a:pPr>
            <a:endParaRPr lang="en-US"/>
          </a:p>
          <a:p>
            <a:pPr marL="114300" indent="0">
              <a:buNone/>
            </a:pPr>
            <a:endParaRPr lang="en-US"/>
          </a:p>
          <a:p>
            <a:pPr marL="114300" indent="0">
              <a:buNone/>
            </a:pPr>
            <a:endParaRPr lang="en-NZ"/>
          </a:p>
        </p:txBody>
      </p:sp>
    </p:spTree>
    <p:extLst>
      <p:ext uri="{BB962C8B-B14F-4D97-AF65-F5344CB8AC3E}">
        <p14:creationId xmlns:p14="http://schemas.microsoft.com/office/powerpoint/2010/main" val="268242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1 – Privacy </a:t>
            </a:r>
          </a:p>
          <a:p>
            <a:pPr marL="114300" indent="0">
              <a:buNone/>
            </a:pPr>
            <a:r>
              <a:rPr lang="en-US"/>
              <a:t>Explain how you plan to address the implication</a:t>
            </a:r>
          </a:p>
          <a:p>
            <a:pPr marL="114300" indent="0">
              <a:lnSpc>
                <a:spcPct val="114999"/>
              </a:lnSpc>
              <a:buNone/>
            </a:pPr>
            <a:r>
              <a:rPr lang="en-US"/>
              <a:t>There are many ways that we could address but one of them is by ensuring the program will flush out all the code and will </a:t>
            </a:r>
            <a:r>
              <a:rPr lang="en-US" err="1"/>
              <a:t>nto</a:t>
            </a:r>
            <a:r>
              <a:rPr lang="en-US"/>
              <a:t> store it anywhere.</a:t>
            </a:r>
          </a:p>
          <a:p>
            <a:pPr marL="114300" indent="0">
              <a:buNone/>
            </a:pPr>
            <a:endParaRPr lang="en-NZ"/>
          </a:p>
        </p:txBody>
      </p:sp>
    </p:spTree>
    <p:extLst>
      <p:ext uri="{BB962C8B-B14F-4D97-AF65-F5344CB8AC3E}">
        <p14:creationId xmlns:p14="http://schemas.microsoft.com/office/powerpoint/2010/main" val="167409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2- Error Recovery</a:t>
            </a:r>
          </a:p>
          <a:p>
            <a:pPr marL="114300" indent="0">
              <a:buNone/>
            </a:pPr>
            <a:r>
              <a:rPr lang="en-US"/>
              <a:t>Describe the implication</a:t>
            </a:r>
          </a:p>
          <a:p>
            <a:pPr marL="114300" indent="0">
              <a:buNone/>
            </a:pPr>
            <a:r>
              <a:rPr lang="en-US"/>
              <a:t>Error recovery is where the program sends messages to the user to address the issue and to send possible solutions to the problem. In this case the Bot must be able to see what the issue is in the code if an issue arises find a solution to the issue.</a:t>
            </a:r>
          </a:p>
          <a:p>
            <a:pPr marL="114300" indent="0">
              <a:buNone/>
            </a:pPr>
            <a:endParaRPr lang="en-US"/>
          </a:p>
          <a:p>
            <a:pPr marL="114300" indent="0">
              <a:buNone/>
            </a:pPr>
            <a:endParaRPr lang="en-US"/>
          </a:p>
          <a:p>
            <a:pPr marL="114300" indent="0">
              <a:buNone/>
            </a:pPr>
            <a:endParaRPr lang="en-US"/>
          </a:p>
          <a:p>
            <a:pPr marL="114300" indent="0">
              <a:buNone/>
            </a:pPr>
            <a:endParaRPr lang="en-NZ"/>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2- Error Recovery</a:t>
            </a:r>
          </a:p>
          <a:p>
            <a:pPr marL="114300" indent="0">
              <a:buNone/>
            </a:pPr>
            <a:r>
              <a:rPr lang="en-US"/>
              <a:t>Explain why it needs to be considered</a:t>
            </a:r>
          </a:p>
          <a:p>
            <a:pPr marL="114300" indent="0">
              <a:buNone/>
            </a:pPr>
            <a:r>
              <a:rPr lang="en-US"/>
              <a:t>Error Recovery is important as it is the program pin-pointing the issue and helping the user find solutions rather than the user going through their information to find where they made the mistake. It is important the program can help with error recovery as if not, the user may have to restart the program and re-enter the information they need to.</a:t>
            </a:r>
          </a:p>
          <a:p>
            <a:pPr marL="114300" indent="0">
              <a:buNone/>
            </a:pPr>
            <a:endParaRPr lang="en-US"/>
          </a:p>
          <a:p>
            <a:pPr marL="114300" indent="0">
              <a:buNone/>
            </a:pPr>
            <a:endParaRPr lang="en-NZ"/>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2-privacy</a:t>
            </a:r>
          </a:p>
          <a:p>
            <a:pPr marL="114300" indent="0">
              <a:buNone/>
            </a:pPr>
            <a:r>
              <a:rPr lang="en-US"/>
              <a:t>Explain how you plan to address the implication</a:t>
            </a:r>
          </a:p>
          <a:p>
            <a:pPr marL="114300" indent="0">
              <a:lnSpc>
                <a:spcPct val="114999"/>
              </a:lnSpc>
              <a:buNone/>
            </a:pPr>
            <a:r>
              <a:rPr lang="en-NZ"/>
              <a:t>Do ensure that the user can recover from errors I will be using the validation code and the value error code to alert the user as soon as an incorrect or non- valid code has been entered.</a:t>
            </a:r>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a:t>Explain the relevant implications</a:t>
            </a:r>
            <a:endParaRPr lang="en-NZ"/>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a:t>Implication 3- Social</a:t>
            </a:r>
          </a:p>
          <a:p>
            <a:pPr marL="114300" indent="0">
              <a:buNone/>
            </a:pPr>
            <a:r>
              <a:rPr lang="en-US"/>
              <a:t>Describe the implication</a:t>
            </a:r>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NZ"/>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35</Slides>
  <Notes>22</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Simple Light</vt:lpstr>
      <vt:lpstr>Program Name goes here</vt:lpstr>
      <vt:lpstr>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Decomposition</vt:lpstr>
      <vt:lpstr>Decomposition</vt:lpstr>
      <vt:lpstr>Decomposition</vt:lpstr>
      <vt:lpstr>Component Section</vt:lpstr>
      <vt:lpstr>Component 1 Welcome Message version 1 (Trello screenshot)</vt:lpstr>
      <vt:lpstr>Component 1 - Test Plan (?and screenshot)</vt:lpstr>
      <vt:lpstr>Component 1 – Welcome message version 2 (Trello screenshot)</vt:lpstr>
      <vt:lpstr>Component 1 – v2 Test Plan (?and screenshot)</vt:lpstr>
      <vt:lpstr>Component 2 – Pickup/delivery choice version 1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Version Control Section Section</vt:lpstr>
      <vt:lpstr>Version Control Evidence</vt:lpstr>
      <vt:lpstr>Python Code Conventions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revision>1</cp:revision>
  <dcterms:modified xsi:type="dcterms:W3CDTF">2023-06-18T23:59:31Z</dcterms:modified>
</cp:coreProperties>
</file>