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27.png" ContentType="image/png"/>
  <Override PartName="/ppt/media/image24.png" ContentType="image/png"/>
  <Override PartName="/ppt/media/image23.png" ContentType="image/png"/>
  <Override PartName="/ppt/media/image22.png" ContentType="image/png"/>
  <Override PartName="/ppt/media/image21.png" ContentType="image/png"/>
  <Override PartName="/ppt/media/image19.png" ContentType="image/png"/>
  <Override PartName="/ppt/media/image7.png" ContentType="image/png"/>
  <Override PartName="/ppt/media/image12.png" ContentType="image/png"/>
  <Override PartName="/ppt/media/image28.png" ContentType="image/png"/>
  <Override PartName="/ppt/media/image8.jpeg" ContentType="image/jpeg"/>
  <Override PartName="/ppt/media/image29.jpeg" ContentType="image/jpeg"/>
  <Override PartName="/ppt/media/image30.png" ContentType="image/png"/>
  <Override PartName="/ppt/media/image9.png" ContentType="image/png"/>
  <Override PartName="/ppt/media/image34.png" ContentType="image/png"/>
  <Override PartName="/ppt/media/image13.png" ContentType="image/png"/>
  <Override PartName="/ppt/media/image31.jpeg" ContentType="image/jpeg"/>
  <Override PartName="/ppt/media/image4.jpeg" ContentType="image/jpeg"/>
  <Override PartName="/ppt/media/image32.png" ContentType="image/png"/>
  <Override PartName="/ppt/media/image2.png" ContentType="image/png"/>
  <Override PartName="/ppt/media/image25.png" ContentType="image/png"/>
  <Override PartName="/ppt/media/image6.png" ContentType="image/png"/>
  <Override PartName="/ppt/media/image11.png" ContentType="image/png"/>
  <Override PartName="/ppt/media/image35.png" ContentType="image/png"/>
  <Override PartName="/ppt/media/image5.jpeg" ContentType="image/jpeg"/>
  <Override PartName="/ppt/media/image33.png" ContentType="image/png"/>
  <Override PartName="/ppt/media/image3.png" ContentType="image/png"/>
  <Override PartName="/ppt/media/image26.png" ContentType="image/png"/>
  <Override PartName="/ppt/media/image1.jpeg" ContentType="image/jpeg"/>
  <Override PartName="/ppt/media/image10.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36.jpeg" ContentType="image/jpeg"/>
  <Override PartName="/ppt/charts/chart10.xml" ContentType="application/vnd.openxmlformats-officedocument.drawingml.char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
</Relationships>
</file>

<file path=ppt/charts/chart10.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sz="1300" spc="-1" strike="noStrike">
                <a:solidFill>
                  <a:srgbClr val="000000"/>
                </a:solidFill>
                <a:latin typeface="Arial"/>
                <a:ea typeface="DejaVu Sans"/>
              </a:defRPr>
            </a:pPr>
            <a:r>
              <a:rPr b="0" sz="1300" spc="-1" strike="noStrike">
                <a:solidFill>
                  <a:srgbClr val="000000"/>
                </a:solidFill>
                <a:latin typeface="Arial"/>
                <a:ea typeface="DejaVu Sans"/>
              </a:rPr>
              <a:t>Workers</a:t>
            </a:r>
          </a:p>
        </c:rich>
      </c:tx>
      <c:layout>
        <c:manualLayout>
          <c:xMode val="edge"/>
          <c:yMode val="edge"/>
          <c:x val="0.275172943889316"/>
          <c:y val="0.0308650920156499"/>
        </c:manualLayout>
      </c:layout>
      <c:overlay val="0"/>
      <c:spPr>
        <a:noFill/>
        <a:ln w="0">
          <a:noFill/>
        </a:ln>
      </c:spPr>
    </c:title>
    <c:autoTitleDeleted val="0"/>
    <c:plotArea>
      <c:layout>
        <c:manualLayout>
          <c:layoutTarget val="inner"/>
          <c:xMode val="edge"/>
          <c:yMode val="edge"/>
          <c:x val="0"/>
          <c:y val="0.0720185480365164"/>
          <c:w val="0.847348193697156"/>
          <c:h val="0.872482248949428"/>
        </c:manualLayout>
      </c:layout>
      <c:pieChart>
        <c:varyColors val="1"/>
        <c:ser>
          <c:idx val="0"/>
          <c:order val="0"/>
          <c:tx>
            <c:strRef>
              <c:f>label 0</c:f>
              <c:strCache>
                <c:ptCount val="1"/>
                <c:pt idx="0">
                  <c:v>Column 1</c:v>
                </c:pt>
              </c:strCache>
            </c:strRef>
          </c:tx>
          <c:spPr>
            <a:solidFill>
              <a:srgbClr val="004586"/>
            </a:solidFill>
            <a:ln w="0">
              <a:noFill/>
            </a:ln>
          </c:spPr>
          <c:explosion val="50"/>
          <c:dPt>
            <c:idx val="0"/>
            <c:spPr>
              <a:solidFill>
                <a:srgbClr val="004586"/>
              </a:solidFill>
              <a:ln w="0">
                <a:noFill/>
              </a:ln>
            </c:spPr>
          </c:dPt>
          <c:dPt>
            <c:idx val="1"/>
            <c:spPr>
              <a:solidFill>
                <a:srgbClr val="ff420e"/>
              </a:solidFill>
              <a:ln w="0">
                <a:noFill/>
              </a:ln>
            </c:spPr>
          </c:dPt>
          <c:dPt>
            <c:idx val="2"/>
            <c:spPr>
              <a:solidFill>
                <a:srgbClr val="ffd320"/>
              </a:solidFill>
              <a:ln w="0">
                <a:noFill/>
              </a:ln>
            </c:spPr>
          </c:dPt>
          <c:dPt>
            <c:idx val="3"/>
            <c:spPr>
              <a:solidFill>
                <a:srgbClr val="579d1c"/>
              </a:solidFill>
              <a:ln w="0">
                <a:noFill/>
              </a:ln>
            </c:spPr>
          </c:dPt>
          <c:dLbls>
            <c:numFmt formatCode="General" sourceLinked="0"/>
            <c:dLbl>
              <c:idx val="0"/>
              <c:numFmt formatCode="General" sourceLinked="0"/>
              <c:txPr>
                <a:bodyPr wrap="none"/>
                <a:lstStyle/>
                <a:p>
                  <a:pPr>
                    <a:defRPr b="0" sz="1000" spc="-1" strike="noStrike">
                      <a:solidFill>
                        <a:srgbClr val="000000"/>
                      </a:solidFill>
                      <a:latin typeface="Arial"/>
                      <a:ea typeface="DejaVu Sans"/>
                    </a:defRPr>
                  </a:pPr>
                </a:p>
              </c:txPr>
              <c:dLblPos val="bestFit"/>
              <c:showLegendKey val="0"/>
              <c:showVal val="1"/>
              <c:showCatName val="0"/>
              <c:showSerName val="0"/>
              <c:showPercent val="0"/>
              <c:separator> </c:separator>
            </c:dLbl>
            <c:dLbl>
              <c:idx val="1"/>
              <c:numFmt formatCode="General" sourceLinked="0"/>
              <c:txPr>
                <a:bodyPr wrap="none"/>
                <a:lstStyle/>
                <a:p>
                  <a:pPr>
                    <a:defRPr b="0" sz="1000" spc="-1" strike="noStrike">
                      <a:solidFill>
                        <a:srgbClr val="000000"/>
                      </a:solidFill>
                      <a:latin typeface="Arial"/>
                      <a:ea typeface="DejaVu Sans"/>
                    </a:defRPr>
                  </a:pPr>
                </a:p>
              </c:txPr>
              <c:dLblPos val="bestFit"/>
              <c:showLegendKey val="0"/>
              <c:showVal val="1"/>
              <c:showCatName val="0"/>
              <c:showSerName val="0"/>
              <c:showPercent val="0"/>
              <c:separator> </c:separator>
            </c:dLbl>
            <c:dLbl>
              <c:idx val="2"/>
              <c:numFmt formatCode="General" sourceLinked="0"/>
              <c:txPr>
                <a:bodyPr wrap="none"/>
                <a:lstStyle/>
                <a:p>
                  <a:pPr>
                    <a:defRPr b="0" sz="1000" spc="-1" strike="noStrike">
                      <a:solidFill>
                        <a:srgbClr val="000000"/>
                      </a:solidFill>
                      <a:latin typeface="Arial"/>
                      <a:ea typeface="DejaVu Sans"/>
                    </a:defRPr>
                  </a:pPr>
                </a:p>
              </c:txPr>
              <c:dLblPos val="bestFit"/>
              <c:showLegendKey val="0"/>
              <c:showVal val="1"/>
              <c:showCatName val="0"/>
              <c:showSerName val="0"/>
              <c:showPercent val="0"/>
              <c:separator> </c:separator>
            </c:dLbl>
            <c:dLbl>
              <c:idx val="3"/>
              <c:numFmt formatCode="General" sourceLinked="0"/>
              <c:txPr>
                <a:bodyPr wrap="none"/>
                <a:lstStyle/>
                <a:p>
                  <a:pPr>
                    <a:defRPr b="0" sz="1000" spc="-1" strike="noStrike">
                      <a:solidFill>
                        <a:srgbClr val="000000"/>
                      </a:solidFill>
                      <a:latin typeface="Arial"/>
                      <a:ea typeface="DejaVu Sans"/>
                    </a:defRPr>
                  </a:pPr>
                </a:p>
              </c:txPr>
              <c:dLblPos val="bestFit"/>
              <c:showLegendKey val="0"/>
              <c:showVal val="1"/>
              <c:showCatName val="0"/>
              <c:showSerName val="0"/>
              <c:showPercent val="0"/>
              <c:separator> </c:separator>
            </c:dLbl>
            <c:txPr>
              <a:bodyPr wrap="none"/>
              <a:lstStyle/>
              <a:p>
                <a:pPr>
                  <a:defRPr b="0" sz="1000" spc="-1" strike="noStrike">
                    <a:solidFill>
                      <a:srgbClr val="000000"/>
                    </a:solidFill>
                    <a:latin typeface="Arial"/>
                    <a:ea typeface="DejaVu Sans"/>
                  </a:defRPr>
                </a:pPr>
              </a:p>
            </c:txPr>
            <c:dLblPos val="bestFit"/>
            <c:showLegendKey val="0"/>
            <c:showVal val="1"/>
            <c:showCatName val="0"/>
            <c:showSerName val="0"/>
            <c:showPercent val="0"/>
            <c:separator> </c:separator>
            <c:showLeaderLines val="1"/>
          </c:dLbls>
          <c:cat>
            <c:strRef>
              <c:f>categories</c:f>
              <c:strCache>
                <c:ptCount val="4"/>
                <c:pt idx="0">
                  <c:v>AP</c:v>
                </c:pt>
                <c:pt idx="1">
                  <c:v>PC1</c:v>
                </c:pt>
                <c:pt idx="2">
                  <c:v>PC2</c:v>
                </c:pt>
                <c:pt idx="3">
                  <c:v>C2</c:v>
                </c:pt>
              </c:strCache>
            </c:strRef>
          </c:cat>
          <c:val>
            <c:numRef>
              <c:f>0</c:f>
              <c:numCache>
                <c:formatCode>General</c:formatCode>
                <c:ptCount val="4"/>
                <c:pt idx="0">
                  <c:v>1</c:v>
                </c:pt>
                <c:pt idx="1">
                  <c:v>4</c:v>
                </c:pt>
                <c:pt idx="2">
                  <c:v>12</c:v>
                </c:pt>
                <c:pt idx="3">
                  <c:v>11</c:v>
                </c:pt>
              </c:numCache>
            </c:numRef>
          </c:val>
        </c:ser>
        <c:firstSliceAng val="0"/>
      </c:pieChart>
      <c:spPr>
        <a:noFill/>
        <a:ln w="0">
          <a:noFill/>
        </a:ln>
      </c:spPr>
    </c:plotArea>
    <c:legend>
      <c:legendPos val="r"/>
      <c:overlay val="0"/>
      <c:spPr>
        <a:noFill/>
        <a:ln w="0">
          <a:noFill/>
        </a:ln>
      </c:spPr>
      <c:txPr>
        <a:bodyPr/>
        <a:lstStyle/>
        <a:p>
          <a:pPr>
            <a:defRPr b="0" sz="1000" spc="-1" strike="noStrike">
              <a:solidFill>
                <a:srgbClr val="000000"/>
              </a:solidFill>
              <a:latin typeface="Arial"/>
              <a:ea typeface="DejaVu Sans"/>
            </a:defRPr>
          </a:pPr>
        </a:p>
      </c:txPr>
    </c:legend>
    <c:plotVisOnly val="1"/>
    <c:dispBlanksAs val="zero"/>
  </c:chart>
  <c:spPr>
    <a:noFill/>
    <a:ln w="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9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9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0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1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1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4"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3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3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1"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3"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1"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5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5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54"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5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5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Rectangle 3"/>
          <p:cNvSpPr/>
          <p:nvPr/>
        </p:nvSpPr>
        <p:spPr>
          <a:xfrm>
            <a:off x="0" y="4963680"/>
            <a:ext cx="9140040" cy="176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9" name="Rectangle 4"/>
          <p:cNvSpPr/>
          <p:nvPr/>
        </p:nvSpPr>
        <p:spPr>
          <a:xfrm>
            <a:off x="0" y="0"/>
            <a:ext cx="9140040" cy="68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Rectangle 1"/>
          <p:cNvSpPr/>
          <p:nvPr/>
        </p:nvSpPr>
        <p:spPr>
          <a:xfrm>
            <a:off x="0" y="3399840"/>
            <a:ext cx="9140040" cy="1739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7" name="Oval 3"/>
          <p:cNvSpPr/>
          <p:nvPr/>
        </p:nvSpPr>
        <p:spPr>
          <a:xfrm>
            <a:off x="4043520" y="2859840"/>
            <a:ext cx="1076040" cy="1076040"/>
          </a:xfrm>
          <a:prstGeom prst="ellipse">
            <a:avLst/>
          </a:prstGeom>
          <a:solidFill>
            <a:schemeClr val="accent1"/>
          </a:solidFill>
          <a:ln w="63500">
            <a:solidFill>
              <a:srgbClr val="ffffff"/>
            </a:solidFill>
            <a:round/>
          </a:ln>
        </p:spPr>
        <p:style>
          <a:lnRef idx="2">
            <a:schemeClr val="accent1">
              <a:shade val="50000"/>
            </a:schemeClr>
          </a:lnRef>
          <a:fillRef idx="1">
            <a:schemeClr val="accent1"/>
          </a:fillRef>
          <a:effectRef idx="0">
            <a:schemeClr val="accent1"/>
          </a:effectRef>
          <a:fontRef idx="minor"/>
        </p:style>
      </p:sp>
      <p:pic>
        <p:nvPicPr>
          <p:cNvPr id="118" name="Picture 2" descr="E:\002-KIMS BUSINESS\007-02-Fullslidesppt-Contents\20161228\02-edu\bulb-item.png"/>
          <p:cNvPicPr/>
          <p:nvPr/>
        </p:nvPicPr>
        <p:blipFill>
          <a:blip r:embed="rId2"/>
          <a:stretch/>
        </p:blipFill>
        <p:spPr>
          <a:xfrm>
            <a:off x="4408200" y="3010320"/>
            <a:ext cx="347040" cy="775440"/>
          </a:xfrm>
          <a:prstGeom prst="rect">
            <a:avLst/>
          </a:prstGeom>
          <a:ln w="0">
            <a:noFill/>
          </a:ln>
        </p:spPr>
      </p:pic>
      <p:sp>
        <p:nvSpPr>
          <p:cNvPr id="1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0"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png"/><Relationship Id="rId10"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hyperlink" Target="https://store.mellanox.com/products/nvidia-msn2700-csbfc-spectrum-based-100gbe-1u-open-ethernet-switch-with-cumulus-linux-32-qsfp28-ports-2-power-supplies-dc-x86-cpu-standard-depth-p2c-airflow-rail-kit.html" TargetMode="External"/><Relationship Id="rId3" Type="http://schemas.openxmlformats.org/officeDocument/2006/relationships/hyperlink" Target="https://store.mellanox.com/products/nvidia-mcx516a-ccat-connectx-5-en-adapter-card-100gbe-dual-port-qsfp28-pcie3-0-x16-tall-bracket-rohs-r6.html" TargetMode="External"/><Relationship Id="rId4" Type="http://schemas.openxmlformats.org/officeDocument/2006/relationships/hyperlink" Target="https://store.mellanox.com/products/nvidia-mcp1600-c003e26n-passive-copper-cable-ethernet-100gbe-qsfp28-3m-black-26awg-ca-n.html" TargetMode="External"/><Relationship Id="rId5" Type="http://schemas.openxmlformats.org/officeDocument/2006/relationships/hyperlink" Target="https://community.mellanox.com/s/article/howto-configure-nfs-over-rdma--roce-x" TargetMode="External"/><Relationship Id="rId6" Type="http://schemas.openxmlformats.org/officeDocument/2006/relationships/hyperlink" Target="https://community.mellanox.com/s/article/rdma-roce-solutions" TargetMode="External"/><Relationship Id="rId7" Type="http://schemas.openxmlformats.org/officeDocument/2006/relationships/hyperlink" Target="https://developer.nvidia.com/networking/ethernet-software" TargetMode="External"/><Relationship Id="rId8" Type="http://schemas.openxmlformats.org/officeDocument/2006/relationships/hyperlink" Target="https://mellanox.com/support/firmware/firmware-downloads" TargetMode="External"/><Relationship Id="rId9" Type="http://schemas.openxmlformats.org/officeDocument/2006/relationships/hyperlink" Target="https://academy.mellanox.com/en/course/rdma-over-converged-ethernet-roce-from-a-to-z/?cm=975" TargetMode="External"/><Relationship Id="rId10"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chart" Target="../charts/chart10.xm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Rectangle 13_3"/>
          <p:cNvSpPr/>
          <p:nvPr/>
        </p:nvSpPr>
        <p:spPr>
          <a:xfrm>
            <a:off x="0" y="1440"/>
            <a:ext cx="2012400" cy="5139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nvGrpSpPr>
          <p:cNvPr id="158" name="Group 5"/>
          <p:cNvGrpSpPr/>
          <p:nvPr/>
        </p:nvGrpSpPr>
        <p:grpSpPr>
          <a:xfrm>
            <a:off x="3161520" y="1404360"/>
            <a:ext cx="5252760" cy="716040"/>
            <a:chOff x="3161520" y="1404360"/>
            <a:chExt cx="5252760" cy="716040"/>
          </a:xfrm>
        </p:grpSpPr>
        <p:sp>
          <p:nvSpPr>
            <p:cNvPr id="159" name="Rectangle 1_0"/>
            <p:cNvSpPr/>
            <p:nvPr/>
          </p:nvSpPr>
          <p:spPr>
            <a:xfrm>
              <a:off x="3161520" y="1404360"/>
              <a:ext cx="5252760" cy="716040"/>
            </a:xfrm>
            <a:prstGeom prst="rect">
              <a:avLst/>
            </a:prstGeom>
            <a:solidFill>
              <a:schemeClr val="bg1"/>
            </a:solidFill>
            <a:ln>
              <a:noFill/>
            </a:ln>
            <a:effectLst>
              <a:outerShdw algn="ctr" blurRad="6336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0" name="Right Triangle 4_0"/>
            <p:cNvSpPr/>
            <p:nvPr/>
          </p:nvSpPr>
          <p:spPr>
            <a:xfrm rot="5400000">
              <a:off x="3165480" y="1404360"/>
              <a:ext cx="716040" cy="716040"/>
            </a:xfrm>
            <a:prstGeom prst="rtTriangle">
              <a:avLst/>
            </a:prstGeom>
            <a:solidFill>
              <a:schemeClr val="accent1"/>
            </a:solidFill>
            <a:ln>
              <a:noFill/>
            </a:ln>
            <a:effectLst>
              <a:outerShdw algn="ctr" blurRad="6336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grpSp>
      <p:grpSp>
        <p:nvGrpSpPr>
          <p:cNvPr id="161" name="Group 16_0"/>
          <p:cNvGrpSpPr/>
          <p:nvPr/>
        </p:nvGrpSpPr>
        <p:grpSpPr>
          <a:xfrm>
            <a:off x="3155760" y="2292480"/>
            <a:ext cx="5252760" cy="716040"/>
            <a:chOff x="3155760" y="2292480"/>
            <a:chExt cx="5252760" cy="716040"/>
          </a:xfrm>
        </p:grpSpPr>
        <p:sp>
          <p:nvSpPr>
            <p:cNvPr id="162" name="Rectangle 17"/>
            <p:cNvSpPr/>
            <p:nvPr/>
          </p:nvSpPr>
          <p:spPr>
            <a:xfrm>
              <a:off x="3155760" y="2292480"/>
              <a:ext cx="5252760" cy="716040"/>
            </a:xfrm>
            <a:prstGeom prst="rect">
              <a:avLst/>
            </a:prstGeom>
            <a:solidFill>
              <a:schemeClr val="bg1"/>
            </a:solidFill>
            <a:ln>
              <a:noFill/>
            </a:ln>
            <a:effectLst>
              <a:outerShdw algn="ctr" blurRad="6336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3" name="Right Triangle 18"/>
            <p:cNvSpPr/>
            <p:nvPr/>
          </p:nvSpPr>
          <p:spPr>
            <a:xfrm rot="5400000">
              <a:off x="3159720" y="2292480"/>
              <a:ext cx="716040" cy="716040"/>
            </a:xfrm>
            <a:prstGeom prst="rtTriangle">
              <a:avLst/>
            </a:prstGeom>
            <a:solidFill>
              <a:schemeClr val="accent3"/>
            </a:solidFill>
            <a:ln>
              <a:noFill/>
            </a:ln>
            <a:effectLst>
              <a:outerShdw algn="ctr" blurRad="6336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grpSp>
      <p:grpSp>
        <p:nvGrpSpPr>
          <p:cNvPr id="164" name="Group 19"/>
          <p:cNvGrpSpPr/>
          <p:nvPr/>
        </p:nvGrpSpPr>
        <p:grpSpPr>
          <a:xfrm>
            <a:off x="3150000" y="3180600"/>
            <a:ext cx="5252760" cy="716040"/>
            <a:chOff x="3150000" y="3180600"/>
            <a:chExt cx="5252760" cy="716040"/>
          </a:xfrm>
        </p:grpSpPr>
        <p:sp>
          <p:nvSpPr>
            <p:cNvPr id="165" name="Rectangle 20"/>
            <p:cNvSpPr/>
            <p:nvPr/>
          </p:nvSpPr>
          <p:spPr>
            <a:xfrm>
              <a:off x="3150000" y="3180600"/>
              <a:ext cx="5252760" cy="716040"/>
            </a:xfrm>
            <a:prstGeom prst="rect">
              <a:avLst/>
            </a:prstGeom>
            <a:solidFill>
              <a:schemeClr val="bg1"/>
            </a:solidFill>
            <a:ln>
              <a:noFill/>
            </a:ln>
            <a:effectLst>
              <a:outerShdw algn="ctr" blurRad="6336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6" name="Right Triangle 21"/>
            <p:cNvSpPr/>
            <p:nvPr/>
          </p:nvSpPr>
          <p:spPr>
            <a:xfrm rot="5400000">
              <a:off x="3153960" y="3180600"/>
              <a:ext cx="716040" cy="716040"/>
            </a:xfrm>
            <a:prstGeom prst="rtTriangle">
              <a:avLst/>
            </a:prstGeom>
            <a:solidFill>
              <a:schemeClr val="accent1"/>
            </a:solidFill>
            <a:ln>
              <a:noFill/>
            </a:ln>
            <a:effectLst>
              <a:outerShdw algn="ctr" blurRad="6336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grpSp>
      <p:sp>
        <p:nvSpPr>
          <p:cNvPr id="167" name="TextBox 25_0"/>
          <p:cNvSpPr/>
          <p:nvPr/>
        </p:nvSpPr>
        <p:spPr>
          <a:xfrm>
            <a:off x="3161520" y="1404360"/>
            <a:ext cx="529200" cy="3945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ffffff"/>
                </a:solidFill>
                <a:latin typeface="Arial"/>
                <a:ea typeface="Arial Unicode MS"/>
              </a:rPr>
              <a:t>01</a:t>
            </a:r>
            <a:endParaRPr b="0" lang="en-US" sz="2000" spc="-1" strike="noStrike">
              <a:latin typeface="Arial"/>
            </a:endParaRPr>
          </a:p>
        </p:txBody>
      </p:sp>
      <p:sp>
        <p:nvSpPr>
          <p:cNvPr id="168" name="TextBox 26_0"/>
          <p:cNvSpPr/>
          <p:nvPr/>
        </p:nvSpPr>
        <p:spPr>
          <a:xfrm>
            <a:off x="3150000" y="2292480"/>
            <a:ext cx="529200" cy="3945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ffffff"/>
                </a:solidFill>
                <a:latin typeface="Arial"/>
                <a:ea typeface="Arial Unicode MS"/>
              </a:rPr>
              <a:t>02</a:t>
            </a:r>
            <a:endParaRPr b="0" lang="en-US" sz="2000" spc="-1" strike="noStrike">
              <a:latin typeface="Arial"/>
            </a:endParaRPr>
          </a:p>
        </p:txBody>
      </p:sp>
      <p:sp>
        <p:nvSpPr>
          <p:cNvPr id="169" name="TextBox 27_0"/>
          <p:cNvSpPr/>
          <p:nvPr/>
        </p:nvSpPr>
        <p:spPr>
          <a:xfrm>
            <a:off x="3138480" y="3180600"/>
            <a:ext cx="529200" cy="3945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ffffff"/>
                </a:solidFill>
                <a:latin typeface="Arial"/>
                <a:ea typeface="Arial Unicode MS"/>
              </a:rPr>
              <a:t>03</a:t>
            </a:r>
            <a:endParaRPr b="0" lang="en-US" sz="2000" spc="-1" strike="noStrike">
              <a:latin typeface="Arial"/>
            </a:endParaRPr>
          </a:p>
        </p:txBody>
      </p:sp>
      <p:sp>
        <p:nvSpPr>
          <p:cNvPr id="170" name="TextBox 28_0"/>
          <p:cNvSpPr/>
          <p:nvPr/>
        </p:nvSpPr>
        <p:spPr>
          <a:xfrm>
            <a:off x="2766960" y="4104720"/>
            <a:ext cx="529200" cy="3945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ffffff"/>
                </a:solidFill>
                <a:latin typeface="Arial"/>
                <a:ea typeface="Arial Unicode MS"/>
              </a:rPr>
              <a:t>04</a:t>
            </a:r>
            <a:endParaRPr b="0" lang="en-US" sz="2000" spc="-1" strike="noStrike">
              <a:latin typeface="Arial"/>
            </a:endParaRPr>
          </a:p>
        </p:txBody>
      </p:sp>
      <p:grpSp>
        <p:nvGrpSpPr>
          <p:cNvPr id="171" name="Group 6"/>
          <p:cNvGrpSpPr/>
          <p:nvPr/>
        </p:nvGrpSpPr>
        <p:grpSpPr>
          <a:xfrm>
            <a:off x="3881520" y="1485000"/>
            <a:ext cx="4388760" cy="541440"/>
            <a:chOff x="3881520" y="1485000"/>
            <a:chExt cx="4388760" cy="541440"/>
          </a:xfrm>
        </p:grpSpPr>
        <p:sp>
          <p:nvSpPr>
            <p:cNvPr id="172" name="TextBox 29_0"/>
            <p:cNvSpPr/>
            <p:nvPr/>
          </p:nvSpPr>
          <p:spPr>
            <a:xfrm>
              <a:off x="3881520" y="1485000"/>
              <a:ext cx="4388760" cy="3027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404040"/>
                  </a:solidFill>
                  <a:latin typeface="Arial"/>
                  <a:ea typeface="Arial Unicode MS"/>
                </a:rPr>
                <a:t>Task C2</a:t>
              </a:r>
              <a:endParaRPr b="0" lang="en-US" sz="1400" spc="-1" strike="noStrike">
                <a:latin typeface="Arial"/>
              </a:endParaRPr>
            </a:p>
          </p:txBody>
        </p:sp>
        <p:sp>
          <p:nvSpPr>
            <p:cNvPr id="173" name="TextBox 30"/>
            <p:cNvSpPr/>
            <p:nvPr/>
          </p:nvSpPr>
          <p:spPr>
            <a:xfrm>
              <a:off x="3881520" y="1754280"/>
              <a:ext cx="4388760" cy="272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404040"/>
                  </a:solidFill>
                  <a:latin typeface="Arial"/>
                  <a:ea typeface="Arial Unicode MS"/>
                </a:rPr>
                <a:t>How task C2 is processed?</a:t>
              </a:r>
              <a:endParaRPr b="0" lang="en-US" sz="1200" spc="-1" strike="noStrike">
                <a:latin typeface="Arial"/>
              </a:endParaRPr>
            </a:p>
          </p:txBody>
        </p:sp>
      </p:grpSp>
      <p:grpSp>
        <p:nvGrpSpPr>
          <p:cNvPr id="174" name="Group 35"/>
          <p:cNvGrpSpPr/>
          <p:nvPr/>
        </p:nvGrpSpPr>
        <p:grpSpPr>
          <a:xfrm>
            <a:off x="3881520" y="2379600"/>
            <a:ext cx="4388760" cy="541080"/>
            <a:chOff x="3881520" y="2379600"/>
            <a:chExt cx="4388760" cy="541080"/>
          </a:xfrm>
        </p:grpSpPr>
        <p:sp>
          <p:nvSpPr>
            <p:cNvPr id="175" name="TextBox 36"/>
            <p:cNvSpPr/>
            <p:nvPr/>
          </p:nvSpPr>
          <p:spPr>
            <a:xfrm>
              <a:off x="3881520" y="2379600"/>
              <a:ext cx="4388760" cy="3027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404040"/>
                  </a:solidFill>
                  <a:latin typeface="Arial"/>
                  <a:ea typeface="Arial Unicode MS"/>
                </a:rPr>
                <a:t>Remove Fetch</a:t>
              </a:r>
              <a:endParaRPr b="0" lang="en-US" sz="1400" spc="-1" strike="noStrike">
                <a:latin typeface="Arial"/>
              </a:endParaRPr>
            </a:p>
          </p:txBody>
        </p:sp>
        <p:sp>
          <p:nvSpPr>
            <p:cNvPr id="176" name="TextBox 37"/>
            <p:cNvSpPr/>
            <p:nvPr/>
          </p:nvSpPr>
          <p:spPr>
            <a:xfrm>
              <a:off x="3881520" y="2648520"/>
              <a:ext cx="4388760" cy="272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404040"/>
                  </a:solidFill>
                  <a:latin typeface="Arial"/>
                  <a:ea typeface="Arial Unicode MS"/>
                </a:rPr>
                <a:t>How can we avoid fetch operations using shared storage?</a:t>
              </a:r>
              <a:endParaRPr b="0" lang="en-US" sz="1200" spc="-1" strike="noStrike">
                <a:latin typeface="Arial"/>
              </a:endParaRPr>
            </a:p>
          </p:txBody>
        </p:sp>
      </p:grpSp>
      <p:grpSp>
        <p:nvGrpSpPr>
          <p:cNvPr id="177" name="Group 38"/>
          <p:cNvGrpSpPr/>
          <p:nvPr/>
        </p:nvGrpSpPr>
        <p:grpSpPr>
          <a:xfrm>
            <a:off x="3881520" y="3273840"/>
            <a:ext cx="4388760" cy="541440"/>
            <a:chOff x="3881520" y="3273840"/>
            <a:chExt cx="4388760" cy="541440"/>
          </a:xfrm>
        </p:grpSpPr>
        <p:sp>
          <p:nvSpPr>
            <p:cNvPr id="178" name="TextBox 39"/>
            <p:cNvSpPr/>
            <p:nvPr/>
          </p:nvSpPr>
          <p:spPr>
            <a:xfrm>
              <a:off x="3881520" y="3273840"/>
              <a:ext cx="4388760" cy="3027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404040"/>
                  </a:solidFill>
                  <a:latin typeface="Arial"/>
                  <a:ea typeface="Arial Unicode MS"/>
                </a:rPr>
                <a:t>RDMA</a:t>
              </a:r>
              <a:endParaRPr b="0" lang="en-US" sz="1400" spc="-1" strike="noStrike">
                <a:latin typeface="Arial"/>
              </a:endParaRPr>
            </a:p>
          </p:txBody>
        </p:sp>
        <p:sp>
          <p:nvSpPr>
            <p:cNvPr id="179" name="TextBox 40"/>
            <p:cNvSpPr/>
            <p:nvPr/>
          </p:nvSpPr>
          <p:spPr>
            <a:xfrm>
              <a:off x="3881520" y="3543120"/>
              <a:ext cx="4388760" cy="272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404040"/>
                  </a:solidFill>
                  <a:latin typeface="Arial"/>
                  <a:ea typeface="Arial Unicode MS"/>
                </a:rPr>
                <a:t>RDMA solution</a:t>
              </a:r>
              <a:endParaRPr b="0" lang="en-US" sz="1200" spc="-1" strike="noStrike">
                <a:latin typeface="Arial"/>
              </a:endParaRPr>
            </a:p>
          </p:txBody>
        </p:sp>
      </p:grpSp>
      <p:pic>
        <p:nvPicPr>
          <p:cNvPr id="180" name="" descr=""/>
          <p:cNvPicPr/>
          <p:nvPr/>
        </p:nvPicPr>
        <p:blipFill>
          <a:blip r:embed="rId1"/>
          <a:stretch/>
        </p:blipFill>
        <p:spPr>
          <a:xfrm>
            <a:off x="427320" y="1366200"/>
            <a:ext cx="2576880" cy="25768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Frame 16_1"/>
          <p:cNvSpPr/>
          <p:nvPr/>
        </p:nvSpPr>
        <p:spPr>
          <a:xfrm>
            <a:off x="215640" y="177480"/>
            <a:ext cx="8709120" cy="4784760"/>
          </a:xfrm>
          <a:prstGeom prst="frame">
            <a:avLst>
              <a:gd name="adj1" fmla="val 890"/>
            </a:avLst>
          </a:prstGeom>
          <a:solidFill>
            <a:srgbClr val="f2a40d"/>
          </a:solidFill>
          <a:ln>
            <a:noFill/>
          </a:ln>
        </p:spPr>
        <p:style>
          <a:lnRef idx="2">
            <a:schemeClr val="accent1">
              <a:shade val="50000"/>
            </a:schemeClr>
          </a:lnRef>
          <a:fillRef idx="1">
            <a:schemeClr val="accent1"/>
          </a:fillRef>
          <a:effectRef idx="0">
            <a:schemeClr val="accent1"/>
          </a:effectRef>
          <a:fontRef idx="minor"/>
        </p:style>
      </p:sp>
      <p:sp>
        <p:nvSpPr>
          <p:cNvPr id="227" name="Rectangle 13_1"/>
          <p:cNvSpPr/>
          <p:nvPr/>
        </p:nvSpPr>
        <p:spPr>
          <a:xfrm>
            <a:off x="6651720" y="0"/>
            <a:ext cx="2012400" cy="5139720"/>
          </a:xfrm>
          <a:prstGeom prst="rect">
            <a:avLst/>
          </a:prstGeom>
          <a:solidFill>
            <a:srgbClr val="f2a40d"/>
          </a:solidFill>
          <a:ln>
            <a:noFill/>
          </a:ln>
        </p:spPr>
        <p:style>
          <a:lnRef idx="2">
            <a:schemeClr val="accent1">
              <a:shade val="50000"/>
            </a:schemeClr>
          </a:lnRef>
          <a:fillRef idx="1">
            <a:schemeClr val="accent1"/>
          </a:fillRef>
          <a:effectRef idx="0">
            <a:schemeClr val="accent1"/>
          </a:effectRef>
          <a:fontRef idx="minor"/>
        </p:style>
      </p:sp>
      <p:sp>
        <p:nvSpPr>
          <p:cNvPr id="228" name="Text Placeholder 1_1"/>
          <p:cNvSpPr/>
          <p:nvPr/>
        </p:nvSpPr>
        <p:spPr>
          <a:xfrm>
            <a:off x="6764040" y="771480"/>
            <a:ext cx="1796400" cy="143640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ffffff"/>
                </a:solidFill>
                <a:latin typeface="Arial"/>
                <a:ea typeface="Arial Unicode MS"/>
              </a:rPr>
              <a:t>Scenario 1: Separate Storage</a:t>
            </a:r>
            <a:endParaRPr b="0" lang="en-US" sz="1800" spc="-1" strike="noStrike">
              <a:latin typeface="Arial"/>
            </a:endParaRPr>
          </a:p>
          <a:p>
            <a:pPr algn="ctr">
              <a:lnSpc>
                <a:spcPct val="100000"/>
              </a:lnSpc>
            </a:pPr>
            <a:endParaRPr b="0" lang="en-US" sz="1800" spc="-1" strike="noStrike">
              <a:latin typeface="Arial"/>
            </a:endParaRPr>
          </a:p>
        </p:txBody>
      </p:sp>
      <p:sp>
        <p:nvSpPr>
          <p:cNvPr id="229" name=""/>
          <p:cNvSpPr/>
          <p:nvPr/>
        </p:nvSpPr>
        <p:spPr>
          <a:xfrm>
            <a:off x="914400" y="395640"/>
            <a:ext cx="5025600" cy="28656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1" lang="en-US" sz="1400" spc="-1" strike="noStrike">
                <a:solidFill>
                  <a:srgbClr val="404040"/>
                </a:solidFill>
                <a:latin typeface="Arial"/>
                <a:ea typeface="Arial Unicode MS"/>
              </a:rPr>
              <a:t>Commands</a:t>
            </a:r>
            <a:endParaRPr b="0" lang="en-US" sz="1400" spc="-1" strike="noStrike">
              <a:latin typeface="Arial"/>
            </a:endParaRPr>
          </a:p>
        </p:txBody>
      </p:sp>
      <p:sp>
        <p:nvSpPr>
          <p:cNvPr id="230" name=""/>
          <p:cNvSpPr/>
          <p:nvPr/>
        </p:nvSpPr>
        <p:spPr>
          <a:xfrm>
            <a:off x="685800" y="1143000"/>
            <a:ext cx="5711400" cy="16750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1300" spc="-1" strike="noStrike">
                <a:solidFill>
                  <a:srgbClr val="000000"/>
                </a:solidFill>
                <a:latin typeface="Arial"/>
                <a:ea typeface="DejaVu Sans"/>
              </a:rPr>
              <a:t>Initialize miner :</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900" spc="-1" strike="noStrike">
                <a:solidFill>
                  <a:srgbClr val="224b12"/>
                </a:solidFill>
                <a:latin typeface="JetBrains Mono"/>
                <a:ea typeface="DejaVu Sans"/>
              </a:rPr>
              <a:t>lotus-miner init --genesis-miner --actor=t01000 --sector-size=2KiB --pre-sealed-sectors=/root/.genesis-sectors --pre-sealed-metadata=/root/.genesis-sectors/pre-seal-t01000.json –nosync</a:t>
            </a:r>
            <a:endParaRPr b="0" lang="en-US" sz="900" spc="-1" strike="noStrike">
              <a:latin typeface="Arial"/>
            </a:endParaRPr>
          </a:p>
          <a:p>
            <a:pPr>
              <a:lnSpc>
                <a:spcPct val="100000"/>
              </a:lnSpc>
            </a:pPr>
            <a:endParaRPr b="0" lang="en-US" sz="900" spc="-1" strike="noStrike">
              <a:latin typeface="Arial"/>
            </a:endParaRPr>
          </a:p>
          <a:p>
            <a:pPr>
              <a:lnSpc>
                <a:spcPct val="100000"/>
              </a:lnSpc>
            </a:pPr>
            <a:endParaRPr b="0" lang="en-US" sz="900" spc="-1" strike="noStrike">
              <a:latin typeface="Arial"/>
            </a:endParaRPr>
          </a:p>
          <a:p>
            <a:pPr>
              <a:lnSpc>
                <a:spcPct val="100000"/>
              </a:lnSpc>
            </a:pPr>
            <a:r>
              <a:rPr b="1" lang="en-US" sz="1300" spc="-1" strike="noStrike">
                <a:solidFill>
                  <a:srgbClr val="000000"/>
                </a:solidFill>
                <a:latin typeface="Arial"/>
                <a:ea typeface="DejaVu Sans"/>
              </a:rPr>
              <a:t>Initialize worker:</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900" spc="-1" strike="noStrike">
                <a:solidFill>
                  <a:srgbClr val="224b12"/>
                </a:solidFill>
                <a:latin typeface="JetBrains Mono"/>
                <a:ea typeface="DejaVu Sans"/>
              </a:rPr>
              <a:t>lotus-worker run --listen "0.0.0.0:3455"</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Frame 16_2"/>
          <p:cNvSpPr/>
          <p:nvPr/>
        </p:nvSpPr>
        <p:spPr>
          <a:xfrm>
            <a:off x="215640" y="177480"/>
            <a:ext cx="8709120" cy="4784760"/>
          </a:xfrm>
          <a:prstGeom prst="frame">
            <a:avLst>
              <a:gd name="adj1" fmla="val 890"/>
            </a:avLst>
          </a:prstGeom>
          <a:solidFill>
            <a:srgbClr val="f2a40d"/>
          </a:solidFill>
          <a:ln>
            <a:noFill/>
          </a:ln>
        </p:spPr>
        <p:style>
          <a:lnRef idx="2">
            <a:schemeClr val="accent1">
              <a:shade val="50000"/>
            </a:schemeClr>
          </a:lnRef>
          <a:fillRef idx="1">
            <a:schemeClr val="accent1"/>
          </a:fillRef>
          <a:effectRef idx="0">
            <a:schemeClr val="accent1"/>
          </a:effectRef>
          <a:fontRef idx="minor"/>
        </p:style>
      </p:sp>
      <p:sp>
        <p:nvSpPr>
          <p:cNvPr id="232" name="Rectangle 13_2"/>
          <p:cNvSpPr/>
          <p:nvPr/>
        </p:nvSpPr>
        <p:spPr>
          <a:xfrm>
            <a:off x="6651720" y="0"/>
            <a:ext cx="2012400" cy="5139720"/>
          </a:xfrm>
          <a:prstGeom prst="rect">
            <a:avLst/>
          </a:prstGeom>
          <a:solidFill>
            <a:srgbClr val="f2a40d"/>
          </a:solidFill>
          <a:ln>
            <a:noFill/>
          </a:ln>
        </p:spPr>
        <p:style>
          <a:lnRef idx="2">
            <a:schemeClr val="accent1">
              <a:shade val="50000"/>
            </a:schemeClr>
          </a:lnRef>
          <a:fillRef idx="1">
            <a:schemeClr val="accent1"/>
          </a:fillRef>
          <a:effectRef idx="0">
            <a:schemeClr val="accent1"/>
          </a:effectRef>
          <a:fontRef idx="minor"/>
        </p:style>
      </p:sp>
      <p:sp>
        <p:nvSpPr>
          <p:cNvPr id="233" name="Text Placeholder 1_2"/>
          <p:cNvSpPr/>
          <p:nvPr/>
        </p:nvSpPr>
        <p:spPr>
          <a:xfrm>
            <a:off x="6764040" y="771480"/>
            <a:ext cx="1796400" cy="143640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ffffff"/>
                </a:solidFill>
                <a:latin typeface="Arial"/>
                <a:ea typeface="Arial Unicode MS"/>
              </a:rPr>
              <a:t>Scenario 1: Separate Storage</a:t>
            </a:r>
            <a:endParaRPr b="0" lang="en-US" sz="1800" spc="-1" strike="noStrike">
              <a:latin typeface="Arial"/>
            </a:endParaRPr>
          </a:p>
          <a:p>
            <a:pPr algn="ctr">
              <a:lnSpc>
                <a:spcPct val="100000"/>
              </a:lnSpc>
            </a:pPr>
            <a:endParaRPr b="0" lang="en-US" sz="1800" spc="-1" strike="noStrike">
              <a:latin typeface="Arial"/>
            </a:endParaRPr>
          </a:p>
        </p:txBody>
      </p:sp>
      <p:sp>
        <p:nvSpPr>
          <p:cNvPr id="234" name=""/>
          <p:cNvSpPr/>
          <p:nvPr/>
        </p:nvSpPr>
        <p:spPr>
          <a:xfrm>
            <a:off x="685800" y="395640"/>
            <a:ext cx="5025600" cy="28656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1" lang="en-US" sz="1400" spc="-1" strike="noStrike">
                <a:solidFill>
                  <a:srgbClr val="404040"/>
                </a:solidFill>
                <a:latin typeface="Arial"/>
                <a:ea typeface="Arial Unicode MS"/>
              </a:rPr>
              <a:t>Worker Result</a:t>
            </a:r>
            <a:endParaRPr b="0" lang="en-US" sz="1400" spc="-1" strike="noStrike">
              <a:latin typeface="Arial"/>
            </a:endParaRPr>
          </a:p>
        </p:txBody>
      </p:sp>
      <p:pic>
        <p:nvPicPr>
          <p:cNvPr id="235" name="" descr=""/>
          <p:cNvPicPr/>
          <p:nvPr/>
        </p:nvPicPr>
        <p:blipFill>
          <a:blip r:embed="rId1"/>
          <a:stretch/>
        </p:blipFill>
        <p:spPr>
          <a:xfrm>
            <a:off x="421200" y="872280"/>
            <a:ext cx="5981760" cy="37447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Frame 16_7"/>
          <p:cNvSpPr/>
          <p:nvPr/>
        </p:nvSpPr>
        <p:spPr>
          <a:xfrm>
            <a:off x="215640" y="177480"/>
            <a:ext cx="8709120" cy="4784760"/>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37" name="Rectangle 13_7"/>
          <p:cNvSpPr/>
          <p:nvPr/>
        </p:nvSpPr>
        <p:spPr>
          <a:xfrm>
            <a:off x="6651720" y="0"/>
            <a:ext cx="2012400" cy="5139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38" name="Text Placeholder 1_9"/>
          <p:cNvSpPr/>
          <p:nvPr/>
        </p:nvSpPr>
        <p:spPr>
          <a:xfrm>
            <a:off x="6764040" y="771480"/>
            <a:ext cx="1796400" cy="143640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ffffff"/>
                </a:solidFill>
                <a:latin typeface="Arial"/>
                <a:ea typeface="Arial Unicode MS"/>
              </a:rPr>
              <a:t>Scenario 2:</a:t>
            </a:r>
            <a:endParaRPr b="0" lang="en-US" sz="1800" spc="-1" strike="noStrike">
              <a:latin typeface="Arial"/>
            </a:endParaRPr>
          </a:p>
          <a:p>
            <a:pPr algn="ctr">
              <a:lnSpc>
                <a:spcPct val="100000"/>
              </a:lnSpc>
            </a:pPr>
            <a:r>
              <a:rPr b="1" lang="en-US" sz="1800" spc="-1" strike="noStrike">
                <a:solidFill>
                  <a:srgbClr val="ffffff"/>
                </a:solidFill>
                <a:latin typeface="Arial"/>
                <a:ea typeface="Arial Unicode MS"/>
              </a:rPr>
              <a:t>Shared</a:t>
            </a:r>
            <a:endParaRPr b="0" lang="en-US" sz="1800" spc="-1" strike="noStrike">
              <a:latin typeface="Arial"/>
            </a:endParaRPr>
          </a:p>
          <a:p>
            <a:pPr algn="ctr">
              <a:lnSpc>
                <a:spcPct val="100000"/>
              </a:lnSpc>
            </a:pPr>
            <a:r>
              <a:rPr b="1" lang="en-US" sz="1800" spc="-1" strike="noStrike">
                <a:solidFill>
                  <a:srgbClr val="ffffff"/>
                </a:solidFill>
                <a:latin typeface="Arial"/>
                <a:ea typeface="Arial Unicode MS"/>
              </a:rPr>
              <a:t>Storage</a:t>
            </a:r>
            <a:endParaRPr b="0" lang="en-US" sz="1800" spc="-1" strike="noStrike">
              <a:latin typeface="Arial"/>
            </a:endParaRPr>
          </a:p>
          <a:p>
            <a:pPr algn="ctr">
              <a:lnSpc>
                <a:spcPct val="100000"/>
              </a:lnSpc>
            </a:pPr>
            <a:endParaRPr b="0" lang="en-US" sz="1800" spc="-1" strike="noStrike">
              <a:latin typeface="Arial"/>
            </a:endParaRPr>
          </a:p>
        </p:txBody>
      </p:sp>
      <p:sp>
        <p:nvSpPr>
          <p:cNvPr id="239" name=""/>
          <p:cNvSpPr/>
          <p:nvPr/>
        </p:nvSpPr>
        <p:spPr>
          <a:xfrm>
            <a:off x="937800" y="395640"/>
            <a:ext cx="5025600" cy="28656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1" lang="en-US" sz="1400" spc="-1" strike="noStrike">
                <a:solidFill>
                  <a:srgbClr val="404040"/>
                </a:solidFill>
                <a:latin typeface="Arial"/>
                <a:ea typeface="Arial Unicode MS"/>
              </a:rPr>
              <a:t>Tools &amp; Configuration</a:t>
            </a:r>
            <a:endParaRPr b="0" lang="en-US" sz="1400" spc="-1" strike="noStrike">
              <a:latin typeface="Arial"/>
            </a:endParaRPr>
          </a:p>
        </p:txBody>
      </p:sp>
      <p:sp>
        <p:nvSpPr>
          <p:cNvPr id="240" name=""/>
          <p:cNvSpPr/>
          <p:nvPr/>
        </p:nvSpPr>
        <p:spPr>
          <a:xfrm>
            <a:off x="457560" y="914760"/>
            <a:ext cx="2739240" cy="9745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1050" spc="-1" strike="noStrike">
                <a:solidFill>
                  <a:srgbClr val="000000"/>
                </a:solidFill>
                <a:latin typeface="Arial"/>
                <a:ea typeface="DejaVu Sans"/>
              </a:rPr>
              <a:t>Tools :</a:t>
            </a:r>
            <a:endParaRPr b="0" lang="en-US" sz="1050" spc="-1" strike="noStrike">
              <a:latin typeface="Arial"/>
            </a:endParaRPr>
          </a:p>
          <a:p>
            <a:pPr>
              <a:lnSpc>
                <a:spcPct val="100000"/>
              </a:lnSpc>
            </a:pPr>
            <a:endParaRPr b="0" lang="en-US" sz="1050" spc="-1" strike="noStrike">
              <a:latin typeface="Arial"/>
            </a:endParaRPr>
          </a:p>
          <a:p>
            <a:pPr marL="457200" indent="-225000">
              <a:lnSpc>
                <a:spcPct val="100000"/>
              </a:lnSpc>
              <a:buClr>
                <a:srgbClr val="000000"/>
              </a:buClr>
              <a:buSzPct val="45000"/>
              <a:buFont typeface="Wingdings" charset="2"/>
              <a:buChar char=""/>
            </a:pPr>
            <a:r>
              <a:rPr b="0" lang="en-US" sz="1050" spc="-1" strike="noStrike">
                <a:solidFill>
                  <a:srgbClr val="000000"/>
                </a:solidFill>
                <a:latin typeface="Arial"/>
                <a:ea typeface="DejaVu Sans"/>
              </a:rPr>
              <a:t>Docker</a:t>
            </a:r>
            <a:endParaRPr b="0" lang="en-US" sz="1050" spc="-1" strike="noStrike">
              <a:latin typeface="Arial"/>
            </a:endParaRPr>
          </a:p>
          <a:p>
            <a:pPr marL="457200" indent="-225000">
              <a:lnSpc>
                <a:spcPct val="100000"/>
              </a:lnSpc>
              <a:buClr>
                <a:srgbClr val="000000"/>
              </a:buClr>
              <a:buSzPct val="45000"/>
              <a:buFont typeface="Wingdings" charset="2"/>
              <a:buChar char=""/>
            </a:pPr>
            <a:r>
              <a:rPr b="0" lang="en-US" sz="1050" spc="-1" strike="noStrike">
                <a:solidFill>
                  <a:srgbClr val="000000"/>
                </a:solidFill>
                <a:latin typeface="Arial"/>
                <a:ea typeface="DejaVu Sans"/>
              </a:rPr>
              <a:t>Sector 2 Kb</a:t>
            </a:r>
            <a:endParaRPr b="0" lang="en-US" sz="1050" spc="-1" strike="noStrike">
              <a:latin typeface="Arial"/>
            </a:endParaRPr>
          </a:p>
          <a:p>
            <a:pPr marL="457200" indent="-225000">
              <a:lnSpc>
                <a:spcPct val="100000"/>
              </a:lnSpc>
              <a:buClr>
                <a:srgbClr val="000000"/>
              </a:buClr>
              <a:buSzPct val="45000"/>
              <a:buFont typeface="Wingdings" charset="2"/>
              <a:buChar char=""/>
            </a:pPr>
            <a:r>
              <a:rPr b="0" lang="en-US" sz="1050" spc="-1" strike="noStrike">
                <a:solidFill>
                  <a:srgbClr val="000000"/>
                </a:solidFill>
                <a:latin typeface="Arial"/>
                <a:ea typeface="DejaVu Sans"/>
              </a:rPr>
              <a:t>Share storage with docker volume</a:t>
            </a:r>
            <a:endParaRPr b="0" lang="en-US" sz="1050" spc="-1" strike="noStrike">
              <a:latin typeface="Arial"/>
            </a:endParaRPr>
          </a:p>
        </p:txBody>
      </p:sp>
      <p:sp>
        <p:nvSpPr>
          <p:cNvPr id="241" name=""/>
          <p:cNvSpPr/>
          <p:nvPr/>
        </p:nvSpPr>
        <p:spPr>
          <a:xfrm>
            <a:off x="3429360" y="914760"/>
            <a:ext cx="2739600" cy="826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1050" spc="-1" strike="noStrike">
                <a:solidFill>
                  <a:srgbClr val="000000"/>
                </a:solidFill>
                <a:latin typeface="Arial"/>
                <a:ea typeface="DejaVu Sans"/>
              </a:rPr>
              <a:t>Configuration :</a:t>
            </a:r>
            <a:endParaRPr b="0" lang="en-US" sz="1050" spc="-1" strike="noStrike">
              <a:latin typeface="Arial"/>
            </a:endParaRPr>
          </a:p>
          <a:p>
            <a:pPr>
              <a:lnSpc>
                <a:spcPct val="100000"/>
              </a:lnSpc>
            </a:pPr>
            <a:endParaRPr b="0" lang="en-US" sz="1050" spc="-1" strike="noStrike">
              <a:latin typeface="Arial"/>
            </a:endParaRPr>
          </a:p>
          <a:p>
            <a:pPr marL="457200" indent="-225000">
              <a:lnSpc>
                <a:spcPct val="100000"/>
              </a:lnSpc>
              <a:buClr>
                <a:srgbClr val="000000"/>
              </a:buClr>
              <a:buSzPct val="45000"/>
              <a:buFont typeface="Wingdings" charset="2"/>
              <a:buChar char=""/>
            </a:pPr>
            <a:r>
              <a:rPr b="0" lang="en-US" sz="1050" spc="-1" strike="noStrike">
                <a:solidFill>
                  <a:srgbClr val="000000"/>
                </a:solidFill>
                <a:latin typeface="Arial"/>
                <a:ea typeface="Noto Sans CJK SC"/>
              </a:rPr>
              <a:t>Miner</a:t>
            </a:r>
            <a:endParaRPr b="0" lang="en-US" sz="1050" spc="-1" strike="noStrike">
              <a:latin typeface="Arial"/>
            </a:endParaRPr>
          </a:p>
          <a:p>
            <a:pPr marL="457200" indent="-225000">
              <a:lnSpc>
                <a:spcPct val="100000"/>
              </a:lnSpc>
              <a:buClr>
                <a:srgbClr val="000000"/>
              </a:buClr>
              <a:buSzPct val="45000"/>
              <a:buFont typeface="Wingdings" charset="2"/>
              <a:buChar char=""/>
            </a:pPr>
            <a:r>
              <a:rPr b="0" lang="en-US" sz="1050" spc="-1" strike="noStrike">
                <a:solidFill>
                  <a:srgbClr val="000000"/>
                </a:solidFill>
                <a:latin typeface="Arial"/>
                <a:ea typeface="Noto Sans CJK SC"/>
              </a:rPr>
              <a:t>Worker 77a69335 (C2, PC2 tasks)</a:t>
            </a:r>
            <a:endParaRPr b="0" lang="en-US" sz="1050" spc="-1" strike="noStrike">
              <a:latin typeface="Arial"/>
            </a:endParaRPr>
          </a:p>
          <a:p>
            <a:pPr marL="457200" indent="-225000">
              <a:lnSpc>
                <a:spcPct val="100000"/>
              </a:lnSpc>
              <a:buClr>
                <a:srgbClr val="000000"/>
              </a:buClr>
              <a:buSzPct val="45000"/>
              <a:buFont typeface="Wingdings" charset="2"/>
              <a:buChar char=""/>
            </a:pPr>
            <a:r>
              <a:rPr b="0" lang="en-US" sz="1050" spc="-1" strike="noStrike">
                <a:solidFill>
                  <a:srgbClr val="000000"/>
                </a:solidFill>
                <a:latin typeface="Arial"/>
                <a:ea typeface="Noto Sans CJK SC"/>
              </a:rPr>
              <a:t>Worker 81346a03 (PC1 task)</a:t>
            </a:r>
            <a:endParaRPr b="0" lang="en-US" sz="1050" spc="-1" strike="noStrike">
              <a:latin typeface="Arial"/>
            </a:endParaRPr>
          </a:p>
        </p:txBody>
      </p:sp>
      <p:pic>
        <p:nvPicPr>
          <p:cNvPr id="242" name="" descr=""/>
          <p:cNvPicPr/>
          <p:nvPr/>
        </p:nvPicPr>
        <p:blipFill>
          <a:blip r:embed="rId1"/>
          <a:stretch/>
        </p:blipFill>
        <p:spPr>
          <a:xfrm>
            <a:off x="780120" y="1964880"/>
            <a:ext cx="2188080" cy="2739600"/>
          </a:xfrm>
          <a:prstGeom prst="rect">
            <a:avLst/>
          </a:prstGeom>
          <a:ln w="0">
            <a:noFill/>
          </a:ln>
        </p:spPr>
      </p:pic>
      <p:pic>
        <p:nvPicPr>
          <p:cNvPr id="243" name="" descr=""/>
          <p:cNvPicPr/>
          <p:nvPr/>
        </p:nvPicPr>
        <p:blipFill>
          <a:blip r:embed="rId2"/>
          <a:stretch/>
        </p:blipFill>
        <p:spPr>
          <a:xfrm>
            <a:off x="3657600" y="1973520"/>
            <a:ext cx="2190960" cy="11113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Frame 16_4"/>
          <p:cNvSpPr/>
          <p:nvPr/>
        </p:nvSpPr>
        <p:spPr>
          <a:xfrm>
            <a:off x="215640" y="177480"/>
            <a:ext cx="8709120" cy="4784760"/>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45" name="Rectangle 13_4"/>
          <p:cNvSpPr/>
          <p:nvPr/>
        </p:nvSpPr>
        <p:spPr>
          <a:xfrm>
            <a:off x="6651720" y="0"/>
            <a:ext cx="2012400" cy="5139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46" name="Text Placeholder 1_4"/>
          <p:cNvSpPr/>
          <p:nvPr/>
        </p:nvSpPr>
        <p:spPr>
          <a:xfrm>
            <a:off x="6764040" y="771480"/>
            <a:ext cx="1796400" cy="143640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ffffff"/>
                </a:solidFill>
                <a:latin typeface="Arial"/>
                <a:ea typeface="Arial Unicode MS"/>
              </a:rPr>
              <a:t>Scenario 2:</a:t>
            </a:r>
            <a:endParaRPr b="0" lang="en-US" sz="1800" spc="-1" strike="noStrike">
              <a:latin typeface="Arial"/>
            </a:endParaRPr>
          </a:p>
          <a:p>
            <a:pPr algn="ctr">
              <a:lnSpc>
                <a:spcPct val="100000"/>
              </a:lnSpc>
            </a:pPr>
            <a:r>
              <a:rPr b="1" lang="en-US" sz="1800" spc="-1" strike="noStrike">
                <a:solidFill>
                  <a:srgbClr val="ffffff"/>
                </a:solidFill>
                <a:latin typeface="Arial"/>
                <a:ea typeface="Arial Unicode MS"/>
              </a:rPr>
              <a:t>Shared</a:t>
            </a:r>
            <a:endParaRPr b="0" lang="en-US" sz="1800" spc="-1" strike="noStrike">
              <a:latin typeface="Arial"/>
            </a:endParaRPr>
          </a:p>
          <a:p>
            <a:pPr algn="ctr">
              <a:lnSpc>
                <a:spcPct val="100000"/>
              </a:lnSpc>
            </a:pPr>
            <a:r>
              <a:rPr b="1" lang="en-US" sz="1800" spc="-1" strike="noStrike">
                <a:solidFill>
                  <a:srgbClr val="ffffff"/>
                </a:solidFill>
                <a:latin typeface="Arial"/>
                <a:ea typeface="Arial Unicode MS"/>
              </a:rPr>
              <a:t>Storage</a:t>
            </a:r>
            <a:endParaRPr b="0" lang="en-US" sz="1800" spc="-1" strike="noStrike">
              <a:latin typeface="Arial"/>
            </a:endParaRPr>
          </a:p>
          <a:p>
            <a:pPr algn="ctr">
              <a:lnSpc>
                <a:spcPct val="100000"/>
              </a:lnSpc>
            </a:pPr>
            <a:endParaRPr b="0" lang="en-US" sz="1800" spc="-1" strike="noStrike">
              <a:latin typeface="Arial"/>
            </a:endParaRPr>
          </a:p>
        </p:txBody>
      </p:sp>
      <p:sp>
        <p:nvSpPr>
          <p:cNvPr id="247" name=""/>
          <p:cNvSpPr/>
          <p:nvPr/>
        </p:nvSpPr>
        <p:spPr>
          <a:xfrm>
            <a:off x="944280" y="379440"/>
            <a:ext cx="5025600" cy="28656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1" lang="en-US" sz="1400" spc="-1" strike="noStrike">
                <a:solidFill>
                  <a:srgbClr val="404040"/>
                </a:solidFill>
                <a:latin typeface="Arial"/>
                <a:ea typeface="Arial Unicode MS"/>
              </a:rPr>
              <a:t>Commands</a:t>
            </a:r>
            <a:endParaRPr b="0" lang="en-US" sz="1400" spc="-1" strike="noStrike">
              <a:latin typeface="Arial"/>
            </a:endParaRPr>
          </a:p>
        </p:txBody>
      </p:sp>
      <p:sp>
        <p:nvSpPr>
          <p:cNvPr id="248" name=""/>
          <p:cNvSpPr/>
          <p:nvPr/>
        </p:nvSpPr>
        <p:spPr>
          <a:xfrm>
            <a:off x="457200" y="914400"/>
            <a:ext cx="5711400" cy="36889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1300" spc="-1" strike="noStrike">
                <a:solidFill>
                  <a:srgbClr val="000000"/>
                </a:solidFill>
                <a:latin typeface="Arial"/>
                <a:ea typeface="DejaVu Sans"/>
              </a:rPr>
              <a:t>Initialize miner without local storage :</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900" spc="-1" strike="noStrike">
                <a:solidFill>
                  <a:srgbClr val="224b12"/>
                </a:solidFill>
                <a:latin typeface="JetBrains Mono"/>
                <a:ea typeface="DejaVu Sans"/>
              </a:rPr>
              <a:t>lotus-miner init --no-local-storage --genesis-miner --actor=t01000 --sector-size=2KiB --pre-sealed-sectors=/root/.genesis-sectors --pre-sealed-metadata=/root/.genesis-sectors/pre-seal-t01000.json –nosync</a:t>
            </a:r>
            <a:endParaRPr b="0" lang="en-US" sz="900" spc="-1" strike="noStrike">
              <a:latin typeface="Arial"/>
            </a:endParaRPr>
          </a:p>
          <a:p>
            <a:pPr>
              <a:lnSpc>
                <a:spcPct val="100000"/>
              </a:lnSpc>
            </a:pPr>
            <a:endParaRPr b="0" lang="en-US" sz="900" spc="-1" strike="noStrike">
              <a:latin typeface="Arial"/>
            </a:endParaRPr>
          </a:p>
          <a:p>
            <a:pPr>
              <a:lnSpc>
                <a:spcPct val="100000"/>
              </a:lnSpc>
            </a:pPr>
            <a:endParaRPr b="0" lang="en-US" sz="900" spc="-1" strike="noStrike">
              <a:latin typeface="Arial"/>
            </a:endParaRPr>
          </a:p>
          <a:p>
            <a:pPr>
              <a:lnSpc>
                <a:spcPct val="100000"/>
              </a:lnSpc>
            </a:pPr>
            <a:r>
              <a:rPr b="1" lang="en-US" sz="1300" spc="-1" strike="noStrike">
                <a:solidFill>
                  <a:srgbClr val="000000"/>
                </a:solidFill>
                <a:latin typeface="Arial"/>
                <a:ea typeface="DejaVu Sans"/>
              </a:rPr>
              <a:t>Initialize workers without local storage :</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900" spc="-1" strike="noStrike">
                <a:solidFill>
                  <a:srgbClr val="224b12"/>
                </a:solidFill>
                <a:latin typeface="JetBrains Mono"/>
                <a:ea typeface="DejaVu Sans"/>
              </a:rPr>
              <a:t>lotus-worker run --no-local-storage --precommit1=false --precommit2=true --commit=true --listen "0.0.0.0:3457"</a:t>
            </a:r>
            <a:endParaRPr b="0" lang="en-US" sz="900" spc="-1" strike="noStrike">
              <a:latin typeface="Arial"/>
            </a:endParaRPr>
          </a:p>
          <a:p>
            <a:pPr>
              <a:lnSpc>
                <a:spcPct val="100000"/>
              </a:lnSpc>
            </a:pPr>
            <a:endParaRPr b="0" lang="en-US" sz="900" spc="-1" strike="noStrike">
              <a:latin typeface="Arial"/>
            </a:endParaRPr>
          </a:p>
          <a:p>
            <a:pPr>
              <a:lnSpc>
                <a:spcPct val="100000"/>
              </a:lnSpc>
            </a:pPr>
            <a:endParaRPr b="0" lang="en-US" sz="900" spc="-1" strike="noStrike">
              <a:latin typeface="Arial"/>
            </a:endParaRPr>
          </a:p>
          <a:p>
            <a:pPr>
              <a:lnSpc>
                <a:spcPct val="100000"/>
              </a:lnSpc>
            </a:pPr>
            <a:r>
              <a:rPr b="1" lang="en-US" sz="1300" spc="-1" strike="noStrike">
                <a:solidFill>
                  <a:srgbClr val="000000"/>
                </a:solidFill>
                <a:latin typeface="Arial"/>
                <a:ea typeface="DejaVu Sans"/>
              </a:rPr>
              <a:t>Attach and Init mounted storage for miner :</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900" spc="-1" strike="noStrike">
                <a:solidFill>
                  <a:srgbClr val="224b12"/>
                </a:solidFill>
                <a:latin typeface="JetBrains Mono"/>
                <a:ea typeface="DejaVu Sans"/>
              </a:rPr>
              <a:t>lotus-miner storage attach --seal --init /root/devnet/storage1</a:t>
            </a:r>
            <a:endParaRPr b="0" lang="en-US" sz="900" spc="-1" strike="noStrike">
              <a:latin typeface="Arial"/>
            </a:endParaRPr>
          </a:p>
          <a:p>
            <a:pPr>
              <a:lnSpc>
                <a:spcPct val="100000"/>
              </a:lnSpc>
            </a:pPr>
            <a:r>
              <a:rPr b="0" lang="en-US" sz="900" spc="-1" strike="noStrike">
                <a:solidFill>
                  <a:srgbClr val="224b12"/>
                </a:solidFill>
                <a:latin typeface="JetBrains Mono"/>
                <a:ea typeface="DejaVu Sans"/>
              </a:rPr>
              <a:t>lotus-miner storage attach --seal --init /root/devnet/storage2</a:t>
            </a:r>
            <a:endParaRPr b="0" lang="en-US" sz="900" spc="-1" strike="noStrike">
              <a:latin typeface="Arial"/>
            </a:endParaRPr>
          </a:p>
          <a:p>
            <a:pPr>
              <a:lnSpc>
                <a:spcPct val="100000"/>
              </a:lnSpc>
            </a:pPr>
            <a:endParaRPr b="0" lang="en-US" sz="900" spc="-1" strike="noStrike">
              <a:latin typeface="Arial"/>
            </a:endParaRPr>
          </a:p>
          <a:p>
            <a:pPr>
              <a:lnSpc>
                <a:spcPct val="100000"/>
              </a:lnSpc>
            </a:pPr>
            <a:endParaRPr b="0" lang="en-US" sz="900" spc="-1" strike="noStrike">
              <a:latin typeface="Arial"/>
            </a:endParaRPr>
          </a:p>
          <a:p>
            <a:pPr>
              <a:lnSpc>
                <a:spcPct val="100000"/>
              </a:lnSpc>
            </a:pPr>
            <a:r>
              <a:rPr b="1" lang="en-US" sz="1300" spc="-1" strike="noStrike">
                <a:solidFill>
                  <a:srgbClr val="000000"/>
                </a:solidFill>
                <a:latin typeface="Arial"/>
                <a:ea typeface="DejaVu Sans"/>
              </a:rPr>
              <a:t>Attach mounted storage for workers :</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900" spc="-1" strike="noStrike">
                <a:solidFill>
                  <a:srgbClr val="224b12"/>
                </a:solidFill>
                <a:latin typeface="JetBrains Mono"/>
                <a:ea typeface="DejaVu Sans"/>
              </a:rPr>
              <a:t>lotus-worker storage attach --seal /root/devnet/storage1</a:t>
            </a:r>
            <a:endParaRPr b="0" lang="en-US" sz="900" spc="-1" strike="noStrike">
              <a:latin typeface="Arial"/>
            </a:endParaRPr>
          </a:p>
          <a:p>
            <a:pPr>
              <a:lnSpc>
                <a:spcPct val="100000"/>
              </a:lnSpc>
            </a:pPr>
            <a:r>
              <a:rPr b="0" lang="en-US" sz="900" spc="-1" strike="noStrike">
                <a:solidFill>
                  <a:srgbClr val="224b12"/>
                </a:solidFill>
                <a:latin typeface="JetBrains Mono"/>
                <a:ea typeface="DejaVu Sans"/>
              </a:rPr>
              <a:t>lotus-worker storage attach --seal /root/devnet/storage2</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Frame 16_5"/>
          <p:cNvSpPr/>
          <p:nvPr/>
        </p:nvSpPr>
        <p:spPr>
          <a:xfrm>
            <a:off x="215640" y="177480"/>
            <a:ext cx="8709120" cy="4784760"/>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50" name="Rectangle 13_5"/>
          <p:cNvSpPr/>
          <p:nvPr/>
        </p:nvSpPr>
        <p:spPr>
          <a:xfrm>
            <a:off x="6651720" y="0"/>
            <a:ext cx="2012400" cy="5139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51" name="Text Placeholder 1_5"/>
          <p:cNvSpPr/>
          <p:nvPr/>
        </p:nvSpPr>
        <p:spPr>
          <a:xfrm>
            <a:off x="6764040" y="771480"/>
            <a:ext cx="1796400" cy="143640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ffffff"/>
                </a:solidFill>
                <a:latin typeface="Arial"/>
                <a:ea typeface="Arial Unicode MS"/>
              </a:rPr>
              <a:t>Scenario 2:</a:t>
            </a:r>
            <a:endParaRPr b="0" lang="en-US" sz="1800" spc="-1" strike="noStrike">
              <a:latin typeface="Arial"/>
            </a:endParaRPr>
          </a:p>
          <a:p>
            <a:pPr algn="ctr">
              <a:lnSpc>
                <a:spcPct val="100000"/>
              </a:lnSpc>
            </a:pPr>
            <a:r>
              <a:rPr b="1" lang="en-US" sz="1800" spc="-1" strike="noStrike">
                <a:solidFill>
                  <a:srgbClr val="ffffff"/>
                </a:solidFill>
                <a:latin typeface="Arial"/>
                <a:ea typeface="Arial Unicode MS"/>
              </a:rPr>
              <a:t>Shared</a:t>
            </a:r>
            <a:endParaRPr b="0" lang="en-US" sz="1800" spc="-1" strike="noStrike">
              <a:latin typeface="Arial"/>
            </a:endParaRPr>
          </a:p>
          <a:p>
            <a:pPr algn="ctr">
              <a:lnSpc>
                <a:spcPct val="100000"/>
              </a:lnSpc>
            </a:pPr>
            <a:r>
              <a:rPr b="1" lang="en-US" sz="1800" spc="-1" strike="noStrike">
                <a:solidFill>
                  <a:srgbClr val="ffffff"/>
                </a:solidFill>
                <a:latin typeface="Arial"/>
                <a:ea typeface="Arial Unicode MS"/>
              </a:rPr>
              <a:t>Storage</a:t>
            </a:r>
            <a:endParaRPr b="0" lang="en-US" sz="1800" spc="-1" strike="noStrike">
              <a:latin typeface="Arial"/>
            </a:endParaRPr>
          </a:p>
          <a:p>
            <a:pPr algn="ctr">
              <a:lnSpc>
                <a:spcPct val="100000"/>
              </a:lnSpc>
            </a:pPr>
            <a:endParaRPr b="0" lang="en-US" sz="1800" spc="-1" strike="noStrike">
              <a:latin typeface="Arial"/>
            </a:endParaRPr>
          </a:p>
        </p:txBody>
      </p:sp>
      <p:sp>
        <p:nvSpPr>
          <p:cNvPr id="252" name=""/>
          <p:cNvSpPr/>
          <p:nvPr/>
        </p:nvSpPr>
        <p:spPr>
          <a:xfrm>
            <a:off x="829800" y="395640"/>
            <a:ext cx="5025600" cy="28656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1" lang="en-US" sz="1400" spc="-1" strike="noStrike">
                <a:solidFill>
                  <a:srgbClr val="404040"/>
                </a:solidFill>
                <a:latin typeface="Arial"/>
                <a:ea typeface="Arial Unicode MS"/>
              </a:rPr>
              <a:t>Workers Info</a:t>
            </a:r>
            <a:endParaRPr b="0" lang="en-US" sz="1400" spc="-1" strike="noStrike">
              <a:latin typeface="Arial"/>
            </a:endParaRPr>
          </a:p>
        </p:txBody>
      </p:sp>
      <p:sp>
        <p:nvSpPr>
          <p:cNvPr id="253" name=""/>
          <p:cNvSpPr/>
          <p:nvPr/>
        </p:nvSpPr>
        <p:spPr>
          <a:xfrm>
            <a:off x="385200" y="1557000"/>
            <a:ext cx="2968200" cy="18558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800" spc="-1" strike="noStrike">
                <a:solidFill>
                  <a:srgbClr val="000000"/>
                </a:solidFill>
                <a:latin typeface="JetBrains Mono"/>
                <a:ea typeface="DejaVu Sans"/>
              </a:rPr>
              <a:t>Session: </a:t>
            </a:r>
            <a:r>
              <a:rPr b="1" lang="en-US" sz="800" spc="-1" strike="noStrike">
                <a:solidFill>
                  <a:srgbClr val="127622"/>
                </a:solidFill>
                <a:latin typeface="JetBrains Mono"/>
                <a:ea typeface="DejaVu Sans"/>
              </a:rPr>
              <a:t>77a69335-5a26-4059-8b75-2131318ba7e3</a:t>
            </a: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Enabled: true</a:t>
            </a: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Hostname: ip-172-31-36-231</a:t>
            </a: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CPUs: 8; GPUs: []</a:t>
            </a: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RAM: 15.46 GiB; Swap: 0 B</a:t>
            </a: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Reserved memory: 2.223 GiB</a:t>
            </a: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Task types: FIN GET UNS C1 C2 PC2 AP </a:t>
            </a: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bb56783f-faec-427a-9848-1bfb4059f0a4:</a:t>
            </a: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        </a:t>
            </a:r>
            <a:r>
              <a:rPr b="1" lang="en-US" sz="800" spc="-1" strike="noStrike">
                <a:solidFill>
                  <a:srgbClr val="000000"/>
                </a:solidFill>
                <a:latin typeface="JetBrains Mono"/>
                <a:ea typeface="DejaVu Sans"/>
              </a:rPr>
              <a:t>Weight: 10; Use: Seal </a:t>
            </a: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        </a:t>
            </a:r>
            <a:r>
              <a:rPr b="1" lang="en-US" sz="800" spc="-1" strike="noStrike">
                <a:solidFill>
                  <a:srgbClr val="000000"/>
                </a:solidFill>
                <a:latin typeface="JetBrains Mono"/>
                <a:ea typeface="DejaVu Sans"/>
              </a:rPr>
              <a:t>Local: /root/devnet/storage1</a:t>
            </a: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fac05ecc-8b6b-424f-a33c-e3eb6eb694a8:</a:t>
            </a: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        </a:t>
            </a:r>
            <a:r>
              <a:rPr b="1" lang="en-US" sz="800" spc="-1" strike="noStrike">
                <a:solidFill>
                  <a:srgbClr val="000000"/>
                </a:solidFill>
                <a:latin typeface="JetBrains Mono"/>
                <a:ea typeface="DejaVu Sans"/>
              </a:rPr>
              <a:t>Weight: 10; Use: Seal </a:t>
            </a: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        </a:t>
            </a:r>
            <a:r>
              <a:rPr b="1" lang="en-US" sz="800" spc="-1" strike="noStrike">
                <a:solidFill>
                  <a:srgbClr val="000000"/>
                </a:solidFill>
                <a:latin typeface="JetBrains Mono"/>
                <a:ea typeface="DejaVu Sans"/>
              </a:rPr>
              <a:t>Local: /root/devnet/storage2</a:t>
            </a:r>
            <a:endParaRPr b="0" lang="en-US" sz="800" spc="-1" strike="noStrike">
              <a:latin typeface="Arial"/>
            </a:endParaRPr>
          </a:p>
        </p:txBody>
      </p:sp>
      <p:sp>
        <p:nvSpPr>
          <p:cNvPr id="254" name=""/>
          <p:cNvSpPr/>
          <p:nvPr/>
        </p:nvSpPr>
        <p:spPr>
          <a:xfrm>
            <a:off x="3429000" y="1551600"/>
            <a:ext cx="2968200" cy="18558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800" spc="-1" strike="noStrike">
                <a:solidFill>
                  <a:srgbClr val="000000"/>
                </a:solidFill>
                <a:latin typeface="JetBrains Mono"/>
                <a:ea typeface="DejaVu Sans"/>
              </a:rPr>
              <a:t>Session: </a:t>
            </a:r>
            <a:r>
              <a:rPr b="1" lang="en-US" sz="800" spc="-1" strike="noStrike">
                <a:solidFill>
                  <a:srgbClr val="ff0000"/>
                </a:solidFill>
                <a:latin typeface="JetBrains Mono"/>
                <a:ea typeface="DejaVu Sans"/>
              </a:rPr>
              <a:t>81346a03-8370-4f98-a259-c5781e0f0901</a:t>
            </a: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Enabled: true</a:t>
            </a: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Hostname: ip-172-31-36-231</a:t>
            </a: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CPUs: 8; GPUs: []</a:t>
            </a: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RAM: 15.46 GiB; Swap: 0 B</a:t>
            </a: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Reserved memory: 2.548 GiB</a:t>
            </a: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Task types: FIN GET UNS C1 PC1 AP </a:t>
            </a: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bb56783f-faec-427a-9848-1bfb4059f0a4:</a:t>
            </a: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        </a:t>
            </a:r>
            <a:r>
              <a:rPr b="1" lang="en-US" sz="800" spc="-1" strike="noStrike">
                <a:solidFill>
                  <a:srgbClr val="000000"/>
                </a:solidFill>
                <a:latin typeface="JetBrains Mono"/>
                <a:ea typeface="DejaVu Sans"/>
              </a:rPr>
              <a:t>Weight: 10; Use: Seal </a:t>
            </a: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        </a:t>
            </a:r>
            <a:r>
              <a:rPr b="1" lang="en-US" sz="800" spc="-1" strike="noStrike">
                <a:solidFill>
                  <a:srgbClr val="000000"/>
                </a:solidFill>
                <a:latin typeface="JetBrains Mono"/>
                <a:ea typeface="DejaVu Sans"/>
              </a:rPr>
              <a:t>Local: /root/devnet/storage1</a:t>
            </a: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fac05ecc-8b6b-424f-a33c-e3eb6eb694a8:</a:t>
            </a: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        </a:t>
            </a:r>
            <a:r>
              <a:rPr b="1" lang="en-US" sz="800" spc="-1" strike="noStrike">
                <a:solidFill>
                  <a:srgbClr val="000000"/>
                </a:solidFill>
                <a:latin typeface="JetBrains Mono"/>
                <a:ea typeface="DejaVu Sans"/>
              </a:rPr>
              <a:t>Weight: 10; Use: Seal </a:t>
            </a:r>
            <a:endParaRPr b="0" lang="en-US" sz="800" spc="-1" strike="noStrike">
              <a:latin typeface="Arial"/>
            </a:endParaRPr>
          </a:p>
          <a:p>
            <a:pPr>
              <a:lnSpc>
                <a:spcPct val="100000"/>
              </a:lnSpc>
            </a:pPr>
            <a:r>
              <a:rPr b="1" lang="en-US" sz="800" spc="-1" strike="noStrike">
                <a:solidFill>
                  <a:srgbClr val="000000"/>
                </a:solidFill>
                <a:latin typeface="JetBrains Mono"/>
                <a:ea typeface="DejaVu Sans"/>
              </a:rPr>
              <a:t>        </a:t>
            </a:r>
            <a:r>
              <a:rPr b="1" lang="en-US" sz="800" spc="-1" strike="noStrike">
                <a:solidFill>
                  <a:srgbClr val="000000"/>
                </a:solidFill>
                <a:latin typeface="JetBrains Mono"/>
                <a:ea typeface="DejaVu Sans"/>
              </a:rPr>
              <a:t>Local: /root/devnet/storage2</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Frame 16_6"/>
          <p:cNvSpPr/>
          <p:nvPr/>
        </p:nvSpPr>
        <p:spPr>
          <a:xfrm>
            <a:off x="215640" y="177480"/>
            <a:ext cx="8709120" cy="4784760"/>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56" name="Rectangle 13_6"/>
          <p:cNvSpPr/>
          <p:nvPr/>
        </p:nvSpPr>
        <p:spPr>
          <a:xfrm>
            <a:off x="6651720" y="0"/>
            <a:ext cx="2012400" cy="5139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57" name="Text Placeholder 1_6"/>
          <p:cNvSpPr/>
          <p:nvPr/>
        </p:nvSpPr>
        <p:spPr>
          <a:xfrm>
            <a:off x="6764040" y="771480"/>
            <a:ext cx="1796400" cy="143640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ffffff"/>
                </a:solidFill>
                <a:latin typeface="Arial"/>
                <a:ea typeface="Arial Unicode MS"/>
              </a:rPr>
              <a:t>Scenario 2:</a:t>
            </a:r>
            <a:endParaRPr b="0" lang="en-US" sz="1800" spc="-1" strike="noStrike">
              <a:latin typeface="Arial"/>
            </a:endParaRPr>
          </a:p>
          <a:p>
            <a:pPr algn="ctr">
              <a:lnSpc>
                <a:spcPct val="100000"/>
              </a:lnSpc>
            </a:pPr>
            <a:r>
              <a:rPr b="1" lang="en-US" sz="1800" spc="-1" strike="noStrike">
                <a:solidFill>
                  <a:srgbClr val="ffffff"/>
                </a:solidFill>
                <a:latin typeface="Arial"/>
                <a:ea typeface="Arial Unicode MS"/>
              </a:rPr>
              <a:t>Shared</a:t>
            </a:r>
            <a:endParaRPr b="0" lang="en-US" sz="1800" spc="-1" strike="noStrike">
              <a:latin typeface="Arial"/>
            </a:endParaRPr>
          </a:p>
          <a:p>
            <a:pPr algn="ctr">
              <a:lnSpc>
                <a:spcPct val="100000"/>
              </a:lnSpc>
            </a:pPr>
            <a:r>
              <a:rPr b="1" lang="en-US" sz="1800" spc="-1" strike="noStrike">
                <a:solidFill>
                  <a:srgbClr val="ffffff"/>
                </a:solidFill>
                <a:latin typeface="Arial"/>
                <a:ea typeface="Arial Unicode MS"/>
              </a:rPr>
              <a:t>Storage</a:t>
            </a:r>
            <a:endParaRPr b="0" lang="en-US" sz="1800" spc="-1" strike="noStrike">
              <a:latin typeface="Arial"/>
            </a:endParaRPr>
          </a:p>
          <a:p>
            <a:pPr algn="ctr">
              <a:lnSpc>
                <a:spcPct val="100000"/>
              </a:lnSpc>
            </a:pPr>
            <a:endParaRPr b="0" lang="en-US" sz="1800" spc="-1" strike="noStrike">
              <a:latin typeface="Arial"/>
            </a:endParaRPr>
          </a:p>
        </p:txBody>
      </p:sp>
      <p:sp>
        <p:nvSpPr>
          <p:cNvPr id="258" name=""/>
          <p:cNvSpPr/>
          <p:nvPr/>
        </p:nvSpPr>
        <p:spPr>
          <a:xfrm>
            <a:off x="914400" y="192600"/>
            <a:ext cx="5025600" cy="23472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1" lang="en-US" sz="1050" spc="-1" strike="noStrike">
                <a:solidFill>
                  <a:srgbClr val="404040"/>
                </a:solidFill>
                <a:latin typeface="Arial"/>
                <a:ea typeface="Arial Unicode MS"/>
              </a:rPr>
              <a:t>Worker 77a69335 Result</a:t>
            </a:r>
            <a:endParaRPr b="0" lang="en-US" sz="1050" spc="-1" strike="noStrike">
              <a:latin typeface="Arial"/>
            </a:endParaRPr>
          </a:p>
        </p:txBody>
      </p:sp>
      <p:pic>
        <p:nvPicPr>
          <p:cNvPr id="259" name="" descr=""/>
          <p:cNvPicPr/>
          <p:nvPr/>
        </p:nvPicPr>
        <p:blipFill>
          <a:blip r:embed="rId1"/>
          <a:stretch/>
        </p:blipFill>
        <p:spPr>
          <a:xfrm>
            <a:off x="685800" y="460440"/>
            <a:ext cx="5025600" cy="2068560"/>
          </a:xfrm>
          <a:prstGeom prst="rect">
            <a:avLst/>
          </a:prstGeom>
          <a:ln w="0">
            <a:noFill/>
          </a:ln>
        </p:spPr>
      </p:pic>
      <p:pic>
        <p:nvPicPr>
          <p:cNvPr id="260" name="" descr=""/>
          <p:cNvPicPr/>
          <p:nvPr/>
        </p:nvPicPr>
        <p:blipFill>
          <a:blip r:embed="rId2"/>
          <a:stretch/>
        </p:blipFill>
        <p:spPr>
          <a:xfrm>
            <a:off x="685800" y="2831400"/>
            <a:ext cx="5025600" cy="2037600"/>
          </a:xfrm>
          <a:prstGeom prst="rect">
            <a:avLst/>
          </a:prstGeom>
          <a:ln w="0">
            <a:noFill/>
          </a:ln>
        </p:spPr>
      </p:pic>
      <p:sp>
        <p:nvSpPr>
          <p:cNvPr id="261" name=""/>
          <p:cNvSpPr/>
          <p:nvPr/>
        </p:nvSpPr>
        <p:spPr>
          <a:xfrm>
            <a:off x="914400" y="2576880"/>
            <a:ext cx="5025600" cy="23472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1" lang="en-US" sz="1050" spc="-1" strike="noStrike">
                <a:solidFill>
                  <a:srgbClr val="404040"/>
                </a:solidFill>
                <a:latin typeface="Arial"/>
                <a:ea typeface="Arial Unicode MS"/>
              </a:rPr>
              <a:t>Worker 81346a03 Result</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Rectangle 3"/>
          <p:cNvSpPr/>
          <p:nvPr/>
        </p:nvSpPr>
        <p:spPr>
          <a:xfrm>
            <a:off x="0" y="1947600"/>
            <a:ext cx="9140040" cy="262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63" name="Text Placeholder 1"/>
          <p:cNvSpPr/>
          <p:nvPr/>
        </p:nvSpPr>
        <p:spPr>
          <a:xfrm>
            <a:off x="0" y="123480"/>
            <a:ext cx="9140040" cy="572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20"/>
              </a:spcBef>
              <a:tabLst>
                <a:tab algn="l" pos="0"/>
              </a:tabLst>
            </a:pPr>
            <a:r>
              <a:rPr b="0" lang="en-US" sz="3600" spc="-1" strike="noStrike">
                <a:solidFill>
                  <a:srgbClr val="404040"/>
                </a:solidFill>
                <a:latin typeface="Arial"/>
                <a:ea typeface="Arial Unicode MS"/>
              </a:rPr>
              <a:t>Implementing scenario two using RDMA</a:t>
            </a:r>
            <a:endParaRPr b="0" lang="en-US" sz="3600" spc="-1" strike="noStrike">
              <a:latin typeface="Arial"/>
            </a:endParaRPr>
          </a:p>
        </p:txBody>
      </p:sp>
      <p:sp>
        <p:nvSpPr>
          <p:cNvPr id="264" name="Oval 4"/>
          <p:cNvSpPr/>
          <p:nvPr/>
        </p:nvSpPr>
        <p:spPr>
          <a:xfrm>
            <a:off x="5043240" y="2418840"/>
            <a:ext cx="644040" cy="6440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65" name="Oval 11"/>
          <p:cNvSpPr/>
          <p:nvPr/>
        </p:nvSpPr>
        <p:spPr>
          <a:xfrm>
            <a:off x="6447600" y="2421000"/>
            <a:ext cx="644040" cy="6440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66" name="Oval 13"/>
          <p:cNvSpPr/>
          <p:nvPr/>
        </p:nvSpPr>
        <p:spPr>
          <a:xfrm>
            <a:off x="7851600" y="2425320"/>
            <a:ext cx="644040" cy="6440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67" name="TextBox 20"/>
          <p:cNvSpPr/>
          <p:nvPr/>
        </p:nvSpPr>
        <p:spPr>
          <a:xfrm>
            <a:off x="685800" y="1011600"/>
            <a:ext cx="8058600" cy="546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000" spc="-1" strike="noStrike">
                <a:solidFill>
                  <a:srgbClr val="404040"/>
                </a:solidFill>
                <a:latin typeface="Arial"/>
                <a:ea typeface="Arial Unicode MS"/>
              </a:rPr>
              <a:t>In computing, remote direct memory access (RDMA) is a direct memory access from the memory of one computer into that of another without involving either one's operating system. This permits high-throughput, low-latency networking, which is especially useful in massively parallel computer clusters.</a:t>
            </a:r>
            <a:endParaRPr b="0" lang="en-US" sz="1000" spc="-1" strike="noStrike">
              <a:latin typeface="Arial"/>
            </a:endParaRPr>
          </a:p>
        </p:txBody>
      </p:sp>
      <p:grpSp>
        <p:nvGrpSpPr>
          <p:cNvPr id="268" name="Group 21"/>
          <p:cNvGrpSpPr/>
          <p:nvPr/>
        </p:nvGrpSpPr>
        <p:grpSpPr>
          <a:xfrm>
            <a:off x="4650480" y="3111840"/>
            <a:ext cx="1429560" cy="917640"/>
            <a:chOff x="4650480" y="3111840"/>
            <a:chExt cx="1429560" cy="917640"/>
          </a:xfrm>
        </p:grpSpPr>
        <p:sp>
          <p:nvSpPr>
            <p:cNvPr id="269" name="TextBox 22"/>
            <p:cNvSpPr/>
            <p:nvPr/>
          </p:nvSpPr>
          <p:spPr>
            <a:xfrm>
              <a:off x="4650480" y="3392280"/>
              <a:ext cx="1429560" cy="6372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200" spc="-1" strike="noStrike">
                  <a:solidFill>
                    <a:srgbClr val="ffffff"/>
                  </a:solidFill>
                  <a:latin typeface="Arial"/>
                  <a:ea typeface="Arial Unicode MS"/>
                </a:rPr>
                <a:t>High rate Bandwidth 10 ~ 400 GbE/s</a:t>
              </a:r>
              <a:endParaRPr b="0" lang="en-US" sz="1200" spc="-1" strike="noStrike">
                <a:latin typeface="Arial"/>
              </a:endParaRPr>
            </a:p>
          </p:txBody>
        </p:sp>
        <p:sp>
          <p:nvSpPr>
            <p:cNvPr id="270" name="TextBox 23"/>
            <p:cNvSpPr/>
            <p:nvPr/>
          </p:nvSpPr>
          <p:spPr>
            <a:xfrm>
              <a:off x="4650480" y="3111840"/>
              <a:ext cx="1429560" cy="3027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400" spc="-1" strike="noStrike">
                  <a:solidFill>
                    <a:srgbClr val="ffffff"/>
                  </a:solidFill>
                  <a:latin typeface="Arial"/>
                  <a:ea typeface="Arial Unicode MS"/>
                </a:rPr>
                <a:t>Bandwidth</a:t>
              </a:r>
              <a:endParaRPr b="0" lang="en-US" sz="1400" spc="-1" strike="noStrike">
                <a:latin typeface="Arial"/>
              </a:endParaRPr>
            </a:p>
          </p:txBody>
        </p:sp>
      </p:grpSp>
      <p:grpSp>
        <p:nvGrpSpPr>
          <p:cNvPr id="271" name="Group 24"/>
          <p:cNvGrpSpPr/>
          <p:nvPr/>
        </p:nvGrpSpPr>
        <p:grpSpPr>
          <a:xfrm>
            <a:off x="6054840" y="3147840"/>
            <a:ext cx="1429560" cy="735120"/>
            <a:chOff x="6054840" y="3147840"/>
            <a:chExt cx="1429560" cy="735120"/>
          </a:xfrm>
        </p:grpSpPr>
        <p:sp>
          <p:nvSpPr>
            <p:cNvPr id="272" name="TextBox 25"/>
            <p:cNvSpPr/>
            <p:nvPr/>
          </p:nvSpPr>
          <p:spPr>
            <a:xfrm>
              <a:off x="6054840" y="3428280"/>
              <a:ext cx="1429560" cy="45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200" spc="-1" strike="noStrike">
                  <a:solidFill>
                    <a:srgbClr val="ffffff"/>
                  </a:solidFill>
                  <a:latin typeface="Arial"/>
                  <a:ea typeface="Arial Unicode MS"/>
                </a:rPr>
                <a:t>1000 Nano Second latency</a:t>
              </a:r>
              <a:endParaRPr b="0" lang="en-US" sz="1200" spc="-1" strike="noStrike">
                <a:latin typeface="Arial"/>
              </a:endParaRPr>
            </a:p>
          </p:txBody>
        </p:sp>
        <p:sp>
          <p:nvSpPr>
            <p:cNvPr id="273" name="TextBox 26"/>
            <p:cNvSpPr/>
            <p:nvPr/>
          </p:nvSpPr>
          <p:spPr>
            <a:xfrm>
              <a:off x="6054840" y="3147840"/>
              <a:ext cx="1429560" cy="3027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400" spc="-1" strike="noStrike">
                  <a:solidFill>
                    <a:srgbClr val="ffffff"/>
                  </a:solidFill>
                  <a:latin typeface="Arial"/>
                  <a:ea typeface="Arial Unicode MS"/>
                </a:rPr>
                <a:t>Latency</a:t>
              </a:r>
              <a:endParaRPr b="0" lang="en-US" sz="1400" spc="-1" strike="noStrike">
                <a:latin typeface="Arial"/>
              </a:endParaRPr>
            </a:p>
          </p:txBody>
        </p:sp>
      </p:grpSp>
      <p:grpSp>
        <p:nvGrpSpPr>
          <p:cNvPr id="274" name="Group 27"/>
          <p:cNvGrpSpPr/>
          <p:nvPr/>
        </p:nvGrpSpPr>
        <p:grpSpPr>
          <a:xfrm>
            <a:off x="7458840" y="3147840"/>
            <a:ext cx="1429560" cy="735120"/>
            <a:chOff x="7458840" y="3147840"/>
            <a:chExt cx="1429560" cy="735120"/>
          </a:xfrm>
        </p:grpSpPr>
        <p:sp>
          <p:nvSpPr>
            <p:cNvPr id="275" name="TextBox 28"/>
            <p:cNvSpPr/>
            <p:nvPr/>
          </p:nvSpPr>
          <p:spPr>
            <a:xfrm>
              <a:off x="7458840" y="3428280"/>
              <a:ext cx="1429560" cy="45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200" spc="-1" strike="noStrike">
                  <a:solidFill>
                    <a:srgbClr val="ffffff"/>
                  </a:solidFill>
                  <a:latin typeface="Arial"/>
                  <a:ea typeface="Arial Unicode MS"/>
                </a:rPr>
                <a:t>Reduces CPU utilization</a:t>
              </a:r>
              <a:endParaRPr b="0" lang="en-US" sz="1200" spc="-1" strike="noStrike">
                <a:latin typeface="Arial"/>
              </a:endParaRPr>
            </a:p>
          </p:txBody>
        </p:sp>
        <p:sp>
          <p:nvSpPr>
            <p:cNvPr id="276" name="TextBox 29"/>
            <p:cNvSpPr/>
            <p:nvPr/>
          </p:nvSpPr>
          <p:spPr>
            <a:xfrm>
              <a:off x="7458840" y="3147840"/>
              <a:ext cx="1429560" cy="3027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400" spc="-1" strike="noStrike">
                  <a:solidFill>
                    <a:srgbClr val="ffffff"/>
                  </a:solidFill>
                  <a:latin typeface="Arial"/>
                  <a:ea typeface="Arial Unicode MS"/>
                </a:rPr>
                <a:t>CPU</a:t>
              </a:r>
              <a:endParaRPr b="0" lang="en-US" sz="1400" spc="-1" strike="noStrike">
                <a:latin typeface="Arial"/>
              </a:endParaRPr>
            </a:p>
          </p:txBody>
        </p:sp>
      </p:grpSp>
      <p:pic>
        <p:nvPicPr>
          <p:cNvPr id="277" name="" descr=""/>
          <p:cNvPicPr/>
          <p:nvPr/>
        </p:nvPicPr>
        <p:blipFill>
          <a:blip r:embed="rId1"/>
          <a:stretch/>
        </p:blipFill>
        <p:spPr>
          <a:xfrm>
            <a:off x="7973640" y="2523600"/>
            <a:ext cx="407880" cy="407880"/>
          </a:xfrm>
          <a:prstGeom prst="rect">
            <a:avLst/>
          </a:prstGeom>
          <a:ln w="0">
            <a:noFill/>
          </a:ln>
        </p:spPr>
      </p:pic>
      <p:pic>
        <p:nvPicPr>
          <p:cNvPr id="278" name="" descr=""/>
          <p:cNvPicPr/>
          <p:nvPr/>
        </p:nvPicPr>
        <p:blipFill>
          <a:blip r:embed="rId2"/>
          <a:stretch/>
        </p:blipFill>
        <p:spPr>
          <a:xfrm>
            <a:off x="5161320" y="2523600"/>
            <a:ext cx="407880" cy="407880"/>
          </a:xfrm>
          <a:prstGeom prst="rect">
            <a:avLst/>
          </a:prstGeom>
          <a:ln w="0">
            <a:noFill/>
          </a:ln>
        </p:spPr>
      </p:pic>
      <p:pic>
        <p:nvPicPr>
          <p:cNvPr id="279" name="" descr=""/>
          <p:cNvPicPr/>
          <p:nvPr/>
        </p:nvPicPr>
        <p:blipFill>
          <a:blip r:embed="rId3"/>
          <a:stretch/>
        </p:blipFill>
        <p:spPr>
          <a:xfrm>
            <a:off x="6563160" y="2523600"/>
            <a:ext cx="407880" cy="407880"/>
          </a:xfrm>
          <a:prstGeom prst="rect">
            <a:avLst/>
          </a:prstGeom>
          <a:ln w="0">
            <a:noFill/>
          </a:ln>
        </p:spPr>
      </p:pic>
      <p:pic>
        <p:nvPicPr>
          <p:cNvPr id="280" name="" descr=""/>
          <p:cNvPicPr/>
          <p:nvPr/>
        </p:nvPicPr>
        <p:blipFill>
          <a:blip r:embed="rId4"/>
          <a:stretch/>
        </p:blipFill>
        <p:spPr>
          <a:xfrm>
            <a:off x="1371600" y="2286000"/>
            <a:ext cx="1911600" cy="19116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 Placeholder 1_7"/>
          <p:cNvSpPr/>
          <p:nvPr/>
        </p:nvSpPr>
        <p:spPr>
          <a:xfrm>
            <a:off x="0" y="123480"/>
            <a:ext cx="9140040" cy="572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20"/>
              </a:spcBef>
              <a:tabLst>
                <a:tab algn="l" pos="0"/>
              </a:tabLst>
            </a:pPr>
            <a:r>
              <a:rPr b="0" lang="en-US" sz="3600" spc="-1" strike="noStrike">
                <a:solidFill>
                  <a:srgbClr val="404040"/>
                </a:solidFill>
                <a:latin typeface="Arial"/>
                <a:ea typeface="Arial Unicode MS"/>
              </a:rPr>
              <a:t>RDMA Advantages</a:t>
            </a:r>
            <a:endParaRPr b="0" lang="en-US" sz="3600" spc="-1" strike="noStrike">
              <a:latin typeface="Arial"/>
            </a:endParaRPr>
          </a:p>
        </p:txBody>
      </p:sp>
      <p:sp>
        <p:nvSpPr>
          <p:cNvPr id="282" name="Oval 6_0"/>
          <p:cNvSpPr/>
          <p:nvPr/>
        </p:nvSpPr>
        <p:spPr>
          <a:xfrm>
            <a:off x="5460480" y="1188720"/>
            <a:ext cx="644040" cy="644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83" name="Oval 7_0"/>
          <p:cNvSpPr/>
          <p:nvPr/>
        </p:nvSpPr>
        <p:spPr>
          <a:xfrm>
            <a:off x="5964480" y="2902680"/>
            <a:ext cx="644040" cy="644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84" name="Oval 8_0"/>
          <p:cNvSpPr/>
          <p:nvPr/>
        </p:nvSpPr>
        <p:spPr>
          <a:xfrm>
            <a:off x="5964480" y="2045520"/>
            <a:ext cx="644040" cy="644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85" name="Oval 9_0"/>
          <p:cNvSpPr/>
          <p:nvPr/>
        </p:nvSpPr>
        <p:spPr>
          <a:xfrm>
            <a:off x="5460480" y="3759840"/>
            <a:ext cx="644040" cy="644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86" name="Oval 14_0"/>
          <p:cNvSpPr/>
          <p:nvPr/>
        </p:nvSpPr>
        <p:spPr>
          <a:xfrm flipH="1">
            <a:off x="2871000" y="1188720"/>
            <a:ext cx="644040" cy="644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87" name="Oval 15_0"/>
          <p:cNvSpPr/>
          <p:nvPr/>
        </p:nvSpPr>
        <p:spPr>
          <a:xfrm flipH="1">
            <a:off x="2367000" y="2902680"/>
            <a:ext cx="644040" cy="644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88" name="Oval 16_0"/>
          <p:cNvSpPr/>
          <p:nvPr/>
        </p:nvSpPr>
        <p:spPr>
          <a:xfrm flipH="1">
            <a:off x="2367000" y="2045520"/>
            <a:ext cx="644040" cy="644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89" name="Oval 17_0"/>
          <p:cNvSpPr/>
          <p:nvPr/>
        </p:nvSpPr>
        <p:spPr>
          <a:xfrm flipH="1">
            <a:off x="2871000" y="3759840"/>
            <a:ext cx="644040" cy="644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290" name="" descr=""/>
          <p:cNvPicPr/>
          <p:nvPr/>
        </p:nvPicPr>
        <p:blipFill>
          <a:blip r:embed="rId1"/>
          <a:stretch/>
        </p:blipFill>
        <p:spPr>
          <a:xfrm>
            <a:off x="3573000" y="1708200"/>
            <a:ext cx="1897200" cy="1897200"/>
          </a:xfrm>
          <a:prstGeom prst="rect">
            <a:avLst/>
          </a:prstGeom>
          <a:ln w="0">
            <a:noFill/>
          </a:ln>
        </p:spPr>
      </p:pic>
      <p:pic>
        <p:nvPicPr>
          <p:cNvPr id="291" name="" descr=""/>
          <p:cNvPicPr/>
          <p:nvPr/>
        </p:nvPicPr>
        <p:blipFill>
          <a:blip r:embed="rId2"/>
          <a:stretch/>
        </p:blipFill>
        <p:spPr>
          <a:xfrm>
            <a:off x="3000600" y="1304640"/>
            <a:ext cx="362160" cy="362160"/>
          </a:xfrm>
          <a:prstGeom prst="rect">
            <a:avLst/>
          </a:prstGeom>
          <a:ln w="0">
            <a:noFill/>
          </a:ln>
        </p:spPr>
      </p:pic>
      <p:pic>
        <p:nvPicPr>
          <p:cNvPr id="292" name="" descr=""/>
          <p:cNvPicPr/>
          <p:nvPr/>
        </p:nvPicPr>
        <p:blipFill>
          <a:blip r:embed="rId3"/>
          <a:stretch/>
        </p:blipFill>
        <p:spPr>
          <a:xfrm>
            <a:off x="2513520" y="2179080"/>
            <a:ext cx="362160" cy="362160"/>
          </a:xfrm>
          <a:prstGeom prst="rect">
            <a:avLst/>
          </a:prstGeom>
          <a:ln w="0">
            <a:noFill/>
          </a:ln>
        </p:spPr>
      </p:pic>
      <p:pic>
        <p:nvPicPr>
          <p:cNvPr id="293" name="" descr=""/>
          <p:cNvPicPr/>
          <p:nvPr/>
        </p:nvPicPr>
        <p:blipFill>
          <a:blip r:embed="rId4"/>
          <a:stretch/>
        </p:blipFill>
        <p:spPr>
          <a:xfrm>
            <a:off x="2498040" y="3027240"/>
            <a:ext cx="362160" cy="362160"/>
          </a:xfrm>
          <a:prstGeom prst="rect">
            <a:avLst/>
          </a:prstGeom>
          <a:ln w="0">
            <a:noFill/>
          </a:ln>
        </p:spPr>
      </p:pic>
      <p:pic>
        <p:nvPicPr>
          <p:cNvPr id="294" name="" descr=""/>
          <p:cNvPicPr/>
          <p:nvPr/>
        </p:nvPicPr>
        <p:blipFill>
          <a:blip r:embed="rId5"/>
          <a:stretch/>
        </p:blipFill>
        <p:spPr>
          <a:xfrm>
            <a:off x="3007800" y="3886200"/>
            <a:ext cx="362160" cy="362160"/>
          </a:xfrm>
          <a:prstGeom prst="rect">
            <a:avLst/>
          </a:prstGeom>
          <a:ln w="0">
            <a:noFill/>
          </a:ln>
        </p:spPr>
      </p:pic>
      <p:pic>
        <p:nvPicPr>
          <p:cNvPr id="295" name="" descr=""/>
          <p:cNvPicPr/>
          <p:nvPr/>
        </p:nvPicPr>
        <p:blipFill>
          <a:blip r:embed="rId6"/>
          <a:stretch/>
        </p:blipFill>
        <p:spPr>
          <a:xfrm>
            <a:off x="5605200" y="1371600"/>
            <a:ext cx="362160" cy="362160"/>
          </a:xfrm>
          <a:prstGeom prst="rect">
            <a:avLst/>
          </a:prstGeom>
          <a:ln w="0">
            <a:noFill/>
          </a:ln>
        </p:spPr>
      </p:pic>
      <p:pic>
        <p:nvPicPr>
          <p:cNvPr id="296" name="" descr=""/>
          <p:cNvPicPr/>
          <p:nvPr/>
        </p:nvPicPr>
        <p:blipFill>
          <a:blip r:embed="rId7"/>
          <a:stretch/>
        </p:blipFill>
        <p:spPr>
          <a:xfrm>
            <a:off x="6095160" y="2184480"/>
            <a:ext cx="362160" cy="362160"/>
          </a:xfrm>
          <a:prstGeom prst="rect">
            <a:avLst/>
          </a:prstGeom>
          <a:ln w="0">
            <a:noFill/>
          </a:ln>
        </p:spPr>
      </p:pic>
      <p:pic>
        <p:nvPicPr>
          <p:cNvPr id="297" name="" descr=""/>
          <p:cNvPicPr/>
          <p:nvPr/>
        </p:nvPicPr>
        <p:blipFill>
          <a:blip r:embed="rId8"/>
          <a:stretch/>
        </p:blipFill>
        <p:spPr>
          <a:xfrm>
            <a:off x="6129000" y="3007800"/>
            <a:ext cx="362160" cy="362160"/>
          </a:xfrm>
          <a:prstGeom prst="rect">
            <a:avLst/>
          </a:prstGeom>
          <a:ln w="0">
            <a:noFill/>
          </a:ln>
        </p:spPr>
      </p:pic>
      <p:pic>
        <p:nvPicPr>
          <p:cNvPr id="298" name="" descr=""/>
          <p:cNvPicPr/>
          <p:nvPr/>
        </p:nvPicPr>
        <p:blipFill>
          <a:blip r:embed="rId9"/>
          <a:stretch/>
        </p:blipFill>
        <p:spPr>
          <a:xfrm>
            <a:off x="5605920" y="3879720"/>
            <a:ext cx="362160" cy="362160"/>
          </a:xfrm>
          <a:prstGeom prst="rect">
            <a:avLst/>
          </a:prstGeom>
          <a:ln w="0">
            <a:noFill/>
          </a:ln>
        </p:spPr>
      </p:pic>
      <p:sp>
        <p:nvSpPr>
          <p:cNvPr id="299" name=""/>
          <p:cNvSpPr/>
          <p:nvPr/>
        </p:nvSpPr>
        <p:spPr>
          <a:xfrm>
            <a:off x="829440" y="1143000"/>
            <a:ext cx="1910160" cy="54468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0" lang="en-US" sz="800" spc="-1" strike="noStrike">
                <a:solidFill>
                  <a:srgbClr val="000000"/>
                </a:solidFill>
                <a:latin typeface="Arial"/>
                <a:ea typeface="Noto Sans CJK SC"/>
              </a:rPr>
              <a:t>Data transfer between servers and between server and storage without the involvement of the host CPU in the data path</a:t>
            </a:r>
            <a:endParaRPr b="0" lang="en-US" sz="800" spc="-1" strike="noStrike">
              <a:latin typeface="Arial"/>
            </a:endParaRPr>
          </a:p>
        </p:txBody>
      </p:sp>
      <p:sp>
        <p:nvSpPr>
          <p:cNvPr id="300" name=""/>
          <p:cNvSpPr/>
          <p:nvPr/>
        </p:nvSpPr>
        <p:spPr>
          <a:xfrm>
            <a:off x="685800" y="2226240"/>
            <a:ext cx="1596600" cy="20124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0" lang="en-US" sz="800" spc="-1" strike="noStrike">
                <a:solidFill>
                  <a:srgbClr val="000000"/>
                </a:solidFill>
                <a:latin typeface="Arial"/>
                <a:ea typeface="Noto Sans CJK SC"/>
              </a:rPr>
              <a:t>Bandwidth 10 ~ 400 GbE/s </a:t>
            </a:r>
            <a:endParaRPr b="0" lang="en-US" sz="800" spc="-1" strike="noStrike">
              <a:latin typeface="Arial"/>
            </a:endParaRPr>
          </a:p>
        </p:txBody>
      </p:sp>
      <p:sp>
        <p:nvSpPr>
          <p:cNvPr id="301" name=""/>
          <p:cNvSpPr/>
          <p:nvPr/>
        </p:nvSpPr>
        <p:spPr>
          <a:xfrm>
            <a:off x="372240" y="2971800"/>
            <a:ext cx="1910160" cy="430200"/>
          </a:xfrm>
          <a:prstGeom prst="rect">
            <a:avLst/>
          </a:prstGeom>
          <a:noFill/>
          <a:ln w="0">
            <a:noFill/>
          </a:ln>
        </p:spPr>
        <p:style>
          <a:lnRef idx="0"/>
          <a:fillRef idx="0"/>
          <a:effectRef idx="0"/>
          <a:fontRef idx="minor"/>
        </p:style>
        <p:txBody>
          <a:bodyPr lIns="90000" rIns="90000" tIns="45000" bIns="45000">
            <a:noAutofit/>
          </a:bodyPr>
          <a:p>
            <a:pPr marL="457200" algn="ctr">
              <a:lnSpc>
                <a:spcPct val="100000"/>
              </a:lnSpc>
            </a:pPr>
            <a:r>
              <a:rPr b="0" lang="en-US" sz="800" spc="-1" strike="noStrike">
                <a:solidFill>
                  <a:srgbClr val="000000"/>
                </a:solidFill>
                <a:latin typeface="Arial"/>
                <a:ea typeface="Noto Sans CJK SC"/>
              </a:rPr>
              <a:t>RDMA provides low latency through stack bypass and copy avoidance</a:t>
            </a:r>
            <a:endParaRPr b="0" lang="en-US" sz="800" spc="-1" strike="noStrike">
              <a:latin typeface="Arial"/>
            </a:endParaRPr>
          </a:p>
        </p:txBody>
      </p:sp>
      <p:sp>
        <p:nvSpPr>
          <p:cNvPr id="302" name=""/>
          <p:cNvSpPr/>
          <p:nvPr/>
        </p:nvSpPr>
        <p:spPr>
          <a:xfrm>
            <a:off x="1143000" y="3981960"/>
            <a:ext cx="1596600" cy="20124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0" lang="en-US" sz="800" spc="-1" strike="noStrike">
                <a:solidFill>
                  <a:srgbClr val="000000"/>
                </a:solidFill>
                <a:latin typeface="Arial"/>
                <a:ea typeface="Noto Sans CJK SC"/>
              </a:rPr>
              <a:t>Reduces CPU utilization</a:t>
            </a:r>
            <a:endParaRPr b="0" lang="en-US" sz="800" spc="-1" strike="noStrike">
              <a:latin typeface="Arial"/>
            </a:endParaRPr>
          </a:p>
        </p:txBody>
      </p:sp>
      <p:sp>
        <p:nvSpPr>
          <p:cNvPr id="303" name=""/>
          <p:cNvSpPr/>
          <p:nvPr/>
        </p:nvSpPr>
        <p:spPr>
          <a:xfrm>
            <a:off x="6172200" y="1215000"/>
            <a:ext cx="1910160" cy="4302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800" spc="-1" strike="noStrike">
                <a:solidFill>
                  <a:srgbClr val="000000"/>
                </a:solidFill>
                <a:latin typeface="Arial"/>
                <a:ea typeface="Noto Sans CJK SC"/>
              </a:rPr>
              <a:t>Reduces memory bandwidth bottlenecks and provides high bandwidth utilization</a:t>
            </a:r>
            <a:endParaRPr b="0" lang="en-US" sz="800" spc="-1" strike="noStrike">
              <a:latin typeface="Arial"/>
            </a:endParaRPr>
          </a:p>
        </p:txBody>
      </p:sp>
      <p:sp>
        <p:nvSpPr>
          <p:cNvPr id="304" name=""/>
          <p:cNvSpPr/>
          <p:nvPr/>
        </p:nvSpPr>
        <p:spPr>
          <a:xfrm>
            <a:off x="6701040" y="2129400"/>
            <a:ext cx="1946160" cy="4302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800" spc="-1" strike="noStrike">
                <a:solidFill>
                  <a:srgbClr val="000000"/>
                </a:solidFill>
                <a:latin typeface="Arial"/>
                <a:ea typeface="Noto Sans CJK SC"/>
              </a:rPr>
              <a:t>Optimized server utilization with high speed networking and CPU offload</a:t>
            </a:r>
            <a:endParaRPr b="0" lang="en-US" sz="800" spc="-1" strike="noStrike">
              <a:latin typeface="Arial"/>
            </a:endParaRPr>
          </a:p>
        </p:txBody>
      </p:sp>
      <p:sp>
        <p:nvSpPr>
          <p:cNvPr id="305" name=""/>
          <p:cNvSpPr/>
          <p:nvPr/>
        </p:nvSpPr>
        <p:spPr>
          <a:xfrm>
            <a:off x="6665400" y="3007800"/>
            <a:ext cx="1910160" cy="4302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800" spc="-1" strike="noStrike">
                <a:solidFill>
                  <a:srgbClr val="000000"/>
                </a:solidFill>
                <a:latin typeface="Arial"/>
                <a:ea typeface="Noto Sans CJK SC"/>
              </a:rPr>
              <a:t>High availability and high reliability for compute, storage, and network</a:t>
            </a:r>
            <a:endParaRPr b="0" lang="en-US" sz="800" spc="-1" strike="noStrike">
              <a:latin typeface="Arial"/>
            </a:endParaRPr>
          </a:p>
        </p:txBody>
      </p:sp>
      <p:sp>
        <p:nvSpPr>
          <p:cNvPr id="306" name=""/>
          <p:cNvSpPr/>
          <p:nvPr/>
        </p:nvSpPr>
        <p:spPr>
          <a:xfrm>
            <a:off x="6172200" y="3922200"/>
            <a:ext cx="1910160" cy="3157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800" spc="-1" strike="noStrike">
                <a:solidFill>
                  <a:srgbClr val="000000"/>
                </a:solidFill>
                <a:latin typeface="Arial"/>
                <a:ea typeface="Noto Sans CJK SC"/>
              </a:rPr>
              <a:t>Increases total SSD utilization to over 90%</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 Placeholder 1"/>
          <p:cNvSpPr/>
          <p:nvPr/>
        </p:nvSpPr>
        <p:spPr>
          <a:xfrm>
            <a:off x="0" y="123480"/>
            <a:ext cx="9140040" cy="572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20"/>
              </a:spcBef>
              <a:tabLst>
                <a:tab algn="l" pos="0"/>
              </a:tabLst>
            </a:pPr>
            <a:r>
              <a:rPr b="0" lang="en-US" sz="3600" spc="-1" strike="noStrike">
                <a:solidFill>
                  <a:srgbClr val="404040"/>
                </a:solidFill>
                <a:latin typeface="Arial"/>
                <a:ea typeface="Arial Unicode MS"/>
              </a:rPr>
              <a:t>RMDA Protocol</a:t>
            </a:r>
            <a:endParaRPr b="0" lang="en-US" sz="3600" spc="-1" strike="noStrike">
              <a:latin typeface="Arial"/>
            </a:endParaRPr>
          </a:p>
        </p:txBody>
      </p:sp>
      <p:sp>
        <p:nvSpPr>
          <p:cNvPr id="308" name="Text Placeholder 2"/>
          <p:cNvSpPr/>
          <p:nvPr/>
        </p:nvSpPr>
        <p:spPr>
          <a:xfrm>
            <a:off x="0" y="699480"/>
            <a:ext cx="9140040" cy="284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281"/>
              </a:spcBef>
              <a:tabLst>
                <a:tab algn="l" pos="0"/>
              </a:tabLst>
            </a:pPr>
            <a:r>
              <a:rPr b="0" lang="en-US" sz="1400" spc="-1" strike="noStrike">
                <a:solidFill>
                  <a:srgbClr val="404040"/>
                </a:solidFill>
                <a:latin typeface="Arial"/>
                <a:ea typeface="Arial Unicode MS"/>
              </a:rPr>
              <a:t>CPU Offload</a:t>
            </a:r>
            <a:endParaRPr b="0" lang="en-US" sz="1400" spc="-1" strike="noStrike">
              <a:latin typeface="Arial"/>
            </a:endParaRPr>
          </a:p>
        </p:txBody>
      </p:sp>
      <p:pic>
        <p:nvPicPr>
          <p:cNvPr id="309" name="" descr=""/>
          <p:cNvPicPr/>
          <p:nvPr/>
        </p:nvPicPr>
        <p:blipFill>
          <a:blip r:embed="rId1"/>
          <a:stretch/>
        </p:blipFill>
        <p:spPr>
          <a:xfrm>
            <a:off x="1234800" y="1921680"/>
            <a:ext cx="6534000" cy="2911320"/>
          </a:xfrm>
          <a:prstGeom prst="rect">
            <a:avLst/>
          </a:prstGeom>
          <a:ln w="0">
            <a:noFill/>
          </a:ln>
        </p:spPr>
      </p:pic>
      <p:sp>
        <p:nvSpPr>
          <p:cNvPr id="310" name=""/>
          <p:cNvSpPr/>
          <p:nvPr/>
        </p:nvSpPr>
        <p:spPr>
          <a:xfrm>
            <a:off x="1371600" y="1143000"/>
            <a:ext cx="6168600" cy="3826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050" spc="-1" strike="noStrike">
                <a:solidFill>
                  <a:srgbClr val="000000"/>
                </a:solidFill>
                <a:latin typeface="Arial"/>
                <a:ea typeface="Noto Sans CJK SC"/>
              </a:rPr>
              <a:t>RDMA allows direct memory access from the memory of one node into that of another without involving either one’s CPU.</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 Placeholder 1_8"/>
          <p:cNvSpPr/>
          <p:nvPr/>
        </p:nvSpPr>
        <p:spPr>
          <a:xfrm>
            <a:off x="0" y="123480"/>
            <a:ext cx="9140040" cy="572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20"/>
              </a:spcBef>
              <a:tabLst>
                <a:tab algn="l" pos="0"/>
              </a:tabLst>
            </a:pPr>
            <a:r>
              <a:rPr b="0" lang="en-US" sz="3600" spc="-1" strike="noStrike">
                <a:solidFill>
                  <a:srgbClr val="404040"/>
                </a:solidFill>
                <a:latin typeface="Arial"/>
                <a:ea typeface="Arial Unicode MS"/>
              </a:rPr>
              <a:t>RMDA Protocol</a:t>
            </a:r>
            <a:endParaRPr b="0" lang="en-US" sz="3600" spc="-1" strike="noStrike">
              <a:latin typeface="Arial"/>
            </a:endParaRPr>
          </a:p>
        </p:txBody>
      </p:sp>
      <p:sp>
        <p:nvSpPr>
          <p:cNvPr id="312" name="Text Placeholder 2_0"/>
          <p:cNvSpPr/>
          <p:nvPr/>
        </p:nvSpPr>
        <p:spPr>
          <a:xfrm>
            <a:off x="0" y="699480"/>
            <a:ext cx="9140040" cy="284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281"/>
              </a:spcBef>
              <a:tabLst>
                <a:tab algn="l" pos="0"/>
              </a:tabLst>
            </a:pPr>
            <a:r>
              <a:rPr b="0" lang="en-US" sz="1400" spc="-1" strike="noStrike">
                <a:solidFill>
                  <a:srgbClr val="404040"/>
                </a:solidFill>
                <a:latin typeface="Arial"/>
                <a:ea typeface="Arial Unicode MS"/>
              </a:rPr>
              <a:t>Low Latency</a:t>
            </a:r>
            <a:endParaRPr b="0" lang="en-US" sz="1400" spc="-1" strike="noStrike">
              <a:latin typeface="Arial"/>
            </a:endParaRPr>
          </a:p>
        </p:txBody>
      </p:sp>
      <p:pic>
        <p:nvPicPr>
          <p:cNvPr id="313" name="" descr=""/>
          <p:cNvPicPr/>
          <p:nvPr/>
        </p:nvPicPr>
        <p:blipFill>
          <a:blip r:embed="rId1"/>
          <a:stretch/>
        </p:blipFill>
        <p:spPr>
          <a:xfrm>
            <a:off x="1234440" y="1920240"/>
            <a:ext cx="6534360" cy="2913480"/>
          </a:xfrm>
          <a:prstGeom prst="rect">
            <a:avLst/>
          </a:prstGeom>
          <a:ln w="0">
            <a:noFill/>
          </a:ln>
        </p:spPr>
      </p:pic>
      <p:sp>
        <p:nvSpPr>
          <p:cNvPr id="314" name=""/>
          <p:cNvSpPr/>
          <p:nvPr/>
        </p:nvSpPr>
        <p:spPr>
          <a:xfrm>
            <a:off x="1371960" y="1143360"/>
            <a:ext cx="6168600" cy="530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050" spc="-1" strike="noStrike">
                <a:solidFill>
                  <a:srgbClr val="000000"/>
                </a:solidFill>
                <a:latin typeface="Arial"/>
                <a:ea typeface="Noto Sans CJK SC"/>
              </a:rPr>
              <a:t>Extreme low latency is achieved by a combination of hardware offloading and accelerating mechanisms. As a result, end-to-end latency of RDMA sessions can be as low as 1000 nano-seconds or 1 micro-second.</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 descr=""/>
          <p:cNvPicPr/>
          <p:nvPr/>
        </p:nvPicPr>
        <p:blipFill>
          <a:blip r:embed="rId1"/>
          <a:stretch/>
        </p:blipFill>
        <p:spPr>
          <a:xfrm>
            <a:off x="2743200" y="914400"/>
            <a:ext cx="3420000" cy="3996720"/>
          </a:xfrm>
          <a:prstGeom prst="rect">
            <a:avLst/>
          </a:prstGeom>
          <a:ln w="0">
            <a:noFill/>
          </a:ln>
        </p:spPr>
      </p:pic>
      <p:sp>
        <p:nvSpPr>
          <p:cNvPr id="182" name="Text Placeholder 1_15"/>
          <p:cNvSpPr/>
          <p:nvPr/>
        </p:nvSpPr>
        <p:spPr>
          <a:xfrm>
            <a:off x="0" y="123480"/>
            <a:ext cx="9140040" cy="572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20"/>
              </a:spcBef>
              <a:tabLst>
                <a:tab algn="l" pos="0"/>
              </a:tabLst>
            </a:pPr>
            <a:r>
              <a:rPr b="0" lang="en-US" sz="3600" spc="-1" strike="noStrike">
                <a:solidFill>
                  <a:srgbClr val="404040"/>
                </a:solidFill>
                <a:latin typeface="Arial"/>
                <a:ea typeface="Arial Unicode MS"/>
              </a:rPr>
              <a:t>Sealing Job tasks</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 Placeholder 1_10"/>
          <p:cNvSpPr/>
          <p:nvPr/>
        </p:nvSpPr>
        <p:spPr>
          <a:xfrm>
            <a:off x="0" y="123480"/>
            <a:ext cx="9140040" cy="572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20"/>
              </a:spcBef>
              <a:tabLst>
                <a:tab algn="l" pos="0"/>
              </a:tabLst>
            </a:pPr>
            <a:r>
              <a:rPr b="0" lang="en-US" sz="3600" spc="-1" strike="noStrike">
                <a:solidFill>
                  <a:srgbClr val="404040"/>
                </a:solidFill>
                <a:latin typeface="Arial"/>
                <a:ea typeface="Arial Unicode MS"/>
              </a:rPr>
              <a:t>RMDA Protocol</a:t>
            </a:r>
            <a:endParaRPr b="0" lang="en-US" sz="3600" spc="-1" strike="noStrike">
              <a:latin typeface="Arial"/>
            </a:endParaRPr>
          </a:p>
        </p:txBody>
      </p:sp>
      <p:sp>
        <p:nvSpPr>
          <p:cNvPr id="316" name="Text Placeholder 2_1"/>
          <p:cNvSpPr/>
          <p:nvPr/>
        </p:nvSpPr>
        <p:spPr>
          <a:xfrm>
            <a:off x="0" y="699480"/>
            <a:ext cx="9140040" cy="284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1417"/>
              </a:spcBef>
            </a:pPr>
            <a:r>
              <a:rPr b="0" lang="en-US" sz="1400" spc="-1" strike="noStrike">
                <a:solidFill>
                  <a:srgbClr val="404040"/>
                </a:solidFill>
                <a:latin typeface="Arial"/>
                <a:ea typeface="Arial Unicode MS"/>
              </a:rPr>
              <a:t>Suggestions for hardware and software</a:t>
            </a:r>
            <a:endParaRPr b="0" lang="en-US" sz="1400" spc="-1" strike="noStrike">
              <a:latin typeface="Arial"/>
            </a:endParaRPr>
          </a:p>
        </p:txBody>
      </p:sp>
      <p:pic>
        <p:nvPicPr>
          <p:cNvPr id="317" name="" descr=""/>
          <p:cNvPicPr/>
          <p:nvPr/>
        </p:nvPicPr>
        <p:blipFill>
          <a:blip r:embed="rId1"/>
          <a:stretch/>
        </p:blipFill>
        <p:spPr>
          <a:xfrm>
            <a:off x="313200" y="1192680"/>
            <a:ext cx="5169600" cy="3604320"/>
          </a:xfrm>
          <a:prstGeom prst="rect">
            <a:avLst/>
          </a:prstGeom>
          <a:ln w="0">
            <a:noFill/>
          </a:ln>
        </p:spPr>
      </p:pic>
      <p:sp>
        <p:nvSpPr>
          <p:cNvPr id="318" name=""/>
          <p:cNvSpPr/>
          <p:nvPr/>
        </p:nvSpPr>
        <p:spPr>
          <a:xfrm>
            <a:off x="5715000" y="1263600"/>
            <a:ext cx="3196800" cy="1281240"/>
          </a:xfrm>
          <a:prstGeom prst="rect">
            <a:avLst/>
          </a:prstGeom>
          <a:noFill/>
          <a:ln w="0">
            <a:noFill/>
          </a:ln>
        </p:spPr>
        <p:style>
          <a:lnRef idx="0"/>
          <a:fillRef idx="0"/>
          <a:effectRef idx="0"/>
          <a:fontRef idx="minor"/>
        </p:style>
        <p:txBody>
          <a:bodyPr lIns="90000" rIns="90000" tIns="45000" bIns="45000">
            <a:noAutofit/>
          </a:bodyPr>
          <a:p>
            <a:pPr marL="216000" indent="-212400">
              <a:lnSpc>
                <a:spcPct val="100000"/>
              </a:lnSpc>
              <a:buClr>
                <a:srgbClr val="000000"/>
              </a:buClr>
              <a:buSzPct val="45000"/>
              <a:buFont typeface="Wingdings" charset="2"/>
              <a:buChar char=""/>
            </a:pPr>
            <a:r>
              <a:rPr b="1" lang="en-US" sz="1200" spc="-1" strike="noStrike">
                <a:solidFill>
                  <a:srgbClr val="000000"/>
                </a:solidFill>
                <a:latin typeface="Arial"/>
                <a:ea typeface="DejaVu Sans"/>
              </a:rPr>
              <a:t>Hardware</a:t>
            </a:r>
            <a:endParaRPr b="0" lang="en-US" sz="1200" spc="-1" strike="noStrike">
              <a:latin typeface="Arial"/>
            </a:endParaRPr>
          </a:p>
          <a:p>
            <a:pPr>
              <a:lnSpc>
                <a:spcPct val="100000"/>
              </a:lnSpc>
            </a:pPr>
            <a:endParaRPr b="0" lang="en-US" sz="1200" spc="-1" strike="noStrike">
              <a:latin typeface="Arial"/>
            </a:endParaRPr>
          </a:p>
          <a:p>
            <a:pPr marL="216000" indent="-212400">
              <a:lnSpc>
                <a:spcPct val="100000"/>
              </a:lnSpc>
              <a:buClr>
                <a:srgbClr val="000000"/>
              </a:buClr>
              <a:buSzPct val="45000"/>
              <a:buFont typeface="Wingdings" charset="2"/>
              <a:buChar char=""/>
            </a:pPr>
            <a:r>
              <a:rPr b="0" lang="en-US" sz="1200" spc="-1" strike="noStrike" u="sng">
                <a:solidFill>
                  <a:srgbClr val="3f3f3f"/>
                </a:solidFill>
                <a:uFillTx/>
                <a:latin typeface="Arial"/>
                <a:ea typeface="DejaVu Sans"/>
                <a:hlinkClick r:id="rId2"/>
              </a:rPr>
              <a:t>Switch SN-2700 32-port 100 GbE/s</a:t>
            </a:r>
            <a:endParaRPr b="0" lang="en-US" sz="1200" spc="-1" strike="noStrike">
              <a:latin typeface="Arial"/>
            </a:endParaRPr>
          </a:p>
          <a:p>
            <a:pPr>
              <a:lnSpc>
                <a:spcPct val="100000"/>
              </a:lnSpc>
            </a:pPr>
            <a:endParaRPr b="0" lang="en-US" sz="1200" spc="-1" strike="noStrike">
              <a:latin typeface="Arial"/>
            </a:endParaRPr>
          </a:p>
          <a:p>
            <a:pPr marL="216000" indent="-212400">
              <a:lnSpc>
                <a:spcPct val="100000"/>
              </a:lnSpc>
              <a:buClr>
                <a:srgbClr val="000000"/>
              </a:buClr>
              <a:buSzPct val="45000"/>
              <a:buFont typeface="Wingdings" charset="2"/>
              <a:buChar char=""/>
            </a:pPr>
            <a:r>
              <a:rPr b="0" lang="en-US" sz="1200" spc="-1" strike="noStrike" u="sng">
                <a:solidFill>
                  <a:srgbClr val="3f3f3f"/>
                </a:solidFill>
                <a:uFillTx/>
                <a:latin typeface="Arial"/>
                <a:ea typeface="DejaVu Sans"/>
                <a:hlinkClick r:id="rId3"/>
              </a:rPr>
              <a:t>NIC MCX516A-CCAT ConnectX-5</a:t>
            </a:r>
            <a:endParaRPr b="0" lang="en-US" sz="1200" spc="-1" strike="noStrike">
              <a:latin typeface="Arial"/>
            </a:endParaRPr>
          </a:p>
          <a:p>
            <a:pPr>
              <a:lnSpc>
                <a:spcPct val="100000"/>
              </a:lnSpc>
            </a:pPr>
            <a:endParaRPr b="0" lang="en-US" sz="1200" spc="-1" strike="noStrike">
              <a:latin typeface="Arial"/>
            </a:endParaRPr>
          </a:p>
          <a:p>
            <a:pPr marL="216000" indent="-212400">
              <a:lnSpc>
                <a:spcPct val="100000"/>
              </a:lnSpc>
              <a:buClr>
                <a:srgbClr val="000000"/>
              </a:buClr>
              <a:buSzPct val="45000"/>
              <a:buFont typeface="Wingdings" charset="2"/>
              <a:buChar char=""/>
            </a:pPr>
            <a:r>
              <a:rPr b="0" lang="en-US" sz="1200" spc="-1" strike="noStrike" u="sng">
                <a:solidFill>
                  <a:srgbClr val="3f3f3f"/>
                </a:solidFill>
                <a:uFillTx/>
                <a:latin typeface="Arial"/>
                <a:ea typeface="DejaVu Sans"/>
                <a:hlinkClick r:id="rId4"/>
              </a:rPr>
              <a:t>CableMCP1600-C003E26N DAC (1to1)</a:t>
            </a:r>
            <a:endParaRPr b="0" lang="en-US" sz="1200" spc="-1" strike="noStrike">
              <a:latin typeface="Arial"/>
            </a:endParaRPr>
          </a:p>
        </p:txBody>
      </p:sp>
      <p:sp>
        <p:nvSpPr>
          <p:cNvPr id="319" name=""/>
          <p:cNvSpPr/>
          <p:nvPr/>
        </p:nvSpPr>
        <p:spPr>
          <a:xfrm>
            <a:off x="5715000" y="2743200"/>
            <a:ext cx="3196800" cy="2053800"/>
          </a:xfrm>
          <a:prstGeom prst="rect">
            <a:avLst/>
          </a:prstGeom>
          <a:noFill/>
          <a:ln w="0">
            <a:noFill/>
          </a:ln>
        </p:spPr>
        <p:style>
          <a:lnRef idx="0"/>
          <a:fillRef idx="0"/>
          <a:effectRef idx="0"/>
          <a:fontRef idx="minor"/>
        </p:style>
        <p:txBody>
          <a:bodyPr lIns="90000" rIns="90000" tIns="45000" bIns="45000">
            <a:noAutofit/>
          </a:bodyPr>
          <a:p>
            <a:pPr marL="216000" indent="-212400">
              <a:lnSpc>
                <a:spcPct val="100000"/>
              </a:lnSpc>
              <a:buClr>
                <a:srgbClr val="000000"/>
              </a:buClr>
              <a:buSzPct val="45000"/>
              <a:buFont typeface="Wingdings" charset="2"/>
              <a:buChar char=""/>
            </a:pPr>
            <a:r>
              <a:rPr b="1" lang="en-US" sz="1200" spc="-1" strike="noStrike">
                <a:solidFill>
                  <a:srgbClr val="000000"/>
                </a:solidFill>
                <a:latin typeface="Arial"/>
                <a:ea typeface="DejaVu Sans"/>
              </a:rPr>
              <a:t>Software</a:t>
            </a:r>
            <a:endParaRPr b="0" lang="en-US" sz="1200" spc="-1" strike="noStrike">
              <a:latin typeface="Arial"/>
            </a:endParaRPr>
          </a:p>
          <a:p>
            <a:pPr>
              <a:lnSpc>
                <a:spcPct val="100000"/>
              </a:lnSpc>
            </a:pPr>
            <a:endParaRPr b="0" lang="en-US" sz="1200" spc="-1" strike="noStrike">
              <a:latin typeface="Arial"/>
            </a:endParaRPr>
          </a:p>
          <a:p>
            <a:pPr marL="216000" indent="-212400">
              <a:lnSpc>
                <a:spcPct val="100000"/>
              </a:lnSpc>
              <a:buClr>
                <a:srgbClr val="000000"/>
              </a:buClr>
              <a:buSzPct val="45000"/>
              <a:buFont typeface="Wingdings" charset="2"/>
              <a:buChar char=""/>
            </a:pPr>
            <a:r>
              <a:rPr b="0" lang="en-US" sz="1200" spc="-1" strike="noStrike" u="sng">
                <a:solidFill>
                  <a:srgbClr val="3f3f3f"/>
                </a:solidFill>
                <a:uFillTx/>
                <a:latin typeface="Arial"/>
                <a:ea typeface="DejaVu Sans"/>
                <a:hlinkClick r:id="rId5"/>
              </a:rPr>
              <a:t>nfs over RDMA</a:t>
            </a:r>
            <a:endParaRPr b="0" lang="en-US" sz="1200" spc="-1" strike="noStrike">
              <a:latin typeface="Arial"/>
            </a:endParaRPr>
          </a:p>
          <a:p>
            <a:pPr>
              <a:lnSpc>
                <a:spcPct val="100000"/>
              </a:lnSpc>
            </a:pPr>
            <a:endParaRPr b="0" lang="en-US" sz="1200" spc="-1" strike="noStrike">
              <a:latin typeface="Arial"/>
            </a:endParaRPr>
          </a:p>
          <a:p>
            <a:pPr marL="216000" indent="-212400">
              <a:lnSpc>
                <a:spcPct val="100000"/>
              </a:lnSpc>
              <a:buClr>
                <a:srgbClr val="000000"/>
              </a:buClr>
              <a:buSzPct val="45000"/>
              <a:buFont typeface="Wingdings" charset="2"/>
              <a:buChar char=""/>
            </a:pPr>
            <a:r>
              <a:rPr b="0" lang="en-US" sz="1200" spc="-1" strike="noStrike" u="sng">
                <a:solidFill>
                  <a:srgbClr val="3f3f3f"/>
                </a:solidFill>
                <a:uFillTx/>
                <a:latin typeface="Arial"/>
                <a:ea typeface="DejaVu Sans"/>
                <a:hlinkClick r:id="rId6"/>
              </a:rPr>
              <a:t>RDMA roce solutions</a:t>
            </a:r>
            <a:endParaRPr b="0" lang="en-US" sz="1200" spc="-1" strike="noStrike">
              <a:latin typeface="Arial"/>
            </a:endParaRPr>
          </a:p>
          <a:p>
            <a:pPr>
              <a:lnSpc>
                <a:spcPct val="100000"/>
              </a:lnSpc>
            </a:pPr>
            <a:endParaRPr b="0" lang="en-US" sz="1200" spc="-1" strike="noStrike">
              <a:latin typeface="Arial"/>
            </a:endParaRPr>
          </a:p>
          <a:p>
            <a:pPr marL="216000" indent="-212400">
              <a:lnSpc>
                <a:spcPct val="100000"/>
              </a:lnSpc>
              <a:buClr>
                <a:srgbClr val="000000"/>
              </a:buClr>
              <a:buSzPct val="45000"/>
              <a:buFont typeface="Wingdings" charset="2"/>
              <a:buChar char=""/>
            </a:pPr>
            <a:r>
              <a:rPr b="0" lang="en-US" sz="1200" spc="-1" strike="noStrike" u="sng">
                <a:solidFill>
                  <a:srgbClr val="3f3f3f"/>
                </a:solidFill>
                <a:uFillTx/>
                <a:latin typeface="Arial"/>
                <a:ea typeface="DejaVu Sans"/>
                <a:hlinkClick r:id="rId7"/>
              </a:rPr>
              <a:t>Ethernet Drivers</a:t>
            </a:r>
            <a:endParaRPr b="0" lang="en-US" sz="1200" spc="-1" strike="noStrike">
              <a:latin typeface="Arial"/>
            </a:endParaRPr>
          </a:p>
          <a:p>
            <a:pPr>
              <a:lnSpc>
                <a:spcPct val="100000"/>
              </a:lnSpc>
            </a:pPr>
            <a:endParaRPr b="0" lang="en-US" sz="1200" spc="-1" strike="noStrike">
              <a:latin typeface="Arial"/>
            </a:endParaRPr>
          </a:p>
          <a:p>
            <a:pPr marL="216000" indent="-212400">
              <a:lnSpc>
                <a:spcPct val="100000"/>
              </a:lnSpc>
              <a:buClr>
                <a:srgbClr val="000000"/>
              </a:buClr>
              <a:buSzPct val="45000"/>
              <a:buFont typeface="Wingdings" charset="2"/>
              <a:buChar char=""/>
            </a:pPr>
            <a:r>
              <a:rPr b="0" lang="en-US" sz="1200" spc="-1" strike="noStrike" u="sng">
                <a:solidFill>
                  <a:srgbClr val="3f3f3f"/>
                </a:solidFill>
                <a:uFillTx/>
                <a:latin typeface="Arial"/>
                <a:ea typeface="DejaVu Sans"/>
                <a:hlinkClick r:id="rId8"/>
              </a:rPr>
              <a:t>Firmware</a:t>
            </a:r>
            <a:endParaRPr b="0" lang="en-US" sz="1200" spc="-1" strike="noStrike">
              <a:latin typeface="Arial"/>
            </a:endParaRPr>
          </a:p>
          <a:p>
            <a:pPr>
              <a:lnSpc>
                <a:spcPct val="100000"/>
              </a:lnSpc>
            </a:pPr>
            <a:endParaRPr b="0" lang="en-US" sz="1200" spc="-1" strike="noStrike">
              <a:latin typeface="Arial"/>
            </a:endParaRPr>
          </a:p>
          <a:p>
            <a:pPr marL="216000" indent="-212400">
              <a:lnSpc>
                <a:spcPct val="100000"/>
              </a:lnSpc>
              <a:buClr>
                <a:srgbClr val="000000"/>
              </a:buClr>
              <a:buSzPct val="45000"/>
              <a:buFont typeface="Wingdings" charset="2"/>
              <a:buChar char=""/>
            </a:pPr>
            <a:r>
              <a:rPr b="0" lang="en-US" sz="1200" spc="-1" strike="noStrike" u="sng">
                <a:solidFill>
                  <a:srgbClr val="3f3f3f"/>
                </a:solidFill>
                <a:uFillTx/>
                <a:latin typeface="Arial"/>
                <a:ea typeface="DejaVu Sans"/>
                <a:hlinkClick r:id="rId9"/>
              </a:rPr>
              <a:t>RDMA over converged Ethernet (RoCE)</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 Placeholder 1"/>
          <p:cNvSpPr/>
          <p:nvPr/>
        </p:nvSpPr>
        <p:spPr>
          <a:xfrm>
            <a:off x="0" y="123480"/>
            <a:ext cx="9140040" cy="572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20"/>
              </a:spcBef>
              <a:tabLst>
                <a:tab algn="l" pos="0"/>
              </a:tabLst>
            </a:pPr>
            <a:r>
              <a:rPr b="0" lang="en-US" sz="3600" spc="-1" strike="noStrike">
                <a:solidFill>
                  <a:srgbClr val="404040"/>
                </a:solidFill>
                <a:latin typeface="Arial"/>
                <a:ea typeface="Arial Unicode MS"/>
              </a:rPr>
              <a:t>Job Tracker</a:t>
            </a:r>
            <a:endParaRPr b="0" lang="en-US" sz="3600" spc="-1" strike="noStrike">
              <a:latin typeface="Arial"/>
            </a:endParaRPr>
          </a:p>
        </p:txBody>
      </p:sp>
      <p:sp>
        <p:nvSpPr>
          <p:cNvPr id="321" name="Text Placeholder 2"/>
          <p:cNvSpPr/>
          <p:nvPr/>
        </p:nvSpPr>
        <p:spPr>
          <a:xfrm>
            <a:off x="0" y="699480"/>
            <a:ext cx="9140040" cy="284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281"/>
              </a:spcBef>
              <a:tabLst>
                <a:tab algn="l" pos="0"/>
              </a:tabLst>
            </a:pPr>
            <a:r>
              <a:rPr b="0" lang="en-US" sz="1400" spc="-1" strike="noStrike">
                <a:solidFill>
                  <a:srgbClr val="404040"/>
                </a:solidFill>
                <a:latin typeface="Arial"/>
                <a:ea typeface="Arial Unicode MS"/>
              </a:rPr>
              <a:t>Real-time tracking of your sealing jobs</a:t>
            </a:r>
            <a:endParaRPr b="0" lang="en-US" sz="1400" spc="-1" strike="noStrike">
              <a:latin typeface="Arial"/>
            </a:endParaRPr>
          </a:p>
        </p:txBody>
      </p:sp>
      <p:pic>
        <p:nvPicPr>
          <p:cNvPr id="322" name="" descr=""/>
          <p:cNvPicPr/>
          <p:nvPr/>
        </p:nvPicPr>
        <p:blipFill>
          <a:blip r:embed="rId1"/>
          <a:stretch/>
        </p:blipFill>
        <p:spPr>
          <a:xfrm>
            <a:off x="3465000" y="2008800"/>
            <a:ext cx="2210400" cy="2210400"/>
          </a:xfrm>
          <a:prstGeom prst="rect">
            <a:avLst/>
          </a:prstGeom>
          <a:ln w="0">
            <a:noFill/>
          </a:ln>
          <a:effectLst>
            <a:outerShdw dist="101823" dir="2700000" blurRad="0">
              <a:srgbClr val="808080"/>
            </a:outerShdw>
          </a:effectLst>
        </p:spPr>
      </p:pic>
      <p:sp>
        <p:nvSpPr>
          <p:cNvPr id="323" name=""/>
          <p:cNvSpPr/>
          <p:nvPr/>
        </p:nvSpPr>
        <p:spPr>
          <a:xfrm>
            <a:off x="457200" y="2057400"/>
            <a:ext cx="2739600" cy="63972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0" lang="en-US" sz="1300" spc="-1" strike="noStrike">
                <a:solidFill>
                  <a:srgbClr val="000000"/>
                </a:solidFill>
                <a:latin typeface="Arial"/>
                <a:ea typeface="Noto Sans CJK SC"/>
              </a:rPr>
              <a:t>Track the duration of tasks completed by workers</a:t>
            </a:r>
            <a:endParaRPr b="0" lang="en-US" sz="1300" spc="-1" strike="noStrike">
              <a:latin typeface="Arial"/>
            </a:endParaRPr>
          </a:p>
        </p:txBody>
      </p:sp>
      <p:sp>
        <p:nvSpPr>
          <p:cNvPr id="324" name=""/>
          <p:cNvSpPr/>
          <p:nvPr/>
        </p:nvSpPr>
        <p:spPr>
          <a:xfrm>
            <a:off x="457200" y="3651480"/>
            <a:ext cx="2739600" cy="45540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0" lang="en-US" sz="1300" spc="-1" strike="noStrike">
                <a:solidFill>
                  <a:srgbClr val="000000"/>
                </a:solidFill>
                <a:latin typeface="Arial"/>
                <a:ea typeface="Noto Sans CJK SC"/>
              </a:rPr>
              <a:t>Check the mining log for task completion duration</a:t>
            </a:r>
            <a:endParaRPr b="0" lang="en-US" sz="1300" spc="-1" strike="noStrike">
              <a:latin typeface="Arial"/>
            </a:endParaRPr>
          </a:p>
        </p:txBody>
      </p:sp>
      <p:sp>
        <p:nvSpPr>
          <p:cNvPr id="325" name=""/>
          <p:cNvSpPr/>
          <p:nvPr/>
        </p:nvSpPr>
        <p:spPr>
          <a:xfrm>
            <a:off x="5943600" y="2057400"/>
            <a:ext cx="2739600" cy="45540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0" lang="en-US" sz="1300" spc="-1" strike="noStrike">
                <a:solidFill>
                  <a:srgbClr val="000000"/>
                </a:solidFill>
                <a:latin typeface="Arial"/>
                <a:ea typeface="Noto Sans CJK SC"/>
              </a:rPr>
              <a:t>Job tracking logs were saved to a log file</a:t>
            </a:r>
            <a:endParaRPr b="0" lang="en-US" sz="1300" spc="-1" strike="noStrike">
              <a:latin typeface="Arial"/>
            </a:endParaRPr>
          </a:p>
        </p:txBody>
      </p:sp>
      <p:sp>
        <p:nvSpPr>
          <p:cNvPr id="326" name=""/>
          <p:cNvSpPr/>
          <p:nvPr/>
        </p:nvSpPr>
        <p:spPr>
          <a:xfrm>
            <a:off x="5943600" y="3657600"/>
            <a:ext cx="2739600" cy="45540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0" lang="en-US" sz="1300" spc="-1" strike="noStrike">
                <a:solidFill>
                  <a:srgbClr val="000000"/>
                </a:solidFill>
                <a:latin typeface="Arial"/>
                <a:ea typeface="Noto Sans CJK SC"/>
              </a:rPr>
              <a:t>Reference JobTracker to lotus code easily</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 Placeholder 1_12"/>
          <p:cNvSpPr/>
          <p:nvPr/>
        </p:nvSpPr>
        <p:spPr>
          <a:xfrm>
            <a:off x="0" y="123480"/>
            <a:ext cx="9140040" cy="572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20"/>
              </a:spcBef>
              <a:tabLst>
                <a:tab algn="l" pos="0"/>
              </a:tabLst>
            </a:pPr>
            <a:r>
              <a:rPr b="0" lang="en-US" sz="3600" spc="-1" strike="noStrike">
                <a:solidFill>
                  <a:srgbClr val="404040"/>
                </a:solidFill>
                <a:latin typeface="Arial"/>
                <a:ea typeface="Arial Unicode MS"/>
              </a:rPr>
              <a:t>Job Tracker</a:t>
            </a:r>
            <a:endParaRPr b="0" lang="en-US" sz="3600" spc="-1" strike="noStrike">
              <a:latin typeface="Arial"/>
            </a:endParaRPr>
          </a:p>
        </p:txBody>
      </p:sp>
      <p:sp>
        <p:nvSpPr>
          <p:cNvPr id="328" name="Text Placeholder 2_3"/>
          <p:cNvSpPr/>
          <p:nvPr/>
        </p:nvSpPr>
        <p:spPr>
          <a:xfrm>
            <a:off x="0" y="699480"/>
            <a:ext cx="9140040" cy="284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281"/>
              </a:spcBef>
              <a:tabLst>
                <a:tab algn="l" pos="0"/>
              </a:tabLst>
            </a:pPr>
            <a:r>
              <a:rPr b="0" lang="en-US" sz="1400" spc="-1" strike="noStrike">
                <a:solidFill>
                  <a:srgbClr val="404040"/>
                </a:solidFill>
                <a:latin typeface="Arial"/>
                <a:ea typeface="Arial Unicode MS"/>
              </a:rPr>
              <a:t>code</a:t>
            </a:r>
            <a:endParaRPr b="0" lang="en-US" sz="1400" spc="-1" strike="noStrike">
              <a:latin typeface="Arial"/>
            </a:endParaRPr>
          </a:p>
        </p:txBody>
      </p:sp>
      <p:pic>
        <p:nvPicPr>
          <p:cNvPr id="329" name="" descr=""/>
          <p:cNvPicPr/>
          <p:nvPr/>
        </p:nvPicPr>
        <p:blipFill>
          <a:blip r:embed="rId1"/>
          <a:stretch/>
        </p:blipFill>
        <p:spPr>
          <a:xfrm>
            <a:off x="1805400" y="1069920"/>
            <a:ext cx="5493600" cy="37530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 Placeholder 1_11"/>
          <p:cNvSpPr/>
          <p:nvPr/>
        </p:nvSpPr>
        <p:spPr>
          <a:xfrm>
            <a:off x="0" y="123480"/>
            <a:ext cx="9140040" cy="572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20"/>
              </a:spcBef>
              <a:tabLst>
                <a:tab algn="l" pos="0"/>
              </a:tabLst>
            </a:pPr>
            <a:r>
              <a:rPr b="0" lang="en-US" sz="3600" spc="-1" strike="noStrike">
                <a:solidFill>
                  <a:srgbClr val="404040"/>
                </a:solidFill>
                <a:latin typeface="Arial"/>
                <a:ea typeface="Arial Unicode MS"/>
              </a:rPr>
              <a:t>Job Tracker</a:t>
            </a:r>
            <a:endParaRPr b="0" lang="en-US" sz="3600" spc="-1" strike="noStrike">
              <a:latin typeface="Arial"/>
            </a:endParaRPr>
          </a:p>
        </p:txBody>
      </p:sp>
      <p:sp>
        <p:nvSpPr>
          <p:cNvPr id="331" name="Text Placeholder 2_2"/>
          <p:cNvSpPr/>
          <p:nvPr/>
        </p:nvSpPr>
        <p:spPr>
          <a:xfrm>
            <a:off x="0" y="699480"/>
            <a:ext cx="9140040" cy="284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281"/>
              </a:spcBef>
              <a:tabLst>
                <a:tab algn="l" pos="0"/>
              </a:tabLst>
            </a:pPr>
            <a:r>
              <a:rPr b="0" lang="en-US" sz="1400" spc="-1" strike="noStrike">
                <a:solidFill>
                  <a:srgbClr val="404040"/>
                </a:solidFill>
                <a:latin typeface="Arial"/>
                <a:ea typeface="Arial Unicode MS"/>
              </a:rPr>
              <a:t>Result</a:t>
            </a:r>
            <a:endParaRPr b="0" lang="en-US" sz="1400" spc="-1" strike="noStrike">
              <a:latin typeface="Arial"/>
            </a:endParaRPr>
          </a:p>
        </p:txBody>
      </p:sp>
      <p:pic>
        <p:nvPicPr>
          <p:cNvPr id="332" name="" descr=""/>
          <p:cNvPicPr/>
          <p:nvPr/>
        </p:nvPicPr>
        <p:blipFill>
          <a:blip r:embed="rId1"/>
          <a:stretch/>
        </p:blipFill>
        <p:spPr>
          <a:xfrm>
            <a:off x="273600" y="1062000"/>
            <a:ext cx="8589600" cy="428040"/>
          </a:xfrm>
          <a:prstGeom prst="rect">
            <a:avLst/>
          </a:prstGeom>
          <a:ln w="0">
            <a:noFill/>
          </a:ln>
        </p:spPr>
      </p:pic>
      <p:pic>
        <p:nvPicPr>
          <p:cNvPr id="333" name="" descr=""/>
          <p:cNvPicPr/>
          <p:nvPr/>
        </p:nvPicPr>
        <p:blipFill>
          <a:blip r:embed="rId2"/>
          <a:stretch/>
        </p:blipFill>
        <p:spPr>
          <a:xfrm>
            <a:off x="2214000" y="1599840"/>
            <a:ext cx="4835520" cy="319716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4" name="" descr=""/>
          <p:cNvPicPr/>
          <p:nvPr/>
        </p:nvPicPr>
        <p:blipFill>
          <a:blip r:embed="rId1"/>
          <a:stretch/>
        </p:blipFill>
        <p:spPr>
          <a:xfrm>
            <a:off x="457200" y="965160"/>
            <a:ext cx="5027400" cy="3911760"/>
          </a:xfrm>
          <a:prstGeom prst="rect">
            <a:avLst/>
          </a:prstGeom>
          <a:ln w="0">
            <a:noFill/>
          </a:ln>
        </p:spPr>
      </p:pic>
      <p:sp>
        <p:nvSpPr>
          <p:cNvPr id="335" name="Text Placeholder 1_3"/>
          <p:cNvSpPr/>
          <p:nvPr/>
        </p:nvSpPr>
        <p:spPr>
          <a:xfrm>
            <a:off x="0" y="123480"/>
            <a:ext cx="9140040" cy="572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20"/>
              </a:spcBef>
              <a:tabLst>
                <a:tab algn="l" pos="0"/>
              </a:tabLst>
            </a:pPr>
            <a:r>
              <a:rPr b="0" lang="en-US" sz="3600" spc="-1" strike="noStrike">
                <a:solidFill>
                  <a:srgbClr val="404040"/>
                </a:solidFill>
                <a:latin typeface="Arial"/>
                <a:ea typeface="Arial Unicode MS"/>
              </a:rPr>
              <a:t>Lab servers</a:t>
            </a:r>
            <a:endParaRPr b="0" lang="en-US" sz="3600" spc="-1" strike="noStrike">
              <a:latin typeface="Arial"/>
            </a:endParaRPr>
          </a:p>
        </p:txBody>
      </p:sp>
      <p:graphicFrame>
        <p:nvGraphicFramePr>
          <p:cNvPr id="336" name=""/>
          <p:cNvGraphicFramePr/>
          <p:nvPr/>
        </p:nvGraphicFramePr>
        <p:xfrm>
          <a:off x="6429240" y="1467000"/>
          <a:ext cx="2341440" cy="2484000"/>
        </p:xfrm>
        <a:graphic>
          <a:graphicData uri="http://schemas.openxmlformats.org/drawingml/2006/chart">
            <c:chart xmlns:c="http://schemas.openxmlformats.org/drawingml/2006/chart" xmlns:r="http://schemas.openxmlformats.org/officeDocument/2006/relationships" r:id="rId2"/>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3" name="" descr=""/>
          <p:cNvPicPr/>
          <p:nvPr/>
        </p:nvPicPr>
        <p:blipFill>
          <a:blip r:embed="rId1">
            <a:alphaModFix amt="90000"/>
          </a:blip>
          <a:stretch/>
        </p:blipFill>
        <p:spPr>
          <a:xfrm>
            <a:off x="685800" y="914400"/>
            <a:ext cx="8111520" cy="3823200"/>
          </a:xfrm>
          <a:prstGeom prst="rect">
            <a:avLst/>
          </a:prstGeom>
          <a:ln w="0">
            <a:noFill/>
          </a:ln>
        </p:spPr>
      </p:pic>
      <p:sp>
        <p:nvSpPr>
          <p:cNvPr id="184" name="Text Placeholder 1_16"/>
          <p:cNvSpPr/>
          <p:nvPr/>
        </p:nvSpPr>
        <p:spPr>
          <a:xfrm>
            <a:off x="0" y="123480"/>
            <a:ext cx="9140040" cy="572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20"/>
              </a:spcBef>
              <a:tabLst>
                <a:tab algn="l" pos="0"/>
              </a:tabLst>
            </a:pPr>
            <a:r>
              <a:rPr b="0" lang="en-US" sz="3600" spc="-1" strike="noStrike">
                <a:solidFill>
                  <a:srgbClr val="404040"/>
                </a:solidFill>
                <a:latin typeface="Arial"/>
                <a:ea typeface="Arial Unicode MS"/>
              </a:rPr>
              <a:t>S</a:t>
            </a:r>
            <a:r>
              <a:rPr b="0" lang="en-US" sz="3600" spc="-1" strike="noStrike">
                <a:solidFill>
                  <a:srgbClr val="404040"/>
                </a:solidFill>
                <a:latin typeface="Arial"/>
                <a:ea typeface="Arial Unicode MS"/>
              </a:rPr>
              <a:t>e</a:t>
            </a:r>
            <a:r>
              <a:rPr b="0" lang="en-US" sz="3600" spc="-1" strike="noStrike">
                <a:solidFill>
                  <a:srgbClr val="404040"/>
                </a:solidFill>
                <a:latin typeface="Arial"/>
                <a:ea typeface="Arial Unicode MS"/>
              </a:rPr>
              <a:t>a</a:t>
            </a:r>
            <a:r>
              <a:rPr b="0" lang="en-US" sz="3600" spc="-1" strike="noStrike">
                <a:solidFill>
                  <a:srgbClr val="404040"/>
                </a:solidFill>
                <a:latin typeface="Arial"/>
                <a:ea typeface="Arial Unicode MS"/>
              </a:rPr>
              <a:t>li</a:t>
            </a:r>
            <a:r>
              <a:rPr b="0" lang="en-US" sz="3600" spc="-1" strike="noStrike">
                <a:solidFill>
                  <a:srgbClr val="404040"/>
                </a:solidFill>
                <a:latin typeface="Arial"/>
                <a:ea typeface="Arial Unicode MS"/>
              </a:rPr>
              <a:t>n</a:t>
            </a:r>
            <a:r>
              <a:rPr b="0" lang="en-US" sz="3600" spc="-1" strike="noStrike">
                <a:solidFill>
                  <a:srgbClr val="404040"/>
                </a:solidFill>
                <a:latin typeface="Arial"/>
                <a:ea typeface="Arial Unicode MS"/>
              </a:rPr>
              <a:t>g</a:t>
            </a:r>
            <a:r>
              <a:rPr b="0" lang="en-US" sz="3600" spc="-1" strike="noStrike">
                <a:solidFill>
                  <a:srgbClr val="404040"/>
                </a:solidFill>
                <a:latin typeface="Arial"/>
                <a:ea typeface="Arial Unicode MS"/>
              </a:rPr>
              <a:t> </a:t>
            </a:r>
            <a:r>
              <a:rPr b="0" lang="en-US" sz="3600" spc="-1" strike="noStrike">
                <a:solidFill>
                  <a:srgbClr val="404040"/>
                </a:solidFill>
                <a:latin typeface="Arial"/>
                <a:ea typeface="Arial Unicode MS"/>
              </a:rPr>
              <a:t>J</a:t>
            </a:r>
            <a:r>
              <a:rPr b="0" lang="en-US" sz="3600" spc="-1" strike="noStrike">
                <a:solidFill>
                  <a:srgbClr val="404040"/>
                </a:solidFill>
                <a:latin typeface="Arial"/>
                <a:ea typeface="Arial Unicode MS"/>
              </a:rPr>
              <a:t>o</a:t>
            </a:r>
            <a:r>
              <a:rPr b="0" lang="en-US" sz="3600" spc="-1" strike="noStrike">
                <a:solidFill>
                  <a:srgbClr val="404040"/>
                </a:solidFill>
                <a:latin typeface="Arial"/>
                <a:ea typeface="Arial Unicode MS"/>
              </a:rPr>
              <a:t>b</a:t>
            </a:r>
            <a:r>
              <a:rPr b="0" lang="en-US" sz="3600" spc="-1" strike="noStrike">
                <a:solidFill>
                  <a:srgbClr val="404040"/>
                </a:solidFill>
                <a:latin typeface="Arial"/>
                <a:ea typeface="Arial Unicode MS"/>
              </a:rPr>
              <a:t>s</a:t>
            </a:r>
            <a:r>
              <a:rPr b="0" lang="en-US" sz="3600" spc="-1" strike="noStrike">
                <a:solidFill>
                  <a:srgbClr val="404040"/>
                </a:solidFill>
                <a:latin typeface="Arial"/>
                <a:ea typeface="Arial Unicode MS"/>
              </a:rPr>
              <a:t> </a:t>
            </a:r>
            <a:r>
              <a:rPr b="0" lang="en-US" sz="3600" spc="-1" strike="noStrike">
                <a:solidFill>
                  <a:srgbClr val="404040"/>
                </a:solidFill>
                <a:latin typeface="Arial"/>
                <a:ea typeface="Arial Unicode MS"/>
              </a:rPr>
              <a:t>s</a:t>
            </a:r>
            <a:r>
              <a:rPr b="0" lang="en-US" sz="3600" spc="-1" strike="noStrike">
                <a:solidFill>
                  <a:srgbClr val="404040"/>
                </a:solidFill>
                <a:latin typeface="Arial"/>
                <a:ea typeface="Arial Unicode MS"/>
              </a:rPr>
              <a:t>t</a:t>
            </a:r>
            <a:r>
              <a:rPr b="0" lang="en-US" sz="3600" spc="-1" strike="noStrike">
                <a:solidFill>
                  <a:srgbClr val="404040"/>
                </a:solidFill>
                <a:latin typeface="Arial"/>
                <a:ea typeface="Arial Unicode MS"/>
              </a:rPr>
              <a:t>o</a:t>
            </a:r>
            <a:r>
              <a:rPr b="0" lang="en-US" sz="3600" spc="-1" strike="noStrike">
                <a:solidFill>
                  <a:srgbClr val="404040"/>
                </a:solidFill>
                <a:latin typeface="Arial"/>
                <a:ea typeface="Arial Unicode MS"/>
              </a:rPr>
              <a:t>r</a:t>
            </a:r>
            <a:r>
              <a:rPr b="0" lang="en-US" sz="3600" spc="-1" strike="noStrike">
                <a:solidFill>
                  <a:srgbClr val="404040"/>
                </a:solidFill>
                <a:latin typeface="Arial"/>
                <a:ea typeface="Arial Unicode MS"/>
              </a:rPr>
              <a:t>a</a:t>
            </a:r>
            <a:r>
              <a:rPr b="0" lang="en-US" sz="3600" spc="-1" strike="noStrike">
                <a:solidFill>
                  <a:srgbClr val="404040"/>
                </a:solidFill>
                <a:latin typeface="Arial"/>
                <a:ea typeface="Arial Unicode MS"/>
              </a:rPr>
              <a:t>g</a:t>
            </a:r>
            <a:r>
              <a:rPr b="0" lang="en-US" sz="3600" spc="-1" strike="noStrike">
                <a:solidFill>
                  <a:srgbClr val="404040"/>
                </a:solidFill>
                <a:latin typeface="Arial"/>
                <a:ea typeface="Arial Unicode MS"/>
              </a:rPr>
              <a:t>e</a:t>
            </a:r>
            <a:r>
              <a:rPr b="0" lang="en-US" sz="3600" spc="-1" strike="noStrike">
                <a:solidFill>
                  <a:srgbClr val="404040"/>
                </a:solidFill>
                <a:latin typeface="Arial"/>
                <a:ea typeface="Arial Unicode MS"/>
              </a:rPr>
              <a:t> </a:t>
            </a:r>
            <a:r>
              <a:rPr b="0" lang="en-US" sz="3600" spc="-1" strike="noStrike">
                <a:solidFill>
                  <a:srgbClr val="404040"/>
                </a:solidFill>
                <a:latin typeface="Arial"/>
                <a:ea typeface="Arial Unicode MS"/>
              </a:rPr>
              <a:t>u</a:t>
            </a:r>
            <a:r>
              <a:rPr b="0" lang="en-US" sz="3600" spc="-1" strike="noStrike">
                <a:solidFill>
                  <a:srgbClr val="404040"/>
                </a:solidFill>
                <a:latin typeface="Arial"/>
                <a:ea typeface="Arial Unicode MS"/>
              </a:rPr>
              <a:t>s</a:t>
            </a:r>
            <a:r>
              <a:rPr b="0" lang="en-US" sz="3600" spc="-1" strike="noStrike">
                <a:solidFill>
                  <a:srgbClr val="404040"/>
                </a:solidFill>
                <a:latin typeface="Arial"/>
                <a:ea typeface="Arial Unicode MS"/>
              </a:rPr>
              <a:t>a</a:t>
            </a:r>
            <a:r>
              <a:rPr b="0" lang="en-US" sz="3600" spc="-1" strike="noStrike">
                <a:solidFill>
                  <a:srgbClr val="404040"/>
                </a:solidFill>
                <a:latin typeface="Arial"/>
                <a:ea typeface="Arial Unicode MS"/>
              </a:rPr>
              <a:t>g</a:t>
            </a:r>
            <a:r>
              <a:rPr b="0" lang="en-US" sz="3600" spc="-1" strike="noStrike">
                <a:solidFill>
                  <a:srgbClr val="404040"/>
                </a:solidFill>
                <a:latin typeface="Arial"/>
                <a:ea typeface="Arial Unicode MS"/>
              </a:rPr>
              <a:t>e</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 Placeholder 1"/>
          <p:cNvSpPr/>
          <p:nvPr/>
        </p:nvSpPr>
        <p:spPr>
          <a:xfrm>
            <a:off x="0" y="123480"/>
            <a:ext cx="9140040" cy="572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20"/>
              </a:spcBef>
              <a:tabLst>
                <a:tab algn="l" pos="0"/>
              </a:tabLst>
            </a:pPr>
            <a:r>
              <a:rPr b="0" lang="en-US" sz="3600" spc="-1" strike="noStrike">
                <a:solidFill>
                  <a:srgbClr val="404040"/>
                </a:solidFill>
                <a:latin typeface="Arial"/>
                <a:ea typeface="Arial Unicode MS"/>
              </a:rPr>
              <a:t>How task C2 is processed?</a:t>
            </a:r>
            <a:endParaRPr b="0" lang="en-US" sz="3600" spc="-1" strike="noStrike">
              <a:latin typeface="Arial"/>
            </a:endParaRPr>
          </a:p>
        </p:txBody>
      </p:sp>
      <p:sp>
        <p:nvSpPr>
          <p:cNvPr id="186" name="TextBox 4"/>
          <p:cNvSpPr/>
          <p:nvPr/>
        </p:nvSpPr>
        <p:spPr>
          <a:xfrm>
            <a:off x="1475640" y="1143000"/>
            <a:ext cx="6188760" cy="1528200"/>
          </a:xfrm>
          <a:prstGeom prst="rect">
            <a:avLst/>
          </a:prstGeom>
          <a:noFill/>
          <a:ln w="0">
            <a:noFill/>
          </a:ln>
        </p:spPr>
        <p:style>
          <a:lnRef idx="0"/>
          <a:fillRef idx="0"/>
          <a:effectRef idx="0"/>
          <a:fontRef idx="minor"/>
        </p:style>
        <p:txBody>
          <a:bodyPr lIns="90000" rIns="90000" tIns="45000" bIns="45000">
            <a:spAutoFit/>
          </a:bodyPr>
          <a:p>
            <a:pPr marL="216000" indent="-214200">
              <a:lnSpc>
                <a:spcPct val="100000"/>
              </a:lnSpc>
              <a:buClr>
                <a:srgbClr val="404040"/>
              </a:buClr>
              <a:buFont typeface="Wingdings" charset="2"/>
              <a:buChar char=""/>
            </a:pPr>
            <a:r>
              <a:rPr b="0" lang="en-US" sz="1050" spc="-1" strike="noStrike">
                <a:solidFill>
                  <a:srgbClr val="404040"/>
                </a:solidFill>
                <a:latin typeface="Arial"/>
                <a:ea typeface="Arial Unicode MS"/>
              </a:rPr>
              <a:t>During the previous meeting, there were doubts about the way C2 Task was handled. Our guess is that, since the C2 Worker does not require storage, it can directly access the PC2 Worker's storage and completed tasks. </a:t>
            </a:r>
            <a:endParaRPr b="0" lang="en-US" sz="1050" spc="-1" strike="noStrike">
              <a:latin typeface="Arial"/>
            </a:endParaRPr>
          </a:p>
          <a:p>
            <a:pPr>
              <a:lnSpc>
                <a:spcPct val="100000"/>
              </a:lnSpc>
            </a:pPr>
            <a:endParaRPr b="0" lang="en-US" sz="1050" spc="-1" strike="noStrike">
              <a:latin typeface="Arial"/>
            </a:endParaRPr>
          </a:p>
          <a:p>
            <a:pPr marL="216000" indent="-214200">
              <a:lnSpc>
                <a:spcPct val="100000"/>
              </a:lnSpc>
              <a:buClr>
                <a:srgbClr val="404040"/>
              </a:buClr>
              <a:buFont typeface="Wingdings" charset="2"/>
              <a:buChar char=""/>
            </a:pPr>
            <a:r>
              <a:rPr b="0" lang="en-US" sz="1050" spc="-1" strike="noStrike">
                <a:solidFill>
                  <a:srgbClr val="404040"/>
                </a:solidFill>
                <a:latin typeface="Arial"/>
                <a:ea typeface="Arial Unicode MS"/>
              </a:rPr>
              <a:t>On the same worker that completed PC2, there is a small task called C1 that continues the process. After the C1 job has finished, a 20MB file is created and sent to the C2 worker using </a:t>
            </a:r>
            <a:r>
              <a:rPr b="1" lang="en-US" sz="1050" spc="-1" strike="noStrike">
                <a:solidFill>
                  <a:srgbClr val="404040"/>
                </a:solidFill>
                <a:latin typeface="Arial"/>
                <a:ea typeface="Arial Unicode MS"/>
              </a:rPr>
              <a:t>JSONRPC</a:t>
            </a:r>
            <a:r>
              <a:rPr b="0" lang="en-US" sz="1050" spc="-1" strike="noStrike">
                <a:solidFill>
                  <a:srgbClr val="404040"/>
                </a:solidFill>
                <a:latin typeface="Arial"/>
                <a:ea typeface="Arial Unicode MS"/>
              </a:rPr>
              <a:t>. </a:t>
            </a:r>
            <a:endParaRPr b="0" lang="en-US" sz="1050" spc="-1" strike="noStrike">
              <a:latin typeface="Arial"/>
            </a:endParaRPr>
          </a:p>
          <a:p>
            <a:pPr>
              <a:lnSpc>
                <a:spcPct val="100000"/>
              </a:lnSpc>
            </a:pPr>
            <a:endParaRPr b="0" lang="en-US" sz="1050" spc="-1" strike="noStrike">
              <a:latin typeface="Arial"/>
            </a:endParaRPr>
          </a:p>
          <a:p>
            <a:pPr marL="216000" indent="-214200">
              <a:lnSpc>
                <a:spcPct val="100000"/>
              </a:lnSpc>
              <a:buClr>
                <a:srgbClr val="404040"/>
              </a:buClr>
              <a:buFont typeface="Wingdings" charset="2"/>
              <a:buChar char=""/>
            </a:pPr>
            <a:r>
              <a:rPr b="0" lang="en-US" sz="1050" spc="-1" strike="noStrike">
                <a:solidFill>
                  <a:srgbClr val="404040"/>
                </a:solidFill>
                <a:latin typeface="Arial"/>
                <a:ea typeface="Arial Unicode MS"/>
              </a:rPr>
              <a:t>The data has to be fetched, but compared to PC1 and PC2, the data transfer is very small.</a:t>
            </a:r>
            <a:endParaRPr b="0" lang="en-US" sz="1050" spc="-1" strike="noStrike">
              <a:latin typeface="Arial"/>
            </a:endParaRPr>
          </a:p>
        </p:txBody>
      </p:sp>
      <p:pic>
        <p:nvPicPr>
          <p:cNvPr id="187" name="" descr=""/>
          <p:cNvPicPr/>
          <p:nvPr/>
        </p:nvPicPr>
        <p:blipFill>
          <a:blip r:embed="rId1"/>
          <a:stretch/>
        </p:blipFill>
        <p:spPr>
          <a:xfrm>
            <a:off x="4050720" y="2861640"/>
            <a:ext cx="1056960" cy="1056960"/>
          </a:xfrm>
          <a:prstGeom prst="rect">
            <a:avLst/>
          </a:prstGeom>
          <a:ln w="0">
            <a:noFill/>
          </a:ln>
        </p:spPr>
      </p:pic>
      <p:pic>
        <p:nvPicPr>
          <p:cNvPr id="188" name="" descr=""/>
          <p:cNvPicPr/>
          <p:nvPr/>
        </p:nvPicPr>
        <p:blipFill>
          <a:blip r:embed="rId2"/>
          <a:stretch/>
        </p:blipFill>
        <p:spPr>
          <a:xfrm>
            <a:off x="4050720" y="2867400"/>
            <a:ext cx="1047960" cy="1047960"/>
          </a:xfrm>
          <a:prstGeom prst="rect">
            <a:avLst/>
          </a:prstGeom>
          <a:ln w="0">
            <a:noFill/>
          </a:ln>
        </p:spPr>
      </p:pic>
    </p:spTree>
  </p:cSld>
  <mc:AlternateContent>
    <mc:Choice Requires="p14">
      <p:transition spd="med" p14:dur="900"/>
    </mc:Choice>
    <mc:Fallback>
      <p:transition spd="med"/>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9" name="" descr=""/>
          <p:cNvPicPr/>
          <p:nvPr/>
        </p:nvPicPr>
        <p:blipFill>
          <a:blip r:embed="rId1"/>
          <a:stretch/>
        </p:blipFill>
        <p:spPr>
          <a:xfrm>
            <a:off x="2286000" y="914400"/>
            <a:ext cx="4761000" cy="3875400"/>
          </a:xfrm>
          <a:prstGeom prst="rect">
            <a:avLst/>
          </a:prstGeom>
          <a:ln w="0">
            <a:noFill/>
          </a:ln>
        </p:spPr>
      </p:pic>
      <p:sp>
        <p:nvSpPr>
          <p:cNvPr id="190" name="Text Placeholder 1_14"/>
          <p:cNvSpPr/>
          <p:nvPr/>
        </p:nvSpPr>
        <p:spPr>
          <a:xfrm>
            <a:off x="0" y="123480"/>
            <a:ext cx="9140040" cy="572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20"/>
              </a:spcBef>
              <a:tabLst>
                <a:tab algn="l" pos="0"/>
              </a:tabLst>
            </a:pPr>
            <a:r>
              <a:rPr b="0" lang="en-US" sz="3600" spc="-1" strike="noStrike">
                <a:solidFill>
                  <a:srgbClr val="404040"/>
                </a:solidFill>
                <a:latin typeface="Arial"/>
                <a:ea typeface="Arial Unicode MS"/>
              </a:rPr>
              <a:t>C1 → C2 Data Transfer</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 Placeholder 1_13"/>
          <p:cNvSpPr/>
          <p:nvPr/>
        </p:nvSpPr>
        <p:spPr>
          <a:xfrm>
            <a:off x="0" y="123480"/>
            <a:ext cx="9140040" cy="572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561"/>
              </a:spcBef>
              <a:tabLst>
                <a:tab algn="l" pos="0"/>
              </a:tabLst>
            </a:pPr>
            <a:r>
              <a:rPr b="0" lang="en-US" sz="2000" spc="-1" strike="noStrike">
                <a:solidFill>
                  <a:srgbClr val="000000"/>
                </a:solidFill>
                <a:latin typeface="Arial"/>
                <a:ea typeface="Arial Unicode MS"/>
              </a:rPr>
              <a:t>Simulating DevNet environment with Docker</a:t>
            </a:r>
            <a:endParaRPr b="0" lang="en-US" sz="2000" spc="-1" strike="noStrike">
              <a:latin typeface="Arial"/>
            </a:endParaRPr>
          </a:p>
        </p:txBody>
      </p:sp>
      <p:sp>
        <p:nvSpPr>
          <p:cNvPr id="192" name="Text Placeholder 2_4"/>
          <p:cNvSpPr/>
          <p:nvPr/>
        </p:nvSpPr>
        <p:spPr>
          <a:xfrm>
            <a:off x="0" y="699480"/>
            <a:ext cx="9140040" cy="284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US" sz="1200" spc="-1" strike="noStrike">
                <a:solidFill>
                  <a:srgbClr val="404040"/>
                </a:solidFill>
                <a:latin typeface="Arial"/>
                <a:ea typeface="Arial Unicode MS"/>
              </a:rPr>
              <a:t>Docker-compose for run lotus-daemon , lotus-miner</a:t>
            </a:r>
            <a:endParaRPr b="0" lang="en-US" sz="1200" spc="-1" strike="noStrike">
              <a:latin typeface="Arial"/>
            </a:endParaRPr>
          </a:p>
        </p:txBody>
      </p:sp>
      <p:pic>
        <p:nvPicPr>
          <p:cNvPr id="193" name="" descr=""/>
          <p:cNvPicPr/>
          <p:nvPr/>
        </p:nvPicPr>
        <p:blipFill>
          <a:blip r:embed="rId1"/>
          <a:stretch/>
        </p:blipFill>
        <p:spPr>
          <a:xfrm>
            <a:off x="1227600" y="1107000"/>
            <a:ext cx="6573600" cy="37083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4" name="Text Placeholder 1"/>
          <p:cNvSpPr/>
          <p:nvPr/>
        </p:nvSpPr>
        <p:spPr>
          <a:xfrm>
            <a:off x="0" y="123480"/>
            <a:ext cx="9140040" cy="572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20"/>
              </a:spcBef>
              <a:tabLst>
                <a:tab algn="l" pos="0"/>
              </a:tabLst>
            </a:pPr>
            <a:r>
              <a:rPr b="0" lang="en-US" sz="2600" spc="-1" strike="noStrike">
                <a:solidFill>
                  <a:srgbClr val="404040"/>
                </a:solidFill>
                <a:latin typeface="Arial"/>
                <a:ea typeface="Arial Unicode MS"/>
              </a:rPr>
              <a:t>Simulating DevNet environment with Docker</a:t>
            </a:r>
            <a:endParaRPr b="0" lang="en-US" sz="2600" spc="-1" strike="noStrike">
              <a:latin typeface="Arial"/>
            </a:endParaRPr>
          </a:p>
        </p:txBody>
      </p:sp>
      <p:sp>
        <p:nvSpPr>
          <p:cNvPr id="195" name="Text Placeholder 2"/>
          <p:cNvSpPr/>
          <p:nvPr/>
        </p:nvSpPr>
        <p:spPr>
          <a:xfrm>
            <a:off x="0" y="699480"/>
            <a:ext cx="9140040" cy="284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US" sz="1400" spc="-1" strike="noStrike">
                <a:solidFill>
                  <a:srgbClr val="404040"/>
                </a:solidFill>
                <a:latin typeface="Arial"/>
                <a:ea typeface="Arial Unicode MS"/>
              </a:rPr>
              <a:t>Simulating DevNet Steps</a:t>
            </a:r>
            <a:endParaRPr b="0" lang="en-US" sz="1400" spc="-1" strike="noStrike">
              <a:latin typeface="Arial"/>
            </a:endParaRPr>
          </a:p>
        </p:txBody>
      </p:sp>
      <p:sp>
        <p:nvSpPr>
          <p:cNvPr id="196" name="Rectangle 5"/>
          <p:cNvSpPr/>
          <p:nvPr/>
        </p:nvSpPr>
        <p:spPr>
          <a:xfrm>
            <a:off x="0" y="1275480"/>
            <a:ext cx="9140040" cy="34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97" name="Oval 6"/>
          <p:cNvSpPr/>
          <p:nvPr/>
        </p:nvSpPr>
        <p:spPr>
          <a:xfrm>
            <a:off x="652680" y="1707480"/>
            <a:ext cx="572040" cy="5720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horzOverflow="overflow" vertOverflow="overflow" lIns="90000" rIns="90000" tIns="45000" bIns="45000" anchor="ctr">
            <a:noAutofit/>
          </a:bodyPr>
          <a:p>
            <a:pPr algn="ctr">
              <a:lnSpc>
                <a:spcPct val="100000"/>
              </a:lnSpc>
            </a:pPr>
            <a:r>
              <a:rPr b="1" lang="en-US" sz="2400" spc="-1" strike="noStrike">
                <a:solidFill>
                  <a:srgbClr val="32aeb8"/>
                </a:solidFill>
                <a:latin typeface="Arial"/>
                <a:ea typeface="Arial Unicode MS"/>
              </a:rPr>
              <a:t>1</a:t>
            </a:r>
            <a:endParaRPr b="0" lang="en-US" sz="2400" spc="-1" strike="noStrike">
              <a:latin typeface="Arial"/>
            </a:endParaRPr>
          </a:p>
        </p:txBody>
      </p:sp>
      <p:sp>
        <p:nvSpPr>
          <p:cNvPr id="198" name="Oval 8"/>
          <p:cNvSpPr/>
          <p:nvPr/>
        </p:nvSpPr>
        <p:spPr>
          <a:xfrm>
            <a:off x="634680" y="3377160"/>
            <a:ext cx="572040" cy="5720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horzOverflow="overflow" vertOverflow="overflow" lIns="90000" rIns="90000" tIns="45000" bIns="45000" anchor="ctr">
            <a:noAutofit/>
          </a:bodyPr>
          <a:p>
            <a:pPr algn="ctr">
              <a:lnSpc>
                <a:spcPct val="100000"/>
              </a:lnSpc>
            </a:pPr>
            <a:r>
              <a:rPr b="1" lang="en-US" sz="2400" spc="-1" strike="noStrike">
                <a:solidFill>
                  <a:srgbClr val="32aeb8"/>
                </a:solidFill>
                <a:latin typeface="Arial"/>
                <a:ea typeface="Arial Unicode MS"/>
              </a:rPr>
              <a:t>2</a:t>
            </a:r>
            <a:endParaRPr b="0" lang="en-US" sz="2400" spc="-1" strike="noStrike">
              <a:latin typeface="Arial"/>
            </a:endParaRPr>
          </a:p>
        </p:txBody>
      </p:sp>
      <p:sp>
        <p:nvSpPr>
          <p:cNvPr id="199" name="Oval 9"/>
          <p:cNvSpPr/>
          <p:nvPr/>
        </p:nvSpPr>
        <p:spPr>
          <a:xfrm>
            <a:off x="5110560" y="1548360"/>
            <a:ext cx="572040" cy="5720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horzOverflow="overflow" vertOverflow="overflow" lIns="90000" rIns="90000" tIns="45000" bIns="45000" anchor="ctr">
            <a:noAutofit/>
          </a:bodyPr>
          <a:p>
            <a:pPr algn="ctr">
              <a:lnSpc>
                <a:spcPct val="100000"/>
              </a:lnSpc>
            </a:pPr>
            <a:r>
              <a:rPr b="1" lang="en-US" sz="2400" spc="-1" strike="noStrike">
                <a:solidFill>
                  <a:srgbClr val="32aeb8"/>
                </a:solidFill>
                <a:latin typeface="Arial"/>
                <a:ea typeface="Arial Unicode MS"/>
              </a:rPr>
              <a:t>3</a:t>
            </a:r>
            <a:endParaRPr b="0" lang="en-US" sz="2400" spc="-1" strike="noStrike">
              <a:latin typeface="Arial"/>
            </a:endParaRPr>
          </a:p>
        </p:txBody>
      </p:sp>
      <p:grpSp>
        <p:nvGrpSpPr>
          <p:cNvPr id="200" name="Group 10"/>
          <p:cNvGrpSpPr/>
          <p:nvPr/>
        </p:nvGrpSpPr>
        <p:grpSpPr>
          <a:xfrm>
            <a:off x="1300680" y="1371600"/>
            <a:ext cx="2660400" cy="1319040"/>
            <a:chOff x="1300680" y="1371600"/>
            <a:chExt cx="2660400" cy="1319040"/>
          </a:xfrm>
        </p:grpSpPr>
        <p:sp>
          <p:nvSpPr>
            <p:cNvPr id="201" name="TextBox 11"/>
            <p:cNvSpPr/>
            <p:nvPr/>
          </p:nvSpPr>
          <p:spPr>
            <a:xfrm>
              <a:off x="1300680" y="1654920"/>
              <a:ext cx="2660400" cy="1035720"/>
            </a:xfrm>
            <a:prstGeom prst="rect">
              <a:avLst/>
            </a:prstGeom>
            <a:noFill/>
            <a:ln w="0">
              <a:noFill/>
            </a:ln>
          </p:spPr>
          <p:style>
            <a:lnRef idx="0"/>
            <a:fillRef idx="0"/>
            <a:effectRef idx="0"/>
            <a:fontRef idx="minor"/>
          </p:style>
          <p:txBody>
            <a:bodyPr lIns="90000" rIns="90000" tIns="45000" bIns="45000">
              <a:spAutoFit/>
            </a:bodyPr>
            <a:p>
              <a:pPr>
                <a:lnSpc>
                  <a:spcPct val="115000"/>
                </a:lnSpc>
                <a:spcAft>
                  <a:spcPts val="1001"/>
                </a:spcAft>
              </a:pPr>
              <a:r>
                <a:rPr b="0" lang="en-US" sz="900" spc="-1" strike="noStrike">
                  <a:solidFill>
                    <a:srgbClr val="ffffff"/>
                  </a:solidFill>
                  <a:latin typeface="Arial"/>
                  <a:ea typeface="Arial Unicode MS"/>
                </a:rPr>
                <a:t>In the Docker image file, we have created an automated script that retrieves the code from the specified repository. The script fetches the source from the repository, compiles and exports it, allowing a developer to test the latest changes.</a:t>
              </a:r>
              <a:endParaRPr b="0" lang="en-US" sz="900" spc="-1" strike="noStrike">
                <a:latin typeface="Arial"/>
              </a:endParaRPr>
            </a:p>
          </p:txBody>
        </p:sp>
        <p:sp>
          <p:nvSpPr>
            <p:cNvPr id="202" name="TextBox 12"/>
            <p:cNvSpPr/>
            <p:nvPr/>
          </p:nvSpPr>
          <p:spPr>
            <a:xfrm>
              <a:off x="1300680" y="1371600"/>
              <a:ext cx="2660400" cy="334440"/>
            </a:xfrm>
            <a:prstGeom prst="rect">
              <a:avLst/>
            </a:prstGeom>
            <a:noFill/>
            <a:ln w="0">
              <a:noFill/>
            </a:ln>
          </p:spPr>
          <p:style>
            <a:lnRef idx="0"/>
            <a:fillRef idx="0"/>
            <a:effectRef idx="0"/>
            <a:fontRef idx="minor"/>
          </p:style>
          <p:txBody>
            <a:bodyPr lIns="90000" rIns="90000" tIns="45000" bIns="45000">
              <a:spAutoFit/>
            </a:bodyPr>
            <a:p>
              <a:pPr>
                <a:lnSpc>
                  <a:spcPct val="115000"/>
                </a:lnSpc>
                <a:spcAft>
                  <a:spcPts val="1001"/>
                </a:spcAft>
              </a:pPr>
              <a:r>
                <a:rPr b="1" lang="en-US" sz="1400" spc="-1" strike="noStrike">
                  <a:solidFill>
                    <a:srgbClr val="ffffff"/>
                  </a:solidFill>
                  <a:latin typeface="Arial"/>
                  <a:ea typeface="Arial Unicode MS"/>
                </a:rPr>
                <a:t>Docker Image file</a:t>
              </a:r>
              <a:endParaRPr b="0" lang="en-US" sz="1400" spc="-1" strike="noStrike">
                <a:latin typeface="Arial"/>
              </a:endParaRPr>
            </a:p>
          </p:txBody>
        </p:sp>
      </p:grpSp>
      <p:grpSp>
        <p:nvGrpSpPr>
          <p:cNvPr id="203" name="Group 13"/>
          <p:cNvGrpSpPr/>
          <p:nvPr/>
        </p:nvGrpSpPr>
        <p:grpSpPr>
          <a:xfrm>
            <a:off x="1300680" y="3200400"/>
            <a:ext cx="2660400" cy="846000"/>
            <a:chOff x="1300680" y="3200400"/>
            <a:chExt cx="2660400" cy="846000"/>
          </a:xfrm>
        </p:grpSpPr>
        <p:sp>
          <p:nvSpPr>
            <p:cNvPr id="204" name="TextBox 14"/>
            <p:cNvSpPr/>
            <p:nvPr/>
          </p:nvSpPr>
          <p:spPr>
            <a:xfrm>
              <a:off x="1300680" y="3483720"/>
              <a:ext cx="2660400" cy="562680"/>
            </a:xfrm>
            <a:prstGeom prst="rect">
              <a:avLst/>
            </a:prstGeom>
            <a:noFill/>
            <a:ln w="0">
              <a:noFill/>
            </a:ln>
          </p:spPr>
          <p:style>
            <a:lnRef idx="0"/>
            <a:fillRef idx="0"/>
            <a:effectRef idx="0"/>
            <a:fontRef idx="minor"/>
          </p:style>
          <p:txBody>
            <a:bodyPr lIns="90000" rIns="90000" tIns="45000" bIns="45000">
              <a:spAutoFit/>
            </a:bodyPr>
            <a:p>
              <a:pPr>
                <a:lnSpc>
                  <a:spcPct val="115000"/>
                </a:lnSpc>
                <a:spcAft>
                  <a:spcPts val="1001"/>
                </a:spcAft>
              </a:pPr>
              <a:r>
                <a:rPr b="0" lang="en-US" sz="900" spc="-1" strike="noStrike">
                  <a:solidFill>
                    <a:srgbClr val="ffffff"/>
                  </a:solidFill>
                  <a:latin typeface="Arial"/>
                  <a:ea typeface="Arial Unicode MS"/>
                </a:rPr>
                <a:t>As soon as the Docker image can be used, we start lotus daemon and miner with 2k sectors that allow us to use smaller sectors for testing.</a:t>
              </a:r>
              <a:endParaRPr b="0" lang="en-US" sz="900" spc="-1" strike="noStrike">
                <a:latin typeface="Arial"/>
              </a:endParaRPr>
            </a:p>
          </p:txBody>
        </p:sp>
        <p:sp>
          <p:nvSpPr>
            <p:cNvPr id="205" name="TextBox 15"/>
            <p:cNvSpPr/>
            <p:nvPr/>
          </p:nvSpPr>
          <p:spPr>
            <a:xfrm>
              <a:off x="1300680" y="3200400"/>
              <a:ext cx="2660400" cy="334440"/>
            </a:xfrm>
            <a:prstGeom prst="rect">
              <a:avLst/>
            </a:prstGeom>
            <a:noFill/>
            <a:ln w="0">
              <a:noFill/>
            </a:ln>
          </p:spPr>
          <p:style>
            <a:lnRef idx="0"/>
            <a:fillRef idx="0"/>
            <a:effectRef idx="0"/>
            <a:fontRef idx="minor"/>
          </p:style>
          <p:txBody>
            <a:bodyPr lIns="90000" rIns="90000" tIns="45000" bIns="45000">
              <a:spAutoFit/>
            </a:bodyPr>
            <a:p>
              <a:pPr>
                <a:lnSpc>
                  <a:spcPct val="115000"/>
                </a:lnSpc>
                <a:spcAft>
                  <a:spcPts val="1001"/>
                </a:spcAft>
              </a:pPr>
              <a:r>
                <a:rPr b="1" lang="en-US" sz="1400" spc="-1" strike="noStrike">
                  <a:solidFill>
                    <a:srgbClr val="ffffff"/>
                  </a:solidFill>
                  <a:latin typeface="Arial"/>
                  <a:ea typeface="Arial Unicode MS"/>
                </a:rPr>
                <a:t>Lotus Devnet Sector Config</a:t>
              </a:r>
              <a:endParaRPr b="0" lang="en-US" sz="1400" spc="-1" strike="noStrike">
                <a:latin typeface="Arial"/>
              </a:endParaRPr>
            </a:p>
          </p:txBody>
        </p:sp>
      </p:grpSp>
      <p:grpSp>
        <p:nvGrpSpPr>
          <p:cNvPr id="206" name="Group 16"/>
          <p:cNvGrpSpPr/>
          <p:nvPr/>
        </p:nvGrpSpPr>
        <p:grpSpPr>
          <a:xfrm>
            <a:off x="5794200" y="1371600"/>
            <a:ext cx="2660400" cy="1003680"/>
            <a:chOff x="5794200" y="1371600"/>
            <a:chExt cx="2660400" cy="1003680"/>
          </a:xfrm>
        </p:grpSpPr>
        <p:sp>
          <p:nvSpPr>
            <p:cNvPr id="207" name="TextBox 17"/>
            <p:cNvSpPr/>
            <p:nvPr/>
          </p:nvSpPr>
          <p:spPr>
            <a:xfrm>
              <a:off x="5794200" y="1654920"/>
              <a:ext cx="2660400" cy="720360"/>
            </a:xfrm>
            <a:prstGeom prst="rect">
              <a:avLst/>
            </a:prstGeom>
            <a:noFill/>
            <a:ln w="0">
              <a:noFill/>
            </a:ln>
          </p:spPr>
          <p:style>
            <a:lnRef idx="0"/>
            <a:fillRef idx="0"/>
            <a:effectRef idx="0"/>
            <a:fontRef idx="minor"/>
          </p:style>
          <p:txBody>
            <a:bodyPr lIns="90000" rIns="90000" tIns="45000" bIns="45000">
              <a:spAutoFit/>
            </a:bodyPr>
            <a:p>
              <a:pPr>
                <a:lnSpc>
                  <a:spcPct val="115000"/>
                </a:lnSpc>
                <a:spcAft>
                  <a:spcPts val="1001"/>
                </a:spcAft>
              </a:pPr>
              <a:r>
                <a:rPr b="0" lang="en-US" sz="900" spc="-1" strike="noStrike">
                  <a:solidFill>
                    <a:srgbClr val="ffffff"/>
                  </a:solidFill>
                  <a:latin typeface="Arial"/>
                  <a:ea typeface="Arial Unicode MS"/>
                </a:rPr>
                <a:t>Simulating a large set-up requires running multiple workers in docker containers on separate physical and virtually based servers. they are all part of the same miner. </a:t>
              </a:r>
              <a:endParaRPr b="0" lang="en-US" sz="900" spc="-1" strike="noStrike">
                <a:latin typeface="Arial"/>
              </a:endParaRPr>
            </a:p>
          </p:txBody>
        </p:sp>
        <p:sp>
          <p:nvSpPr>
            <p:cNvPr id="208" name="TextBox 18"/>
            <p:cNvSpPr/>
            <p:nvPr/>
          </p:nvSpPr>
          <p:spPr>
            <a:xfrm>
              <a:off x="5794200" y="1371600"/>
              <a:ext cx="2660400" cy="334440"/>
            </a:xfrm>
            <a:prstGeom prst="rect">
              <a:avLst/>
            </a:prstGeom>
            <a:noFill/>
            <a:ln w="0">
              <a:noFill/>
            </a:ln>
          </p:spPr>
          <p:style>
            <a:lnRef idx="0"/>
            <a:fillRef idx="0"/>
            <a:effectRef idx="0"/>
            <a:fontRef idx="minor"/>
          </p:style>
          <p:txBody>
            <a:bodyPr lIns="90000" rIns="90000" tIns="45000" bIns="45000">
              <a:spAutoFit/>
            </a:bodyPr>
            <a:p>
              <a:pPr>
                <a:lnSpc>
                  <a:spcPct val="115000"/>
                </a:lnSpc>
                <a:spcAft>
                  <a:spcPts val="1001"/>
                </a:spcAft>
              </a:pPr>
              <a:r>
                <a:rPr b="1" lang="en-US" sz="1400" spc="-1" strike="noStrike">
                  <a:solidFill>
                    <a:srgbClr val="ffffff"/>
                  </a:solidFill>
                  <a:latin typeface="Arial"/>
                  <a:ea typeface="Arial Unicode MS"/>
                </a:rPr>
                <a:t>Config Miner Layout</a:t>
              </a:r>
              <a:endParaRPr b="0" lang="en-US" sz="1400" spc="-1" strike="noStrike">
                <a:latin typeface="Arial"/>
              </a:endParaRPr>
            </a:p>
          </p:txBody>
        </p:sp>
      </p:grpSp>
      <p:sp>
        <p:nvSpPr>
          <p:cNvPr id="209" name="Oval 19"/>
          <p:cNvSpPr/>
          <p:nvPr/>
        </p:nvSpPr>
        <p:spPr>
          <a:xfrm>
            <a:off x="5146200" y="3377160"/>
            <a:ext cx="572040" cy="5720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horzOverflow="overflow" vertOverflow="overflow" lIns="90000" rIns="90000" tIns="45000" bIns="45000" anchor="ctr">
            <a:noAutofit/>
          </a:bodyPr>
          <a:p>
            <a:pPr algn="ctr">
              <a:lnSpc>
                <a:spcPct val="100000"/>
              </a:lnSpc>
            </a:pPr>
            <a:r>
              <a:rPr b="1" lang="en-US" sz="2400" spc="-1" strike="noStrike">
                <a:solidFill>
                  <a:srgbClr val="32aeb8"/>
                </a:solidFill>
                <a:latin typeface="Arial"/>
                <a:ea typeface="Arial Unicode MS"/>
              </a:rPr>
              <a:t>4</a:t>
            </a:r>
            <a:endParaRPr b="0" lang="en-US" sz="2400" spc="-1" strike="noStrike">
              <a:latin typeface="Arial"/>
            </a:endParaRPr>
          </a:p>
        </p:txBody>
      </p:sp>
      <p:grpSp>
        <p:nvGrpSpPr>
          <p:cNvPr id="210" name="Group 22"/>
          <p:cNvGrpSpPr/>
          <p:nvPr/>
        </p:nvGrpSpPr>
        <p:grpSpPr>
          <a:xfrm>
            <a:off x="5794200" y="3200400"/>
            <a:ext cx="2660400" cy="1161360"/>
            <a:chOff x="5794200" y="3200400"/>
            <a:chExt cx="2660400" cy="1161360"/>
          </a:xfrm>
        </p:grpSpPr>
        <p:sp>
          <p:nvSpPr>
            <p:cNvPr id="211" name="TextBox 23"/>
            <p:cNvSpPr/>
            <p:nvPr/>
          </p:nvSpPr>
          <p:spPr>
            <a:xfrm>
              <a:off x="5794200" y="3483720"/>
              <a:ext cx="2660400" cy="878040"/>
            </a:xfrm>
            <a:prstGeom prst="rect">
              <a:avLst/>
            </a:prstGeom>
            <a:noFill/>
            <a:ln w="0">
              <a:noFill/>
            </a:ln>
          </p:spPr>
          <p:style>
            <a:lnRef idx="0"/>
            <a:fillRef idx="0"/>
            <a:effectRef idx="0"/>
            <a:fontRef idx="minor"/>
          </p:style>
          <p:txBody>
            <a:bodyPr lIns="90000" rIns="90000" tIns="45000" bIns="45000">
              <a:spAutoFit/>
            </a:bodyPr>
            <a:p>
              <a:pPr>
                <a:lnSpc>
                  <a:spcPct val="115000"/>
                </a:lnSpc>
                <a:spcAft>
                  <a:spcPts val="1001"/>
                </a:spcAft>
              </a:pPr>
              <a:r>
                <a:rPr b="0" lang="en-US" sz="900" spc="-1" strike="noStrike">
                  <a:solidFill>
                    <a:srgbClr val="ffffff"/>
                  </a:solidFill>
                  <a:latin typeface="Arial"/>
                  <a:ea typeface="Arial Unicode MS"/>
                </a:rPr>
                <a:t>Scheduler can be used to assign tasks to workers after the environment is ready. Our tool creates multiple deals and makes the miner accept them in order to provide tasks to workers.</a:t>
              </a:r>
              <a:endParaRPr b="0" lang="en-US" sz="900" spc="-1" strike="noStrike">
                <a:latin typeface="Arial"/>
              </a:endParaRPr>
            </a:p>
          </p:txBody>
        </p:sp>
        <p:sp>
          <p:nvSpPr>
            <p:cNvPr id="212" name="TextBox 24"/>
            <p:cNvSpPr/>
            <p:nvPr/>
          </p:nvSpPr>
          <p:spPr>
            <a:xfrm>
              <a:off x="5794200" y="3200400"/>
              <a:ext cx="2660400" cy="334440"/>
            </a:xfrm>
            <a:prstGeom prst="rect">
              <a:avLst/>
            </a:prstGeom>
            <a:noFill/>
            <a:ln w="0">
              <a:noFill/>
            </a:ln>
          </p:spPr>
          <p:style>
            <a:lnRef idx="0"/>
            <a:fillRef idx="0"/>
            <a:effectRef idx="0"/>
            <a:fontRef idx="minor"/>
          </p:style>
          <p:txBody>
            <a:bodyPr lIns="90000" rIns="90000" tIns="45000" bIns="45000">
              <a:spAutoFit/>
            </a:bodyPr>
            <a:p>
              <a:pPr>
                <a:lnSpc>
                  <a:spcPct val="115000"/>
                </a:lnSpc>
                <a:spcAft>
                  <a:spcPts val="1001"/>
                </a:spcAft>
              </a:pPr>
              <a:r>
                <a:rPr b="1" lang="en-US" sz="1400" spc="-1" strike="noStrike">
                  <a:solidFill>
                    <a:srgbClr val="ffffff"/>
                  </a:solidFill>
                  <a:latin typeface="Arial"/>
                  <a:ea typeface="Arial Unicode MS"/>
                </a:rPr>
                <a:t>Create deals and task</a:t>
              </a:r>
              <a:endParaRPr b="0" lang="en-US" sz="1400" spc="-1" strike="noStrike">
                <a:latin typeface="Arial"/>
              </a:endParaRPr>
            </a:p>
          </p:txBody>
        </p:sp>
      </p:grpSp>
      <p:sp>
        <p:nvSpPr>
          <p:cNvPr id="213" name="Rectangle 7"/>
          <p:cNvSpPr/>
          <p:nvPr/>
        </p:nvSpPr>
        <p:spPr>
          <a:xfrm>
            <a:off x="4554000" y="1653840"/>
            <a:ext cx="32040" cy="2696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14" name="TextBox 32_0"/>
          <p:cNvSpPr/>
          <p:nvPr/>
        </p:nvSpPr>
        <p:spPr>
          <a:xfrm>
            <a:off x="619200" y="1707480"/>
            <a:ext cx="639000" cy="4525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5" name="Group 10"/>
          <p:cNvGrpSpPr/>
          <p:nvPr/>
        </p:nvGrpSpPr>
        <p:grpSpPr>
          <a:xfrm>
            <a:off x="1371600" y="1308600"/>
            <a:ext cx="6145560" cy="1952640"/>
            <a:chOff x="1371600" y="1308600"/>
            <a:chExt cx="6145560" cy="1952640"/>
          </a:xfrm>
        </p:grpSpPr>
        <p:sp>
          <p:nvSpPr>
            <p:cNvPr id="216" name="TextBox 11"/>
            <p:cNvSpPr/>
            <p:nvPr/>
          </p:nvSpPr>
          <p:spPr>
            <a:xfrm>
              <a:off x="1371600" y="1733040"/>
              <a:ext cx="6145560" cy="1528200"/>
            </a:xfrm>
            <a:prstGeom prst="rect">
              <a:avLst/>
            </a:prstGeom>
            <a:noFill/>
            <a:ln w="0">
              <a:noFill/>
            </a:ln>
          </p:spPr>
          <p:style>
            <a:lnRef idx="0"/>
            <a:fillRef idx="0"/>
            <a:effectRef idx="0"/>
            <a:fontRef idx="minor"/>
          </p:style>
          <p:txBody>
            <a:bodyPr lIns="90000" rIns="90000" tIns="45000" bIns="45000">
              <a:spAutoFit/>
            </a:bodyPr>
            <a:p>
              <a:pPr marL="216000" indent="-214200">
                <a:lnSpc>
                  <a:spcPct val="100000"/>
                </a:lnSpc>
                <a:buClr>
                  <a:srgbClr val="404040"/>
                </a:buClr>
                <a:buFont typeface="Wingdings" charset="2"/>
                <a:buChar char=""/>
              </a:pPr>
              <a:r>
                <a:rPr b="0" lang="en-US" sz="1050" spc="-1" strike="noStrike">
                  <a:solidFill>
                    <a:srgbClr val="404040"/>
                  </a:solidFill>
                  <a:latin typeface="Arial"/>
                  <a:ea typeface="Arial Unicode MS"/>
                </a:rPr>
                <a:t>To gain a better understanding of how Lotus handles shared storage, we modified some parts of the Lotus project, added some additional logs to the source code, and ran tests in two scenarios :</a:t>
              </a:r>
              <a:endParaRPr b="0" lang="en-US" sz="1050" spc="-1" strike="noStrike">
                <a:latin typeface="Arial"/>
              </a:endParaRPr>
            </a:p>
            <a:p>
              <a:pPr>
                <a:lnSpc>
                  <a:spcPct val="100000"/>
                </a:lnSpc>
              </a:pPr>
              <a:endParaRPr b="0" lang="en-US" sz="1050" spc="-1" strike="noStrike">
                <a:latin typeface="Arial"/>
              </a:endParaRPr>
            </a:p>
            <a:p>
              <a:pPr marL="216000" indent="-214200">
                <a:lnSpc>
                  <a:spcPct val="100000"/>
                </a:lnSpc>
                <a:buClr>
                  <a:srgbClr val="404040"/>
                </a:buClr>
                <a:buFont typeface="Wingdings" charset="2"/>
                <a:buChar char=""/>
              </a:pPr>
              <a:r>
                <a:rPr b="0" lang="en-US" sz="1050" spc="-1" strike="noStrike">
                  <a:solidFill>
                    <a:srgbClr val="404040"/>
                  </a:solidFill>
                  <a:latin typeface="Arial"/>
                  <a:ea typeface="Arial Unicode MS"/>
                </a:rPr>
                <a:t>Creating an environment with separated storage which is the default configuration for the FileCoin, the result ended with GET operation.</a:t>
              </a:r>
              <a:endParaRPr b="0" lang="en-US" sz="1050" spc="-1" strike="noStrike">
                <a:latin typeface="Arial"/>
              </a:endParaRPr>
            </a:p>
            <a:p>
              <a:pPr>
                <a:lnSpc>
                  <a:spcPct val="100000"/>
                </a:lnSpc>
              </a:pPr>
              <a:endParaRPr b="0" lang="en-US" sz="1050" spc="-1" strike="noStrike">
                <a:latin typeface="Arial"/>
              </a:endParaRPr>
            </a:p>
            <a:p>
              <a:pPr marL="216000" indent="-214200">
                <a:lnSpc>
                  <a:spcPct val="100000"/>
                </a:lnSpc>
                <a:buClr>
                  <a:srgbClr val="404040"/>
                </a:buClr>
                <a:buFont typeface="Wingdings" charset="2"/>
                <a:buChar char=""/>
              </a:pPr>
              <a:r>
                <a:rPr b="0" lang="en-US" sz="1050" spc="-1" strike="noStrike">
                  <a:solidFill>
                    <a:srgbClr val="404040"/>
                  </a:solidFill>
                  <a:latin typeface="Arial"/>
                  <a:ea typeface="Arial Unicode MS"/>
                </a:rPr>
                <a:t>This setup uses a Docker volume to simulate a shared storage environment with several workers and different task support, with each worker doing a specific task and sending the process on to the next worker to complete. As they have shared storage, there wasn't a GET operation.</a:t>
              </a:r>
              <a:endParaRPr b="0" lang="en-US" sz="1050" spc="-1" strike="noStrike">
                <a:latin typeface="Arial"/>
              </a:endParaRPr>
            </a:p>
          </p:txBody>
        </p:sp>
        <p:sp>
          <p:nvSpPr>
            <p:cNvPr id="217" name="TextBox 12"/>
            <p:cNvSpPr/>
            <p:nvPr/>
          </p:nvSpPr>
          <p:spPr>
            <a:xfrm>
              <a:off x="1371600" y="1308600"/>
              <a:ext cx="6145560" cy="374040"/>
            </a:xfrm>
            <a:prstGeom prst="rect">
              <a:avLst/>
            </a:prstGeom>
            <a:noFill/>
            <a:ln w="0">
              <a:noFill/>
            </a:ln>
          </p:spPr>
          <p:style>
            <a:lnRef idx="0"/>
            <a:fillRef idx="0"/>
            <a:effectRef idx="0"/>
            <a:fontRef idx="minor"/>
          </p:style>
        </p:sp>
      </p:grpSp>
      <p:sp>
        <p:nvSpPr>
          <p:cNvPr id="218" name=""/>
          <p:cNvSpPr/>
          <p:nvPr/>
        </p:nvSpPr>
        <p:spPr>
          <a:xfrm>
            <a:off x="1143000" y="264600"/>
            <a:ext cx="6656040" cy="45792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0" lang="en-US" sz="2600" spc="-1" strike="noStrike">
                <a:solidFill>
                  <a:srgbClr val="404040"/>
                </a:solidFill>
                <a:latin typeface="Arial"/>
                <a:ea typeface="Arial Unicode MS"/>
              </a:rPr>
              <a:t>Solution for Eliminating the "Fetch" method</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Frame 16_0"/>
          <p:cNvSpPr/>
          <p:nvPr/>
        </p:nvSpPr>
        <p:spPr>
          <a:xfrm>
            <a:off x="215640" y="177480"/>
            <a:ext cx="8709120" cy="4784760"/>
          </a:xfrm>
          <a:prstGeom prst="frame">
            <a:avLst>
              <a:gd name="adj1" fmla="val 890"/>
            </a:avLst>
          </a:prstGeom>
          <a:solidFill>
            <a:srgbClr val="f2a40d"/>
          </a:solidFill>
          <a:ln>
            <a:noFill/>
          </a:ln>
        </p:spPr>
        <p:style>
          <a:lnRef idx="2">
            <a:schemeClr val="accent1">
              <a:shade val="50000"/>
            </a:schemeClr>
          </a:lnRef>
          <a:fillRef idx="1">
            <a:schemeClr val="accent1"/>
          </a:fillRef>
          <a:effectRef idx="0">
            <a:schemeClr val="accent1"/>
          </a:effectRef>
          <a:fontRef idx="minor"/>
        </p:style>
      </p:sp>
      <p:sp>
        <p:nvSpPr>
          <p:cNvPr id="220" name="Rectangle 13_0"/>
          <p:cNvSpPr/>
          <p:nvPr/>
        </p:nvSpPr>
        <p:spPr>
          <a:xfrm>
            <a:off x="6651720" y="0"/>
            <a:ext cx="2012400" cy="5139720"/>
          </a:xfrm>
          <a:prstGeom prst="rect">
            <a:avLst/>
          </a:prstGeom>
          <a:solidFill>
            <a:srgbClr val="f2a40d"/>
          </a:solidFill>
          <a:ln>
            <a:noFill/>
          </a:ln>
        </p:spPr>
        <p:style>
          <a:lnRef idx="2">
            <a:schemeClr val="accent1">
              <a:shade val="50000"/>
            </a:schemeClr>
          </a:lnRef>
          <a:fillRef idx="1">
            <a:schemeClr val="accent1"/>
          </a:fillRef>
          <a:effectRef idx="0">
            <a:schemeClr val="accent1"/>
          </a:effectRef>
          <a:fontRef idx="minor"/>
        </p:style>
      </p:sp>
      <p:sp>
        <p:nvSpPr>
          <p:cNvPr id="221" name="Text Placeholder 1_0"/>
          <p:cNvSpPr/>
          <p:nvPr/>
        </p:nvSpPr>
        <p:spPr>
          <a:xfrm>
            <a:off x="6764040" y="771480"/>
            <a:ext cx="1796400" cy="143640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ffffff"/>
                </a:solidFill>
                <a:latin typeface="Arial"/>
                <a:ea typeface="Arial Unicode MS"/>
              </a:rPr>
              <a:t>Scenario 1: Separate Storage</a:t>
            </a:r>
            <a:endParaRPr b="0" lang="en-US" sz="1800" spc="-1" strike="noStrike">
              <a:latin typeface="Arial"/>
            </a:endParaRPr>
          </a:p>
          <a:p>
            <a:pPr algn="ctr">
              <a:lnSpc>
                <a:spcPct val="100000"/>
              </a:lnSpc>
            </a:pPr>
            <a:endParaRPr b="0" lang="en-US" sz="1800" spc="-1" strike="noStrike">
              <a:latin typeface="Arial"/>
            </a:endParaRPr>
          </a:p>
        </p:txBody>
      </p:sp>
      <p:sp>
        <p:nvSpPr>
          <p:cNvPr id="222" name=""/>
          <p:cNvSpPr/>
          <p:nvPr/>
        </p:nvSpPr>
        <p:spPr>
          <a:xfrm>
            <a:off x="685800" y="395640"/>
            <a:ext cx="5025600" cy="28656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1" lang="en-US" sz="1400" spc="-1" strike="noStrike">
                <a:solidFill>
                  <a:srgbClr val="404040"/>
                </a:solidFill>
                <a:latin typeface="Arial"/>
                <a:ea typeface="Arial Unicode MS"/>
              </a:rPr>
              <a:t>Tools &amp; Configuration</a:t>
            </a:r>
            <a:endParaRPr b="0" lang="en-US" sz="1400" spc="-1" strike="noStrike">
              <a:latin typeface="Arial"/>
            </a:endParaRPr>
          </a:p>
        </p:txBody>
      </p:sp>
      <p:sp>
        <p:nvSpPr>
          <p:cNvPr id="223" name=""/>
          <p:cNvSpPr/>
          <p:nvPr/>
        </p:nvSpPr>
        <p:spPr>
          <a:xfrm>
            <a:off x="457200" y="914400"/>
            <a:ext cx="1825200" cy="8240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1050" spc="-1" strike="noStrike">
                <a:solidFill>
                  <a:srgbClr val="000000"/>
                </a:solidFill>
                <a:latin typeface="Arial"/>
                <a:ea typeface="DejaVu Sans"/>
              </a:rPr>
              <a:t>Tools :</a:t>
            </a:r>
            <a:endParaRPr b="0" lang="en-US" sz="1050" spc="-1" strike="noStrike">
              <a:latin typeface="Arial"/>
            </a:endParaRPr>
          </a:p>
          <a:p>
            <a:pPr>
              <a:lnSpc>
                <a:spcPct val="100000"/>
              </a:lnSpc>
            </a:pPr>
            <a:endParaRPr b="0" lang="en-US" sz="1050" spc="-1" strike="noStrike">
              <a:latin typeface="Arial"/>
            </a:endParaRPr>
          </a:p>
          <a:p>
            <a:pPr marL="457200" indent="-225000">
              <a:lnSpc>
                <a:spcPct val="100000"/>
              </a:lnSpc>
              <a:buClr>
                <a:srgbClr val="000000"/>
              </a:buClr>
              <a:buSzPct val="45000"/>
              <a:buFont typeface="Wingdings" charset="2"/>
              <a:buChar char=""/>
            </a:pPr>
            <a:r>
              <a:rPr b="0" lang="en-US" sz="1050" spc="-1" strike="noStrike">
                <a:solidFill>
                  <a:srgbClr val="000000"/>
                </a:solidFill>
                <a:latin typeface="Arial"/>
                <a:ea typeface="DejaVu Sans"/>
              </a:rPr>
              <a:t>Docker</a:t>
            </a:r>
            <a:endParaRPr b="0" lang="en-US" sz="1050" spc="-1" strike="noStrike">
              <a:latin typeface="Arial"/>
            </a:endParaRPr>
          </a:p>
          <a:p>
            <a:pPr marL="457200" indent="-225000">
              <a:lnSpc>
                <a:spcPct val="100000"/>
              </a:lnSpc>
              <a:buClr>
                <a:srgbClr val="000000"/>
              </a:buClr>
              <a:buSzPct val="45000"/>
              <a:buFont typeface="Wingdings" charset="2"/>
              <a:buChar char=""/>
            </a:pPr>
            <a:r>
              <a:rPr b="0" lang="en-US" sz="1050" spc="-1" strike="noStrike">
                <a:solidFill>
                  <a:srgbClr val="000000"/>
                </a:solidFill>
                <a:latin typeface="Arial"/>
                <a:ea typeface="DejaVu Sans"/>
              </a:rPr>
              <a:t>Sector 2 Kb</a:t>
            </a:r>
            <a:endParaRPr b="0" lang="en-US" sz="1050" spc="-1" strike="noStrike">
              <a:latin typeface="Arial"/>
            </a:endParaRPr>
          </a:p>
        </p:txBody>
      </p:sp>
      <p:sp>
        <p:nvSpPr>
          <p:cNvPr id="224" name=""/>
          <p:cNvSpPr/>
          <p:nvPr/>
        </p:nvSpPr>
        <p:spPr>
          <a:xfrm>
            <a:off x="3429000" y="914400"/>
            <a:ext cx="2739600" cy="8240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1050" spc="-1" strike="noStrike">
                <a:solidFill>
                  <a:srgbClr val="000000"/>
                </a:solidFill>
                <a:latin typeface="Arial"/>
                <a:ea typeface="DejaVu Sans"/>
              </a:rPr>
              <a:t>Configuration :</a:t>
            </a:r>
            <a:endParaRPr b="0" lang="en-US" sz="1050" spc="-1" strike="noStrike">
              <a:latin typeface="Arial"/>
            </a:endParaRPr>
          </a:p>
          <a:p>
            <a:pPr>
              <a:lnSpc>
                <a:spcPct val="100000"/>
              </a:lnSpc>
            </a:pPr>
            <a:endParaRPr b="0" lang="en-US" sz="1050" spc="-1" strike="noStrike">
              <a:latin typeface="Arial"/>
            </a:endParaRPr>
          </a:p>
          <a:p>
            <a:pPr marL="457200" indent="-225000">
              <a:lnSpc>
                <a:spcPct val="100000"/>
              </a:lnSpc>
              <a:buClr>
                <a:srgbClr val="000000"/>
              </a:buClr>
              <a:buSzPct val="45000"/>
              <a:buFont typeface="Wingdings" charset="2"/>
              <a:buChar char=""/>
            </a:pPr>
            <a:r>
              <a:rPr b="0" lang="en-US" sz="1050" spc="-1" strike="noStrike">
                <a:solidFill>
                  <a:srgbClr val="000000"/>
                </a:solidFill>
                <a:latin typeface="Arial"/>
                <a:ea typeface="Noto Sans CJK SC"/>
              </a:rPr>
              <a:t>Miner (AP, PC1 tasks)</a:t>
            </a:r>
            <a:endParaRPr b="0" lang="en-US" sz="1050" spc="-1" strike="noStrike">
              <a:latin typeface="Arial"/>
            </a:endParaRPr>
          </a:p>
          <a:p>
            <a:pPr marL="457200" indent="-225000">
              <a:lnSpc>
                <a:spcPct val="100000"/>
              </a:lnSpc>
              <a:buClr>
                <a:srgbClr val="000000"/>
              </a:buClr>
              <a:buSzPct val="45000"/>
              <a:buFont typeface="Wingdings" charset="2"/>
              <a:buChar char=""/>
            </a:pPr>
            <a:r>
              <a:rPr b="0" lang="en-US" sz="1050" spc="-1" strike="noStrike">
                <a:solidFill>
                  <a:srgbClr val="000000"/>
                </a:solidFill>
                <a:latin typeface="Arial"/>
                <a:ea typeface="Noto Sans CJK SC"/>
              </a:rPr>
              <a:t>Worker (PC2, C2 tasks)</a:t>
            </a:r>
            <a:endParaRPr b="0" lang="en-US" sz="1050" spc="-1" strike="noStrike">
              <a:latin typeface="Arial"/>
            </a:endParaRPr>
          </a:p>
        </p:txBody>
      </p:sp>
      <p:pic>
        <p:nvPicPr>
          <p:cNvPr id="225" name="" descr=""/>
          <p:cNvPicPr/>
          <p:nvPr/>
        </p:nvPicPr>
        <p:blipFill>
          <a:blip r:embed="rId1"/>
          <a:stretch/>
        </p:blipFill>
        <p:spPr>
          <a:xfrm>
            <a:off x="457200" y="1770480"/>
            <a:ext cx="2620800" cy="30265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1627</TotalTime>
  <Application>LibreOffice/7.1.5.2$Linux_X86_64 LibreOffice_project/10$Build-2</Application>
  <AppVersion>15.0000</AppVersion>
  <Words>2970</Words>
  <Paragraphs>374</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2016-12-05T23:26:54Z</dcterms:created>
  <dc:creator>googleslidesppt.com;allppt.com</dc:creator>
  <dc:description/>
  <dc:language>en-US</dc:language>
  <cp:lastModifiedBy/>
  <dcterms:modified xsi:type="dcterms:W3CDTF">2021-08-01T08:29:43Z</dcterms:modified>
  <cp:revision>126</cp:revision>
  <dc:subject/>
  <dc:title>Lotus Research Report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화면 슬라이드 쇼(16:9)</vt:lpwstr>
  </property>
  <property fmtid="{D5CDD505-2E9C-101B-9397-08002B2CF9AE}" pid="3" name="Slides">
    <vt:r8>37</vt:r8>
  </property>
</Properties>
</file>