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3" r:id="rId3"/>
    <p:sldId id="274" r:id="rId4"/>
    <p:sldId id="268" r:id="rId5"/>
    <p:sldId id="262" r:id="rId6"/>
    <p:sldId id="259" r:id="rId7"/>
    <p:sldId id="264" r:id="rId8"/>
    <p:sldId id="266" r:id="rId9"/>
    <p:sldId id="279" r:id="rId10"/>
    <p:sldId id="270" r:id="rId11"/>
    <p:sldId id="271"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161"/>
    <a:srgbClr val="AEF0DC"/>
    <a:srgbClr val="AC6E24"/>
    <a:srgbClr val="FCD9D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93" autoAdjust="0"/>
  </p:normalViewPr>
  <p:slideViewPr>
    <p:cSldViewPr snapToGrid="0">
      <p:cViewPr varScale="1">
        <p:scale>
          <a:sx n="80" d="100"/>
          <a:sy n="80" d="100"/>
        </p:scale>
        <p:origin x="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7E3BA-C422-4A0E-ABB8-3B23E6D0844C}" type="datetimeFigureOut">
              <a:rPr lang="en-CA" smtClean="0"/>
              <a:t>2020-05-12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998AC-F197-404E-BFA1-A3F7FADA4126}" type="slidenum">
              <a:rPr lang="en-CA" smtClean="0"/>
              <a:t>‹#›</a:t>
            </a:fld>
            <a:endParaRPr lang="en-CA"/>
          </a:p>
        </p:txBody>
      </p:sp>
    </p:spTree>
    <p:extLst>
      <p:ext uri="{BB962C8B-B14F-4D97-AF65-F5344CB8AC3E}">
        <p14:creationId xmlns:p14="http://schemas.microsoft.com/office/powerpoint/2010/main" val="843622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solidFill>
                  <a:schemeClr val="bg1"/>
                </a:solidFill>
              </a:rPr>
              <a:t>-Top 3 artists: Michael </a:t>
            </a:r>
            <a:r>
              <a:rPr lang="en-CA" dirty="0" err="1">
                <a:solidFill>
                  <a:schemeClr val="bg1"/>
                </a:solidFill>
              </a:rPr>
              <a:t>Buble</a:t>
            </a:r>
            <a:r>
              <a:rPr lang="en-CA" dirty="0">
                <a:solidFill>
                  <a:schemeClr val="bg1"/>
                </a:solidFill>
              </a:rPr>
              <a:t>, Mariah Carey, Ariana Grande</a:t>
            </a:r>
          </a:p>
          <a:p>
            <a:r>
              <a:rPr lang="en-CA" dirty="0">
                <a:solidFill>
                  <a:schemeClr val="bg1"/>
                </a:solidFill>
              </a:rPr>
              <a:t>-Mostly American Artists</a:t>
            </a:r>
          </a:p>
          <a:p>
            <a:r>
              <a:rPr lang="en-CA" dirty="0">
                <a:solidFill>
                  <a:schemeClr val="bg1"/>
                </a:solidFill>
              </a:rPr>
              <a:t>-Top genres: Adult standards, dance pop, pop, album rock</a:t>
            </a:r>
          </a:p>
          <a:p>
            <a:r>
              <a:rPr lang="en-CA" dirty="0">
                <a:solidFill>
                  <a:schemeClr val="bg1"/>
                </a:solidFill>
              </a:rPr>
              <a:t>-Adult standards: def</a:t>
            </a:r>
          </a:p>
          <a:p>
            <a:endParaRPr lang="en-CA" dirty="0"/>
          </a:p>
          <a:p>
            <a:endParaRPr lang="en-CA" dirty="0"/>
          </a:p>
          <a:p>
            <a:r>
              <a:rPr lang="en-CA" dirty="0"/>
              <a:t>USA:</a:t>
            </a:r>
          </a:p>
          <a:p>
            <a:r>
              <a:rPr lang="en-CA" dirty="0">
                <a:solidFill>
                  <a:schemeClr val="bg1"/>
                </a:solidFill>
              </a:rPr>
              <a:t>-Most popular: Bing Crosby by far : old artist: which songs</a:t>
            </a:r>
          </a:p>
          <a:p>
            <a:r>
              <a:rPr lang="en-CA" dirty="0">
                <a:solidFill>
                  <a:schemeClr val="bg1"/>
                </a:solidFill>
              </a:rPr>
              <a:t>  </a:t>
            </a:r>
          </a:p>
          <a:p>
            <a:endParaRPr lang="en-CA" dirty="0"/>
          </a:p>
        </p:txBody>
      </p:sp>
      <p:sp>
        <p:nvSpPr>
          <p:cNvPr id="4" name="Slide Number Placeholder 3"/>
          <p:cNvSpPr>
            <a:spLocks noGrp="1"/>
          </p:cNvSpPr>
          <p:nvPr>
            <p:ph type="sldNum" sz="quarter" idx="5"/>
          </p:nvPr>
        </p:nvSpPr>
        <p:spPr/>
        <p:txBody>
          <a:bodyPr/>
          <a:lstStyle/>
          <a:p>
            <a:fld id="{236998AC-F197-404E-BFA1-A3F7FADA4126}" type="slidenum">
              <a:rPr lang="en-CA" smtClean="0"/>
              <a:t>4</a:t>
            </a:fld>
            <a:endParaRPr lang="en-CA"/>
          </a:p>
        </p:txBody>
      </p:sp>
    </p:spTree>
    <p:extLst>
      <p:ext uri="{BB962C8B-B14F-4D97-AF65-F5344CB8AC3E}">
        <p14:creationId xmlns:p14="http://schemas.microsoft.com/office/powerpoint/2010/main" val="154271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236998AC-F197-404E-BFA1-A3F7FADA4126}" type="slidenum">
              <a:rPr lang="en-CA" smtClean="0"/>
              <a:t>5</a:t>
            </a:fld>
            <a:endParaRPr lang="en-CA"/>
          </a:p>
        </p:txBody>
      </p:sp>
    </p:spTree>
    <p:extLst>
      <p:ext uri="{BB962C8B-B14F-4D97-AF65-F5344CB8AC3E}">
        <p14:creationId xmlns:p14="http://schemas.microsoft.com/office/powerpoint/2010/main" val="355775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236998AC-F197-404E-BFA1-A3F7FADA4126}" type="slidenum">
              <a:rPr lang="en-CA" smtClean="0"/>
              <a:t>6</a:t>
            </a:fld>
            <a:endParaRPr lang="en-CA"/>
          </a:p>
        </p:txBody>
      </p:sp>
    </p:spTree>
    <p:extLst>
      <p:ext uri="{BB962C8B-B14F-4D97-AF65-F5344CB8AC3E}">
        <p14:creationId xmlns:p14="http://schemas.microsoft.com/office/powerpoint/2010/main" val="1631281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6632-DBB7-4106-B1BB-F8DA5FFA4D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FF3E923-C0C2-48A5-B6A0-56E335DF0E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67669AE-EA0A-4544-9EDE-BB9B5F9E00EE}"/>
              </a:ext>
            </a:extLst>
          </p:cNvPr>
          <p:cNvSpPr>
            <a:spLocks noGrp="1"/>
          </p:cNvSpPr>
          <p:nvPr>
            <p:ph type="dt" sz="half" idx="10"/>
          </p:nvPr>
        </p:nvSpPr>
        <p:spPr/>
        <p:txBody>
          <a:bodyPr/>
          <a:lstStyle/>
          <a:p>
            <a:fld id="{25DB7B5C-581F-4CB3-95DE-FE81951662B8}" type="datetimeFigureOut">
              <a:rPr lang="en-CA" smtClean="0"/>
              <a:t>2020-05-12</a:t>
            </a:fld>
            <a:endParaRPr lang="en-CA"/>
          </a:p>
        </p:txBody>
      </p:sp>
      <p:sp>
        <p:nvSpPr>
          <p:cNvPr id="5" name="Footer Placeholder 4">
            <a:extLst>
              <a:ext uri="{FF2B5EF4-FFF2-40B4-BE49-F238E27FC236}">
                <a16:creationId xmlns:a16="http://schemas.microsoft.com/office/drawing/2014/main" id="{646D3401-E93D-4505-8256-DC6C8C72D4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1D5BAA-6C54-4FDD-82E6-A073C32BA1B7}"/>
              </a:ext>
            </a:extLst>
          </p:cNvPr>
          <p:cNvSpPr>
            <a:spLocks noGrp="1"/>
          </p:cNvSpPr>
          <p:nvPr>
            <p:ph type="sldNum" sz="quarter" idx="12"/>
          </p:nvPr>
        </p:nvSpPr>
        <p:spPr/>
        <p:txBody>
          <a:bodyPr/>
          <a:lstStyle/>
          <a:p>
            <a:fld id="{90CA4742-B90A-47FD-94FA-B9428EF31FB0}" type="slidenum">
              <a:rPr lang="en-CA" smtClean="0"/>
              <a:t>‹#›</a:t>
            </a:fld>
            <a:endParaRPr lang="en-CA"/>
          </a:p>
        </p:txBody>
      </p:sp>
    </p:spTree>
    <p:extLst>
      <p:ext uri="{BB962C8B-B14F-4D97-AF65-F5344CB8AC3E}">
        <p14:creationId xmlns:p14="http://schemas.microsoft.com/office/powerpoint/2010/main" val="199593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C247-6A8A-4255-AB43-25EC8C0A7FB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777BFEE-F2E9-494E-90FF-85EA04483A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2E47157-E5B0-4B93-AA81-4EC55A8B8513}"/>
              </a:ext>
            </a:extLst>
          </p:cNvPr>
          <p:cNvSpPr>
            <a:spLocks noGrp="1"/>
          </p:cNvSpPr>
          <p:nvPr>
            <p:ph type="dt" sz="half" idx="10"/>
          </p:nvPr>
        </p:nvSpPr>
        <p:spPr/>
        <p:txBody>
          <a:bodyPr/>
          <a:lstStyle/>
          <a:p>
            <a:fld id="{25DB7B5C-581F-4CB3-95DE-FE81951662B8}" type="datetimeFigureOut">
              <a:rPr lang="en-CA" smtClean="0"/>
              <a:t>2020-05-12</a:t>
            </a:fld>
            <a:endParaRPr lang="en-CA"/>
          </a:p>
        </p:txBody>
      </p:sp>
      <p:sp>
        <p:nvSpPr>
          <p:cNvPr id="5" name="Footer Placeholder 4">
            <a:extLst>
              <a:ext uri="{FF2B5EF4-FFF2-40B4-BE49-F238E27FC236}">
                <a16:creationId xmlns:a16="http://schemas.microsoft.com/office/drawing/2014/main" id="{E574726C-5821-4C91-900C-F019C2CF7D7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D2CB416-7A49-4B39-AC70-E0363527E83D}"/>
              </a:ext>
            </a:extLst>
          </p:cNvPr>
          <p:cNvSpPr>
            <a:spLocks noGrp="1"/>
          </p:cNvSpPr>
          <p:nvPr>
            <p:ph type="sldNum" sz="quarter" idx="12"/>
          </p:nvPr>
        </p:nvSpPr>
        <p:spPr/>
        <p:txBody>
          <a:bodyPr/>
          <a:lstStyle/>
          <a:p>
            <a:fld id="{90CA4742-B90A-47FD-94FA-B9428EF31FB0}" type="slidenum">
              <a:rPr lang="en-CA" smtClean="0"/>
              <a:t>‹#›</a:t>
            </a:fld>
            <a:endParaRPr lang="en-CA"/>
          </a:p>
        </p:txBody>
      </p:sp>
    </p:spTree>
    <p:extLst>
      <p:ext uri="{BB962C8B-B14F-4D97-AF65-F5344CB8AC3E}">
        <p14:creationId xmlns:p14="http://schemas.microsoft.com/office/powerpoint/2010/main" val="3248269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0FAC7-3ECD-4569-95CB-E58669DFDC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60FF22B-7E6E-4618-A6C4-CB47855061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34B250-1A1C-4541-9AC0-8CFC1B4B2BB7}"/>
              </a:ext>
            </a:extLst>
          </p:cNvPr>
          <p:cNvSpPr>
            <a:spLocks noGrp="1"/>
          </p:cNvSpPr>
          <p:nvPr>
            <p:ph type="dt" sz="half" idx="10"/>
          </p:nvPr>
        </p:nvSpPr>
        <p:spPr/>
        <p:txBody>
          <a:bodyPr/>
          <a:lstStyle/>
          <a:p>
            <a:fld id="{25DB7B5C-581F-4CB3-95DE-FE81951662B8}" type="datetimeFigureOut">
              <a:rPr lang="en-CA" smtClean="0"/>
              <a:t>2020-05-12</a:t>
            </a:fld>
            <a:endParaRPr lang="en-CA"/>
          </a:p>
        </p:txBody>
      </p:sp>
      <p:sp>
        <p:nvSpPr>
          <p:cNvPr id="5" name="Footer Placeholder 4">
            <a:extLst>
              <a:ext uri="{FF2B5EF4-FFF2-40B4-BE49-F238E27FC236}">
                <a16:creationId xmlns:a16="http://schemas.microsoft.com/office/drawing/2014/main" id="{85FE7CE8-D7F8-4AEC-862C-C189979B9C7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80727C-48D9-4CDA-83C3-68457A6D5391}"/>
              </a:ext>
            </a:extLst>
          </p:cNvPr>
          <p:cNvSpPr>
            <a:spLocks noGrp="1"/>
          </p:cNvSpPr>
          <p:nvPr>
            <p:ph type="sldNum" sz="quarter" idx="12"/>
          </p:nvPr>
        </p:nvSpPr>
        <p:spPr/>
        <p:txBody>
          <a:bodyPr/>
          <a:lstStyle/>
          <a:p>
            <a:fld id="{90CA4742-B90A-47FD-94FA-B9428EF31FB0}" type="slidenum">
              <a:rPr lang="en-CA" smtClean="0"/>
              <a:t>‹#›</a:t>
            </a:fld>
            <a:endParaRPr lang="en-CA"/>
          </a:p>
        </p:txBody>
      </p:sp>
    </p:spTree>
    <p:extLst>
      <p:ext uri="{BB962C8B-B14F-4D97-AF65-F5344CB8AC3E}">
        <p14:creationId xmlns:p14="http://schemas.microsoft.com/office/powerpoint/2010/main" val="192233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ED64-6FDB-489A-A4AB-5DB375103BF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4A0CC4-4A9E-45DC-822C-4A2B53B618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2733E7-4CC7-4753-BD97-3036A529024E}"/>
              </a:ext>
            </a:extLst>
          </p:cNvPr>
          <p:cNvSpPr>
            <a:spLocks noGrp="1"/>
          </p:cNvSpPr>
          <p:nvPr>
            <p:ph type="dt" sz="half" idx="10"/>
          </p:nvPr>
        </p:nvSpPr>
        <p:spPr/>
        <p:txBody>
          <a:bodyPr/>
          <a:lstStyle/>
          <a:p>
            <a:fld id="{25DB7B5C-581F-4CB3-95DE-FE81951662B8}" type="datetimeFigureOut">
              <a:rPr lang="en-CA" smtClean="0"/>
              <a:t>2020-05-12</a:t>
            </a:fld>
            <a:endParaRPr lang="en-CA"/>
          </a:p>
        </p:txBody>
      </p:sp>
      <p:sp>
        <p:nvSpPr>
          <p:cNvPr id="5" name="Footer Placeholder 4">
            <a:extLst>
              <a:ext uri="{FF2B5EF4-FFF2-40B4-BE49-F238E27FC236}">
                <a16:creationId xmlns:a16="http://schemas.microsoft.com/office/drawing/2014/main" id="{A61422E4-90C2-40B4-9F7E-4807AB920E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3C4B57F-4837-455B-8E61-DB80B763C921}"/>
              </a:ext>
            </a:extLst>
          </p:cNvPr>
          <p:cNvSpPr>
            <a:spLocks noGrp="1"/>
          </p:cNvSpPr>
          <p:nvPr>
            <p:ph type="sldNum" sz="quarter" idx="12"/>
          </p:nvPr>
        </p:nvSpPr>
        <p:spPr/>
        <p:txBody>
          <a:bodyPr/>
          <a:lstStyle/>
          <a:p>
            <a:fld id="{90CA4742-B90A-47FD-94FA-B9428EF31FB0}" type="slidenum">
              <a:rPr lang="en-CA" smtClean="0"/>
              <a:t>‹#›</a:t>
            </a:fld>
            <a:endParaRPr lang="en-CA"/>
          </a:p>
        </p:txBody>
      </p:sp>
    </p:spTree>
    <p:extLst>
      <p:ext uri="{BB962C8B-B14F-4D97-AF65-F5344CB8AC3E}">
        <p14:creationId xmlns:p14="http://schemas.microsoft.com/office/powerpoint/2010/main" val="295024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816D-3ED4-41E2-B672-1890AEAA77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A9EBF9C-0A09-480A-9C40-F4DEAC9AD7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AC0CEF-F758-4D30-9B2E-80B797136EF7}"/>
              </a:ext>
            </a:extLst>
          </p:cNvPr>
          <p:cNvSpPr>
            <a:spLocks noGrp="1"/>
          </p:cNvSpPr>
          <p:nvPr>
            <p:ph type="dt" sz="half" idx="10"/>
          </p:nvPr>
        </p:nvSpPr>
        <p:spPr/>
        <p:txBody>
          <a:bodyPr/>
          <a:lstStyle/>
          <a:p>
            <a:fld id="{25DB7B5C-581F-4CB3-95DE-FE81951662B8}" type="datetimeFigureOut">
              <a:rPr lang="en-CA" smtClean="0"/>
              <a:t>2020-05-12</a:t>
            </a:fld>
            <a:endParaRPr lang="en-CA"/>
          </a:p>
        </p:txBody>
      </p:sp>
      <p:sp>
        <p:nvSpPr>
          <p:cNvPr id="5" name="Footer Placeholder 4">
            <a:extLst>
              <a:ext uri="{FF2B5EF4-FFF2-40B4-BE49-F238E27FC236}">
                <a16:creationId xmlns:a16="http://schemas.microsoft.com/office/drawing/2014/main" id="{02D1F95F-7EAF-4B4A-8203-0AB6C6EA97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B8766E0-B152-4D49-B165-705EC5F84B1D}"/>
              </a:ext>
            </a:extLst>
          </p:cNvPr>
          <p:cNvSpPr>
            <a:spLocks noGrp="1"/>
          </p:cNvSpPr>
          <p:nvPr>
            <p:ph type="sldNum" sz="quarter" idx="12"/>
          </p:nvPr>
        </p:nvSpPr>
        <p:spPr/>
        <p:txBody>
          <a:bodyPr/>
          <a:lstStyle/>
          <a:p>
            <a:fld id="{90CA4742-B90A-47FD-94FA-B9428EF31FB0}" type="slidenum">
              <a:rPr lang="en-CA" smtClean="0"/>
              <a:t>‹#›</a:t>
            </a:fld>
            <a:endParaRPr lang="en-CA"/>
          </a:p>
        </p:txBody>
      </p:sp>
    </p:spTree>
    <p:extLst>
      <p:ext uri="{BB962C8B-B14F-4D97-AF65-F5344CB8AC3E}">
        <p14:creationId xmlns:p14="http://schemas.microsoft.com/office/powerpoint/2010/main" val="65318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6BFC-999D-40DB-93BB-F1C7FE6D4A4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248AED-D2AB-49F5-A07B-330F9A1DD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CFAFCC7-30C6-463F-86D8-0BD628B9C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EEC0990-24F8-4201-9C6C-6F298EA429AE}"/>
              </a:ext>
            </a:extLst>
          </p:cNvPr>
          <p:cNvSpPr>
            <a:spLocks noGrp="1"/>
          </p:cNvSpPr>
          <p:nvPr>
            <p:ph type="dt" sz="half" idx="10"/>
          </p:nvPr>
        </p:nvSpPr>
        <p:spPr/>
        <p:txBody>
          <a:bodyPr/>
          <a:lstStyle/>
          <a:p>
            <a:fld id="{25DB7B5C-581F-4CB3-95DE-FE81951662B8}" type="datetimeFigureOut">
              <a:rPr lang="en-CA" smtClean="0"/>
              <a:t>2020-05-12</a:t>
            </a:fld>
            <a:endParaRPr lang="en-CA"/>
          </a:p>
        </p:txBody>
      </p:sp>
      <p:sp>
        <p:nvSpPr>
          <p:cNvPr id="6" name="Footer Placeholder 5">
            <a:extLst>
              <a:ext uri="{FF2B5EF4-FFF2-40B4-BE49-F238E27FC236}">
                <a16:creationId xmlns:a16="http://schemas.microsoft.com/office/drawing/2014/main" id="{A3F64635-ED97-4AD2-B867-7D27272039F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B107DE7-81AE-49B7-AE7A-BF01987B4A33}"/>
              </a:ext>
            </a:extLst>
          </p:cNvPr>
          <p:cNvSpPr>
            <a:spLocks noGrp="1"/>
          </p:cNvSpPr>
          <p:nvPr>
            <p:ph type="sldNum" sz="quarter" idx="12"/>
          </p:nvPr>
        </p:nvSpPr>
        <p:spPr/>
        <p:txBody>
          <a:bodyPr/>
          <a:lstStyle/>
          <a:p>
            <a:fld id="{90CA4742-B90A-47FD-94FA-B9428EF31FB0}" type="slidenum">
              <a:rPr lang="en-CA" smtClean="0"/>
              <a:t>‹#›</a:t>
            </a:fld>
            <a:endParaRPr lang="en-CA"/>
          </a:p>
        </p:txBody>
      </p:sp>
    </p:spTree>
    <p:extLst>
      <p:ext uri="{BB962C8B-B14F-4D97-AF65-F5344CB8AC3E}">
        <p14:creationId xmlns:p14="http://schemas.microsoft.com/office/powerpoint/2010/main" val="192127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38DC-88E6-4729-8E67-6CD1D8874D4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2E6DAFB-CA9A-45C9-A877-0229D94F5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84C4B-5A2A-4AA0-B851-F7368871B8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18B62CA-E281-481A-81A1-1859A8DF4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9C939-8187-4015-8AEB-49B259BD99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7DF2E4C-29D4-4118-9D6F-0FB935AEA15A}"/>
              </a:ext>
            </a:extLst>
          </p:cNvPr>
          <p:cNvSpPr>
            <a:spLocks noGrp="1"/>
          </p:cNvSpPr>
          <p:nvPr>
            <p:ph type="dt" sz="half" idx="10"/>
          </p:nvPr>
        </p:nvSpPr>
        <p:spPr/>
        <p:txBody>
          <a:bodyPr/>
          <a:lstStyle/>
          <a:p>
            <a:fld id="{25DB7B5C-581F-4CB3-95DE-FE81951662B8}" type="datetimeFigureOut">
              <a:rPr lang="en-CA" smtClean="0"/>
              <a:t>2020-05-12</a:t>
            </a:fld>
            <a:endParaRPr lang="en-CA"/>
          </a:p>
        </p:txBody>
      </p:sp>
      <p:sp>
        <p:nvSpPr>
          <p:cNvPr id="8" name="Footer Placeholder 7">
            <a:extLst>
              <a:ext uri="{FF2B5EF4-FFF2-40B4-BE49-F238E27FC236}">
                <a16:creationId xmlns:a16="http://schemas.microsoft.com/office/drawing/2014/main" id="{E73B4E8C-5B2B-4AE5-ABA6-1BAAD468CCA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337743-FD53-4478-BA44-EE8D8E8FB9E4}"/>
              </a:ext>
            </a:extLst>
          </p:cNvPr>
          <p:cNvSpPr>
            <a:spLocks noGrp="1"/>
          </p:cNvSpPr>
          <p:nvPr>
            <p:ph type="sldNum" sz="quarter" idx="12"/>
          </p:nvPr>
        </p:nvSpPr>
        <p:spPr/>
        <p:txBody>
          <a:bodyPr/>
          <a:lstStyle/>
          <a:p>
            <a:fld id="{90CA4742-B90A-47FD-94FA-B9428EF31FB0}" type="slidenum">
              <a:rPr lang="en-CA" smtClean="0"/>
              <a:t>‹#›</a:t>
            </a:fld>
            <a:endParaRPr lang="en-CA"/>
          </a:p>
        </p:txBody>
      </p:sp>
    </p:spTree>
    <p:extLst>
      <p:ext uri="{BB962C8B-B14F-4D97-AF65-F5344CB8AC3E}">
        <p14:creationId xmlns:p14="http://schemas.microsoft.com/office/powerpoint/2010/main" val="208434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7A39-4FDF-4311-8011-45A79CA19B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C6FB440-CF47-494D-9669-6467549012EF}"/>
              </a:ext>
            </a:extLst>
          </p:cNvPr>
          <p:cNvSpPr>
            <a:spLocks noGrp="1"/>
          </p:cNvSpPr>
          <p:nvPr>
            <p:ph type="dt" sz="half" idx="10"/>
          </p:nvPr>
        </p:nvSpPr>
        <p:spPr/>
        <p:txBody>
          <a:bodyPr/>
          <a:lstStyle/>
          <a:p>
            <a:fld id="{25DB7B5C-581F-4CB3-95DE-FE81951662B8}" type="datetimeFigureOut">
              <a:rPr lang="en-CA" smtClean="0"/>
              <a:t>2020-05-12</a:t>
            </a:fld>
            <a:endParaRPr lang="en-CA"/>
          </a:p>
        </p:txBody>
      </p:sp>
      <p:sp>
        <p:nvSpPr>
          <p:cNvPr id="4" name="Footer Placeholder 3">
            <a:extLst>
              <a:ext uri="{FF2B5EF4-FFF2-40B4-BE49-F238E27FC236}">
                <a16:creationId xmlns:a16="http://schemas.microsoft.com/office/drawing/2014/main" id="{19ADAEBA-90BD-4064-94F0-10FEC173728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F40BE22-FB24-473D-8956-4D1D8D1A267D}"/>
              </a:ext>
            </a:extLst>
          </p:cNvPr>
          <p:cNvSpPr>
            <a:spLocks noGrp="1"/>
          </p:cNvSpPr>
          <p:nvPr>
            <p:ph type="sldNum" sz="quarter" idx="12"/>
          </p:nvPr>
        </p:nvSpPr>
        <p:spPr/>
        <p:txBody>
          <a:bodyPr/>
          <a:lstStyle/>
          <a:p>
            <a:fld id="{90CA4742-B90A-47FD-94FA-B9428EF31FB0}" type="slidenum">
              <a:rPr lang="en-CA" smtClean="0"/>
              <a:t>‹#›</a:t>
            </a:fld>
            <a:endParaRPr lang="en-CA"/>
          </a:p>
        </p:txBody>
      </p:sp>
    </p:spTree>
    <p:extLst>
      <p:ext uri="{BB962C8B-B14F-4D97-AF65-F5344CB8AC3E}">
        <p14:creationId xmlns:p14="http://schemas.microsoft.com/office/powerpoint/2010/main" val="282901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7088DE-8948-479E-A7EC-DEFE59DC6D90}"/>
              </a:ext>
            </a:extLst>
          </p:cNvPr>
          <p:cNvSpPr>
            <a:spLocks noGrp="1"/>
          </p:cNvSpPr>
          <p:nvPr>
            <p:ph type="dt" sz="half" idx="10"/>
          </p:nvPr>
        </p:nvSpPr>
        <p:spPr/>
        <p:txBody>
          <a:bodyPr/>
          <a:lstStyle/>
          <a:p>
            <a:fld id="{25DB7B5C-581F-4CB3-95DE-FE81951662B8}" type="datetimeFigureOut">
              <a:rPr lang="en-CA" smtClean="0"/>
              <a:t>2020-05-12</a:t>
            </a:fld>
            <a:endParaRPr lang="en-CA"/>
          </a:p>
        </p:txBody>
      </p:sp>
      <p:sp>
        <p:nvSpPr>
          <p:cNvPr id="3" name="Footer Placeholder 2">
            <a:extLst>
              <a:ext uri="{FF2B5EF4-FFF2-40B4-BE49-F238E27FC236}">
                <a16:creationId xmlns:a16="http://schemas.microsoft.com/office/drawing/2014/main" id="{4273309D-8C67-4A5A-9451-8AE877C9F0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791911D-D41A-4E66-83A4-CC813F3B1C8B}"/>
              </a:ext>
            </a:extLst>
          </p:cNvPr>
          <p:cNvSpPr>
            <a:spLocks noGrp="1"/>
          </p:cNvSpPr>
          <p:nvPr>
            <p:ph type="sldNum" sz="quarter" idx="12"/>
          </p:nvPr>
        </p:nvSpPr>
        <p:spPr/>
        <p:txBody>
          <a:bodyPr/>
          <a:lstStyle/>
          <a:p>
            <a:fld id="{90CA4742-B90A-47FD-94FA-B9428EF31FB0}" type="slidenum">
              <a:rPr lang="en-CA" smtClean="0"/>
              <a:t>‹#›</a:t>
            </a:fld>
            <a:endParaRPr lang="en-CA"/>
          </a:p>
        </p:txBody>
      </p:sp>
    </p:spTree>
    <p:extLst>
      <p:ext uri="{BB962C8B-B14F-4D97-AF65-F5344CB8AC3E}">
        <p14:creationId xmlns:p14="http://schemas.microsoft.com/office/powerpoint/2010/main" val="119625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86D4-5B3C-4752-A16F-131B62202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CB8A7C2-8ADC-43A5-948C-A4B1DB8CD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55B61EB-8BF5-4934-A081-02BF7B745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4D7F9-8605-40F9-BE13-943225139851}"/>
              </a:ext>
            </a:extLst>
          </p:cNvPr>
          <p:cNvSpPr>
            <a:spLocks noGrp="1"/>
          </p:cNvSpPr>
          <p:nvPr>
            <p:ph type="dt" sz="half" idx="10"/>
          </p:nvPr>
        </p:nvSpPr>
        <p:spPr/>
        <p:txBody>
          <a:bodyPr/>
          <a:lstStyle/>
          <a:p>
            <a:fld id="{25DB7B5C-581F-4CB3-95DE-FE81951662B8}" type="datetimeFigureOut">
              <a:rPr lang="en-CA" smtClean="0"/>
              <a:t>2020-05-12</a:t>
            </a:fld>
            <a:endParaRPr lang="en-CA"/>
          </a:p>
        </p:txBody>
      </p:sp>
      <p:sp>
        <p:nvSpPr>
          <p:cNvPr id="6" name="Footer Placeholder 5">
            <a:extLst>
              <a:ext uri="{FF2B5EF4-FFF2-40B4-BE49-F238E27FC236}">
                <a16:creationId xmlns:a16="http://schemas.microsoft.com/office/drawing/2014/main" id="{C14B8887-B53A-406C-8020-71FDB67F970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C7DDD50-3644-4B12-97AD-08C907A2C160}"/>
              </a:ext>
            </a:extLst>
          </p:cNvPr>
          <p:cNvSpPr>
            <a:spLocks noGrp="1"/>
          </p:cNvSpPr>
          <p:nvPr>
            <p:ph type="sldNum" sz="quarter" idx="12"/>
          </p:nvPr>
        </p:nvSpPr>
        <p:spPr/>
        <p:txBody>
          <a:bodyPr/>
          <a:lstStyle/>
          <a:p>
            <a:fld id="{90CA4742-B90A-47FD-94FA-B9428EF31FB0}" type="slidenum">
              <a:rPr lang="en-CA" smtClean="0"/>
              <a:t>‹#›</a:t>
            </a:fld>
            <a:endParaRPr lang="en-CA"/>
          </a:p>
        </p:txBody>
      </p:sp>
    </p:spTree>
    <p:extLst>
      <p:ext uri="{BB962C8B-B14F-4D97-AF65-F5344CB8AC3E}">
        <p14:creationId xmlns:p14="http://schemas.microsoft.com/office/powerpoint/2010/main" val="390328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20E6-1DD2-4C62-995C-83136C2D6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1E86033-BA9F-42AF-982E-8585A2614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AF3F240-25E7-4FD6-9CEA-E0962E014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38B17-6E94-405A-BBC1-87518332F38C}"/>
              </a:ext>
            </a:extLst>
          </p:cNvPr>
          <p:cNvSpPr>
            <a:spLocks noGrp="1"/>
          </p:cNvSpPr>
          <p:nvPr>
            <p:ph type="dt" sz="half" idx="10"/>
          </p:nvPr>
        </p:nvSpPr>
        <p:spPr/>
        <p:txBody>
          <a:bodyPr/>
          <a:lstStyle/>
          <a:p>
            <a:fld id="{25DB7B5C-581F-4CB3-95DE-FE81951662B8}" type="datetimeFigureOut">
              <a:rPr lang="en-CA" smtClean="0"/>
              <a:t>2020-05-12</a:t>
            </a:fld>
            <a:endParaRPr lang="en-CA"/>
          </a:p>
        </p:txBody>
      </p:sp>
      <p:sp>
        <p:nvSpPr>
          <p:cNvPr id="6" name="Footer Placeholder 5">
            <a:extLst>
              <a:ext uri="{FF2B5EF4-FFF2-40B4-BE49-F238E27FC236}">
                <a16:creationId xmlns:a16="http://schemas.microsoft.com/office/drawing/2014/main" id="{0C605663-1009-41D7-A1D1-E3A3CDD9A5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FE44C9-B34F-4C0A-8E8C-83C5D730CD96}"/>
              </a:ext>
            </a:extLst>
          </p:cNvPr>
          <p:cNvSpPr>
            <a:spLocks noGrp="1"/>
          </p:cNvSpPr>
          <p:nvPr>
            <p:ph type="sldNum" sz="quarter" idx="12"/>
          </p:nvPr>
        </p:nvSpPr>
        <p:spPr/>
        <p:txBody>
          <a:bodyPr/>
          <a:lstStyle/>
          <a:p>
            <a:fld id="{90CA4742-B90A-47FD-94FA-B9428EF31FB0}" type="slidenum">
              <a:rPr lang="en-CA" smtClean="0"/>
              <a:t>‹#›</a:t>
            </a:fld>
            <a:endParaRPr lang="en-CA"/>
          </a:p>
        </p:txBody>
      </p:sp>
    </p:spTree>
    <p:extLst>
      <p:ext uri="{BB962C8B-B14F-4D97-AF65-F5344CB8AC3E}">
        <p14:creationId xmlns:p14="http://schemas.microsoft.com/office/powerpoint/2010/main" val="115352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93CE-8AC8-42FD-A88F-E4DFD5550C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3E0B082-5B9F-4B4F-91C2-133756639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2C583F0-FFE3-41C3-9DC4-8536FD836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B7B5C-581F-4CB3-95DE-FE81951662B8}" type="datetimeFigureOut">
              <a:rPr lang="en-CA" smtClean="0"/>
              <a:t>2020-05-12</a:t>
            </a:fld>
            <a:endParaRPr lang="en-CA"/>
          </a:p>
        </p:txBody>
      </p:sp>
      <p:sp>
        <p:nvSpPr>
          <p:cNvPr id="5" name="Footer Placeholder 4">
            <a:extLst>
              <a:ext uri="{FF2B5EF4-FFF2-40B4-BE49-F238E27FC236}">
                <a16:creationId xmlns:a16="http://schemas.microsoft.com/office/drawing/2014/main" id="{F591A916-CED5-4926-8499-7628848E3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D04BDD3-51EF-477D-8CA7-5290D1C4F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A4742-B90A-47FD-94FA-B9428EF31FB0}" type="slidenum">
              <a:rPr lang="en-CA" smtClean="0"/>
              <a:t>‹#›</a:t>
            </a:fld>
            <a:endParaRPr lang="en-CA"/>
          </a:p>
        </p:txBody>
      </p:sp>
    </p:spTree>
    <p:extLst>
      <p:ext uri="{BB962C8B-B14F-4D97-AF65-F5344CB8AC3E}">
        <p14:creationId xmlns:p14="http://schemas.microsoft.com/office/powerpoint/2010/main" val="312158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leonardopena/top-spotify-songs-from-20102019-by-year" TargetMode="External"/><Relationship Id="rId2" Type="http://schemas.openxmlformats.org/officeDocument/2006/relationships/hyperlink" Target="https://www.kaggle.com/leonardopena/top-50-spotify-songs-by-each-country"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62AC44-8899-4E84-B1E5-057A4B2B3203}"/>
              </a:ext>
            </a:extLst>
          </p:cNvPr>
          <p:cNvSpPr>
            <a:spLocks noGrp="1"/>
          </p:cNvSpPr>
          <p:nvPr>
            <p:ph type="subTitle" idx="1"/>
          </p:nvPr>
        </p:nvSpPr>
        <p:spPr>
          <a:xfrm>
            <a:off x="2241448" y="4010077"/>
            <a:ext cx="9144000" cy="1655762"/>
          </a:xfrm>
        </p:spPr>
        <p:txBody>
          <a:bodyPr/>
          <a:lstStyle/>
          <a:p>
            <a:pPr>
              <a:lnSpc>
                <a:spcPct val="100000"/>
              </a:lnSpc>
              <a:spcBef>
                <a:spcPts val="0"/>
              </a:spcBef>
            </a:pPr>
            <a:r>
              <a:rPr lang="en-CA" dirty="0">
                <a:solidFill>
                  <a:schemeClr val="bg1"/>
                </a:solidFill>
                <a:latin typeface="Abadi Extra Light" panose="020B0204020104020204" pitchFamily="34" charset="0"/>
              </a:rPr>
              <a:t>ANALYSIS BY JOELLE RAJARISON</a:t>
            </a:r>
          </a:p>
          <a:p>
            <a:pPr>
              <a:lnSpc>
                <a:spcPct val="100000"/>
              </a:lnSpc>
              <a:spcBef>
                <a:spcPts val="0"/>
              </a:spcBef>
            </a:pPr>
            <a:r>
              <a:rPr lang="en-CA" dirty="0">
                <a:solidFill>
                  <a:schemeClr val="bg1"/>
                </a:solidFill>
                <a:latin typeface="Abadi Extra Light" panose="020B0204020104020204" pitchFamily="34" charset="0"/>
              </a:rPr>
              <a:t>(TABLEAU)</a:t>
            </a:r>
          </a:p>
        </p:txBody>
      </p:sp>
    </p:spTree>
    <p:extLst>
      <p:ext uri="{BB962C8B-B14F-4D97-AF65-F5344CB8AC3E}">
        <p14:creationId xmlns:p14="http://schemas.microsoft.com/office/powerpoint/2010/main" val="186695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0F20F16-E206-4BFA-B1F6-5CE828A46166}"/>
              </a:ext>
            </a:extLst>
          </p:cNvPr>
          <p:cNvPicPr>
            <a:picLocks noChangeAspect="1"/>
          </p:cNvPicPr>
          <p:nvPr/>
        </p:nvPicPr>
        <p:blipFill>
          <a:blip r:embed="rId2"/>
          <a:stretch>
            <a:fillRect/>
          </a:stretch>
        </p:blipFill>
        <p:spPr>
          <a:xfrm>
            <a:off x="5678838" y="3066228"/>
            <a:ext cx="6513162" cy="3791772"/>
          </a:xfrm>
          <a:prstGeom prst="rect">
            <a:avLst/>
          </a:prstGeom>
        </p:spPr>
      </p:pic>
      <p:pic>
        <p:nvPicPr>
          <p:cNvPr id="15" name="Picture 14">
            <a:extLst>
              <a:ext uri="{FF2B5EF4-FFF2-40B4-BE49-F238E27FC236}">
                <a16:creationId xmlns:a16="http://schemas.microsoft.com/office/drawing/2014/main" id="{2697FB9D-6076-4259-A981-ED989D5487C1}"/>
              </a:ext>
            </a:extLst>
          </p:cNvPr>
          <p:cNvPicPr>
            <a:picLocks noChangeAspect="1"/>
          </p:cNvPicPr>
          <p:nvPr/>
        </p:nvPicPr>
        <p:blipFill>
          <a:blip r:embed="rId3"/>
          <a:stretch>
            <a:fillRect/>
          </a:stretch>
        </p:blipFill>
        <p:spPr>
          <a:xfrm>
            <a:off x="35102" y="253387"/>
            <a:ext cx="6801375" cy="3581423"/>
          </a:xfrm>
          <a:prstGeom prst="rect">
            <a:avLst/>
          </a:prstGeom>
        </p:spPr>
      </p:pic>
      <p:sp>
        <p:nvSpPr>
          <p:cNvPr id="16" name="TextBox 15">
            <a:extLst>
              <a:ext uri="{FF2B5EF4-FFF2-40B4-BE49-F238E27FC236}">
                <a16:creationId xmlns:a16="http://schemas.microsoft.com/office/drawing/2014/main" id="{D20B9146-5002-46EF-89DA-FFA9BD67A774}"/>
              </a:ext>
            </a:extLst>
          </p:cNvPr>
          <p:cNvSpPr txBox="1"/>
          <p:nvPr/>
        </p:nvSpPr>
        <p:spPr>
          <a:xfrm>
            <a:off x="6911122" y="141491"/>
            <a:ext cx="5010282" cy="3139321"/>
          </a:xfrm>
          <a:prstGeom prst="rect">
            <a:avLst/>
          </a:prstGeom>
          <a:noFill/>
        </p:spPr>
        <p:txBody>
          <a:bodyPr wrap="none" rtlCol="0">
            <a:spAutoFit/>
          </a:bodyPr>
          <a:lstStyle/>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This dataset confirms that </a:t>
            </a:r>
            <a:r>
              <a:rPr lang="en-CA" dirty="0">
                <a:solidFill>
                  <a:schemeClr val="accent6">
                    <a:lumMod val="75000"/>
                  </a:schemeClr>
                </a:solidFill>
                <a:latin typeface="Abadi Extra Light" panose="020B0204020104020204" pitchFamily="34" charset="0"/>
              </a:rPr>
              <a:t>the most popular artists</a:t>
            </a:r>
            <a:br>
              <a:rPr lang="en-CA" dirty="0">
                <a:solidFill>
                  <a:schemeClr val="accent6">
                    <a:lumMod val="75000"/>
                  </a:schemeClr>
                </a:solidFill>
                <a:latin typeface="Abadi Extra Light" panose="020B0204020104020204" pitchFamily="34" charset="0"/>
              </a:rPr>
            </a:br>
            <a:r>
              <a:rPr lang="en-CA" dirty="0">
                <a:solidFill>
                  <a:schemeClr val="accent6">
                    <a:lumMod val="75000"/>
                  </a:schemeClr>
                </a:solidFill>
                <a:latin typeface="Abadi Extra Light" panose="020B0204020104020204" pitchFamily="34" charset="0"/>
              </a:rPr>
              <a:t>from 2010 to 2019 </a:t>
            </a:r>
            <a:r>
              <a:rPr lang="en-CA" dirty="0">
                <a:solidFill>
                  <a:schemeClr val="bg1"/>
                </a:solidFill>
                <a:latin typeface="Abadi Extra Light" panose="020B0204020104020204" pitchFamily="34" charset="0"/>
              </a:rPr>
              <a:t>are mostly </a:t>
            </a:r>
            <a:r>
              <a:rPr lang="en-CA" dirty="0">
                <a:solidFill>
                  <a:schemeClr val="bg1"/>
                </a:solidFill>
                <a:highlight>
                  <a:srgbClr val="008000"/>
                </a:highlight>
                <a:latin typeface="Abadi Extra Light" panose="020B0204020104020204" pitchFamily="34" charset="0"/>
              </a:rPr>
              <a:t>either American</a:t>
            </a:r>
            <a:br>
              <a:rPr lang="en-CA" dirty="0">
                <a:solidFill>
                  <a:schemeClr val="bg1"/>
                </a:solidFill>
                <a:highlight>
                  <a:srgbClr val="008000"/>
                </a:highlight>
                <a:latin typeface="Abadi Extra Light" panose="020B0204020104020204" pitchFamily="34" charset="0"/>
              </a:rPr>
            </a:br>
            <a:r>
              <a:rPr lang="en-CA" dirty="0">
                <a:solidFill>
                  <a:schemeClr val="bg1"/>
                </a:solidFill>
                <a:highlight>
                  <a:srgbClr val="008000"/>
                </a:highlight>
                <a:latin typeface="Abadi Extra Light" panose="020B0204020104020204" pitchFamily="34" charset="0"/>
              </a:rPr>
              <a:t>or Canadian</a:t>
            </a:r>
            <a:r>
              <a:rPr lang="en-CA" dirty="0">
                <a:solidFill>
                  <a:schemeClr val="bg1"/>
                </a:solidFill>
                <a:latin typeface="Abadi Extra Light" panose="020B0204020104020204" pitchFamily="34" charset="0"/>
              </a:rPr>
              <a:t>. </a:t>
            </a: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The </a:t>
            </a:r>
            <a:r>
              <a:rPr lang="en-CA" dirty="0">
                <a:solidFill>
                  <a:schemeClr val="bg1"/>
                </a:solidFill>
                <a:highlight>
                  <a:srgbClr val="008000"/>
                </a:highlight>
                <a:latin typeface="Abadi Extra Light" panose="020B0204020104020204" pitchFamily="34" charset="0"/>
              </a:rPr>
              <a:t>Canadian Justin Bieber</a:t>
            </a:r>
            <a:r>
              <a:rPr lang="en-CA" dirty="0">
                <a:solidFill>
                  <a:schemeClr val="bg1"/>
                </a:solidFill>
                <a:latin typeface="Abadi Extra Light" panose="020B0204020104020204" pitchFamily="34" charset="0"/>
              </a:rPr>
              <a:t> was the most popular, </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closely followed by </a:t>
            </a:r>
            <a:r>
              <a:rPr lang="en-CA" dirty="0">
                <a:solidFill>
                  <a:schemeClr val="accent6">
                    <a:lumMod val="75000"/>
                  </a:schemeClr>
                </a:solidFill>
                <a:latin typeface="Abadi Extra Light" panose="020B0204020104020204" pitchFamily="34" charset="0"/>
              </a:rPr>
              <a:t>Maroon 5</a:t>
            </a:r>
            <a:r>
              <a:rPr lang="en-CA" dirty="0">
                <a:solidFill>
                  <a:schemeClr val="bg1"/>
                </a:solidFill>
                <a:latin typeface="Abadi Extra Light" panose="020B0204020104020204" pitchFamily="34" charset="0"/>
              </a:rPr>
              <a:t> and then </a:t>
            </a:r>
            <a:r>
              <a:rPr lang="en-CA" dirty="0">
                <a:solidFill>
                  <a:schemeClr val="accent6">
                    <a:lumMod val="75000"/>
                  </a:schemeClr>
                </a:solidFill>
                <a:latin typeface="Abadi Extra Light" panose="020B0204020104020204" pitchFamily="34" charset="0"/>
              </a:rPr>
              <a:t>Rihanna</a:t>
            </a:r>
            <a:r>
              <a:rPr lang="en-CA" dirty="0">
                <a:solidFill>
                  <a:schemeClr val="bg1"/>
                </a:solidFill>
                <a:latin typeface="Abadi Extra Light" panose="020B0204020104020204" pitchFamily="34" charset="0"/>
              </a:rPr>
              <a:t>.</a:t>
            </a: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The two artists that are not from North America in</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the top 13 are the British Calvin Harris and Adele.</a:t>
            </a:r>
          </a:p>
          <a:p>
            <a:pPr marL="285750" indent="-285750">
              <a:buFont typeface="Wingdings" panose="05000000000000000000" pitchFamily="2" charset="2"/>
              <a:buChar char="v"/>
            </a:pPr>
            <a:endParaRPr lang="en-CA" dirty="0">
              <a:solidFill>
                <a:schemeClr val="bg1"/>
              </a:solidFill>
            </a:endParaRPr>
          </a:p>
          <a:p>
            <a:endParaRPr lang="en-CA" dirty="0">
              <a:solidFill>
                <a:schemeClr val="bg1"/>
              </a:solidFill>
            </a:endParaRPr>
          </a:p>
        </p:txBody>
      </p:sp>
      <p:sp>
        <p:nvSpPr>
          <p:cNvPr id="20" name="TextBox 19">
            <a:extLst>
              <a:ext uri="{FF2B5EF4-FFF2-40B4-BE49-F238E27FC236}">
                <a16:creationId xmlns:a16="http://schemas.microsoft.com/office/drawing/2014/main" id="{CA5B7AF0-BA31-4607-B0E4-C23D777EEBB6}"/>
              </a:ext>
            </a:extLst>
          </p:cNvPr>
          <p:cNvSpPr txBox="1"/>
          <p:nvPr/>
        </p:nvSpPr>
        <p:spPr>
          <a:xfrm>
            <a:off x="136803" y="4361949"/>
            <a:ext cx="5440335" cy="1200329"/>
          </a:xfrm>
          <a:prstGeom prst="rect">
            <a:avLst/>
          </a:prstGeom>
          <a:noFill/>
        </p:spPr>
        <p:txBody>
          <a:bodyPr wrap="none" rtlCol="0">
            <a:spAutoFit/>
          </a:bodyPr>
          <a:lstStyle/>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Looking at the top songs by year, the artists are</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often not among the top artists of the decade. Yet, </a:t>
            </a:r>
            <a:br>
              <a:rPr lang="en-CA" dirty="0">
                <a:solidFill>
                  <a:schemeClr val="bg1"/>
                </a:solidFill>
                <a:latin typeface="Abadi Extra Light" panose="020B0204020104020204" pitchFamily="34" charset="0"/>
              </a:rPr>
            </a:br>
            <a:r>
              <a:rPr lang="en-CA" dirty="0">
                <a:solidFill>
                  <a:schemeClr val="accent6">
                    <a:lumMod val="75000"/>
                  </a:schemeClr>
                </a:solidFill>
                <a:latin typeface="Abadi Extra Light" panose="020B0204020104020204" pitchFamily="34" charset="0"/>
              </a:rPr>
              <a:t>some of the top artists of the decade do not have any </a:t>
            </a:r>
            <a:br>
              <a:rPr lang="en-CA" dirty="0">
                <a:solidFill>
                  <a:schemeClr val="accent6">
                    <a:lumMod val="75000"/>
                  </a:schemeClr>
                </a:solidFill>
                <a:latin typeface="Abadi Extra Light" panose="020B0204020104020204" pitchFamily="34" charset="0"/>
              </a:rPr>
            </a:br>
            <a:r>
              <a:rPr lang="en-CA" dirty="0">
                <a:solidFill>
                  <a:schemeClr val="accent6">
                    <a:lumMod val="75000"/>
                  </a:schemeClr>
                </a:solidFill>
                <a:latin typeface="Abadi Extra Light" panose="020B0204020104020204" pitchFamily="34" charset="0"/>
              </a:rPr>
              <a:t>song as the most popular of the year.</a:t>
            </a:r>
          </a:p>
        </p:txBody>
      </p:sp>
    </p:spTree>
    <p:extLst>
      <p:ext uri="{BB962C8B-B14F-4D97-AF65-F5344CB8AC3E}">
        <p14:creationId xmlns:p14="http://schemas.microsoft.com/office/powerpoint/2010/main" val="235660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3D738AF-E88D-4089-B165-FB1831CB85BF}"/>
              </a:ext>
            </a:extLst>
          </p:cNvPr>
          <p:cNvSpPr txBox="1"/>
          <p:nvPr/>
        </p:nvSpPr>
        <p:spPr>
          <a:xfrm>
            <a:off x="137627" y="417367"/>
            <a:ext cx="5569624" cy="2308324"/>
          </a:xfrm>
          <a:prstGeom prst="rect">
            <a:avLst/>
          </a:prstGeom>
          <a:noFill/>
        </p:spPr>
        <p:txBody>
          <a:bodyPr wrap="square" rtlCol="0">
            <a:spAutoFit/>
          </a:bodyPr>
          <a:lstStyle/>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Not surprisingly, the most popular songs are </a:t>
            </a:r>
            <a:r>
              <a:rPr lang="en-CA" dirty="0">
                <a:solidFill>
                  <a:schemeClr val="accent6">
                    <a:lumMod val="75000"/>
                  </a:schemeClr>
                </a:solidFill>
                <a:latin typeface="Abadi Extra Light" panose="020B0204020104020204" pitchFamily="34" charset="0"/>
              </a:rPr>
              <a:t>mostly</a:t>
            </a:r>
            <a:br>
              <a:rPr lang="en-CA" dirty="0">
                <a:solidFill>
                  <a:schemeClr val="accent6">
                    <a:lumMod val="75000"/>
                  </a:schemeClr>
                </a:solidFill>
                <a:latin typeface="Abadi Extra Light" panose="020B0204020104020204" pitchFamily="34" charset="0"/>
              </a:rPr>
            </a:br>
            <a:r>
              <a:rPr lang="en-CA" dirty="0">
                <a:solidFill>
                  <a:schemeClr val="accent6">
                    <a:lumMod val="75000"/>
                  </a:schemeClr>
                </a:solidFill>
                <a:latin typeface="Abadi Extra Light" panose="020B0204020104020204" pitchFamily="34" charset="0"/>
              </a:rPr>
              <a:t>pop songs</a:t>
            </a:r>
            <a:r>
              <a:rPr lang="en-CA" dirty="0">
                <a:solidFill>
                  <a:schemeClr val="bg1"/>
                </a:solidFill>
                <a:latin typeface="Abadi Extra Light" panose="020B0204020104020204" pitchFamily="34" charset="0"/>
              </a:rPr>
              <a:t>. </a:t>
            </a: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The only non-pop songs are in the </a:t>
            </a:r>
            <a:r>
              <a:rPr lang="en-CA" dirty="0">
                <a:solidFill>
                  <a:schemeClr val="accent6">
                    <a:lumMod val="75000"/>
                  </a:schemeClr>
                </a:solidFill>
                <a:latin typeface="Abadi Extra Light" panose="020B0204020104020204" pitchFamily="34" charset="0"/>
              </a:rPr>
              <a:t>“Canadian </a:t>
            </a:r>
            <a:br>
              <a:rPr lang="en-CA" dirty="0">
                <a:solidFill>
                  <a:schemeClr val="accent6">
                    <a:lumMod val="75000"/>
                  </a:schemeClr>
                </a:solidFill>
                <a:latin typeface="Abadi Extra Light" panose="020B0204020104020204" pitchFamily="34" charset="0"/>
              </a:rPr>
            </a:br>
            <a:r>
              <a:rPr lang="en-CA" dirty="0">
                <a:solidFill>
                  <a:schemeClr val="accent6">
                    <a:lumMod val="75000"/>
                  </a:schemeClr>
                </a:solidFill>
                <a:latin typeface="Abadi Extra Light" panose="020B0204020104020204" pitchFamily="34" charset="0"/>
              </a:rPr>
              <a:t>Contemporary R&amp;B”</a:t>
            </a:r>
            <a:r>
              <a:rPr lang="en-CA" dirty="0">
                <a:solidFill>
                  <a:schemeClr val="bg1"/>
                </a:solidFill>
                <a:latin typeface="Abadi Extra Light" panose="020B0204020104020204" pitchFamily="34" charset="0"/>
              </a:rPr>
              <a:t>, </a:t>
            </a:r>
            <a:r>
              <a:rPr lang="en-CA" dirty="0">
                <a:solidFill>
                  <a:schemeClr val="accent6">
                    <a:lumMod val="75000"/>
                  </a:schemeClr>
                </a:solidFill>
                <a:latin typeface="Abadi Extra Light" panose="020B0204020104020204" pitchFamily="34" charset="0"/>
              </a:rPr>
              <a:t>“EDM”</a:t>
            </a:r>
            <a:r>
              <a:rPr lang="en-CA" dirty="0">
                <a:solidFill>
                  <a:schemeClr val="bg1"/>
                </a:solidFill>
                <a:latin typeface="Abadi Extra Light" panose="020B0204020104020204" pitchFamily="34" charset="0"/>
              </a:rPr>
              <a:t>,</a:t>
            </a:r>
            <a:r>
              <a:rPr lang="en-CA" dirty="0">
                <a:solidFill>
                  <a:schemeClr val="accent6">
                    <a:lumMod val="75000"/>
                  </a:schemeClr>
                </a:solidFill>
                <a:latin typeface="Abadi Extra Light" panose="020B0204020104020204" pitchFamily="34" charset="0"/>
              </a:rPr>
              <a:t> “Tropical</a:t>
            </a:r>
            <a:br>
              <a:rPr lang="en-CA" dirty="0">
                <a:solidFill>
                  <a:schemeClr val="accent6">
                    <a:lumMod val="75000"/>
                  </a:schemeClr>
                </a:solidFill>
                <a:latin typeface="Abadi Extra Light" panose="020B0204020104020204" pitchFamily="34" charset="0"/>
              </a:rPr>
            </a:br>
            <a:r>
              <a:rPr lang="en-CA" dirty="0">
                <a:solidFill>
                  <a:schemeClr val="accent6">
                    <a:lumMod val="75000"/>
                  </a:schemeClr>
                </a:solidFill>
                <a:latin typeface="Abadi Extra Light" panose="020B0204020104020204" pitchFamily="34" charset="0"/>
              </a:rPr>
              <a:t>House” </a:t>
            </a:r>
            <a:r>
              <a:rPr lang="en-CA" dirty="0">
                <a:solidFill>
                  <a:schemeClr val="bg1"/>
                </a:solidFill>
                <a:latin typeface="Abadi Extra Light" panose="020B0204020104020204" pitchFamily="34" charset="0"/>
              </a:rPr>
              <a:t>and </a:t>
            </a:r>
            <a:r>
              <a:rPr lang="en-CA" dirty="0">
                <a:solidFill>
                  <a:schemeClr val="accent6">
                    <a:lumMod val="75000"/>
                  </a:schemeClr>
                </a:solidFill>
                <a:latin typeface="Abadi Extra Light" panose="020B0204020104020204" pitchFamily="34" charset="0"/>
              </a:rPr>
              <a:t>“</a:t>
            </a:r>
            <a:r>
              <a:rPr lang="en-CA" dirty="0" err="1">
                <a:solidFill>
                  <a:schemeClr val="accent6">
                    <a:lumMod val="75000"/>
                  </a:schemeClr>
                </a:solidFill>
                <a:latin typeface="Abadi Extra Light" panose="020B0204020104020204" pitchFamily="34" charset="0"/>
              </a:rPr>
              <a:t>Atl</a:t>
            </a:r>
            <a:r>
              <a:rPr lang="en-CA" dirty="0">
                <a:solidFill>
                  <a:schemeClr val="accent6">
                    <a:lumMod val="75000"/>
                  </a:schemeClr>
                </a:solidFill>
                <a:latin typeface="Abadi Extra Light" panose="020B0204020104020204" pitchFamily="34" charset="0"/>
              </a:rPr>
              <a:t> Hip Hop” </a:t>
            </a:r>
            <a:r>
              <a:rPr lang="en-CA" dirty="0">
                <a:solidFill>
                  <a:schemeClr val="bg1"/>
                </a:solidFill>
                <a:latin typeface="Abadi Extra Light" panose="020B0204020104020204" pitchFamily="34" charset="0"/>
              </a:rPr>
              <a:t>categories.</a:t>
            </a:r>
          </a:p>
          <a:p>
            <a:pPr marL="285750" indent="-285750">
              <a:buFont typeface="Wingdings" panose="05000000000000000000" pitchFamily="2" charset="2"/>
              <a:buChar char="v"/>
            </a:pPr>
            <a:endParaRPr lang="en-CA" dirty="0">
              <a:solidFill>
                <a:schemeClr val="bg1"/>
              </a:solidFill>
            </a:endParaRPr>
          </a:p>
        </p:txBody>
      </p:sp>
      <p:pic>
        <p:nvPicPr>
          <p:cNvPr id="14" name="Picture 12">
            <a:extLst>
              <a:ext uri="{FF2B5EF4-FFF2-40B4-BE49-F238E27FC236}">
                <a16:creationId xmlns:a16="http://schemas.microsoft.com/office/drawing/2014/main" id="{B3BB8DEC-AF52-4AAF-BDD9-28F3EFADA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751" y="5493132"/>
            <a:ext cx="2887249" cy="13064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a:extLst>
              <a:ext uri="{FF2B5EF4-FFF2-40B4-BE49-F238E27FC236}">
                <a16:creationId xmlns:a16="http://schemas.microsoft.com/office/drawing/2014/main" id="{BEBB3338-E1D9-4759-A751-37F1D62A7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751" y="5493132"/>
            <a:ext cx="2887249" cy="1306480"/>
          </a:xfrm>
          <a:prstGeom prst="rect">
            <a:avLst/>
          </a:prstGeom>
          <a:noFill/>
          <a:extLst>
            <a:ext uri="{909E8E84-426E-40DD-AFC4-6F175D3DCCD1}">
              <a14:hiddenFill xmlns:a14="http://schemas.microsoft.com/office/drawing/2010/main">
                <a:solidFill>
                  <a:srgbClr val="FFFFFF"/>
                </a:solidFill>
              </a14:hiddenFill>
            </a:ext>
          </a:extLst>
        </p:spPr>
      </p:pic>
      <p:sp>
        <p:nvSpPr>
          <p:cNvPr id="16" name="Subtitle 2">
            <a:extLst>
              <a:ext uri="{FF2B5EF4-FFF2-40B4-BE49-F238E27FC236}">
                <a16:creationId xmlns:a16="http://schemas.microsoft.com/office/drawing/2014/main" id="{89D1C99F-FEE1-461D-A44E-AE947ECFCC5D}"/>
              </a:ext>
            </a:extLst>
          </p:cNvPr>
          <p:cNvSpPr txBox="1">
            <a:spLocks/>
          </p:cNvSpPr>
          <p:nvPr/>
        </p:nvSpPr>
        <p:spPr>
          <a:xfrm>
            <a:off x="9863721" y="6399944"/>
            <a:ext cx="2512797" cy="617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CA" sz="1200" dirty="0">
                <a:solidFill>
                  <a:schemeClr val="bg1"/>
                </a:solidFill>
                <a:latin typeface="Abadi Extra Light" panose="020B0204020104020204" pitchFamily="34" charset="0"/>
              </a:rPr>
              <a:t>ANALYSIS BY JOELLE RAJARISON</a:t>
            </a:r>
          </a:p>
          <a:p>
            <a:pPr marL="0" indent="0" algn="ctr">
              <a:lnSpc>
                <a:spcPct val="100000"/>
              </a:lnSpc>
              <a:spcBef>
                <a:spcPts val="0"/>
              </a:spcBef>
              <a:buNone/>
            </a:pPr>
            <a:r>
              <a:rPr lang="en-CA" sz="1200" dirty="0">
                <a:solidFill>
                  <a:schemeClr val="bg1"/>
                </a:solidFill>
                <a:latin typeface="Abadi Extra Light" panose="020B0204020104020204" pitchFamily="34" charset="0"/>
              </a:rPr>
              <a:t>(TABLEAU)</a:t>
            </a:r>
          </a:p>
        </p:txBody>
      </p:sp>
      <p:pic>
        <p:nvPicPr>
          <p:cNvPr id="18" name="Picture 17">
            <a:extLst>
              <a:ext uri="{FF2B5EF4-FFF2-40B4-BE49-F238E27FC236}">
                <a16:creationId xmlns:a16="http://schemas.microsoft.com/office/drawing/2014/main" id="{E51074B2-89E6-4EBE-8AFF-CD1E5EF0396C}"/>
              </a:ext>
            </a:extLst>
          </p:cNvPr>
          <p:cNvPicPr>
            <a:picLocks noChangeAspect="1"/>
          </p:cNvPicPr>
          <p:nvPr/>
        </p:nvPicPr>
        <p:blipFill>
          <a:blip r:embed="rId3"/>
          <a:stretch>
            <a:fillRect/>
          </a:stretch>
        </p:blipFill>
        <p:spPr>
          <a:xfrm>
            <a:off x="5514392" y="58389"/>
            <a:ext cx="6514042" cy="3427724"/>
          </a:xfrm>
          <a:prstGeom prst="rect">
            <a:avLst/>
          </a:prstGeom>
        </p:spPr>
      </p:pic>
      <p:pic>
        <p:nvPicPr>
          <p:cNvPr id="19" name="Picture 18">
            <a:extLst>
              <a:ext uri="{FF2B5EF4-FFF2-40B4-BE49-F238E27FC236}">
                <a16:creationId xmlns:a16="http://schemas.microsoft.com/office/drawing/2014/main" id="{DD1E34D3-6D9A-41BE-A63A-DB52B2CA0753}"/>
              </a:ext>
            </a:extLst>
          </p:cNvPr>
          <p:cNvPicPr>
            <a:picLocks noChangeAspect="1"/>
          </p:cNvPicPr>
          <p:nvPr/>
        </p:nvPicPr>
        <p:blipFill>
          <a:blip r:embed="rId4"/>
          <a:stretch>
            <a:fillRect/>
          </a:stretch>
        </p:blipFill>
        <p:spPr>
          <a:xfrm>
            <a:off x="315500" y="3191502"/>
            <a:ext cx="5906423" cy="3305039"/>
          </a:xfrm>
          <a:prstGeom prst="rect">
            <a:avLst/>
          </a:prstGeom>
        </p:spPr>
      </p:pic>
      <p:sp>
        <p:nvSpPr>
          <p:cNvPr id="20" name="TextBox 19">
            <a:extLst>
              <a:ext uri="{FF2B5EF4-FFF2-40B4-BE49-F238E27FC236}">
                <a16:creationId xmlns:a16="http://schemas.microsoft.com/office/drawing/2014/main" id="{CC616FC3-9314-4C0C-B741-2A5CA1836DFE}"/>
              </a:ext>
            </a:extLst>
          </p:cNvPr>
          <p:cNvSpPr txBox="1"/>
          <p:nvPr/>
        </p:nvSpPr>
        <p:spPr>
          <a:xfrm>
            <a:off x="6315230" y="3634219"/>
            <a:ext cx="5806510" cy="2862322"/>
          </a:xfrm>
          <a:prstGeom prst="rect">
            <a:avLst/>
          </a:prstGeom>
          <a:noFill/>
        </p:spPr>
        <p:txBody>
          <a:bodyPr wrap="square" rtlCol="0">
            <a:spAutoFit/>
          </a:bodyPr>
          <a:lstStyle/>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The most popular genre is </a:t>
            </a:r>
            <a:r>
              <a:rPr lang="en-CA" dirty="0">
                <a:solidFill>
                  <a:schemeClr val="bg1"/>
                </a:solidFill>
                <a:highlight>
                  <a:srgbClr val="008000"/>
                </a:highlight>
                <a:latin typeface="Abadi Extra Light" panose="020B0204020104020204" pitchFamily="34" charset="0"/>
              </a:rPr>
              <a:t>“Dance Pop” </a:t>
            </a:r>
            <a:r>
              <a:rPr lang="en-CA" dirty="0">
                <a:solidFill>
                  <a:schemeClr val="bg1"/>
                </a:solidFill>
                <a:latin typeface="Abadi Extra Light" panose="020B0204020104020204" pitchFamily="34" charset="0"/>
              </a:rPr>
              <a:t>and beats the other genres by far. This agrees with the results of the previous dataset.</a:t>
            </a: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The other most popular genres are </a:t>
            </a:r>
            <a:r>
              <a:rPr lang="en-CA" dirty="0">
                <a:solidFill>
                  <a:schemeClr val="accent6">
                    <a:lumMod val="75000"/>
                  </a:schemeClr>
                </a:solidFill>
                <a:latin typeface="Abadi Extra Light" panose="020B0204020104020204" pitchFamily="34" charset="0"/>
              </a:rPr>
              <a:t>pop-related</a:t>
            </a:r>
            <a:r>
              <a:rPr lang="en-CA" dirty="0">
                <a:solidFill>
                  <a:schemeClr val="bg1"/>
                </a:solidFill>
                <a:latin typeface="Abadi Extra Light" panose="020B0204020104020204" pitchFamily="34" charset="0"/>
              </a:rPr>
              <a:t>. It is thus</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safe to say that (good) </a:t>
            </a:r>
            <a:r>
              <a:rPr lang="en-CA" dirty="0">
                <a:solidFill>
                  <a:schemeClr val="bg1"/>
                </a:solidFill>
                <a:highlight>
                  <a:srgbClr val="008000"/>
                </a:highlight>
                <a:latin typeface="Abadi Extra Light" panose="020B0204020104020204" pitchFamily="34" charset="0"/>
              </a:rPr>
              <a:t>pop type songs are the most likely to succeed in the industry</a:t>
            </a:r>
            <a:r>
              <a:rPr lang="en-CA" dirty="0">
                <a:solidFill>
                  <a:schemeClr val="bg1"/>
                </a:solidFill>
                <a:latin typeface="Abadi Extra Light" panose="020B0204020104020204" pitchFamily="34" charset="0"/>
              </a:rPr>
              <a:t>.</a:t>
            </a:r>
          </a:p>
          <a:p>
            <a:pPr marL="285750" indent="-285750">
              <a:buFont typeface="Wingdings" panose="05000000000000000000" pitchFamily="2" charset="2"/>
              <a:buChar char="v"/>
            </a:pPr>
            <a:endParaRPr lang="en-CA" dirty="0">
              <a:solidFill>
                <a:schemeClr val="bg1"/>
              </a:solidFill>
            </a:endParaRPr>
          </a:p>
          <a:p>
            <a:pPr marL="285750" indent="-285750">
              <a:buFont typeface="Wingdings" panose="05000000000000000000" pitchFamily="2" charset="2"/>
              <a:buChar char="v"/>
            </a:pPr>
            <a:endParaRPr lang="en-CA" dirty="0">
              <a:solidFill>
                <a:schemeClr val="bg1"/>
              </a:solidFill>
            </a:endParaRPr>
          </a:p>
          <a:p>
            <a:pPr marL="285750" indent="-285750">
              <a:buFont typeface="Wingdings" panose="05000000000000000000" pitchFamily="2" charset="2"/>
              <a:buChar char="v"/>
            </a:pPr>
            <a:endParaRPr lang="en-CA" dirty="0">
              <a:solidFill>
                <a:schemeClr val="bg1"/>
              </a:solidFill>
            </a:endParaRPr>
          </a:p>
        </p:txBody>
      </p:sp>
    </p:spTree>
    <p:extLst>
      <p:ext uri="{BB962C8B-B14F-4D97-AF65-F5344CB8AC3E}">
        <p14:creationId xmlns:p14="http://schemas.microsoft.com/office/powerpoint/2010/main" val="135155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2F7FC7-4922-4642-AB3E-21FCEC2F346F}"/>
              </a:ext>
            </a:extLst>
          </p:cNvPr>
          <p:cNvSpPr/>
          <p:nvPr/>
        </p:nvSpPr>
        <p:spPr>
          <a:xfrm>
            <a:off x="440872" y="1166842"/>
            <a:ext cx="10856167" cy="4247317"/>
          </a:xfrm>
          <a:prstGeom prst="rect">
            <a:avLst/>
          </a:prstGeom>
        </p:spPr>
        <p:txBody>
          <a:bodyPr wrap="square">
            <a:spAutoFit/>
          </a:bodyPr>
          <a:lstStyle/>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lvl="0" indent="-285750">
              <a:buFont typeface="Wingdings" panose="05000000000000000000" pitchFamily="2" charset="2"/>
              <a:buChar char="v"/>
              <a:defRPr/>
            </a:pPr>
            <a:r>
              <a:rPr lang="en-CA" dirty="0">
                <a:solidFill>
                  <a:schemeClr val="bg1"/>
                </a:solidFill>
                <a:latin typeface="Abadi Extra Light" panose="020B0204020104020204" pitchFamily="34" charset="0"/>
              </a:rPr>
              <a:t>From the perspective of a new artist thinking of entering the industry, assuming the goal is to gain international recognition as well as the biggest portion of the global market share possible, the results suggest that creating songs in the </a:t>
            </a:r>
            <a:r>
              <a:rPr lang="en-CA" dirty="0">
                <a:solidFill>
                  <a:schemeClr val="bg1"/>
                </a:solidFill>
                <a:highlight>
                  <a:srgbClr val="008000"/>
                </a:highlight>
                <a:latin typeface="Abadi Extra Light" panose="020B0204020104020204" pitchFamily="34" charset="0"/>
              </a:rPr>
              <a:t>pop category</a:t>
            </a:r>
            <a:r>
              <a:rPr lang="en-CA" dirty="0">
                <a:solidFill>
                  <a:schemeClr val="bg1"/>
                </a:solidFill>
                <a:latin typeface="Abadi Extra Light" panose="020B0204020104020204" pitchFamily="34" charset="0"/>
              </a:rPr>
              <a:t> would likely be more popular than in any other genre. Of course, some artists already have their own style and it would be better for them to be true to themselves but </a:t>
            </a:r>
            <a:r>
              <a:rPr lang="en-CA" dirty="0">
                <a:solidFill>
                  <a:schemeClr val="accent6">
                    <a:lumMod val="75000"/>
                  </a:schemeClr>
                </a:solidFill>
                <a:latin typeface="Abadi Extra Light" panose="020B0204020104020204" pitchFamily="34" charset="0"/>
              </a:rPr>
              <a:t>from a business point of view,</a:t>
            </a:r>
            <a:r>
              <a:rPr lang="en-CA" dirty="0">
                <a:solidFill>
                  <a:schemeClr val="bg1"/>
                </a:solidFill>
                <a:latin typeface="Abadi Extra Light" panose="020B0204020104020204" pitchFamily="34" charset="0"/>
              </a:rPr>
              <a:t> </a:t>
            </a:r>
            <a:r>
              <a:rPr lang="en-CA" dirty="0">
                <a:solidFill>
                  <a:schemeClr val="accent6">
                    <a:lumMod val="75000"/>
                  </a:schemeClr>
                </a:solidFill>
                <a:latin typeface="Abadi Extra Light" panose="020B0204020104020204" pitchFamily="34" charset="0"/>
              </a:rPr>
              <a:t>there is strong evidence that catchy pop songs are more popular as they dominate the market.</a:t>
            </a:r>
          </a:p>
          <a:p>
            <a:pPr marL="285750" lvl="0" indent="-285750">
              <a:buFont typeface="Wingdings" panose="05000000000000000000" pitchFamily="2" charset="2"/>
              <a:buChar char="v"/>
              <a:defRPr/>
            </a:pPr>
            <a:endParaRPr lang="en-CA" dirty="0">
              <a:solidFill>
                <a:schemeClr val="bg1"/>
              </a:solidFill>
              <a:latin typeface="Abadi Extra Light" panose="020B0204020104020204" pitchFamily="34" charset="0"/>
            </a:endParaRPr>
          </a:p>
          <a:p>
            <a:pPr marL="285750" lvl="0" indent="-285750">
              <a:buFont typeface="Wingdings" panose="05000000000000000000" pitchFamily="2" charset="2"/>
              <a:buChar char="v"/>
              <a:defRPr/>
            </a:pPr>
            <a:r>
              <a:rPr lang="en-CA" dirty="0">
                <a:solidFill>
                  <a:schemeClr val="bg1"/>
                </a:solidFill>
                <a:latin typeface="Abadi Extra Light" panose="020B0204020104020204" pitchFamily="34" charset="0"/>
              </a:rPr>
              <a:t>An interesting observation is that the most popular artists do not necessarily have the most popular songs of the year, which suggests that</a:t>
            </a:r>
            <a:r>
              <a:rPr lang="en-CA" dirty="0">
                <a:solidFill>
                  <a:schemeClr val="accent6">
                    <a:lumMod val="75000"/>
                  </a:schemeClr>
                </a:solidFill>
                <a:latin typeface="Abadi Extra Light" panose="020B0204020104020204" pitchFamily="34" charset="0"/>
              </a:rPr>
              <a:t> they don’t focus on making really big, single hits</a:t>
            </a:r>
            <a:r>
              <a:rPr lang="en-CA" dirty="0">
                <a:solidFill>
                  <a:schemeClr val="bg1"/>
                </a:solidFill>
                <a:latin typeface="Abadi Extra Light" panose="020B0204020104020204" pitchFamily="34" charset="0"/>
              </a:rPr>
              <a:t> with the rest of the songs on the album being mere filler tracks. </a:t>
            </a:r>
            <a:r>
              <a:rPr lang="en-CA" dirty="0">
                <a:solidFill>
                  <a:schemeClr val="accent6">
                    <a:lumMod val="75000"/>
                  </a:schemeClr>
                </a:solidFill>
                <a:latin typeface="Abadi Extra Light" panose="020B0204020104020204" pitchFamily="34" charset="0"/>
              </a:rPr>
              <a:t>They focus on making as many hits as possible.</a:t>
            </a:r>
            <a:r>
              <a:rPr lang="en-CA" dirty="0">
                <a:solidFill>
                  <a:schemeClr val="bg1"/>
                </a:solidFill>
                <a:latin typeface="Abadi Extra Light" panose="020B0204020104020204" pitchFamily="34" charset="0"/>
              </a:rPr>
              <a:t> It is rather logical but it shows that </a:t>
            </a:r>
            <a:r>
              <a:rPr lang="en-CA" dirty="0">
                <a:solidFill>
                  <a:schemeClr val="bg1"/>
                </a:solidFill>
                <a:highlight>
                  <a:srgbClr val="008000"/>
                </a:highlight>
                <a:latin typeface="Abadi Extra Light" panose="020B0204020104020204" pitchFamily="34" charset="0"/>
              </a:rPr>
              <a:t>having fillers might have more negative effects than we think.</a:t>
            </a:r>
          </a:p>
          <a:p>
            <a:pPr marL="285750" lvl="0" indent="-285750">
              <a:buFont typeface="Wingdings" panose="05000000000000000000" pitchFamily="2" charset="2"/>
              <a:buChar char="v"/>
              <a:defRPr/>
            </a:pPr>
            <a:endParaRPr lang="en-CA" dirty="0">
              <a:solidFill>
                <a:schemeClr val="bg1"/>
              </a:solidFill>
              <a:latin typeface="Abadi Extra Light" panose="020B0204020104020204" pitchFamily="34" charset="0"/>
            </a:endParaRPr>
          </a:p>
          <a:p>
            <a:pPr marL="285750" lvl="0" indent="-285750">
              <a:buFont typeface="Wingdings" panose="05000000000000000000" pitchFamily="2" charset="2"/>
              <a:buChar char="v"/>
              <a:defRPr/>
            </a:pPr>
            <a:r>
              <a:rPr lang="en-CA" dirty="0">
                <a:solidFill>
                  <a:schemeClr val="bg1"/>
                </a:solidFill>
                <a:latin typeface="Abadi Extra Light" panose="020B0204020104020204" pitchFamily="34" charset="0"/>
              </a:rPr>
              <a:t>Another point to mention is that </a:t>
            </a:r>
            <a:r>
              <a:rPr lang="en-CA" dirty="0">
                <a:solidFill>
                  <a:schemeClr val="accent6">
                    <a:lumMod val="75000"/>
                  </a:schemeClr>
                </a:solidFill>
                <a:latin typeface="Abadi Extra Light" panose="020B0204020104020204" pitchFamily="34" charset="0"/>
              </a:rPr>
              <a:t>not every artist wants to be the most popular.</a:t>
            </a:r>
            <a:r>
              <a:rPr lang="en-CA" dirty="0">
                <a:solidFill>
                  <a:schemeClr val="bg1"/>
                </a:solidFill>
                <a:latin typeface="Abadi Extra Light" panose="020B0204020104020204" pitchFamily="34" charset="0"/>
              </a:rPr>
              <a:t> Some might simply want to gain enough recognition to live off their music. In that case, </a:t>
            </a:r>
            <a:r>
              <a:rPr lang="en-CA" dirty="0">
                <a:solidFill>
                  <a:schemeClr val="accent6">
                    <a:lumMod val="75000"/>
                  </a:schemeClr>
                </a:solidFill>
                <a:latin typeface="Abadi Extra Light" panose="020B0204020104020204" pitchFamily="34" charset="0"/>
              </a:rPr>
              <a:t>it might be possible for them to focus on a more niche market </a:t>
            </a:r>
            <a:r>
              <a:rPr lang="en-CA" dirty="0">
                <a:solidFill>
                  <a:schemeClr val="bg1"/>
                </a:solidFill>
                <a:latin typeface="Abadi Extra Light" panose="020B0204020104020204" pitchFamily="34" charset="0"/>
              </a:rPr>
              <a:t>(specific genre or country). Further analysis would then be needed.</a:t>
            </a:r>
          </a:p>
        </p:txBody>
      </p:sp>
      <p:sp>
        <p:nvSpPr>
          <p:cNvPr id="4" name="TextBox 3">
            <a:extLst>
              <a:ext uri="{FF2B5EF4-FFF2-40B4-BE49-F238E27FC236}">
                <a16:creationId xmlns:a16="http://schemas.microsoft.com/office/drawing/2014/main" id="{92176F9D-32EB-4AFA-BD1B-5AA7604AEFDD}"/>
              </a:ext>
            </a:extLst>
          </p:cNvPr>
          <p:cNvSpPr txBox="1"/>
          <p:nvPr/>
        </p:nvSpPr>
        <p:spPr>
          <a:xfrm>
            <a:off x="440872" y="397401"/>
            <a:ext cx="7877606" cy="769441"/>
          </a:xfrm>
          <a:prstGeom prst="rect">
            <a:avLst/>
          </a:prstGeom>
          <a:noFill/>
        </p:spPr>
        <p:txBody>
          <a:bodyPr wrap="none" rtlCol="0">
            <a:spAutoFit/>
          </a:bodyPr>
          <a:lstStyle/>
          <a:p>
            <a:r>
              <a:rPr lang="en-CA" sz="4400" b="1" dirty="0">
                <a:solidFill>
                  <a:schemeClr val="bg1"/>
                </a:solidFill>
                <a:latin typeface="Abadi Extra Light" panose="020B0204020104020204" pitchFamily="34" charset="0"/>
              </a:rPr>
              <a:t>C O N C L U S I O N – </a:t>
            </a:r>
            <a:r>
              <a:rPr lang="en-CA" sz="2800" b="1" dirty="0">
                <a:solidFill>
                  <a:schemeClr val="bg1"/>
                </a:solidFill>
                <a:latin typeface="Abadi Extra Light" panose="020B0204020104020204" pitchFamily="34" charset="0"/>
              </a:rPr>
              <a:t>SECOND DATASET</a:t>
            </a:r>
            <a:endParaRPr lang="en-CA" sz="4400" b="1" dirty="0">
              <a:solidFill>
                <a:schemeClr val="bg1"/>
              </a:solidFill>
              <a:latin typeface="Abadi Extra Light" panose="020B0204020104020204" pitchFamily="34" charset="0"/>
            </a:endParaRPr>
          </a:p>
        </p:txBody>
      </p:sp>
      <p:pic>
        <p:nvPicPr>
          <p:cNvPr id="5" name="Picture 12">
            <a:extLst>
              <a:ext uri="{FF2B5EF4-FFF2-40B4-BE49-F238E27FC236}">
                <a16:creationId xmlns:a16="http://schemas.microsoft.com/office/drawing/2014/main" id="{392015D9-2795-400E-8175-B2D1AEB36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751" y="5493132"/>
            <a:ext cx="2887249" cy="13064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F0323535-2281-4F5B-91C9-F4EBDAE55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751" y="5493132"/>
            <a:ext cx="2887249" cy="130648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57023A34-1D34-4AB0-973F-1A4EBF511A5E}"/>
              </a:ext>
            </a:extLst>
          </p:cNvPr>
          <p:cNvSpPr txBox="1">
            <a:spLocks/>
          </p:cNvSpPr>
          <p:nvPr/>
        </p:nvSpPr>
        <p:spPr>
          <a:xfrm>
            <a:off x="9863721" y="6399944"/>
            <a:ext cx="2512797" cy="617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CA" sz="1200" dirty="0">
                <a:solidFill>
                  <a:schemeClr val="bg1"/>
                </a:solidFill>
                <a:latin typeface="Abadi Extra Light" panose="020B0204020104020204" pitchFamily="34" charset="0"/>
              </a:rPr>
              <a:t>ANALYSIS BY JOELLE RAJARISON</a:t>
            </a:r>
          </a:p>
          <a:p>
            <a:pPr marL="0" indent="0" algn="ctr">
              <a:lnSpc>
                <a:spcPct val="100000"/>
              </a:lnSpc>
              <a:spcBef>
                <a:spcPts val="0"/>
              </a:spcBef>
              <a:buNone/>
            </a:pPr>
            <a:r>
              <a:rPr lang="en-CA" sz="1200" dirty="0">
                <a:solidFill>
                  <a:schemeClr val="bg1"/>
                </a:solidFill>
                <a:latin typeface="Abadi Extra Light" panose="020B0204020104020204" pitchFamily="34" charset="0"/>
              </a:rPr>
              <a:t>(TABLEAU)</a:t>
            </a:r>
          </a:p>
        </p:txBody>
      </p:sp>
    </p:spTree>
    <p:extLst>
      <p:ext uri="{BB962C8B-B14F-4D97-AF65-F5344CB8AC3E}">
        <p14:creationId xmlns:p14="http://schemas.microsoft.com/office/powerpoint/2010/main" val="427504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76BD-9AFF-4D81-8C78-74F4CDA4D327}"/>
              </a:ext>
            </a:extLst>
          </p:cNvPr>
          <p:cNvSpPr>
            <a:spLocks noGrp="1"/>
          </p:cNvSpPr>
          <p:nvPr>
            <p:ph type="title"/>
          </p:nvPr>
        </p:nvSpPr>
        <p:spPr>
          <a:xfrm>
            <a:off x="502298" y="309141"/>
            <a:ext cx="10515600" cy="1325563"/>
          </a:xfrm>
        </p:spPr>
        <p:txBody>
          <a:bodyPr/>
          <a:lstStyle/>
          <a:p>
            <a:r>
              <a:rPr lang="en-CA" b="1" dirty="0">
                <a:solidFill>
                  <a:schemeClr val="bg1"/>
                </a:solidFill>
                <a:latin typeface="Abadi Extra Light" panose="020B0204020104020204" pitchFamily="34" charset="0"/>
              </a:rPr>
              <a:t>L I M I T A T I O N S</a:t>
            </a:r>
          </a:p>
        </p:txBody>
      </p:sp>
      <p:sp>
        <p:nvSpPr>
          <p:cNvPr id="4" name="TextBox 3">
            <a:extLst>
              <a:ext uri="{FF2B5EF4-FFF2-40B4-BE49-F238E27FC236}">
                <a16:creationId xmlns:a16="http://schemas.microsoft.com/office/drawing/2014/main" id="{390E425F-8E62-4167-AD0E-7D9178C51D46}"/>
              </a:ext>
            </a:extLst>
          </p:cNvPr>
          <p:cNvSpPr txBox="1"/>
          <p:nvPr/>
        </p:nvSpPr>
        <p:spPr>
          <a:xfrm>
            <a:off x="502298" y="1717258"/>
            <a:ext cx="11601446" cy="3693319"/>
          </a:xfrm>
          <a:prstGeom prst="rect">
            <a:avLst/>
          </a:prstGeom>
          <a:noFill/>
        </p:spPr>
        <p:txBody>
          <a:bodyPr wrap="none" rtlCol="0">
            <a:spAutoFit/>
          </a:bodyPr>
          <a:lstStyle/>
          <a:p>
            <a:r>
              <a:rPr lang="en-CA" dirty="0">
                <a:solidFill>
                  <a:schemeClr val="bg1"/>
                </a:solidFill>
                <a:latin typeface="Abadi Extra Light" panose="020B0204020104020204" pitchFamily="34" charset="0"/>
              </a:rPr>
              <a:t>The limitations of the analysis include:</a:t>
            </a: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accent6">
                    <a:lumMod val="75000"/>
                  </a:schemeClr>
                </a:solidFill>
                <a:latin typeface="Abadi Extra Light" panose="020B0204020104020204" pitchFamily="34" charset="0"/>
              </a:rPr>
              <a:t>The dataset:</a:t>
            </a:r>
            <a:r>
              <a:rPr lang="en-CA" dirty="0">
                <a:solidFill>
                  <a:schemeClr val="bg1"/>
                </a:solidFill>
                <a:latin typeface="Abadi Extra Light" panose="020B0204020104020204" pitchFamily="34" charset="0"/>
              </a:rPr>
              <a:t> It is unclear how the data was collected and from which playlist it was taken. We know the songs are Billboard </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top hits but it’s unknown from which Billboard playlists they were taken.</a:t>
            </a: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r>
              <a:rPr lang="en-CA" dirty="0">
                <a:solidFill>
                  <a:schemeClr val="bg1"/>
                </a:solidFill>
                <a:latin typeface="Abadi Extra Light" panose="020B0204020104020204" pitchFamily="34" charset="0"/>
              </a:rPr>
              <a:t> </a:t>
            </a:r>
          </a:p>
          <a:p>
            <a:pPr marL="285750" indent="-285750">
              <a:buFont typeface="Wingdings" panose="05000000000000000000" pitchFamily="2" charset="2"/>
              <a:buChar char="v"/>
            </a:pPr>
            <a:r>
              <a:rPr lang="en-CA" dirty="0">
                <a:solidFill>
                  <a:schemeClr val="accent6">
                    <a:lumMod val="75000"/>
                  </a:schemeClr>
                </a:solidFill>
                <a:latin typeface="Abadi Extra Light" panose="020B0204020104020204" pitchFamily="34" charset="0"/>
              </a:rPr>
              <a:t>Missing information: </a:t>
            </a:r>
            <a:r>
              <a:rPr lang="en-CA" dirty="0">
                <a:solidFill>
                  <a:schemeClr val="bg1"/>
                </a:solidFill>
                <a:latin typeface="Abadi Extra Light" panose="020B0204020104020204" pitchFamily="34" charset="0"/>
              </a:rPr>
              <a:t>Some countries were not included. For example, not all countries in Europe or Asia were in the first </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dataset, which makes it difficult to grasp the full picture.</a:t>
            </a:r>
          </a:p>
          <a:p>
            <a:endParaRPr lang="en-CA" dirty="0">
              <a:solidFill>
                <a:schemeClr val="bg1"/>
              </a:solidFill>
              <a:latin typeface="Abadi Extra Light" panose="020B0204020104020204" pitchFamily="34" charset="0"/>
            </a:endParaRPr>
          </a:p>
          <a:p>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accent6">
                    <a:lumMod val="75000"/>
                  </a:schemeClr>
                </a:solidFill>
                <a:latin typeface="Abadi Extra Light" panose="020B0204020104020204" pitchFamily="34" charset="0"/>
              </a:rPr>
              <a:t>The changes in the industry: </a:t>
            </a:r>
            <a:r>
              <a:rPr lang="en-CA" dirty="0">
                <a:solidFill>
                  <a:schemeClr val="bg1"/>
                </a:solidFill>
                <a:latin typeface="Abadi Extra Light" panose="020B0204020104020204" pitchFamily="34" charset="0"/>
              </a:rPr>
              <a:t>More and more, there are different genres that are gaining fame, such as K-pop. While it</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remains a subgenre of pop music, it is fundamentally different from the typical American pop genre. It’s unknown</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whether K-pop will grow even more in popularity or not in the future. </a:t>
            </a:r>
          </a:p>
        </p:txBody>
      </p:sp>
      <p:pic>
        <p:nvPicPr>
          <p:cNvPr id="5" name="Picture 12">
            <a:extLst>
              <a:ext uri="{FF2B5EF4-FFF2-40B4-BE49-F238E27FC236}">
                <a16:creationId xmlns:a16="http://schemas.microsoft.com/office/drawing/2014/main" id="{09B41DBA-D0AC-4848-9FFF-D13E2BEFD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751" y="5493132"/>
            <a:ext cx="2887249" cy="13064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E23603E9-7C0B-4A0D-9666-348C92C3A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751" y="5493132"/>
            <a:ext cx="2887249" cy="130648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A663F1FE-1AB8-47FD-AB93-0E32B5EE3F2E}"/>
              </a:ext>
            </a:extLst>
          </p:cNvPr>
          <p:cNvSpPr txBox="1">
            <a:spLocks/>
          </p:cNvSpPr>
          <p:nvPr/>
        </p:nvSpPr>
        <p:spPr>
          <a:xfrm>
            <a:off x="9863721" y="6399944"/>
            <a:ext cx="2512797" cy="617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CA" sz="1200" dirty="0">
                <a:solidFill>
                  <a:schemeClr val="bg1"/>
                </a:solidFill>
                <a:latin typeface="Abadi Extra Light" panose="020B0204020104020204" pitchFamily="34" charset="0"/>
              </a:rPr>
              <a:t>ANALYSIS BY JOELLE RAJARISON</a:t>
            </a:r>
          </a:p>
          <a:p>
            <a:pPr marL="0" indent="0" algn="ctr">
              <a:lnSpc>
                <a:spcPct val="100000"/>
              </a:lnSpc>
              <a:spcBef>
                <a:spcPts val="0"/>
              </a:spcBef>
              <a:buNone/>
            </a:pPr>
            <a:r>
              <a:rPr lang="en-CA" sz="1200" dirty="0">
                <a:solidFill>
                  <a:schemeClr val="bg1"/>
                </a:solidFill>
                <a:latin typeface="Abadi Extra Light" panose="020B0204020104020204" pitchFamily="34" charset="0"/>
              </a:rPr>
              <a:t>(TABLEAU)</a:t>
            </a:r>
          </a:p>
        </p:txBody>
      </p:sp>
    </p:spTree>
    <p:extLst>
      <p:ext uri="{BB962C8B-B14F-4D97-AF65-F5344CB8AC3E}">
        <p14:creationId xmlns:p14="http://schemas.microsoft.com/office/powerpoint/2010/main" val="390657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D753C8-E994-4AC9-B066-FF14D36F798E}"/>
              </a:ext>
            </a:extLst>
          </p:cNvPr>
          <p:cNvSpPr txBox="1"/>
          <p:nvPr/>
        </p:nvSpPr>
        <p:spPr>
          <a:xfrm>
            <a:off x="5258816" y="3971925"/>
            <a:ext cx="2923877" cy="646331"/>
          </a:xfrm>
          <a:prstGeom prst="rect">
            <a:avLst/>
          </a:prstGeom>
          <a:noFill/>
        </p:spPr>
        <p:txBody>
          <a:bodyPr wrap="none" rtlCol="0">
            <a:spAutoFit/>
          </a:bodyPr>
          <a:lstStyle/>
          <a:p>
            <a:pPr algn="ctr"/>
            <a:r>
              <a:rPr lang="en-CA" dirty="0">
                <a:solidFill>
                  <a:schemeClr val="bg1"/>
                </a:solidFill>
                <a:latin typeface="Abadi Extra Light" panose="020B0204020104020204" pitchFamily="34" charset="0"/>
              </a:rPr>
              <a:t>THANK YOU FOR YOUR TIME.</a:t>
            </a:r>
          </a:p>
          <a:p>
            <a:pPr algn="ctr"/>
            <a:r>
              <a:rPr lang="en-CA" dirty="0">
                <a:solidFill>
                  <a:schemeClr val="bg1"/>
                </a:solidFill>
                <a:latin typeface="Abadi Extra Light" panose="020B0204020104020204" pitchFamily="34" charset="0"/>
              </a:rPr>
              <a:t>JOELLE RAJARISON </a:t>
            </a:r>
          </a:p>
        </p:txBody>
      </p:sp>
    </p:spTree>
    <p:extLst>
      <p:ext uri="{BB962C8B-B14F-4D97-AF65-F5344CB8AC3E}">
        <p14:creationId xmlns:p14="http://schemas.microsoft.com/office/powerpoint/2010/main" val="3823536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8125-BD5E-43CF-BD95-8731F2EB3988}"/>
              </a:ext>
            </a:extLst>
          </p:cNvPr>
          <p:cNvSpPr>
            <a:spLocks noGrp="1"/>
          </p:cNvSpPr>
          <p:nvPr>
            <p:ph type="title"/>
          </p:nvPr>
        </p:nvSpPr>
        <p:spPr>
          <a:xfrm>
            <a:off x="140138" y="72272"/>
            <a:ext cx="10515600" cy="1325563"/>
          </a:xfrm>
        </p:spPr>
        <p:txBody>
          <a:bodyPr/>
          <a:lstStyle/>
          <a:p>
            <a:r>
              <a:rPr lang="en-CA" b="1" dirty="0">
                <a:solidFill>
                  <a:schemeClr val="bg1"/>
                </a:solidFill>
                <a:effectLst>
                  <a:outerShdw blurRad="38100" dist="38100" dir="2700000" algn="tl">
                    <a:srgbClr val="000000">
                      <a:alpha val="43137"/>
                    </a:srgbClr>
                  </a:outerShdw>
                </a:effectLst>
                <a:latin typeface="Abadi Extra Light" panose="020B0204020104020204" pitchFamily="34" charset="0"/>
              </a:rPr>
              <a:t>D A T A S E T S</a:t>
            </a:r>
          </a:p>
        </p:txBody>
      </p:sp>
      <p:sp>
        <p:nvSpPr>
          <p:cNvPr id="4" name="TextBox 3">
            <a:extLst>
              <a:ext uri="{FF2B5EF4-FFF2-40B4-BE49-F238E27FC236}">
                <a16:creationId xmlns:a16="http://schemas.microsoft.com/office/drawing/2014/main" id="{FF1D5A60-D838-48A7-9B30-F2D7B26A55F6}"/>
              </a:ext>
            </a:extLst>
          </p:cNvPr>
          <p:cNvSpPr txBox="1"/>
          <p:nvPr/>
        </p:nvSpPr>
        <p:spPr>
          <a:xfrm>
            <a:off x="103241" y="1522814"/>
            <a:ext cx="12088759" cy="3970318"/>
          </a:xfrm>
          <a:prstGeom prst="rect">
            <a:avLst/>
          </a:prstGeom>
          <a:noFill/>
        </p:spPr>
        <p:txBody>
          <a:bodyPr wrap="none" rtlCol="0">
            <a:spAutoFit/>
          </a:bodyPr>
          <a:lstStyle/>
          <a:p>
            <a:pPr marL="285750" indent="-285750">
              <a:buFont typeface="Wingdings" panose="05000000000000000000" pitchFamily="2" charset="2"/>
              <a:buChar char="v"/>
            </a:pPr>
            <a:r>
              <a:rPr lang="en-CA" dirty="0">
                <a:solidFill>
                  <a:schemeClr val="accent6">
                    <a:lumMod val="75000"/>
                  </a:schemeClr>
                </a:solidFill>
                <a:latin typeface="Abadi Extra Light" panose="020B0204020104020204" pitchFamily="34" charset="0"/>
              </a:rPr>
              <a:t>Two datasets </a:t>
            </a:r>
            <a:r>
              <a:rPr lang="en-CA" dirty="0">
                <a:solidFill>
                  <a:schemeClr val="bg1"/>
                </a:solidFill>
                <a:latin typeface="Abadi Extra Light" panose="020B0204020104020204" pitchFamily="34" charset="0"/>
              </a:rPr>
              <a:t>were used for the analysis. One that looks at the popularity of songs by country and another by year.</a:t>
            </a:r>
          </a:p>
          <a:p>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The purpose of this analysis is to gain insights on the popular songs on Spotify (based on Billboard) and better understand</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the market. More specifically, </a:t>
            </a:r>
            <a:r>
              <a:rPr lang="en-CA" dirty="0">
                <a:solidFill>
                  <a:schemeClr val="bg1"/>
                </a:solidFill>
                <a:highlight>
                  <a:srgbClr val="008000"/>
                </a:highlight>
                <a:latin typeface="Abadi Extra Light" panose="020B0204020104020204" pitchFamily="34" charset="0"/>
              </a:rPr>
              <a:t>from the perspective of a new artist thinking of entering the industry, what type of songs </a:t>
            </a:r>
            <a:br>
              <a:rPr lang="en-CA" dirty="0">
                <a:solidFill>
                  <a:schemeClr val="bg1"/>
                </a:solidFill>
                <a:highlight>
                  <a:srgbClr val="008000"/>
                </a:highlight>
                <a:latin typeface="Abadi Extra Light" panose="020B0204020104020204" pitchFamily="34" charset="0"/>
              </a:rPr>
            </a:br>
            <a:r>
              <a:rPr lang="en-CA" dirty="0">
                <a:solidFill>
                  <a:schemeClr val="bg1"/>
                </a:solidFill>
                <a:highlight>
                  <a:srgbClr val="008000"/>
                </a:highlight>
                <a:latin typeface="Abadi Extra Light" panose="020B0204020104020204" pitchFamily="34" charset="0"/>
              </a:rPr>
              <a:t>would be more likely to succeed and in which market?</a:t>
            </a: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The first dataset was obtained from </a:t>
            </a:r>
            <a:r>
              <a:rPr lang="en-CA" dirty="0">
                <a:latin typeface="Abadi Extra Light" panose="020B0204020104020204" pitchFamily="34" charset="0"/>
                <a:hlinkClick r:id="rId2"/>
              </a:rPr>
              <a:t>https://www.kaggle.com/leonardopena/top-50-spotify-songs-by-each-country</a:t>
            </a:r>
            <a:r>
              <a:rPr lang="en-CA" dirty="0">
                <a:latin typeface="Abadi Extra Light" panose="020B0204020104020204" pitchFamily="34" charset="0"/>
              </a:rPr>
              <a:t> </a:t>
            </a:r>
            <a:r>
              <a:rPr lang="en-CA" dirty="0">
                <a:solidFill>
                  <a:schemeClr val="bg1"/>
                </a:solidFill>
                <a:latin typeface="Abadi Extra Light" panose="020B0204020104020204" pitchFamily="34" charset="0"/>
              </a:rPr>
              <a:t>and </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looks at the top 50 songs on Spotify by country or region. It was extracted at Christmas (2019); it is therefore expected that</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the most popular songs are about Christmas. This dataset was used to analyze the similarity of the markets and the genres</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that are the most relevant despite the period being during Christmas.</a:t>
            </a: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The second dataset was obtained from </a:t>
            </a:r>
            <a:r>
              <a:rPr lang="en-CA" dirty="0">
                <a:latin typeface="Abadi Extra Light" panose="020B0204020104020204" pitchFamily="34" charset="0"/>
                <a:hlinkClick r:id="rId3"/>
              </a:rPr>
              <a:t>https://www.kaggle.com/leonardopena/top-spotify-songs-from-20102019-by-year</a:t>
            </a:r>
            <a:r>
              <a:rPr lang="en-CA" dirty="0">
                <a:latin typeface="Abadi Extra Light" panose="020B0204020104020204" pitchFamily="34" charset="0"/>
              </a:rPr>
              <a:t> </a:t>
            </a:r>
            <a:r>
              <a:rPr lang="en-CA" dirty="0">
                <a:solidFill>
                  <a:schemeClr val="bg1"/>
                </a:solidFill>
                <a:latin typeface="Abadi Extra Light" panose="020B0204020104020204" pitchFamily="34" charset="0"/>
              </a:rPr>
              <a:t>.</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It includes the top songs in the world from 2010 to 2019 and looks at the overall trend. This dataset is particularly important</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to recognize patterns and spot the artists that generally create popular songs instead of one single hit in their career.</a:t>
            </a:r>
          </a:p>
        </p:txBody>
      </p:sp>
      <p:pic>
        <p:nvPicPr>
          <p:cNvPr id="5" name="Picture 12">
            <a:extLst>
              <a:ext uri="{FF2B5EF4-FFF2-40B4-BE49-F238E27FC236}">
                <a16:creationId xmlns:a16="http://schemas.microsoft.com/office/drawing/2014/main" id="{0DA09979-2653-45C7-8001-FF87C3C06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4751" y="5493132"/>
            <a:ext cx="2887249" cy="130648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38E44F35-33DE-4F19-9B67-C845A6C81610}"/>
              </a:ext>
            </a:extLst>
          </p:cNvPr>
          <p:cNvSpPr txBox="1">
            <a:spLocks/>
          </p:cNvSpPr>
          <p:nvPr/>
        </p:nvSpPr>
        <p:spPr>
          <a:xfrm>
            <a:off x="9863721" y="6399944"/>
            <a:ext cx="2512797" cy="617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CA" sz="1200" dirty="0">
                <a:solidFill>
                  <a:schemeClr val="bg1"/>
                </a:solidFill>
                <a:latin typeface="Abadi Extra Light" panose="020B0204020104020204" pitchFamily="34" charset="0"/>
              </a:rPr>
              <a:t>ANALYSIS BY JOELLE RAJARISON</a:t>
            </a:r>
          </a:p>
          <a:p>
            <a:pPr marL="0" indent="0" algn="ctr">
              <a:lnSpc>
                <a:spcPct val="100000"/>
              </a:lnSpc>
              <a:spcBef>
                <a:spcPts val="0"/>
              </a:spcBef>
              <a:buNone/>
            </a:pPr>
            <a:r>
              <a:rPr lang="en-CA" sz="1200" dirty="0">
                <a:solidFill>
                  <a:schemeClr val="bg1"/>
                </a:solidFill>
                <a:latin typeface="Abadi Extra Light" panose="020B0204020104020204" pitchFamily="34" charset="0"/>
              </a:rPr>
              <a:t>(TABLEAU)</a:t>
            </a:r>
          </a:p>
        </p:txBody>
      </p:sp>
    </p:spTree>
    <p:extLst>
      <p:ext uri="{BB962C8B-B14F-4D97-AF65-F5344CB8AC3E}">
        <p14:creationId xmlns:p14="http://schemas.microsoft.com/office/powerpoint/2010/main" val="419538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F082-E75A-4FE0-A2AB-68F4A8DB6E90}"/>
              </a:ext>
            </a:extLst>
          </p:cNvPr>
          <p:cNvSpPr>
            <a:spLocks noGrp="1"/>
          </p:cNvSpPr>
          <p:nvPr>
            <p:ph type="title"/>
          </p:nvPr>
        </p:nvSpPr>
        <p:spPr>
          <a:xfrm>
            <a:off x="4478169" y="3898089"/>
            <a:ext cx="10515600" cy="1325563"/>
          </a:xfrm>
        </p:spPr>
        <p:txBody>
          <a:bodyPr/>
          <a:lstStyle/>
          <a:p>
            <a:r>
              <a:rPr lang="en-CA" b="1" dirty="0">
                <a:solidFill>
                  <a:schemeClr val="bg1"/>
                </a:solidFill>
                <a:latin typeface="Abadi Extra Light" panose="020B0204020104020204" pitchFamily="34" charset="0"/>
              </a:rPr>
              <a:t>F I R S T  D A T A S E T</a:t>
            </a:r>
          </a:p>
        </p:txBody>
      </p:sp>
    </p:spTree>
    <p:extLst>
      <p:ext uri="{BB962C8B-B14F-4D97-AF65-F5344CB8AC3E}">
        <p14:creationId xmlns:p14="http://schemas.microsoft.com/office/powerpoint/2010/main" val="20494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9139CA7-CAB5-487C-82A2-D5410D9BAB79}"/>
              </a:ext>
            </a:extLst>
          </p:cNvPr>
          <p:cNvPicPr>
            <a:picLocks noChangeAspect="1"/>
          </p:cNvPicPr>
          <p:nvPr/>
        </p:nvPicPr>
        <p:blipFill>
          <a:blip r:embed="rId3"/>
          <a:stretch>
            <a:fillRect/>
          </a:stretch>
        </p:blipFill>
        <p:spPr>
          <a:xfrm>
            <a:off x="154784" y="3319148"/>
            <a:ext cx="5449078" cy="3383415"/>
          </a:xfrm>
          <a:prstGeom prst="rect">
            <a:avLst/>
          </a:prstGeom>
          <a:ln>
            <a:solidFill>
              <a:schemeClr val="bg1"/>
            </a:solidFill>
          </a:ln>
        </p:spPr>
      </p:pic>
      <p:pic>
        <p:nvPicPr>
          <p:cNvPr id="13" name="Picture 12">
            <a:extLst>
              <a:ext uri="{FF2B5EF4-FFF2-40B4-BE49-F238E27FC236}">
                <a16:creationId xmlns:a16="http://schemas.microsoft.com/office/drawing/2014/main" id="{38FA028D-B574-4494-A1DC-1947AA8C4AAC}"/>
              </a:ext>
            </a:extLst>
          </p:cNvPr>
          <p:cNvPicPr>
            <a:picLocks noChangeAspect="1"/>
          </p:cNvPicPr>
          <p:nvPr/>
        </p:nvPicPr>
        <p:blipFill>
          <a:blip r:embed="rId4"/>
          <a:stretch>
            <a:fillRect/>
          </a:stretch>
        </p:blipFill>
        <p:spPr>
          <a:xfrm>
            <a:off x="154784" y="86270"/>
            <a:ext cx="3697930" cy="2943095"/>
          </a:xfrm>
          <a:prstGeom prst="rect">
            <a:avLst/>
          </a:prstGeom>
          <a:ln>
            <a:solidFill>
              <a:schemeClr val="bg1"/>
            </a:solidFill>
          </a:ln>
        </p:spPr>
      </p:pic>
      <p:pic>
        <p:nvPicPr>
          <p:cNvPr id="18" name="Picture 17">
            <a:extLst>
              <a:ext uri="{FF2B5EF4-FFF2-40B4-BE49-F238E27FC236}">
                <a16:creationId xmlns:a16="http://schemas.microsoft.com/office/drawing/2014/main" id="{BAFEEE48-8BE0-4DC1-B9B9-7397EAAD08FF}"/>
              </a:ext>
            </a:extLst>
          </p:cNvPr>
          <p:cNvPicPr>
            <a:picLocks noChangeAspect="1"/>
          </p:cNvPicPr>
          <p:nvPr/>
        </p:nvPicPr>
        <p:blipFill>
          <a:blip r:embed="rId5"/>
          <a:stretch>
            <a:fillRect/>
          </a:stretch>
        </p:blipFill>
        <p:spPr>
          <a:xfrm>
            <a:off x="4017360" y="89608"/>
            <a:ext cx="3642423" cy="2950059"/>
          </a:xfrm>
          <a:prstGeom prst="rect">
            <a:avLst/>
          </a:prstGeom>
          <a:ln>
            <a:solidFill>
              <a:schemeClr val="accent6">
                <a:lumMod val="75000"/>
              </a:schemeClr>
            </a:solidFill>
          </a:ln>
        </p:spPr>
      </p:pic>
      <p:sp>
        <p:nvSpPr>
          <p:cNvPr id="8" name="TextBox 7">
            <a:extLst>
              <a:ext uri="{FF2B5EF4-FFF2-40B4-BE49-F238E27FC236}">
                <a16:creationId xmlns:a16="http://schemas.microsoft.com/office/drawing/2014/main" id="{D83387BE-6403-46C0-892A-A64FF432DD44}"/>
              </a:ext>
            </a:extLst>
          </p:cNvPr>
          <p:cNvSpPr txBox="1"/>
          <p:nvPr/>
        </p:nvSpPr>
        <p:spPr>
          <a:xfrm>
            <a:off x="7659783" y="403655"/>
            <a:ext cx="4617548" cy="2308324"/>
          </a:xfrm>
          <a:prstGeom prst="rect">
            <a:avLst/>
          </a:prstGeom>
          <a:noFill/>
        </p:spPr>
        <p:txBody>
          <a:bodyPr wrap="square" rtlCol="0">
            <a:spAutoFit/>
          </a:bodyPr>
          <a:lstStyle/>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As expected, the </a:t>
            </a:r>
            <a:r>
              <a:rPr lang="en-CA" dirty="0">
                <a:solidFill>
                  <a:srgbClr val="FF0000"/>
                </a:solidFill>
                <a:latin typeface="Abadi Extra Light" panose="020B0204020104020204" pitchFamily="34" charset="0"/>
              </a:rPr>
              <a:t>most popular songs </a:t>
            </a:r>
            <a:r>
              <a:rPr lang="en-CA" dirty="0">
                <a:solidFill>
                  <a:schemeClr val="bg1"/>
                </a:solidFill>
                <a:latin typeface="Abadi Extra Light" panose="020B0204020104020204" pitchFamily="34" charset="0"/>
              </a:rPr>
              <a:t>from </a:t>
            </a:r>
            <a:br>
              <a:rPr lang="en-CA" dirty="0">
                <a:solidFill>
                  <a:schemeClr val="bg1"/>
                </a:solidFill>
                <a:latin typeface="Abadi Extra Light" panose="020B0204020104020204" pitchFamily="34" charset="0"/>
              </a:rPr>
            </a:br>
            <a:r>
              <a:rPr lang="en-CA" dirty="0">
                <a:solidFill>
                  <a:schemeClr val="bg1"/>
                </a:solidFill>
                <a:latin typeface="Abadi Extra Light" panose="020B0204020104020204" pitchFamily="34" charset="0"/>
              </a:rPr>
              <a:t>the most poplar artists are related to </a:t>
            </a:r>
            <a:r>
              <a:rPr lang="en-CA" dirty="0">
                <a:solidFill>
                  <a:srgbClr val="FF0000"/>
                </a:solidFill>
                <a:latin typeface="Abadi Extra Light" panose="020B0204020104020204" pitchFamily="34" charset="0"/>
              </a:rPr>
              <a:t>Christmas. </a:t>
            </a:r>
            <a:br>
              <a:rPr lang="en-CA" dirty="0">
                <a:solidFill>
                  <a:schemeClr val="bg1"/>
                </a:solidFill>
                <a:latin typeface="Abadi Extra Light" panose="020B0204020104020204" pitchFamily="34" charset="0"/>
              </a:rPr>
            </a:b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Regarding the most popular genres, the one that stands out the most is </a:t>
            </a:r>
            <a:r>
              <a:rPr lang="en-CA" dirty="0">
                <a:solidFill>
                  <a:srgbClr val="FF0000"/>
                </a:solidFill>
                <a:latin typeface="Abadi Extra Light" panose="020B0204020104020204" pitchFamily="34" charset="0"/>
              </a:rPr>
              <a:t>“Adult Standards” </a:t>
            </a:r>
            <a:r>
              <a:rPr lang="en-CA" dirty="0">
                <a:solidFill>
                  <a:schemeClr val="bg1"/>
                </a:solidFill>
                <a:latin typeface="Abadi Extra Light" panose="020B0204020104020204" pitchFamily="34" charset="0"/>
              </a:rPr>
              <a:t>and if we look at the most popular songs in the category, they are all </a:t>
            </a:r>
            <a:r>
              <a:rPr lang="en-CA" dirty="0">
                <a:solidFill>
                  <a:srgbClr val="FF0000"/>
                </a:solidFill>
                <a:latin typeface="Abadi Extra Light" panose="020B0204020104020204" pitchFamily="34" charset="0"/>
              </a:rPr>
              <a:t>related to Christmas. </a:t>
            </a:r>
          </a:p>
        </p:txBody>
      </p:sp>
      <p:pic>
        <p:nvPicPr>
          <p:cNvPr id="12" name="Picture 11">
            <a:extLst>
              <a:ext uri="{FF2B5EF4-FFF2-40B4-BE49-F238E27FC236}">
                <a16:creationId xmlns:a16="http://schemas.microsoft.com/office/drawing/2014/main" id="{AE6F4D27-5F76-4F37-BC5C-6B3FBFA3E548}"/>
              </a:ext>
            </a:extLst>
          </p:cNvPr>
          <p:cNvPicPr>
            <a:picLocks noChangeAspect="1"/>
          </p:cNvPicPr>
          <p:nvPr/>
        </p:nvPicPr>
        <p:blipFill>
          <a:blip r:embed="rId6"/>
          <a:stretch>
            <a:fillRect/>
          </a:stretch>
        </p:blipFill>
        <p:spPr>
          <a:xfrm>
            <a:off x="5738549" y="3311669"/>
            <a:ext cx="6298667" cy="3398372"/>
          </a:xfrm>
          <a:prstGeom prst="rect">
            <a:avLst/>
          </a:prstGeom>
          <a:ln>
            <a:solidFill>
              <a:schemeClr val="bg1"/>
            </a:solidFill>
          </a:ln>
        </p:spPr>
      </p:pic>
    </p:spTree>
    <p:extLst>
      <p:ext uri="{BB962C8B-B14F-4D97-AF65-F5344CB8AC3E}">
        <p14:creationId xmlns:p14="http://schemas.microsoft.com/office/powerpoint/2010/main" val="93868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1E82F96-CCCB-4B94-B467-CAB04FFD6A1E}"/>
              </a:ext>
            </a:extLst>
          </p:cNvPr>
          <p:cNvPicPr>
            <a:picLocks noChangeAspect="1"/>
          </p:cNvPicPr>
          <p:nvPr/>
        </p:nvPicPr>
        <p:blipFill>
          <a:blip r:embed="rId3"/>
          <a:stretch>
            <a:fillRect/>
          </a:stretch>
        </p:blipFill>
        <p:spPr>
          <a:xfrm>
            <a:off x="3114851" y="163601"/>
            <a:ext cx="2958568" cy="2384279"/>
          </a:xfrm>
          <a:prstGeom prst="rect">
            <a:avLst/>
          </a:prstGeom>
          <a:ln>
            <a:noFill/>
          </a:ln>
        </p:spPr>
      </p:pic>
      <p:pic>
        <p:nvPicPr>
          <p:cNvPr id="8" name="Picture 7" descr="A screenshot of a cell phone&#10;&#10;Description automatically generated">
            <a:extLst>
              <a:ext uri="{FF2B5EF4-FFF2-40B4-BE49-F238E27FC236}">
                <a16:creationId xmlns:a16="http://schemas.microsoft.com/office/drawing/2014/main" id="{EE09EDEC-16DC-4B35-9BB6-EB521FD41FD8}"/>
              </a:ext>
            </a:extLst>
          </p:cNvPr>
          <p:cNvPicPr>
            <a:picLocks noChangeAspect="1"/>
          </p:cNvPicPr>
          <p:nvPr/>
        </p:nvPicPr>
        <p:blipFill>
          <a:blip r:embed="rId4"/>
          <a:stretch>
            <a:fillRect/>
          </a:stretch>
        </p:blipFill>
        <p:spPr>
          <a:xfrm>
            <a:off x="9198361" y="163600"/>
            <a:ext cx="2886681" cy="2372502"/>
          </a:xfrm>
          <a:prstGeom prst="rect">
            <a:avLst/>
          </a:prstGeom>
          <a:ln>
            <a:noFill/>
          </a:ln>
        </p:spPr>
      </p:pic>
      <p:pic>
        <p:nvPicPr>
          <p:cNvPr id="12" name="Picture 11">
            <a:extLst>
              <a:ext uri="{FF2B5EF4-FFF2-40B4-BE49-F238E27FC236}">
                <a16:creationId xmlns:a16="http://schemas.microsoft.com/office/drawing/2014/main" id="{50224A77-938D-43AE-9BBC-CBFB911E599A}"/>
              </a:ext>
            </a:extLst>
          </p:cNvPr>
          <p:cNvPicPr>
            <a:picLocks noChangeAspect="1"/>
          </p:cNvPicPr>
          <p:nvPr/>
        </p:nvPicPr>
        <p:blipFill>
          <a:blip r:embed="rId5"/>
          <a:stretch>
            <a:fillRect/>
          </a:stretch>
        </p:blipFill>
        <p:spPr>
          <a:xfrm>
            <a:off x="6178827" y="175378"/>
            <a:ext cx="2895601" cy="2377440"/>
          </a:xfrm>
          <a:prstGeom prst="rect">
            <a:avLst/>
          </a:prstGeom>
          <a:ln>
            <a:noFill/>
          </a:ln>
        </p:spPr>
      </p:pic>
      <p:pic>
        <p:nvPicPr>
          <p:cNvPr id="14" name="Picture 13">
            <a:extLst>
              <a:ext uri="{FF2B5EF4-FFF2-40B4-BE49-F238E27FC236}">
                <a16:creationId xmlns:a16="http://schemas.microsoft.com/office/drawing/2014/main" id="{2F6D457A-89B5-4391-A100-8FDB58CF3B80}"/>
              </a:ext>
            </a:extLst>
          </p:cNvPr>
          <p:cNvPicPr>
            <a:picLocks noChangeAspect="1"/>
          </p:cNvPicPr>
          <p:nvPr/>
        </p:nvPicPr>
        <p:blipFill>
          <a:blip r:embed="rId6"/>
          <a:stretch>
            <a:fillRect/>
          </a:stretch>
        </p:blipFill>
        <p:spPr>
          <a:xfrm>
            <a:off x="57004" y="2895277"/>
            <a:ext cx="2989835" cy="2360724"/>
          </a:xfrm>
          <a:prstGeom prst="rect">
            <a:avLst/>
          </a:prstGeom>
        </p:spPr>
      </p:pic>
      <p:pic>
        <p:nvPicPr>
          <p:cNvPr id="15" name="Picture 14">
            <a:extLst>
              <a:ext uri="{FF2B5EF4-FFF2-40B4-BE49-F238E27FC236}">
                <a16:creationId xmlns:a16="http://schemas.microsoft.com/office/drawing/2014/main" id="{078B9E98-C4DD-4B7C-B247-D8CF823D91AC}"/>
              </a:ext>
            </a:extLst>
          </p:cNvPr>
          <p:cNvPicPr>
            <a:picLocks noChangeAspect="1"/>
          </p:cNvPicPr>
          <p:nvPr/>
        </p:nvPicPr>
        <p:blipFill>
          <a:blip r:embed="rId7"/>
          <a:stretch>
            <a:fillRect/>
          </a:stretch>
        </p:blipFill>
        <p:spPr>
          <a:xfrm>
            <a:off x="44501" y="175378"/>
            <a:ext cx="2989835" cy="2360724"/>
          </a:xfrm>
          <a:prstGeom prst="rect">
            <a:avLst/>
          </a:prstGeom>
          <a:ln>
            <a:noFill/>
          </a:ln>
        </p:spPr>
      </p:pic>
      <p:pic>
        <p:nvPicPr>
          <p:cNvPr id="16" name="Picture 12">
            <a:extLst>
              <a:ext uri="{FF2B5EF4-FFF2-40B4-BE49-F238E27FC236}">
                <a16:creationId xmlns:a16="http://schemas.microsoft.com/office/drawing/2014/main" id="{F5C45230-8E87-4ED6-AC67-3E22386901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4751" y="5493132"/>
            <a:ext cx="2887249" cy="13064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9AABEF02-6ED4-4D37-9B3E-B0EF1C5495DA}"/>
              </a:ext>
            </a:extLst>
          </p:cNvPr>
          <p:cNvPicPr>
            <a:picLocks noChangeAspect="1"/>
          </p:cNvPicPr>
          <p:nvPr/>
        </p:nvPicPr>
        <p:blipFill>
          <a:blip r:embed="rId9"/>
          <a:stretch>
            <a:fillRect/>
          </a:stretch>
        </p:blipFill>
        <p:spPr>
          <a:xfrm>
            <a:off x="3114851" y="2895277"/>
            <a:ext cx="2986486" cy="2380382"/>
          </a:xfrm>
          <a:prstGeom prst="rect">
            <a:avLst/>
          </a:prstGeom>
        </p:spPr>
      </p:pic>
      <p:pic>
        <p:nvPicPr>
          <p:cNvPr id="9" name="Picture 8">
            <a:extLst>
              <a:ext uri="{FF2B5EF4-FFF2-40B4-BE49-F238E27FC236}">
                <a16:creationId xmlns:a16="http://schemas.microsoft.com/office/drawing/2014/main" id="{E6369329-64E4-4B9A-ABCD-E8D8ACDFE359}"/>
              </a:ext>
            </a:extLst>
          </p:cNvPr>
          <p:cNvPicPr>
            <a:picLocks noChangeAspect="1"/>
          </p:cNvPicPr>
          <p:nvPr/>
        </p:nvPicPr>
        <p:blipFill>
          <a:blip r:embed="rId10"/>
          <a:stretch>
            <a:fillRect/>
          </a:stretch>
        </p:blipFill>
        <p:spPr>
          <a:xfrm>
            <a:off x="9198361" y="2875619"/>
            <a:ext cx="2941044" cy="2380382"/>
          </a:xfrm>
          <a:prstGeom prst="rect">
            <a:avLst/>
          </a:prstGeom>
        </p:spPr>
      </p:pic>
      <p:pic>
        <p:nvPicPr>
          <p:cNvPr id="13" name="Picture 12">
            <a:extLst>
              <a:ext uri="{FF2B5EF4-FFF2-40B4-BE49-F238E27FC236}">
                <a16:creationId xmlns:a16="http://schemas.microsoft.com/office/drawing/2014/main" id="{19B9E8B7-522C-4BC5-BFEF-862A9A08370B}"/>
              </a:ext>
            </a:extLst>
          </p:cNvPr>
          <p:cNvPicPr>
            <a:picLocks noChangeAspect="1"/>
          </p:cNvPicPr>
          <p:nvPr/>
        </p:nvPicPr>
        <p:blipFill>
          <a:blip r:embed="rId11"/>
          <a:stretch>
            <a:fillRect/>
          </a:stretch>
        </p:blipFill>
        <p:spPr>
          <a:xfrm>
            <a:off x="6174371" y="2895277"/>
            <a:ext cx="2941044" cy="2380382"/>
          </a:xfrm>
          <a:prstGeom prst="rect">
            <a:avLst/>
          </a:prstGeom>
        </p:spPr>
      </p:pic>
      <p:pic>
        <p:nvPicPr>
          <p:cNvPr id="17" name="Picture 12">
            <a:extLst>
              <a:ext uri="{FF2B5EF4-FFF2-40B4-BE49-F238E27FC236}">
                <a16:creationId xmlns:a16="http://schemas.microsoft.com/office/drawing/2014/main" id="{8666F5CD-A5C6-4F5D-A68D-B3FEFBF7EC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4751" y="5493132"/>
            <a:ext cx="2887249" cy="1306480"/>
          </a:xfrm>
          <a:prstGeom prst="rect">
            <a:avLst/>
          </a:prstGeom>
          <a:noFill/>
          <a:extLst>
            <a:ext uri="{909E8E84-426E-40DD-AFC4-6F175D3DCCD1}">
              <a14:hiddenFill xmlns:a14="http://schemas.microsoft.com/office/drawing/2010/main">
                <a:solidFill>
                  <a:srgbClr val="FFFFFF"/>
                </a:solidFill>
              </a14:hiddenFill>
            </a:ext>
          </a:extLst>
        </p:spPr>
      </p:pic>
      <p:sp>
        <p:nvSpPr>
          <p:cNvPr id="20" name="Subtitle 2">
            <a:extLst>
              <a:ext uri="{FF2B5EF4-FFF2-40B4-BE49-F238E27FC236}">
                <a16:creationId xmlns:a16="http://schemas.microsoft.com/office/drawing/2014/main" id="{9F6B4C9F-C3E4-40E9-8C69-842017CA2C9C}"/>
              </a:ext>
            </a:extLst>
          </p:cNvPr>
          <p:cNvSpPr txBox="1">
            <a:spLocks/>
          </p:cNvSpPr>
          <p:nvPr/>
        </p:nvSpPr>
        <p:spPr>
          <a:xfrm>
            <a:off x="9863721" y="6399944"/>
            <a:ext cx="2512797" cy="617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CA" sz="1200" dirty="0">
                <a:solidFill>
                  <a:schemeClr val="bg1"/>
                </a:solidFill>
                <a:latin typeface="Abadi Extra Light" panose="020B0204020104020204" pitchFamily="34" charset="0"/>
              </a:rPr>
              <a:t>ANALYSIS BY JOELLE RAJARISON</a:t>
            </a:r>
          </a:p>
          <a:p>
            <a:pPr marL="0" indent="0" algn="ctr">
              <a:lnSpc>
                <a:spcPct val="100000"/>
              </a:lnSpc>
              <a:spcBef>
                <a:spcPts val="0"/>
              </a:spcBef>
              <a:buNone/>
            </a:pPr>
            <a:r>
              <a:rPr lang="en-CA" sz="1200" dirty="0">
                <a:solidFill>
                  <a:schemeClr val="bg1"/>
                </a:solidFill>
                <a:latin typeface="Abadi Extra Light" panose="020B0204020104020204" pitchFamily="34" charset="0"/>
              </a:rPr>
              <a:t>(TABLEAU)</a:t>
            </a:r>
          </a:p>
        </p:txBody>
      </p:sp>
      <p:sp>
        <p:nvSpPr>
          <p:cNvPr id="2" name="TextBox 1">
            <a:extLst>
              <a:ext uri="{FF2B5EF4-FFF2-40B4-BE49-F238E27FC236}">
                <a16:creationId xmlns:a16="http://schemas.microsoft.com/office/drawing/2014/main" id="{350472CE-17E4-4DAB-90E8-D37EF29E31E9}"/>
              </a:ext>
            </a:extLst>
          </p:cNvPr>
          <p:cNvSpPr txBox="1"/>
          <p:nvPr/>
        </p:nvSpPr>
        <p:spPr>
          <a:xfrm>
            <a:off x="112727" y="5453211"/>
            <a:ext cx="9192024" cy="1477328"/>
          </a:xfrm>
          <a:prstGeom prst="rect">
            <a:avLst/>
          </a:prstGeom>
          <a:noFill/>
        </p:spPr>
        <p:txBody>
          <a:bodyPr wrap="square" rtlCol="0">
            <a:spAutoFit/>
          </a:bodyPr>
          <a:lstStyle/>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The </a:t>
            </a:r>
            <a:r>
              <a:rPr lang="en-CA" dirty="0">
                <a:solidFill>
                  <a:schemeClr val="accent6">
                    <a:lumMod val="75000"/>
                  </a:schemeClr>
                </a:solidFill>
                <a:latin typeface="Abadi Extra Light" panose="020B0204020104020204" pitchFamily="34" charset="0"/>
              </a:rPr>
              <a:t>North American, Australian and African markets </a:t>
            </a:r>
            <a:r>
              <a:rPr lang="en-CA" dirty="0">
                <a:solidFill>
                  <a:schemeClr val="bg1"/>
                </a:solidFill>
                <a:latin typeface="Abadi Extra Light" panose="020B0204020104020204" pitchFamily="34" charset="0"/>
              </a:rPr>
              <a:t>are the most similar to each other as well as to the global market. </a:t>
            </a:r>
            <a:r>
              <a:rPr lang="en-CA" dirty="0">
                <a:solidFill>
                  <a:schemeClr val="bg1"/>
                </a:solidFill>
                <a:highlight>
                  <a:srgbClr val="008000"/>
                </a:highlight>
                <a:latin typeface="Abadi Extra Light" panose="020B0204020104020204" pitchFamily="34" charset="0"/>
              </a:rPr>
              <a:t>“Adult Standards” and “Dance Pop” </a:t>
            </a:r>
            <a:r>
              <a:rPr lang="en-CA" dirty="0">
                <a:solidFill>
                  <a:schemeClr val="bg1"/>
                </a:solidFill>
                <a:latin typeface="Abadi Extra Light" panose="020B0204020104020204" pitchFamily="34" charset="0"/>
              </a:rPr>
              <a:t>are the most popular genres.</a:t>
            </a: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The </a:t>
            </a:r>
            <a:r>
              <a:rPr lang="en-CA" dirty="0">
                <a:solidFill>
                  <a:schemeClr val="accent6">
                    <a:lumMod val="75000"/>
                  </a:schemeClr>
                </a:solidFill>
                <a:latin typeface="Abadi Extra Light" panose="020B0204020104020204" pitchFamily="34" charset="0"/>
              </a:rPr>
              <a:t>Canadian singer Michael Bublé </a:t>
            </a:r>
            <a:r>
              <a:rPr lang="en-CA" dirty="0">
                <a:solidFill>
                  <a:schemeClr val="bg1"/>
                </a:solidFill>
                <a:latin typeface="Abadi Extra Light" panose="020B0204020104020204" pitchFamily="34" charset="0"/>
              </a:rPr>
              <a:t>holds the first place, except in the US where the American Bing Crosby is more popular. Both are, however, known for their Christmas songs.</a:t>
            </a:r>
          </a:p>
          <a:p>
            <a:endParaRPr lang="en-CA" dirty="0"/>
          </a:p>
        </p:txBody>
      </p:sp>
    </p:spTree>
    <p:extLst>
      <p:ext uri="{BB962C8B-B14F-4D97-AF65-F5344CB8AC3E}">
        <p14:creationId xmlns:p14="http://schemas.microsoft.com/office/powerpoint/2010/main" val="15842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BAD07A-A463-4DF6-AC91-BA2E102119D0}"/>
              </a:ext>
            </a:extLst>
          </p:cNvPr>
          <p:cNvPicPr>
            <a:picLocks noChangeAspect="1"/>
          </p:cNvPicPr>
          <p:nvPr/>
        </p:nvPicPr>
        <p:blipFill>
          <a:blip r:embed="rId3"/>
          <a:stretch>
            <a:fillRect/>
          </a:stretch>
        </p:blipFill>
        <p:spPr>
          <a:xfrm>
            <a:off x="146452" y="155721"/>
            <a:ext cx="3836485" cy="3193698"/>
          </a:xfrm>
          <a:prstGeom prst="rect">
            <a:avLst/>
          </a:prstGeom>
          <a:ln>
            <a:noFill/>
          </a:ln>
        </p:spPr>
      </p:pic>
      <p:pic>
        <p:nvPicPr>
          <p:cNvPr id="9" name="Picture 8">
            <a:extLst>
              <a:ext uri="{FF2B5EF4-FFF2-40B4-BE49-F238E27FC236}">
                <a16:creationId xmlns:a16="http://schemas.microsoft.com/office/drawing/2014/main" id="{63B15256-4D9F-4A6D-A5B0-5C8807630721}"/>
              </a:ext>
            </a:extLst>
          </p:cNvPr>
          <p:cNvPicPr>
            <a:picLocks noChangeAspect="1"/>
          </p:cNvPicPr>
          <p:nvPr/>
        </p:nvPicPr>
        <p:blipFill>
          <a:blip r:embed="rId4"/>
          <a:stretch>
            <a:fillRect/>
          </a:stretch>
        </p:blipFill>
        <p:spPr>
          <a:xfrm>
            <a:off x="146451" y="3429000"/>
            <a:ext cx="3889238" cy="3193698"/>
          </a:xfrm>
          <a:prstGeom prst="rect">
            <a:avLst/>
          </a:prstGeom>
        </p:spPr>
      </p:pic>
      <p:pic>
        <p:nvPicPr>
          <p:cNvPr id="14" name="Picture 13">
            <a:extLst>
              <a:ext uri="{FF2B5EF4-FFF2-40B4-BE49-F238E27FC236}">
                <a16:creationId xmlns:a16="http://schemas.microsoft.com/office/drawing/2014/main" id="{FCD3C18E-C5D6-4F30-A0DF-28A21A7F00FB}"/>
              </a:ext>
            </a:extLst>
          </p:cNvPr>
          <p:cNvPicPr>
            <a:picLocks noChangeAspect="1"/>
          </p:cNvPicPr>
          <p:nvPr/>
        </p:nvPicPr>
        <p:blipFill rotWithShape="1">
          <a:blip r:embed="rId5"/>
          <a:srcRect l="-940" t="581" r="940" b="2508"/>
          <a:stretch/>
        </p:blipFill>
        <p:spPr>
          <a:xfrm>
            <a:off x="4072730" y="155721"/>
            <a:ext cx="3941513" cy="3115799"/>
          </a:xfrm>
          <a:prstGeom prst="rect">
            <a:avLst/>
          </a:prstGeom>
          <a:ln>
            <a:noFill/>
          </a:ln>
        </p:spPr>
      </p:pic>
      <p:pic>
        <p:nvPicPr>
          <p:cNvPr id="15" name="Picture 14">
            <a:extLst>
              <a:ext uri="{FF2B5EF4-FFF2-40B4-BE49-F238E27FC236}">
                <a16:creationId xmlns:a16="http://schemas.microsoft.com/office/drawing/2014/main" id="{A5B50CE1-CC62-4871-9764-EDA8698EBBE2}"/>
              </a:ext>
            </a:extLst>
          </p:cNvPr>
          <p:cNvPicPr>
            <a:picLocks noChangeAspect="1"/>
          </p:cNvPicPr>
          <p:nvPr/>
        </p:nvPicPr>
        <p:blipFill>
          <a:blip r:embed="rId6"/>
          <a:stretch>
            <a:fillRect/>
          </a:stretch>
        </p:blipFill>
        <p:spPr>
          <a:xfrm>
            <a:off x="4151620" y="3429000"/>
            <a:ext cx="3941512" cy="3193698"/>
          </a:xfrm>
          <a:prstGeom prst="rect">
            <a:avLst/>
          </a:prstGeom>
        </p:spPr>
      </p:pic>
      <p:pic>
        <p:nvPicPr>
          <p:cNvPr id="16" name="Picture 15">
            <a:extLst>
              <a:ext uri="{FF2B5EF4-FFF2-40B4-BE49-F238E27FC236}">
                <a16:creationId xmlns:a16="http://schemas.microsoft.com/office/drawing/2014/main" id="{4D42E6CE-809F-40E6-B526-A4900E069291}"/>
              </a:ext>
            </a:extLst>
          </p:cNvPr>
          <p:cNvPicPr>
            <a:picLocks noChangeAspect="1"/>
          </p:cNvPicPr>
          <p:nvPr/>
        </p:nvPicPr>
        <p:blipFill>
          <a:blip r:embed="rId7"/>
          <a:stretch>
            <a:fillRect/>
          </a:stretch>
        </p:blipFill>
        <p:spPr>
          <a:xfrm>
            <a:off x="8209063" y="155721"/>
            <a:ext cx="3836485" cy="3115799"/>
          </a:xfrm>
          <a:prstGeom prst="rect">
            <a:avLst/>
          </a:prstGeom>
          <a:ln>
            <a:noFill/>
          </a:ln>
        </p:spPr>
      </p:pic>
      <p:pic>
        <p:nvPicPr>
          <p:cNvPr id="17" name="Picture 16">
            <a:extLst>
              <a:ext uri="{FF2B5EF4-FFF2-40B4-BE49-F238E27FC236}">
                <a16:creationId xmlns:a16="http://schemas.microsoft.com/office/drawing/2014/main" id="{5515973E-1DB4-4A8F-BE87-6A3534538CFC}"/>
              </a:ext>
            </a:extLst>
          </p:cNvPr>
          <p:cNvPicPr>
            <a:picLocks noChangeAspect="1"/>
          </p:cNvPicPr>
          <p:nvPr/>
        </p:nvPicPr>
        <p:blipFill>
          <a:blip r:embed="rId8"/>
          <a:stretch>
            <a:fillRect/>
          </a:stretch>
        </p:blipFill>
        <p:spPr>
          <a:xfrm>
            <a:off x="8209063" y="3429000"/>
            <a:ext cx="3836486" cy="3193698"/>
          </a:xfrm>
          <a:prstGeom prst="rect">
            <a:avLst/>
          </a:prstGeom>
        </p:spPr>
      </p:pic>
    </p:spTree>
    <p:extLst>
      <p:ext uri="{BB962C8B-B14F-4D97-AF65-F5344CB8AC3E}">
        <p14:creationId xmlns:p14="http://schemas.microsoft.com/office/powerpoint/2010/main" val="246242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C0BA78-7A75-4BDD-8D01-436F9FDCF855}"/>
              </a:ext>
            </a:extLst>
          </p:cNvPr>
          <p:cNvSpPr/>
          <p:nvPr/>
        </p:nvSpPr>
        <p:spPr>
          <a:xfrm>
            <a:off x="44584" y="380582"/>
            <a:ext cx="5654351" cy="6410131"/>
          </a:xfrm>
          <a:prstGeom prst="rect">
            <a:avLst/>
          </a:prstGeom>
        </p:spPr>
        <p:txBody>
          <a:bodyPr wrap="square">
            <a:spAutoFit/>
          </a:bodyPr>
          <a:lstStyle/>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The </a:t>
            </a:r>
            <a:r>
              <a:rPr lang="en-CA" dirty="0">
                <a:solidFill>
                  <a:schemeClr val="accent6">
                    <a:lumMod val="75000"/>
                  </a:schemeClr>
                </a:solidFill>
                <a:latin typeface="Abadi Extra Light" panose="020B0204020104020204" pitchFamily="34" charset="0"/>
              </a:rPr>
              <a:t>European market </a:t>
            </a:r>
            <a:r>
              <a:rPr lang="en-CA" dirty="0">
                <a:solidFill>
                  <a:schemeClr val="bg1"/>
                </a:solidFill>
                <a:latin typeface="Abadi Extra Light" panose="020B0204020104020204" pitchFamily="34" charset="0"/>
              </a:rPr>
              <a:t>is a bit similar to the global one as the Adult Standards category is the most popular one, but the degree to which it is popular is much less in Europe (previous slide).</a:t>
            </a: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Interestingly, in the </a:t>
            </a:r>
            <a:r>
              <a:rPr lang="en-CA" dirty="0">
                <a:solidFill>
                  <a:schemeClr val="accent6">
                    <a:lumMod val="75000"/>
                  </a:schemeClr>
                </a:solidFill>
                <a:latin typeface="Abadi Extra Light" panose="020B0204020104020204" pitchFamily="34" charset="0"/>
              </a:rPr>
              <a:t>South American</a:t>
            </a:r>
            <a:r>
              <a:rPr lang="en-CA" dirty="0">
                <a:solidFill>
                  <a:schemeClr val="bg1"/>
                </a:solidFill>
                <a:latin typeface="Abadi Extra Light" panose="020B0204020104020204" pitchFamily="34" charset="0"/>
              </a:rPr>
              <a:t> and </a:t>
            </a:r>
            <a:r>
              <a:rPr lang="en-CA" dirty="0">
                <a:solidFill>
                  <a:schemeClr val="accent6">
                    <a:lumMod val="75000"/>
                  </a:schemeClr>
                </a:solidFill>
                <a:latin typeface="Abadi Extra Light" panose="020B0204020104020204" pitchFamily="34" charset="0"/>
              </a:rPr>
              <a:t>Asian markets</a:t>
            </a:r>
            <a:r>
              <a:rPr lang="en-CA" dirty="0">
                <a:solidFill>
                  <a:schemeClr val="bg1"/>
                </a:solidFill>
                <a:latin typeface="Abadi Extra Light" panose="020B0204020104020204" pitchFamily="34" charset="0"/>
              </a:rPr>
              <a:t>, the </a:t>
            </a:r>
            <a:r>
              <a:rPr lang="en-CA" dirty="0">
                <a:solidFill>
                  <a:schemeClr val="bg1"/>
                </a:solidFill>
                <a:highlight>
                  <a:srgbClr val="008000"/>
                </a:highlight>
                <a:latin typeface="Abadi Extra Light" panose="020B0204020104020204" pitchFamily="34" charset="0"/>
              </a:rPr>
              <a:t>genre “Adult Standards” is not popular at all</a:t>
            </a:r>
            <a:r>
              <a:rPr lang="en-CA" dirty="0">
                <a:solidFill>
                  <a:schemeClr val="bg1"/>
                </a:solidFill>
                <a:latin typeface="Abadi Extra Light" panose="020B0204020104020204" pitchFamily="34" charset="0"/>
              </a:rPr>
              <a:t>. In fact, the former market is dominated by Latin songs and the latter by different types of pop songs. Looking at the most popular songs, little to none is related to Christmas (See graphs to the right).</a:t>
            </a: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In </a:t>
            </a:r>
            <a:r>
              <a:rPr lang="en-CA" dirty="0">
                <a:solidFill>
                  <a:schemeClr val="accent6">
                    <a:lumMod val="75000"/>
                  </a:schemeClr>
                </a:solidFill>
                <a:latin typeface="Abadi Extra Light" panose="020B0204020104020204" pitchFamily="34" charset="0"/>
              </a:rPr>
              <a:t>South America</a:t>
            </a:r>
            <a:r>
              <a:rPr lang="en-CA" dirty="0">
                <a:solidFill>
                  <a:schemeClr val="bg1"/>
                </a:solidFill>
                <a:latin typeface="Abadi Extra Light" panose="020B0204020104020204" pitchFamily="34" charset="0"/>
              </a:rPr>
              <a:t>, it might be due to the </a:t>
            </a:r>
            <a:r>
              <a:rPr lang="en-CA" dirty="0">
                <a:solidFill>
                  <a:schemeClr val="accent6">
                    <a:lumMod val="75000"/>
                  </a:schemeClr>
                </a:solidFill>
                <a:latin typeface="Abadi Extra Light" panose="020B0204020104020204" pitchFamily="34" charset="0"/>
              </a:rPr>
              <a:t>strong cultural influence of the local music</a:t>
            </a:r>
            <a:r>
              <a:rPr lang="en-CA" dirty="0">
                <a:solidFill>
                  <a:schemeClr val="bg1"/>
                </a:solidFill>
                <a:latin typeface="Abadi Extra Light" panose="020B0204020104020204" pitchFamily="34" charset="0"/>
              </a:rPr>
              <a:t>. To them, fiesta is most likely related to dancing bachata or salsa or any other Latin dances, regardless of the occasion (Christmas, birthday party, wedding, etc.). </a:t>
            </a:r>
          </a:p>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indent="-285750">
              <a:buFont typeface="Wingdings" panose="05000000000000000000" pitchFamily="2" charset="2"/>
              <a:buChar char="v"/>
            </a:pPr>
            <a:r>
              <a:rPr lang="en-CA" dirty="0">
                <a:solidFill>
                  <a:schemeClr val="bg1"/>
                </a:solidFill>
                <a:latin typeface="Abadi Extra Light" panose="020B0204020104020204" pitchFamily="34" charset="0"/>
              </a:rPr>
              <a:t>In the </a:t>
            </a:r>
            <a:r>
              <a:rPr lang="en-CA" dirty="0">
                <a:solidFill>
                  <a:schemeClr val="accent6">
                    <a:lumMod val="75000"/>
                  </a:schemeClr>
                </a:solidFill>
                <a:latin typeface="Abadi Extra Light" panose="020B0204020104020204" pitchFamily="34" charset="0"/>
              </a:rPr>
              <a:t>Asian market</a:t>
            </a:r>
            <a:r>
              <a:rPr lang="en-CA" dirty="0">
                <a:solidFill>
                  <a:schemeClr val="bg1"/>
                </a:solidFill>
                <a:latin typeface="Abadi Extra Light" panose="020B0204020104020204" pitchFamily="34" charset="0"/>
              </a:rPr>
              <a:t>, however, it is most likely due to the fact that a lot of them </a:t>
            </a:r>
            <a:r>
              <a:rPr lang="en-CA" dirty="0">
                <a:solidFill>
                  <a:schemeClr val="accent6">
                    <a:lumMod val="75000"/>
                  </a:schemeClr>
                </a:solidFill>
                <a:latin typeface="Abadi Extra Light" panose="020B0204020104020204" pitchFamily="34" charset="0"/>
              </a:rPr>
              <a:t>do not celebrate Christmas </a:t>
            </a:r>
            <a:r>
              <a:rPr lang="en-CA" dirty="0">
                <a:solidFill>
                  <a:schemeClr val="bg1"/>
                </a:solidFill>
                <a:latin typeface="Abadi Extra Light" panose="020B0204020104020204" pitchFamily="34" charset="0"/>
              </a:rPr>
              <a:t>and so it is just a normal day for them. </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B131F985-6CF0-47A9-B723-EC1AF927E862}"/>
              </a:ext>
            </a:extLst>
          </p:cNvPr>
          <p:cNvPicPr>
            <a:picLocks noChangeAspect="1"/>
          </p:cNvPicPr>
          <p:nvPr/>
        </p:nvPicPr>
        <p:blipFill>
          <a:blip r:embed="rId2"/>
          <a:stretch>
            <a:fillRect/>
          </a:stretch>
        </p:blipFill>
        <p:spPr>
          <a:xfrm>
            <a:off x="5698935" y="67287"/>
            <a:ext cx="6334197" cy="3352619"/>
          </a:xfrm>
          <a:prstGeom prst="rect">
            <a:avLst/>
          </a:prstGeom>
        </p:spPr>
      </p:pic>
      <p:pic>
        <p:nvPicPr>
          <p:cNvPr id="17" name="Picture 16">
            <a:extLst>
              <a:ext uri="{FF2B5EF4-FFF2-40B4-BE49-F238E27FC236}">
                <a16:creationId xmlns:a16="http://schemas.microsoft.com/office/drawing/2014/main" id="{BCA5D145-E90E-4136-97E3-E3382233D3DA}"/>
              </a:ext>
            </a:extLst>
          </p:cNvPr>
          <p:cNvPicPr>
            <a:picLocks noChangeAspect="1"/>
          </p:cNvPicPr>
          <p:nvPr/>
        </p:nvPicPr>
        <p:blipFill>
          <a:blip r:embed="rId3"/>
          <a:stretch>
            <a:fillRect/>
          </a:stretch>
        </p:blipFill>
        <p:spPr>
          <a:xfrm>
            <a:off x="5648237" y="3472008"/>
            <a:ext cx="6543763" cy="3352619"/>
          </a:xfrm>
          <a:prstGeom prst="rect">
            <a:avLst/>
          </a:prstGeom>
        </p:spPr>
      </p:pic>
    </p:spTree>
    <p:extLst>
      <p:ext uri="{BB962C8B-B14F-4D97-AF65-F5344CB8AC3E}">
        <p14:creationId xmlns:p14="http://schemas.microsoft.com/office/powerpoint/2010/main" val="129357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2F7FC7-4922-4642-AB3E-21FCEC2F346F}"/>
              </a:ext>
            </a:extLst>
          </p:cNvPr>
          <p:cNvSpPr/>
          <p:nvPr/>
        </p:nvSpPr>
        <p:spPr>
          <a:xfrm>
            <a:off x="543508" y="1336253"/>
            <a:ext cx="10856167" cy="3139321"/>
          </a:xfrm>
          <a:prstGeom prst="rect">
            <a:avLst/>
          </a:prstGeom>
        </p:spPr>
        <p:txBody>
          <a:bodyPr wrap="square">
            <a:spAutoFit/>
          </a:bodyPr>
          <a:lstStyle/>
          <a:p>
            <a:pPr marL="285750" indent="-285750">
              <a:buFont typeface="Wingdings" panose="05000000000000000000" pitchFamily="2" charset="2"/>
              <a:buChar char="v"/>
            </a:pPr>
            <a:endParaRPr lang="en-CA" dirty="0">
              <a:solidFill>
                <a:schemeClr val="bg1"/>
              </a:solidFill>
              <a:latin typeface="Abadi Extra Light" panose="020B0204020104020204" pitchFamily="34" charset="0"/>
            </a:endParaRPr>
          </a:p>
          <a:p>
            <a:pPr marL="285750" lvl="0" indent="-285750">
              <a:buFont typeface="Wingdings" panose="05000000000000000000" pitchFamily="2" charset="2"/>
              <a:buChar char="v"/>
              <a:defRPr/>
            </a:pPr>
            <a:r>
              <a:rPr lang="en-CA" dirty="0">
                <a:solidFill>
                  <a:schemeClr val="bg1"/>
                </a:solidFill>
                <a:latin typeface="Abadi Extra Light" panose="020B0204020104020204" pitchFamily="34" charset="0"/>
              </a:rPr>
              <a:t>From the perspective of a new artist thinking of entering the industry, </a:t>
            </a:r>
            <a:r>
              <a:rPr lang="en-CA" dirty="0">
                <a:solidFill>
                  <a:schemeClr val="accent6">
                    <a:lumMod val="75000"/>
                  </a:schemeClr>
                </a:solidFill>
                <a:latin typeface="Abadi Extra Light" panose="020B0204020104020204" pitchFamily="34" charset="0"/>
              </a:rPr>
              <a:t>assuming the goal is to gain international recognition as well as the biggest portion of the global market share possible</a:t>
            </a:r>
            <a:r>
              <a:rPr lang="en-CA" dirty="0">
                <a:solidFill>
                  <a:schemeClr val="bg1"/>
                </a:solidFill>
                <a:latin typeface="Abadi Extra Light" panose="020B0204020104020204" pitchFamily="34" charset="0"/>
              </a:rPr>
              <a:t>, it is best to </a:t>
            </a:r>
            <a:r>
              <a:rPr lang="en-CA" dirty="0">
                <a:solidFill>
                  <a:schemeClr val="bg1"/>
                </a:solidFill>
                <a:highlight>
                  <a:srgbClr val="008000"/>
                </a:highlight>
                <a:latin typeface="Abadi Extra Light" panose="020B0204020104020204" pitchFamily="34" charset="0"/>
              </a:rPr>
              <a:t>study the North American artists</a:t>
            </a:r>
            <a:r>
              <a:rPr lang="en-CA" dirty="0">
                <a:solidFill>
                  <a:schemeClr val="bg1"/>
                </a:solidFill>
                <a:latin typeface="Abadi Extra Light" panose="020B0204020104020204" pitchFamily="34" charset="0"/>
              </a:rPr>
              <a:t> as they seem to be the ones with the most influence globally, at least for now. Indeed, if we look at the top artists across the world, even in Asia, most of them are American or Canadian. In terms of genres, after “Adult Standards”, “Dance Pop” seems to be the most popular; however, a lot of them are related to Christmas as well and so coming up with a conclusion regarding the genres is limited with this dataset.</a:t>
            </a:r>
            <a:br>
              <a:rPr lang="en-CA" dirty="0">
                <a:solidFill>
                  <a:schemeClr val="bg1"/>
                </a:solidFill>
                <a:latin typeface="Abadi Extra Light" panose="020B0204020104020204" pitchFamily="34" charset="0"/>
              </a:rPr>
            </a:br>
            <a:endParaRPr lang="en-CA" dirty="0">
              <a:solidFill>
                <a:schemeClr val="bg1"/>
              </a:solidFill>
              <a:latin typeface="Abadi Extra Light" panose="020B0204020104020204" pitchFamily="34" charset="0"/>
            </a:endParaRPr>
          </a:p>
          <a:p>
            <a:pPr marL="285750" lvl="0" indent="-285750">
              <a:buFont typeface="Wingdings" panose="05000000000000000000" pitchFamily="2" charset="2"/>
              <a:buChar char="v"/>
              <a:defRPr/>
            </a:pPr>
            <a:endParaRPr lang="en-CA" dirty="0">
              <a:solidFill>
                <a:schemeClr val="bg1"/>
              </a:solidFill>
              <a:latin typeface="Abadi Extra Light" panose="020B0204020104020204" pitchFamily="34" charset="0"/>
            </a:endParaRPr>
          </a:p>
          <a:p>
            <a:pPr marL="285750" lvl="0" indent="-285750">
              <a:buFont typeface="Wingdings" panose="05000000000000000000" pitchFamily="2" charset="2"/>
              <a:buChar char="v"/>
              <a:defRPr/>
            </a:pPr>
            <a:r>
              <a:rPr lang="en-CA" dirty="0">
                <a:solidFill>
                  <a:schemeClr val="bg1"/>
                </a:solidFill>
                <a:latin typeface="Abadi Extra Light" panose="020B0204020104020204" pitchFamily="34" charset="0"/>
              </a:rPr>
              <a:t>Regarding the </a:t>
            </a:r>
            <a:r>
              <a:rPr lang="en-CA" dirty="0">
                <a:solidFill>
                  <a:schemeClr val="accent6">
                    <a:lumMod val="75000"/>
                  </a:schemeClr>
                </a:solidFill>
                <a:latin typeface="Abadi Extra Light" panose="020B0204020104020204" pitchFamily="34" charset="0"/>
              </a:rPr>
              <a:t>advertising</a:t>
            </a:r>
            <a:r>
              <a:rPr lang="en-CA" dirty="0">
                <a:solidFill>
                  <a:schemeClr val="bg1"/>
                </a:solidFill>
                <a:latin typeface="Abadi Extra Light" panose="020B0204020104020204" pitchFamily="34" charset="0"/>
              </a:rPr>
              <a:t>, it would be best to </a:t>
            </a:r>
            <a:r>
              <a:rPr lang="en-CA" dirty="0">
                <a:solidFill>
                  <a:schemeClr val="bg1"/>
                </a:solidFill>
                <a:highlight>
                  <a:srgbClr val="008000"/>
                </a:highlight>
                <a:latin typeface="Abadi Extra Light" panose="020B0204020104020204" pitchFamily="34" charset="0"/>
              </a:rPr>
              <a:t>target the North American, Australian, Asian</a:t>
            </a:r>
            <a:r>
              <a:rPr lang="en-CA" dirty="0">
                <a:solidFill>
                  <a:schemeClr val="bg1"/>
                </a:solidFill>
                <a:latin typeface="Abadi Extra Light" panose="020B0204020104020204" pitchFamily="34" charset="0"/>
              </a:rPr>
              <a:t> and </a:t>
            </a:r>
            <a:r>
              <a:rPr lang="en-CA" dirty="0">
                <a:solidFill>
                  <a:schemeClr val="bg1"/>
                </a:solidFill>
                <a:highlight>
                  <a:srgbClr val="008000"/>
                </a:highlight>
                <a:latin typeface="Abadi Extra Light" panose="020B0204020104020204" pitchFamily="34" charset="0"/>
              </a:rPr>
              <a:t>maybe the African and European markets</a:t>
            </a:r>
            <a:r>
              <a:rPr lang="en-CA" dirty="0">
                <a:solidFill>
                  <a:schemeClr val="bg1"/>
                </a:solidFill>
                <a:latin typeface="Abadi Extra Light" panose="020B0204020104020204" pitchFamily="34" charset="0"/>
              </a:rPr>
              <a:t>, but avoid focusing too much on the niche Latino market.</a:t>
            </a:r>
          </a:p>
        </p:txBody>
      </p:sp>
      <p:sp>
        <p:nvSpPr>
          <p:cNvPr id="4" name="TextBox 3">
            <a:extLst>
              <a:ext uri="{FF2B5EF4-FFF2-40B4-BE49-F238E27FC236}">
                <a16:creationId xmlns:a16="http://schemas.microsoft.com/office/drawing/2014/main" id="{92176F9D-32EB-4AFA-BD1B-5AA7604AEFDD}"/>
              </a:ext>
            </a:extLst>
          </p:cNvPr>
          <p:cNvSpPr txBox="1"/>
          <p:nvPr/>
        </p:nvSpPr>
        <p:spPr>
          <a:xfrm>
            <a:off x="543508" y="566812"/>
            <a:ext cx="7436779" cy="769441"/>
          </a:xfrm>
          <a:prstGeom prst="rect">
            <a:avLst/>
          </a:prstGeom>
          <a:noFill/>
        </p:spPr>
        <p:txBody>
          <a:bodyPr wrap="none" rtlCol="0">
            <a:spAutoFit/>
          </a:bodyPr>
          <a:lstStyle/>
          <a:p>
            <a:r>
              <a:rPr lang="en-CA" sz="4400" b="1" dirty="0">
                <a:solidFill>
                  <a:schemeClr val="bg1"/>
                </a:solidFill>
                <a:latin typeface="Abadi Extra Light" panose="020B0204020104020204" pitchFamily="34" charset="0"/>
              </a:rPr>
              <a:t>C O N C L U S I O N – </a:t>
            </a:r>
            <a:r>
              <a:rPr lang="en-CA" sz="2800" b="1" dirty="0">
                <a:solidFill>
                  <a:schemeClr val="bg1"/>
                </a:solidFill>
                <a:latin typeface="Abadi Extra Light" panose="020B0204020104020204" pitchFamily="34" charset="0"/>
              </a:rPr>
              <a:t>FIRST DATASET</a:t>
            </a:r>
            <a:endParaRPr lang="en-CA" sz="4400" b="1" dirty="0">
              <a:solidFill>
                <a:schemeClr val="bg1"/>
              </a:solidFill>
              <a:latin typeface="Abadi Extra Light" panose="020B0204020104020204" pitchFamily="34" charset="0"/>
            </a:endParaRPr>
          </a:p>
        </p:txBody>
      </p:sp>
      <p:pic>
        <p:nvPicPr>
          <p:cNvPr id="5" name="Picture 12">
            <a:extLst>
              <a:ext uri="{FF2B5EF4-FFF2-40B4-BE49-F238E27FC236}">
                <a16:creationId xmlns:a16="http://schemas.microsoft.com/office/drawing/2014/main" id="{392015D9-2795-400E-8175-B2D1AEB36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751" y="5493132"/>
            <a:ext cx="2887249" cy="13064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F0323535-2281-4F5B-91C9-F4EBDAE55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751" y="5493132"/>
            <a:ext cx="2887249" cy="130648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57023A34-1D34-4AB0-973F-1A4EBF511A5E}"/>
              </a:ext>
            </a:extLst>
          </p:cNvPr>
          <p:cNvSpPr txBox="1">
            <a:spLocks/>
          </p:cNvSpPr>
          <p:nvPr/>
        </p:nvSpPr>
        <p:spPr>
          <a:xfrm>
            <a:off x="9863721" y="6399944"/>
            <a:ext cx="2512797" cy="617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CA" sz="1200" dirty="0">
                <a:solidFill>
                  <a:schemeClr val="bg1"/>
                </a:solidFill>
                <a:latin typeface="Abadi Extra Light" panose="020B0204020104020204" pitchFamily="34" charset="0"/>
              </a:rPr>
              <a:t>ANALYSIS BY JOELLE RAJARISON</a:t>
            </a:r>
          </a:p>
          <a:p>
            <a:pPr marL="0" indent="0" algn="ctr">
              <a:lnSpc>
                <a:spcPct val="100000"/>
              </a:lnSpc>
              <a:spcBef>
                <a:spcPts val="0"/>
              </a:spcBef>
              <a:buNone/>
            </a:pPr>
            <a:r>
              <a:rPr lang="en-CA" sz="1200" dirty="0">
                <a:solidFill>
                  <a:schemeClr val="bg1"/>
                </a:solidFill>
                <a:latin typeface="Abadi Extra Light" panose="020B0204020104020204" pitchFamily="34" charset="0"/>
              </a:rPr>
              <a:t>(TABLEAU)</a:t>
            </a:r>
          </a:p>
        </p:txBody>
      </p:sp>
    </p:spTree>
    <p:extLst>
      <p:ext uri="{BB962C8B-B14F-4D97-AF65-F5344CB8AC3E}">
        <p14:creationId xmlns:p14="http://schemas.microsoft.com/office/powerpoint/2010/main" val="92683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F082-E75A-4FE0-A2AB-68F4A8DB6E90}"/>
              </a:ext>
            </a:extLst>
          </p:cNvPr>
          <p:cNvSpPr>
            <a:spLocks noGrp="1"/>
          </p:cNvSpPr>
          <p:nvPr>
            <p:ph type="title"/>
          </p:nvPr>
        </p:nvSpPr>
        <p:spPr>
          <a:xfrm>
            <a:off x="4011242" y="3878633"/>
            <a:ext cx="10515600" cy="1325563"/>
          </a:xfrm>
        </p:spPr>
        <p:txBody>
          <a:bodyPr/>
          <a:lstStyle/>
          <a:p>
            <a:r>
              <a:rPr lang="en-CA" b="1" dirty="0">
                <a:solidFill>
                  <a:schemeClr val="bg1"/>
                </a:solidFill>
                <a:latin typeface="Abadi Extra Light" panose="020B0204020104020204" pitchFamily="34" charset="0"/>
              </a:rPr>
              <a:t>S E C O N D  D A T A S E T</a:t>
            </a:r>
          </a:p>
        </p:txBody>
      </p:sp>
    </p:spTree>
    <p:extLst>
      <p:ext uri="{BB962C8B-B14F-4D97-AF65-F5344CB8AC3E}">
        <p14:creationId xmlns:p14="http://schemas.microsoft.com/office/powerpoint/2010/main" val="129768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5887</TotalTime>
  <Words>970</Words>
  <Application>Microsoft Office PowerPoint</Application>
  <PresentationFormat>Widescreen</PresentationFormat>
  <Paragraphs>85</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Abadi Extra Light</vt:lpstr>
      <vt:lpstr>Arial</vt:lpstr>
      <vt:lpstr>Calibri</vt:lpstr>
      <vt:lpstr>Calibri Light</vt:lpstr>
      <vt:lpstr>Wingdings</vt:lpstr>
      <vt:lpstr>Office Theme</vt:lpstr>
      <vt:lpstr>PowerPoint Presentation</vt:lpstr>
      <vt:lpstr>D A T A S E T S</vt:lpstr>
      <vt:lpstr>F I R S T  D A T A S E T</vt:lpstr>
      <vt:lpstr>PowerPoint Presentation</vt:lpstr>
      <vt:lpstr>PowerPoint Presentation</vt:lpstr>
      <vt:lpstr>PowerPoint Presentation</vt:lpstr>
      <vt:lpstr>PowerPoint Presentation</vt:lpstr>
      <vt:lpstr>PowerPoint Presentation</vt:lpstr>
      <vt:lpstr>S E C O N D  D A T A S E T</vt:lpstr>
      <vt:lpstr>PowerPoint Presentation</vt:lpstr>
      <vt:lpstr>PowerPoint Presentation</vt:lpstr>
      <vt:lpstr>PowerPoint Presentation</vt:lpstr>
      <vt:lpstr>L I M I T A T I O N 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 SPOTIFY</dc:title>
  <dc:creator>rajojon23</dc:creator>
  <cp:lastModifiedBy>rajojon23</cp:lastModifiedBy>
  <cp:revision>96</cp:revision>
  <dcterms:created xsi:type="dcterms:W3CDTF">2020-05-09T20:34:58Z</dcterms:created>
  <dcterms:modified xsi:type="dcterms:W3CDTF">2020-05-14T01:21:01Z</dcterms:modified>
</cp:coreProperties>
</file>