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1"/>
  </p:notesMasterIdLst>
  <p:sldIdLst>
    <p:sldId id="256" r:id="rId2"/>
    <p:sldId id="30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695" autoAdjust="0"/>
  </p:normalViewPr>
  <p:slideViewPr>
    <p:cSldViewPr snapToGrid="0">
      <p:cViewPr varScale="1">
        <p:scale>
          <a:sx n="126" d="100"/>
          <a:sy n="126" d="100"/>
        </p:scale>
        <p:origin x="888" y="1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da4e9d6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da4e9d6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db392e50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db392e50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db392e50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db392e50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db392e5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db392e5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db392e50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db392e50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db392e50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db392e50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db392e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db392e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db392e5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db392e5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ddce01de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ddce01de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ddce01de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ddce01de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db392e5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db392e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ddce01de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ddce01de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ddce01de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ddce01de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e102c6e0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e102c6e0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e102c6e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e102c6e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e102c6e0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e102c6e0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e102c6e0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e102c6e0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e102c6e0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e102c6e0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6abded9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6abded9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6abded9b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6abded9b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6abded9b8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6abded9b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db392e5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db392e5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6abded9b8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6abded9b8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6abded9b8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6abded9b8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db392e50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db392e50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db392e50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6db392e50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dbf701c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dbf701c4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dbf701c4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dbf701c4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dbf701c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dbf701c4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dbf701c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dbf701c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dbf701c4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dbf701c4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ddce01d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ddce01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db392e5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db392e5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ddce01de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6ddce01de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dce01de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ddce01de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ddce01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ddce01de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ddce01de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ddce01de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ddce01de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ddce01de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ddce01de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ddce01de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ddce01de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ddce01de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a:t>Uzupełnić o Heroku (Temat: XXX).</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ddce01de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ddce01de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ddce01de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ddce01de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db392e5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6db392e5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db392e5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db392e5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b392e50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db392e50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da4e9d6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da4e9d6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a4e9d63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a4e9d6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JaRutkowski/eLibrary/issue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1.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1.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l" dirty="0"/>
              <a:t>Help &amp; Manual</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dirty="0"/>
              <a:t>Controller</a:t>
            </a:r>
            <a:endParaRPr dirty="0"/>
          </a:p>
        </p:txBody>
      </p:sp>
      <p:sp>
        <p:nvSpPr>
          <p:cNvPr id="2" name="Symbol zastępczy numeru slajdu 1">
            <a:extLst>
              <a:ext uri="{FF2B5EF4-FFF2-40B4-BE49-F238E27FC236}">
                <a16:creationId xmlns:a16="http://schemas.microsoft.com/office/drawing/2014/main" id="{A914F4C7-8C7D-48FF-AF79-4414422EF0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10</a:t>
            </a:fld>
            <a:endParaRPr lang="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pl" dirty="0"/>
              <a:t>Klasa Actions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dirty="0"/>
              <a:t>Klasa Actions służy do obsługi zdarzeń na oknach głównych w aplikacji (Form). Każde okno główne aplikacji e-library posiada swoją klasę Actions w odpowiedniej paczce odpowiadającej obsługiwanemu obszarowi merytorycznego.</a:t>
            </a:r>
            <a:endParaRPr dirty="0"/>
          </a:p>
        </p:txBody>
      </p:sp>
      <p:sp>
        <p:nvSpPr>
          <p:cNvPr id="2" name="Symbol zastępczy numeru slajdu 1">
            <a:extLst>
              <a:ext uri="{FF2B5EF4-FFF2-40B4-BE49-F238E27FC236}">
                <a16:creationId xmlns:a16="http://schemas.microsoft.com/office/drawing/2014/main" id="{39C376B2-DDFE-4645-9364-C5193BD372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11</a:t>
            </a:fld>
            <a:endParaRPr lang="pl"/>
          </a:p>
        </p:txBody>
      </p:sp>
      <p:pic>
        <p:nvPicPr>
          <p:cNvPr id="3" name="Obraz 2">
            <a:extLst>
              <a:ext uri="{FF2B5EF4-FFF2-40B4-BE49-F238E27FC236}">
                <a16:creationId xmlns:a16="http://schemas.microsoft.com/office/drawing/2014/main" id="{72B5697B-3B68-4A03-BC5B-BBA64B25A87D}"/>
              </a:ext>
            </a:extLst>
          </p:cNvPr>
          <p:cNvPicPr>
            <a:picLocks noChangeAspect="1"/>
          </p:cNvPicPr>
          <p:nvPr/>
        </p:nvPicPr>
        <p:blipFill>
          <a:blip r:embed="rId3"/>
          <a:stretch>
            <a:fillRect/>
          </a:stretch>
        </p:blipFill>
        <p:spPr>
          <a:xfrm>
            <a:off x="718021" y="2676524"/>
            <a:ext cx="7707958" cy="1384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23"/>
          <p:cNvPicPr preferRelativeResize="0"/>
          <p:nvPr/>
        </p:nvPicPr>
        <p:blipFill>
          <a:blip r:embed="rId3">
            <a:alphaModFix/>
          </a:blip>
          <a:stretch>
            <a:fillRect/>
          </a:stretch>
        </p:blipFill>
        <p:spPr>
          <a:xfrm>
            <a:off x="530662" y="97550"/>
            <a:ext cx="8082674" cy="4298959"/>
          </a:xfrm>
          <a:prstGeom prst="rect">
            <a:avLst/>
          </a:prstGeom>
          <a:noFill/>
          <a:ln>
            <a:noFill/>
          </a:ln>
        </p:spPr>
      </p:pic>
      <p:sp>
        <p:nvSpPr>
          <p:cNvPr id="119" name="Google Shape;119;p23"/>
          <p:cNvSpPr txBox="1"/>
          <p:nvPr/>
        </p:nvSpPr>
        <p:spPr>
          <a:xfrm>
            <a:off x="1763688" y="4629475"/>
            <a:ext cx="6275412"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dirty="0"/>
              <a:t>source/src/controller/java/com/javafee/</a:t>
            </a:r>
            <a:r>
              <a:rPr lang="pl-PL" dirty="0" err="1"/>
              <a:t>elibrary</a:t>
            </a:r>
            <a:r>
              <a:rPr lang="pl-PL" dirty="0"/>
              <a:t>/</a:t>
            </a:r>
            <a:r>
              <a:rPr lang="pl-PL" dirty="0" err="1"/>
              <a:t>core</a:t>
            </a:r>
            <a:r>
              <a:rPr lang="pl" dirty="0"/>
              <a:t>/tabbedform/Actions.java</a:t>
            </a:r>
            <a:endParaRPr dirty="0"/>
          </a:p>
        </p:txBody>
      </p:sp>
      <p:sp>
        <p:nvSpPr>
          <p:cNvPr id="2" name="Symbol zastępczy numeru slajdu 1">
            <a:extLst>
              <a:ext uri="{FF2B5EF4-FFF2-40B4-BE49-F238E27FC236}">
                <a16:creationId xmlns:a16="http://schemas.microsoft.com/office/drawing/2014/main" id="{DCED0761-07F0-4CC5-B723-8EB57C75A5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12</a:t>
            </a:fld>
            <a:endParaRPr lang="p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6" name="Google Shape;126;p24"/>
          <p:cNvPicPr preferRelativeResize="0"/>
          <p:nvPr/>
        </p:nvPicPr>
        <p:blipFill>
          <a:blip r:embed="rId3">
            <a:alphaModFix/>
          </a:blip>
          <a:stretch>
            <a:fillRect/>
          </a:stretch>
        </p:blipFill>
        <p:spPr>
          <a:xfrm>
            <a:off x="478775" y="140025"/>
            <a:ext cx="8186450" cy="4354151"/>
          </a:xfrm>
          <a:prstGeom prst="rect">
            <a:avLst/>
          </a:prstGeom>
          <a:noFill/>
          <a:ln>
            <a:noFill/>
          </a:ln>
        </p:spPr>
      </p:pic>
      <p:sp>
        <p:nvSpPr>
          <p:cNvPr id="127" name="Google Shape;127;p24"/>
          <p:cNvSpPr txBox="1"/>
          <p:nvPr/>
        </p:nvSpPr>
        <p:spPr>
          <a:xfrm>
            <a:off x="1763688" y="4629475"/>
            <a:ext cx="6176352" cy="355800"/>
          </a:xfrm>
          <a:prstGeom prst="rect">
            <a:avLst/>
          </a:prstGeom>
          <a:noFill/>
          <a:ln>
            <a:noFill/>
          </a:ln>
        </p:spPr>
        <p:txBody>
          <a:bodyPr spcFirstLastPara="1" wrap="square" lIns="91425" tIns="91425" rIns="91425" bIns="91425" anchor="t" anchorCtr="0">
            <a:noAutofit/>
          </a:bodyPr>
          <a:lstStyle/>
          <a:p>
            <a:pPr lvl="0"/>
            <a:r>
              <a:rPr lang="pl" dirty="0"/>
              <a:t>source/src/controller/java/com/javafe</a:t>
            </a:r>
            <a:r>
              <a:rPr lang="pl-PL" dirty="0"/>
              <a:t>e</a:t>
            </a:r>
            <a:r>
              <a:rPr lang="pl" dirty="0"/>
              <a:t>/</a:t>
            </a:r>
            <a:r>
              <a:rPr lang="pl-PL" dirty="0" err="1"/>
              <a:t>elibrary</a:t>
            </a:r>
            <a:r>
              <a:rPr lang="pl-PL" dirty="0"/>
              <a:t>/</a:t>
            </a:r>
            <a:r>
              <a:rPr lang="pl-PL" dirty="0" err="1"/>
              <a:t>core</a:t>
            </a:r>
            <a:r>
              <a:rPr lang="pl-PL" dirty="0"/>
              <a:t> </a:t>
            </a:r>
            <a:r>
              <a:rPr lang="pl" dirty="0"/>
              <a:t>/emailform/Actions.java</a:t>
            </a:r>
            <a:endParaRPr dirty="0"/>
          </a:p>
        </p:txBody>
      </p:sp>
      <p:sp>
        <p:nvSpPr>
          <p:cNvPr id="2" name="Symbol zastępczy numeru slajdu 1">
            <a:extLst>
              <a:ext uri="{FF2B5EF4-FFF2-40B4-BE49-F238E27FC236}">
                <a16:creationId xmlns:a16="http://schemas.microsoft.com/office/drawing/2014/main" id="{F07E0F8D-3F7D-4957-B844-E000D854B4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13</a:t>
            </a:fld>
            <a:endParaRPr lang="p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5"/>
          <p:cNvPicPr preferRelativeResize="0"/>
          <p:nvPr/>
        </p:nvPicPr>
        <p:blipFill>
          <a:blip r:embed="rId3">
            <a:alphaModFix/>
          </a:blip>
          <a:stretch>
            <a:fillRect/>
          </a:stretch>
        </p:blipFill>
        <p:spPr>
          <a:xfrm>
            <a:off x="640500" y="355400"/>
            <a:ext cx="7862999" cy="3969086"/>
          </a:xfrm>
          <a:prstGeom prst="rect">
            <a:avLst/>
          </a:prstGeom>
          <a:noFill/>
          <a:ln>
            <a:noFill/>
          </a:ln>
        </p:spPr>
      </p:pic>
      <p:sp>
        <p:nvSpPr>
          <p:cNvPr id="135" name="Google Shape;135;p25"/>
          <p:cNvSpPr txBox="1"/>
          <p:nvPr/>
        </p:nvSpPr>
        <p:spPr>
          <a:xfrm>
            <a:off x="1763688" y="4629475"/>
            <a:ext cx="6305892" cy="355800"/>
          </a:xfrm>
          <a:prstGeom prst="rect">
            <a:avLst/>
          </a:prstGeom>
          <a:noFill/>
          <a:ln>
            <a:noFill/>
          </a:ln>
        </p:spPr>
        <p:txBody>
          <a:bodyPr spcFirstLastPara="1" wrap="square" lIns="91425" tIns="91425" rIns="91425" bIns="91425" anchor="t" anchorCtr="0">
            <a:noAutofit/>
          </a:bodyPr>
          <a:lstStyle/>
          <a:p>
            <a:pPr lvl="0"/>
            <a:r>
              <a:rPr lang="pl" dirty="0"/>
              <a:t>source/src/controller/java/com/javafee/</a:t>
            </a:r>
            <a:r>
              <a:rPr lang="pl-PL" dirty="0" err="1"/>
              <a:t>elibrary</a:t>
            </a:r>
            <a:r>
              <a:rPr lang="pl-PL" dirty="0"/>
              <a:t>/</a:t>
            </a:r>
            <a:r>
              <a:rPr lang="pl-PL" dirty="0" err="1"/>
              <a:t>core</a:t>
            </a:r>
            <a:r>
              <a:rPr lang="pl-PL" dirty="0"/>
              <a:t> </a:t>
            </a:r>
            <a:r>
              <a:rPr lang="pl" dirty="0"/>
              <a:t>/settingsform/Actions.java</a:t>
            </a:r>
            <a:endParaRPr dirty="0"/>
          </a:p>
        </p:txBody>
      </p:sp>
      <p:sp>
        <p:nvSpPr>
          <p:cNvPr id="2" name="Symbol zastępczy numeru slajdu 1">
            <a:extLst>
              <a:ext uri="{FF2B5EF4-FFF2-40B4-BE49-F238E27FC236}">
                <a16:creationId xmlns:a16="http://schemas.microsoft.com/office/drawing/2014/main" id="{D4F09941-D97F-48FC-A155-9EE9C5CE39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14</a:t>
            </a:fld>
            <a:endParaRPr lang="p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26"/>
          <p:cNvPicPr preferRelativeResize="0"/>
          <p:nvPr/>
        </p:nvPicPr>
        <p:blipFill>
          <a:blip r:embed="rId3">
            <a:alphaModFix/>
          </a:blip>
          <a:stretch>
            <a:fillRect/>
          </a:stretch>
        </p:blipFill>
        <p:spPr>
          <a:xfrm>
            <a:off x="2090738" y="719138"/>
            <a:ext cx="4962525" cy="3705225"/>
          </a:xfrm>
          <a:prstGeom prst="rect">
            <a:avLst/>
          </a:prstGeom>
          <a:noFill/>
          <a:ln>
            <a:noFill/>
          </a:ln>
        </p:spPr>
      </p:pic>
      <p:sp>
        <p:nvSpPr>
          <p:cNvPr id="143" name="Google Shape;143;p26"/>
          <p:cNvSpPr txBox="1"/>
          <p:nvPr/>
        </p:nvSpPr>
        <p:spPr>
          <a:xfrm>
            <a:off x="1763688" y="4629475"/>
            <a:ext cx="6237312" cy="355800"/>
          </a:xfrm>
          <a:prstGeom prst="rect">
            <a:avLst/>
          </a:prstGeom>
          <a:noFill/>
          <a:ln>
            <a:noFill/>
          </a:ln>
        </p:spPr>
        <p:txBody>
          <a:bodyPr spcFirstLastPara="1" wrap="square" lIns="91425" tIns="91425" rIns="91425" bIns="91425" anchor="t" anchorCtr="0">
            <a:noAutofit/>
          </a:bodyPr>
          <a:lstStyle/>
          <a:p>
            <a:pPr lvl="0"/>
            <a:r>
              <a:rPr lang="pl" dirty="0"/>
              <a:t>source/src/controller/java/com/javafee/</a:t>
            </a:r>
            <a:r>
              <a:rPr lang="pl-PL" dirty="0" err="1"/>
              <a:t>elibrary</a:t>
            </a:r>
            <a:r>
              <a:rPr lang="pl-PL" dirty="0"/>
              <a:t>/</a:t>
            </a:r>
            <a:r>
              <a:rPr lang="pl-PL" dirty="0" err="1"/>
              <a:t>core</a:t>
            </a:r>
            <a:r>
              <a:rPr lang="pl-PL" dirty="0"/>
              <a:t> </a:t>
            </a:r>
            <a:r>
              <a:rPr lang="pl" dirty="0"/>
              <a:t>/startform/Actions.java</a:t>
            </a:r>
            <a:endParaRPr dirty="0"/>
          </a:p>
        </p:txBody>
      </p:sp>
      <p:sp>
        <p:nvSpPr>
          <p:cNvPr id="2" name="Symbol zastępczy numeru slajdu 1">
            <a:extLst>
              <a:ext uri="{FF2B5EF4-FFF2-40B4-BE49-F238E27FC236}">
                <a16:creationId xmlns:a16="http://schemas.microsoft.com/office/drawing/2014/main" id="{9A80207C-1A0C-45E8-B91A-0C3E0DD3A5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15</a:t>
            </a:fld>
            <a:endParaRPr lang="p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pl" sz="2400" dirty="0"/>
              <a:t>Struktura klas controller’a obsługujących okno “e-mail”</a:t>
            </a:r>
            <a:endParaRPr sz="2400" dirty="0"/>
          </a:p>
        </p:txBody>
      </p:sp>
      <p:sp>
        <p:nvSpPr>
          <p:cNvPr id="149" name="Google Shape;149;p27"/>
          <p:cNvSpPr txBox="1">
            <a:spLocks noGrp="1"/>
          </p:cNvSpPr>
          <p:nvPr>
            <p:ph type="body" idx="1"/>
          </p:nvPr>
        </p:nvSpPr>
        <p:spPr>
          <a:xfrm>
            <a:off x="311700" y="1152475"/>
            <a:ext cx="492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Ze względów wydajnościowych oraz z uwagi na poprawność stylu kodowania obsługa zdarzeń okien głównych nie jest realizowana jedynie w ramach klasy Actions. Funkcjonalności zostają obsłużone w zdekomponowanych klasach tzw. “zdarzeń” co jest inspirowane zasadom programowania zdarzeniowego. Powyższe klasy łączy wspólny interfejs IActionForm. Dekompozycja odbywa się według analizy merytorycznej.</a:t>
            </a:r>
            <a:endParaRPr sz="1100" dirty="0">
              <a:solidFill>
                <a:srgbClr val="FFFFFF"/>
              </a:solidFill>
              <a:highlight>
                <a:srgbClr val="131314"/>
              </a:highlight>
            </a:endParaRPr>
          </a:p>
          <a:p>
            <a:pPr marL="0" lvl="0" indent="0" algn="l" rtl="0">
              <a:spcBef>
                <a:spcPts val="1600"/>
              </a:spcBef>
              <a:spcAft>
                <a:spcPts val="1600"/>
              </a:spcAft>
              <a:buNone/>
            </a:pPr>
            <a:endParaRPr dirty="0"/>
          </a:p>
        </p:txBody>
      </p:sp>
      <p:sp>
        <p:nvSpPr>
          <p:cNvPr id="2" name="Symbol zastępczy numeru slajdu 1">
            <a:extLst>
              <a:ext uri="{FF2B5EF4-FFF2-40B4-BE49-F238E27FC236}">
                <a16:creationId xmlns:a16="http://schemas.microsoft.com/office/drawing/2014/main" id="{5CA049D8-C0AF-49F6-9191-90E55C6922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16</a:t>
            </a:fld>
            <a:endParaRPr lang="pl"/>
          </a:p>
        </p:txBody>
      </p:sp>
      <p:pic>
        <p:nvPicPr>
          <p:cNvPr id="3" name="Obraz 2">
            <a:extLst>
              <a:ext uri="{FF2B5EF4-FFF2-40B4-BE49-F238E27FC236}">
                <a16:creationId xmlns:a16="http://schemas.microsoft.com/office/drawing/2014/main" id="{1F894619-0B63-4A45-B4EF-F9BE8EB59049}"/>
              </a:ext>
            </a:extLst>
          </p:cNvPr>
          <p:cNvPicPr>
            <a:picLocks noChangeAspect="1"/>
          </p:cNvPicPr>
          <p:nvPr/>
        </p:nvPicPr>
        <p:blipFill>
          <a:blip r:embed="rId3"/>
          <a:stretch>
            <a:fillRect/>
          </a:stretch>
        </p:blipFill>
        <p:spPr>
          <a:xfrm>
            <a:off x="5662583" y="1152475"/>
            <a:ext cx="2809875" cy="3467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2400" dirty="0"/>
              <a:t>Struktura klas controller’a obsługujących okno “e-mail” - obsługa zdarzeń w klasie TabComposePageEvent</a:t>
            </a:r>
            <a:endParaRPr dirty="0"/>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7" name="Google Shape;157;p28"/>
          <p:cNvPicPr preferRelativeResize="0"/>
          <p:nvPr/>
        </p:nvPicPr>
        <p:blipFill>
          <a:blip r:embed="rId3">
            <a:alphaModFix/>
          </a:blip>
          <a:stretch>
            <a:fillRect/>
          </a:stretch>
        </p:blipFill>
        <p:spPr>
          <a:xfrm>
            <a:off x="1040900" y="1250850"/>
            <a:ext cx="7062201" cy="3791225"/>
          </a:xfrm>
          <a:prstGeom prst="rect">
            <a:avLst/>
          </a:prstGeom>
          <a:noFill/>
          <a:ln>
            <a:noFill/>
          </a:ln>
        </p:spPr>
      </p:pic>
      <p:sp>
        <p:nvSpPr>
          <p:cNvPr id="2" name="Symbol zastępczy numeru slajdu 1">
            <a:extLst>
              <a:ext uri="{FF2B5EF4-FFF2-40B4-BE49-F238E27FC236}">
                <a16:creationId xmlns:a16="http://schemas.microsoft.com/office/drawing/2014/main" id="{8348A2D6-0742-4AEA-94E2-0ECAA87A8C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17</a:t>
            </a:fld>
            <a:endParaRPr lang="p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64175" y="79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l" sz="2400" dirty="0"/>
              <a:t>Struktura klas controller’a obsługujących okno “e-mail” - obsługa zdarzeń w klasie TabOutboxPageEvent</a:t>
            </a:r>
            <a:endParaRPr dirty="0"/>
          </a:p>
          <a:p>
            <a:pPr marL="0" lvl="0" indent="0" algn="l" rtl="0">
              <a:spcBef>
                <a:spcPts val="0"/>
              </a:spcBef>
              <a:spcAft>
                <a:spcPts val="0"/>
              </a:spcAft>
              <a:buNone/>
            </a:pPr>
            <a:endParaRPr dirty="0"/>
          </a:p>
        </p:txBody>
      </p:sp>
      <p:sp>
        <p:nvSpPr>
          <p:cNvPr id="163" name="Google Shape;16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4" name="Google Shape;164;p29"/>
          <p:cNvPicPr preferRelativeResize="0"/>
          <p:nvPr/>
        </p:nvPicPr>
        <p:blipFill>
          <a:blip r:embed="rId3">
            <a:alphaModFix/>
          </a:blip>
          <a:stretch>
            <a:fillRect/>
          </a:stretch>
        </p:blipFill>
        <p:spPr>
          <a:xfrm>
            <a:off x="2237426" y="1152475"/>
            <a:ext cx="4669149" cy="3838400"/>
          </a:xfrm>
          <a:prstGeom prst="rect">
            <a:avLst/>
          </a:prstGeom>
          <a:noFill/>
          <a:ln>
            <a:noFill/>
          </a:ln>
        </p:spPr>
      </p:pic>
      <p:sp>
        <p:nvSpPr>
          <p:cNvPr id="2" name="Symbol zastępczy numeru slajdu 1">
            <a:extLst>
              <a:ext uri="{FF2B5EF4-FFF2-40B4-BE49-F238E27FC236}">
                <a16:creationId xmlns:a16="http://schemas.microsoft.com/office/drawing/2014/main" id="{264F1029-0BBB-404B-AFC8-F3A8705491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18</a:t>
            </a:fld>
            <a:endParaRPr lang="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pl" dirty="0"/>
              <a:t>Form’y a Fram’y - okna główne, a okna podrzędne</a:t>
            </a:r>
            <a:endParaRPr dirty="0"/>
          </a:p>
        </p:txBody>
      </p:sp>
      <p:sp>
        <p:nvSpPr>
          <p:cNvPr id="170" name="Google Shape;17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Tak jak zostało napisane na slajdzie ‘Klasa Actions’, klasa ‘Actions’ służy do obsługi zdarzeń na oknach głównych w aplikacji (</a:t>
            </a:r>
            <a:r>
              <a:rPr lang="pl" sz="1400" b="1" dirty="0"/>
              <a:t>Form</a:t>
            </a:r>
            <a:r>
              <a:rPr lang="pl" sz="1400" dirty="0"/>
              <a:t>). Zdarza się jednak, że część funkcjonalności związanych z oknem głównym zostaje przeniesiona do okna podrzędnego (</a:t>
            </a:r>
            <a:r>
              <a:rPr lang="pl" sz="1400" b="1" dirty="0"/>
              <a:t>Frame</a:t>
            </a:r>
            <a:r>
              <a:rPr lang="pl" sz="1400" dirty="0"/>
              <a:t>). Najbardziej popularnym przykładem takiego rozwiązania w aplikacji eLibrary są okna formularzy np. rejestracji klienta/pracownika na zakładkach ‘Klienci’/’Pracownicy’, czy dodawania nowego rodzaju książek (zakładka ‘Biblioteka’) lub nowych ich egzemplarzy (zakładka ‘Książki’).</a:t>
            </a:r>
            <a:endParaRPr sz="1400" dirty="0"/>
          </a:p>
          <a:p>
            <a:pPr marL="0" lvl="0" indent="0" algn="l" rtl="0">
              <a:spcBef>
                <a:spcPts val="1600"/>
              </a:spcBef>
              <a:spcAft>
                <a:spcPts val="1600"/>
              </a:spcAft>
              <a:buNone/>
            </a:pPr>
            <a:r>
              <a:rPr lang="pl" sz="1400" dirty="0"/>
              <a:t>Akcje komponentów na oknach podrzędnych obsługiwane są w osobnych klasach, ewentualna komunikacja pomiędzy Form’em a Fram’em odbywa się przy pomocy klasy Params. Zwyczajowo Fram’y nie posiadają na pasku nazwy okna (w przeciwieństwie do Form’ów).</a:t>
            </a:r>
            <a:endParaRPr sz="1400" dirty="0"/>
          </a:p>
        </p:txBody>
      </p:sp>
      <p:sp>
        <p:nvSpPr>
          <p:cNvPr id="2" name="Symbol zastępczy numeru slajdu 1">
            <a:extLst>
              <a:ext uri="{FF2B5EF4-FFF2-40B4-BE49-F238E27FC236}">
                <a16:creationId xmlns:a16="http://schemas.microsoft.com/office/drawing/2014/main" id="{5ED39F88-6846-4C8A-909D-9791C56E65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19</a:t>
            </a:fld>
            <a:endParaRPr lang="p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a:extLst>
              <a:ext uri="{FF2B5EF4-FFF2-40B4-BE49-F238E27FC236}">
                <a16:creationId xmlns:a16="http://schemas.microsoft.com/office/drawing/2014/main" id="{312C5E41-50C3-4469-8E39-C89D232CE0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a:t>
            </a:fld>
            <a:endParaRPr lang="pl"/>
          </a:p>
        </p:txBody>
      </p:sp>
      <p:sp>
        <p:nvSpPr>
          <p:cNvPr id="4" name="pole tekstowe 3">
            <a:extLst>
              <a:ext uri="{FF2B5EF4-FFF2-40B4-BE49-F238E27FC236}">
                <a16:creationId xmlns:a16="http://schemas.microsoft.com/office/drawing/2014/main" id="{198F35EA-F930-45B1-990F-89F7D48DACED}"/>
              </a:ext>
            </a:extLst>
          </p:cNvPr>
          <p:cNvSpPr txBox="1"/>
          <p:nvPr/>
        </p:nvSpPr>
        <p:spPr>
          <a:xfrm>
            <a:off x="1047750" y="274022"/>
            <a:ext cx="7048500" cy="4524315"/>
          </a:xfrm>
          <a:prstGeom prst="rect">
            <a:avLst/>
          </a:prstGeom>
          <a:noFill/>
        </p:spPr>
        <p:txBody>
          <a:bodyPr wrap="square" rtlCol="0">
            <a:spAutoFit/>
          </a:bodyPr>
          <a:lstStyle/>
          <a:p>
            <a:r>
              <a:rPr lang="en-GM" sz="1800" b="1" dirty="0"/>
              <a:t>Help &amp; Manual</a:t>
            </a:r>
            <a:endParaRPr lang="pl-PL" sz="1800" b="1" dirty="0"/>
          </a:p>
          <a:p>
            <a:endParaRPr lang="en-GM" sz="1200" b="1" dirty="0"/>
          </a:p>
          <a:p>
            <a:pPr marL="171450" lvl="7" indent="-171450">
              <a:buFont typeface="Wingdings" panose="05000000000000000000" pitchFamily="2" charset="2"/>
              <a:buChar char="v"/>
            </a:pPr>
            <a:r>
              <a:rPr lang="en-GM" b="1" dirty="0">
                <a:solidFill>
                  <a:schemeClr val="tx2">
                    <a:lumMod val="50000"/>
                  </a:schemeClr>
                </a:solidFill>
              </a:rPr>
              <a:t>Manual - </a:t>
            </a:r>
            <a:r>
              <a:rPr lang="en-GM" b="1" dirty="0" err="1">
                <a:solidFill>
                  <a:schemeClr val="tx2">
                    <a:lumMod val="50000"/>
                  </a:schemeClr>
                </a:solidFill>
              </a:rPr>
              <a:t>eLibrary</a:t>
            </a:r>
            <a:endParaRPr lang="en-GM" b="1" dirty="0">
              <a:solidFill>
                <a:schemeClr val="tx2">
                  <a:lumMod val="50000"/>
                </a:schemeClr>
              </a:solidFill>
            </a:endParaRPr>
          </a:p>
          <a:p>
            <a:pPr marL="171450" lvl="7" indent="-171450">
              <a:buFont typeface="Wingdings" panose="05000000000000000000" pitchFamily="2" charset="2"/>
              <a:buChar char="Ø"/>
            </a:pPr>
            <a:r>
              <a:rPr lang="en-GM" sz="1200" dirty="0" err="1">
                <a:solidFill>
                  <a:srgbClr val="0070C0"/>
                </a:solidFill>
              </a:rPr>
              <a:t>Struktura</a:t>
            </a:r>
            <a:r>
              <a:rPr lang="en-GM" sz="1200" dirty="0">
                <a:solidFill>
                  <a:srgbClr val="0070C0"/>
                </a:solidFill>
              </a:rPr>
              <a:t> </a:t>
            </a:r>
            <a:r>
              <a:rPr lang="en-GM" sz="1200" dirty="0" err="1">
                <a:solidFill>
                  <a:srgbClr val="0070C0"/>
                </a:solidFill>
              </a:rPr>
              <a:t>projektu</a:t>
            </a:r>
            <a:endParaRPr lang="en-GM" sz="1200" dirty="0">
              <a:solidFill>
                <a:srgbClr val="0070C0"/>
              </a:solidFill>
            </a:endParaRPr>
          </a:p>
          <a:p>
            <a:pPr marL="171450" lvl="8" indent="-171450">
              <a:buFont typeface="Wingdings" panose="05000000000000000000" pitchFamily="2" charset="2"/>
              <a:buChar char="ü"/>
            </a:pPr>
            <a:r>
              <a:rPr lang="en-GM" sz="1200" dirty="0" err="1"/>
              <a:t>eLibrary</a:t>
            </a:r>
            <a:r>
              <a:rPr lang="en-GM" sz="1200" dirty="0"/>
              <a:t> - </a:t>
            </a:r>
            <a:r>
              <a:rPr lang="en-GM" sz="1200" dirty="0" err="1"/>
              <a:t>struktura</a:t>
            </a:r>
            <a:r>
              <a:rPr lang="en-GM" sz="1200" dirty="0"/>
              <a:t> </a:t>
            </a:r>
            <a:r>
              <a:rPr lang="en-GM" sz="1200" dirty="0" err="1"/>
              <a:t>projektu</a:t>
            </a:r>
            <a:endParaRPr lang="en-GM" sz="1200" dirty="0"/>
          </a:p>
          <a:p>
            <a:pPr marL="171450" lvl="7" indent="-171450">
              <a:buFont typeface="Wingdings" panose="05000000000000000000" pitchFamily="2" charset="2"/>
              <a:buChar char="Ø"/>
            </a:pPr>
            <a:r>
              <a:rPr lang="en-GM" sz="1200" dirty="0" err="1">
                <a:solidFill>
                  <a:srgbClr val="0070C0"/>
                </a:solidFill>
              </a:rPr>
              <a:t>Architektura</a:t>
            </a:r>
            <a:r>
              <a:rPr lang="en-GM" sz="1200" dirty="0">
                <a:solidFill>
                  <a:srgbClr val="0070C0"/>
                </a:solidFill>
              </a:rPr>
              <a:t> </a:t>
            </a:r>
            <a:r>
              <a:rPr lang="en-GM" sz="1200" dirty="0" err="1">
                <a:solidFill>
                  <a:srgbClr val="0070C0"/>
                </a:solidFill>
              </a:rPr>
              <a:t>systemu</a:t>
            </a:r>
            <a:endParaRPr lang="en-GM" sz="1200" dirty="0">
              <a:solidFill>
                <a:srgbClr val="0070C0"/>
              </a:solidFill>
            </a:endParaRPr>
          </a:p>
          <a:p>
            <a:pPr marL="171450" lvl="7" indent="-171450">
              <a:buFont typeface="Wingdings" panose="05000000000000000000" pitchFamily="2" charset="2"/>
              <a:buChar char="ü"/>
            </a:pPr>
            <a:r>
              <a:rPr lang="en-GM" sz="1200" dirty="0" err="1"/>
              <a:t>Architektura</a:t>
            </a:r>
            <a:r>
              <a:rPr lang="en-GM" sz="1200" dirty="0"/>
              <a:t> </a:t>
            </a:r>
            <a:r>
              <a:rPr lang="en-GM" sz="1200" dirty="0" err="1"/>
              <a:t>systemu</a:t>
            </a:r>
            <a:r>
              <a:rPr lang="en-GM" sz="1200" dirty="0"/>
              <a:t> – </a:t>
            </a:r>
            <a:r>
              <a:rPr lang="en-GM" sz="1200" dirty="0" err="1"/>
              <a:t>główny</a:t>
            </a:r>
            <a:r>
              <a:rPr lang="en-GM" sz="1200" dirty="0"/>
              <a:t> </a:t>
            </a:r>
            <a:r>
              <a:rPr lang="en-GM" sz="1200" dirty="0" err="1"/>
              <a:t>koncept</a:t>
            </a:r>
            <a:endParaRPr lang="en-GM" sz="1200" dirty="0"/>
          </a:p>
          <a:p>
            <a:pPr marL="171450" lvl="7" indent="-171450">
              <a:buFont typeface="Wingdings" panose="05000000000000000000" pitchFamily="2" charset="2"/>
              <a:buChar char="ü"/>
            </a:pPr>
            <a:r>
              <a:rPr lang="en-GM" sz="1200" dirty="0"/>
              <a:t>Model - </a:t>
            </a:r>
            <a:r>
              <a:rPr lang="en-GM" sz="1200" dirty="0" err="1"/>
              <a:t>warstwa</a:t>
            </a:r>
            <a:r>
              <a:rPr lang="en-GM" sz="1200" dirty="0"/>
              <a:t> </a:t>
            </a:r>
            <a:r>
              <a:rPr lang="en-GM" sz="1200" dirty="0" err="1"/>
              <a:t>danych</a:t>
            </a:r>
            <a:endParaRPr lang="en-GM" sz="1200" dirty="0"/>
          </a:p>
          <a:p>
            <a:pPr marL="171450" lvl="7" indent="-171450">
              <a:buFont typeface="Wingdings" panose="05000000000000000000" pitchFamily="2" charset="2"/>
              <a:buChar char="ü"/>
            </a:pPr>
            <a:r>
              <a:rPr lang="en-GM" sz="1200" dirty="0"/>
              <a:t>Model - </a:t>
            </a:r>
            <a:r>
              <a:rPr lang="en-GM" sz="1200" dirty="0" err="1"/>
              <a:t>warstwa</a:t>
            </a:r>
            <a:r>
              <a:rPr lang="en-GM" sz="1200" dirty="0"/>
              <a:t> </a:t>
            </a:r>
            <a:r>
              <a:rPr lang="en-GM" sz="1200" dirty="0" err="1"/>
              <a:t>danych</a:t>
            </a:r>
            <a:r>
              <a:rPr lang="en-GM" sz="1200" dirty="0"/>
              <a:t> - </a:t>
            </a:r>
            <a:r>
              <a:rPr lang="en-GM" sz="1200" dirty="0" err="1"/>
              <a:t>elibrary</a:t>
            </a:r>
            <a:r>
              <a:rPr lang="en-GM" sz="1200" dirty="0"/>
              <a:t>-hibernate </a:t>
            </a:r>
            <a:r>
              <a:rPr lang="en-GM" sz="1200" dirty="0" err="1"/>
              <a:t>jako</a:t>
            </a:r>
            <a:r>
              <a:rPr lang="en-GM" sz="1200" dirty="0"/>
              <a:t> </a:t>
            </a:r>
            <a:r>
              <a:rPr lang="en-GM" sz="1200" dirty="0" err="1"/>
              <a:t>zależność</a:t>
            </a:r>
            <a:r>
              <a:rPr lang="en-GM" sz="1200" dirty="0"/>
              <a:t> do </a:t>
            </a:r>
            <a:r>
              <a:rPr lang="en-GM" sz="1200" dirty="0" err="1"/>
              <a:t>elibrary</a:t>
            </a:r>
            <a:r>
              <a:rPr lang="en-GM" sz="1200" dirty="0"/>
              <a:t>-core</a:t>
            </a:r>
          </a:p>
          <a:p>
            <a:pPr marL="171450" lvl="7" indent="-171450">
              <a:buFont typeface="Wingdings" panose="05000000000000000000" pitchFamily="2" charset="2"/>
              <a:buChar char="Ø"/>
            </a:pPr>
            <a:r>
              <a:rPr lang="en-GM" sz="1200" dirty="0">
                <a:solidFill>
                  <a:srgbClr val="0070C0"/>
                </a:solidFill>
              </a:rPr>
              <a:t>Controller</a:t>
            </a:r>
          </a:p>
          <a:p>
            <a:pPr marL="171450" lvl="7" indent="-171450">
              <a:buFont typeface="Wingdings" panose="05000000000000000000" pitchFamily="2" charset="2"/>
              <a:buChar char="ü"/>
            </a:pPr>
            <a:r>
              <a:rPr lang="en-GM" sz="1200" dirty="0" err="1"/>
              <a:t>Klasa</a:t>
            </a:r>
            <a:r>
              <a:rPr lang="en-GM" sz="1200" dirty="0"/>
              <a:t> Actions</a:t>
            </a:r>
          </a:p>
          <a:p>
            <a:pPr marL="171450" lvl="7" indent="-171450">
              <a:buFont typeface="Wingdings" panose="05000000000000000000" pitchFamily="2" charset="2"/>
              <a:buChar char="ü"/>
            </a:pPr>
            <a:r>
              <a:rPr lang="en-GM" sz="1200" dirty="0" err="1"/>
              <a:t>Struktura</a:t>
            </a:r>
            <a:r>
              <a:rPr lang="en-GM" sz="1200" dirty="0"/>
              <a:t> </a:t>
            </a:r>
            <a:r>
              <a:rPr lang="en-GM" sz="1200" dirty="0" err="1"/>
              <a:t>klas</a:t>
            </a:r>
            <a:r>
              <a:rPr lang="en-GM" sz="1200" dirty="0"/>
              <a:t> </a:t>
            </a:r>
            <a:r>
              <a:rPr lang="en-GM" sz="1200" dirty="0" err="1"/>
              <a:t>controller’a</a:t>
            </a:r>
            <a:r>
              <a:rPr lang="en-GM" sz="1200" dirty="0"/>
              <a:t> </a:t>
            </a:r>
            <a:r>
              <a:rPr lang="en-GM" sz="1200" dirty="0" err="1"/>
              <a:t>obsługujących</a:t>
            </a:r>
            <a:r>
              <a:rPr lang="en-GM" sz="1200" dirty="0"/>
              <a:t> </a:t>
            </a:r>
            <a:r>
              <a:rPr lang="en-GM" sz="1200" dirty="0" err="1"/>
              <a:t>okno</a:t>
            </a:r>
            <a:r>
              <a:rPr lang="en-GM" sz="1200" dirty="0"/>
              <a:t> “e-mail” </a:t>
            </a:r>
            <a:endParaRPr lang="pl-PL" sz="1200" dirty="0"/>
          </a:p>
          <a:p>
            <a:pPr marL="171450" lvl="7" indent="-171450">
              <a:buFont typeface="Wingdings" panose="05000000000000000000" pitchFamily="2" charset="2"/>
              <a:buChar char="ü"/>
            </a:pPr>
            <a:r>
              <a:rPr lang="en-GM" sz="1200" dirty="0" err="1"/>
              <a:t>Form’y</a:t>
            </a:r>
            <a:r>
              <a:rPr lang="en-GM" sz="1200" dirty="0"/>
              <a:t> a </a:t>
            </a:r>
            <a:r>
              <a:rPr lang="en-GM" sz="1200" dirty="0" err="1"/>
              <a:t>Fram’y</a:t>
            </a:r>
            <a:r>
              <a:rPr lang="en-GM" sz="1200" dirty="0"/>
              <a:t> - </a:t>
            </a:r>
            <a:r>
              <a:rPr lang="en-GM" sz="1200" dirty="0" err="1"/>
              <a:t>okna</a:t>
            </a:r>
            <a:r>
              <a:rPr lang="en-GM" sz="1200" dirty="0"/>
              <a:t> </a:t>
            </a:r>
            <a:r>
              <a:rPr lang="en-GM" sz="1200" dirty="0" err="1"/>
              <a:t>główne</a:t>
            </a:r>
            <a:r>
              <a:rPr lang="en-GM" sz="1200" dirty="0"/>
              <a:t>, a </a:t>
            </a:r>
            <a:r>
              <a:rPr lang="en-GM" sz="1200" dirty="0" err="1"/>
              <a:t>okna</a:t>
            </a:r>
            <a:r>
              <a:rPr lang="en-GM" sz="1200" dirty="0"/>
              <a:t> </a:t>
            </a:r>
            <a:r>
              <a:rPr lang="en-GM" sz="1200" dirty="0" err="1"/>
              <a:t>podrzędne</a:t>
            </a:r>
            <a:endParaRPr lang="pl-PL" sz="1200" dirty="0"/>
          </a:p>
          <a:p>
            <a:pPr marL="171450" lvl="7" indent="-171450">
              <a:buFont typeface="Wingdings" panose="05000000000000000000" pitchFamily="2" charset="2"/>
              <a:buChar char="ü"/>
            </a:pPr>
            <a:r>
              <a:rPr lang="en-GM" sz="1200" dirty="0" err="1"/>
              <a:t>Obsługa</a:t>
            </a:r>
            <a:r>
              <a:rPr lang="en-GM" sz="1200" dirty="0"/>
              <a:t> </a:t>
            </a:r>
            <a:r>
              <a:rPr lang="en-GM" sz="1200" dirty="0" err="1"/>
              <a:t>wielojęzyczności</a:t>
            </a:r>
            <a:r>
              <a:rPr lang="en-GM" sz="1200" dirty="0"/>
              <a:t> - </a:t>
            </a:r>
            <a:r>
              <a:rPr lang="en-GM" sz="1200" dirty="0" err="1"/>
              <a:t>informacje</a:t>
            </a:r>
            <a:r>
              <a:rPr lang="en-GM" sz="1200" dirty="0"/>
              <a:t> </a:t>
            </a:r>
            <a:r>
              <a:rPr lang="en-GM" sz="1200" dirty="0" err="1"/>
              <a:t>ogólne</a:t>
            </a:r>
            <a:r>
              <a:rPr lang="en-GM" sz="1200" dirty="0"/>
              <a:t> </a:t>
            </a:r>
            <a:endParaRPr lang="pl-PL" sz="1200" dirty="0"/>
          </a:p>
          <a:p>
            <a:pPr lvl="7"/>
            <a:endParaRPr lang="pl-PL" sz="1200" dirty="0"/>
          </a:p>
          <a:p>
            <a:pPr marL="171450" indent="-171450">
              <a:buFont typeface="Wingdings" panose="05000000000000000000" pitchFamily="2" charset="2"/>
              <a:buChar char="v"/>
            </a:pPr>
            <a:r>
              <a:rPr lang="en-GM" b="1" dirty="0" err="1">
                <a:solidFill>
                  <a:schemeClr val="tx2">
                    <a:lumMod val="50000"/>
                  </a:schemeClr>
                </a:solidFill>
              </a:rPr>
              <a:t>Realizacja</a:t>
            </a:r>
            <a:r>
              <a:rPr lang="en-GM" b="1" dirty="0">
                <a:solidFill>
                  <a:schemeClr val="tx2">
                    <a:lumMod val="50000"/>
                  </a:schemeClr>
                </a:solidFill>
              </a:rPr>
              <a:t> </a:t>
            </a:r>
            <a:r>
              <a:rPr lang="en-GM" b="1" dirty="0" err="1">
                <a:solidFill>
                  <a:schemeClr val="tx2">
                    <a:lumMod val="50000"/>
                  </a:schemeClr>
                </a:solidFill>
              </a:rPr>
              <a:t>zmian</a:t>
            </a:r>
            <a:r>
              <a:rPr lang="en-GM" b="1" dirty="0">
                <a:solidFill>
                  <a:schemeClr val="tx2">
                    <a:lumMod val="50000"/>
                  </a:schemeClr>
                </a:solidFill>
              </a:rPr>
              <a:t> – </a:t>
            </a:r>
            <a:r>
              <a:rPr lang="en-GM" b="1" dirty="0" err="1">
                <a:solidFill>
                  <a:schemeClr val="tx2">
                    <a:lumMod val="50000"/>
                  </a:schemeClr>
                </a:solidFill>
              </a:rPr>
              <a:t>eLibrary</a:t>
            </a:r>
            <a:endParaRPr lang="pl-PL" b="1" dirty="0">
              <a:solidFill>
                <a:schemeClr val="tx2">
                  <a:lumMod val="50000"/>
                </a:schemeClr>
              </a:solidFill>
            </a:endParaRPr>
          </a:p>
          <a:p>
            <a:pPr marL="171450" lvl="2" indent="-171450">
              <a:buFont typeface="Wingdings" panose="05000000000000000000" pitchFamily="2" charset="2"/>
              <a:buChar char="ü"/>
            </a:pPr>
            <a:r>
              <a:rPr lang="en-GM" sz="1200" dirty="0" err="1"/>
              <a:t>Proces</a:t>
            </a:r>
            <a:r>
              <a:rPr lang="en-GM" sz="1200" dirty="0"/>
              <a:t> </a:t>
            </a:r>
            <a:r>
              <a:rPr lang="en-GM" sz="1200" dirty="0" err="1"/>
              <a:t>tworzenia</a:t>
            </a:r>
            <a:r>
              <a:rPr lang="en-GM" sz="1200" dirty="0"/>
              <a:t> </a:t>
            </a:r>
            <a:r>
              <a:rPr lang="en-GM" sz="1200" dirty="0" err="1"/>
              <a:t>zmian</a:t>
            </a:r>
            <a:r>
              <a:rPr lang="en-GM" sz="1200" dirty="0"/>
              <a:t> w </a:t>
            </a:r>
            <a:r>
              <a:rPr lang="en-GM" sz="1200" dirty="0" err="1"/>
              <a:t>systemie</a:t>
            </a:r>
            <a:endParaRPr lang="pl-PL" sz="1200" u="sng" dirty="0"/>
          </a:p>
          <a:p>
            <a:pPr marL="171450" indent="-171450">
              <a:buFont typeface="Wingdings" panose="05000000000000000000" pitchFamily="2" charset="2"/>
              <a:buChar char="ü"/>
            </a:pPr>
            <a:r>
              <a:rPr lang="pl-PL" sz="1200" dirty="0"/>
              <a:t>Identyfikacja zadania – informacje ogólne</a:t>
            </a:r>
          </a:p>
          <a:p>
            <a:pPr marL="171450" indent="-171450">
              <a:buFont typeface="Wingdings" panose="05000000000000000000" pitchFamily="2" charset="2"/>
              <a:buChar char="ü"/>
            </a:pPr>
            <a:r>
              <a:rPr lang="pl-PL" sz="1200" dirty="0"/>
              <a:t>Wprowadzanie zadania – informacje ogólne</a:t>
            </a:r>
            <a:endParaRPr lang="en-GM" sz="1200" dirty="0"/>
          </a:p>
          <a:p>
            <a:pPr marL="171450" indent="-171450">
              <a:buFont typeface="Wingdings" panose="05000000000000000000" pitchFamily="2" charset="2"/>
              <a:buChar char="ü"/>
            </a:pPr>
            <a:r>
              <a:rPr lang="en-GM" sz="1200" dirty="0" err="1"/>
              <a:t>Realizacja</a:t>
            </a:r>
            <a:r>
              <a:rPr lang="en-GM" sz="1200" dirty="0"/>
              <a:t> - </a:t>
            </a:r>
            <a:r>
              <a:rPr lang="en-GM" sz="1200" dirty="0" err="1"/>
              <a:t>rozpoczęcie</a:t>
            </a:r>
            <a:endParaRPr lang="en-GM" sz="1200" dirty="0"/>
          </a:p>
          <a:p>
            <a:pPr marL="171450" indent="-171450">
              <a:buFont typeface="Wingdings" panose="05000000000000000000" pitchFamily="2" charset="2"/>
              <a:buChar char="ü"/>
            </a:pPr>
            <a:r>
              <a:rPr lang="en-GM" sz="1200" dirty="0" err="1"/>
              <a:t>Weryfikacja</a:t>
            </a:r>
            <a:endParaRPr lang="en-GM" sz="1200" dirty="0"/>
          </a:p>
          <a:p>
            <a:pPr marL="171450" indent="-171450">
              <a:buFont typeface="Wingdings" panose="05000000000000000000" pitchFamily="2" charset="2"/>
              <a:buChar char="ü"/>
            </a:pPr>
            <a:r>
              <a:rPr lang="en-GM" sz="1200" dirty="0" err="1"/>
              <a:t>Wdrażanie</a:t>
            </a:r>
            <a:endParaRPr lang="en-GM" sz="1200" dirty="0"/>
          </a:p>
          <a:p>
            <a:endParaRPr lang="en-GM" dirty="0"/>
          </a:p>
        </p:txBody>
      </p:sp>
    </p:spTree>
    <p:extLst>
      <p:ext uri="{BB962C8B-B14F-4D97-AF65-F5344CB8AC3E}">
        <p14:creationId xmlns:p14="http://schemas.microsoft.com/office/powerpoint/2010/main" val="192742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464175" y="791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l" sz="2400" dirty="0"/>
              <a:t>Przykład okna głównego i okna podrzędnego</a:t>
            </a:r>
            <a:endParaRPr dirty="0"/>
          </a:p>
        </p:txBody>
      </p:sp>
      <p:sp>
        <p:nvSpPr>
          <p:cNvPr id="176" name="Google Shape;17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7" name="Google Shape;177;p31"/>
          <p:cNvPicPr preferRelativeResize="0"/>
          <p:nvPr/>
        </p:nvPicPr>
        <p:blipFill>
          <a:blip r:embed="rId3">
            <a:alphaModFix/>
          </a:blip>
          <a:stretch>
            <a:fillRect/>
          </a:stretch>
        </p:blipFill>
        <p:spPr>
          <a:xfrm>
            <a:off x="1372326" y="651800"/>
            <a:ext cx="6399351" cy="4364349"/>
          </a:xfrm>
          <a:prstGeom prst="rect">
            <a:avLst/>
          </a:prstGeom>
          <a:noFill/>
          <a:ln>
            <a:noFill/>
          </a:ln>
        </p:spPr>
      </p:pic>
      <p:sp>
        <p:nvSpPr>
          <p:cNvPr id="2" name="Symbol zastępczy numeru slajdu 1">
            <a:extLst>
              <a:ext uri="{FF2B5EF4-FFF2-40B4-BE49-F238E27FC236}">
                <a16:creationId xmlns:a16="http://schemas.microsoft.com/office/drawing/2014/main" id="{1CA49FB4-F7EC-4D30-BC28-B5AF295048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20</a:t>
            </a:fld>
            <a:endParaRPr lang="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Form’y a Fram’y - analiza techniczna</a:t>
            </a:r>
            <a:endParaRPr dirty="0"/>
          </a:p>
        </p:txBody>
      </p:sp>
      <p:sp>
        <p:nvSpPr>
          <p:cNvPr id="183" name="Google Shape;183;p32"/>
          <p:cNvSpPr txBox="1">
            <a:spLocks noGrp="1"/>
          </p:cNvSpPr>
          <p:nvPr>
            <p:ph type="body" idx="1"/>
          </p:nvPr>
        </p:nvSpPr>
        <p:spPr>
          <a:xfrm>
            <a:off x="311700" y="1152475"/>
            <a:ext cx="3258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pl" sz="1400" dirty="0"/>
              <a:t>Na poniższych slajdach przedstawiona zostanie ogólna analiza techniczna implementacji Form’y i związanego z nią Frame’a. Przykład zostanie oparty o okno na zakładce ‘Pracownicy’ i związanym z nim oknem podrzędnym, które otwierane jest na akcję przycisku ‘Modyfikuj’ i składa się z formularza rejestracji.</a:t>
            </a:r>
            <a:endParaRPr sz="1400" dirty="0"/>
          </a:p>
        </p:txBody>
      </p:sp>
      <p:pic>
        <p:nvPicPr>
          <p:cNvPr id="184" name="Google Shape;184;p32"/>
          <p:cNvPicPr preferRelativeResize="0"/>
          <p:nvPr/>
        </p:nvPicPr>
        <p:blipFill>
          <a:blip r:embed="rId3">
            <a:alphaModFix/>
          </a:blip>
          <a:stretch>
            <a:fillRect/>
          </a:stretch>
        </p:blipFill>
        <p:spPr>
          <a:xfrm>
            <a:off x="3660600" y="1152475"/>
            <a:ext cx="5171701" cy="3612651"/>
          </a:xfrm>
          <a:prstGeom prst="rect">
            <a:avLst/>
          </a:prstGeom>
          <a:noFill/>
          <a:ln>
            <a:noFill/>
          </a:ln>
        </p:spPr>
      </p:pic>
      <p:sp>
        <p:nvSpPr>
          <p:cNvPr id="2" name="Symbol zastępczy numeru slajdu 1">
            <a:extLst>
              <a:ext uri="{FF2B5EF4-FFF2-40B4-BE49-F238E27FC236}">
                <a16:creationId xmlns:a16="http://schemas.microsoft.com/office/drawing/2014/main" id="{7E770481-206C-474C-8FE0-039EC12E3C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21</a:t>
            </a:fld>
            <a:endParaRPr lang="p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Form’y a Fram’y - analiza techniczna</a:t>
            </a:r>
            <a:endParaRPr dirty="0"/>
          </a:p>
        </p:txBody>
      </p:sp>
      <p:sp>
        <p:nvSpPr>
          <p:cNvPr id="190" name="Google Shape;190;p33"/>
          <p:cNvSpPr txBox="1">
            <a:spLocks noGrp="1"/>
          </p:cNvSpPr>
          <p:nvPr>
            <p:ph type="body" idx="1"/>
          </p:nvPr>
        </p:nvSpPr>
        <p:spPr>
          <a:xfrm>
            <a:off x="311700" y="1152475"/>
            <a:ext cx="8520600" cy="38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Zakładka ‘Pracownicy’ na oknie głównym (Form) obsługiwana jest przez klasę </a:t>
            </a:r>
            <a:r>
              <a:rPr lang="pl" sz="1400" b="1" dirty="0"/>
              <a:t>TabWorkerEvent</a:t>
            </a:r>
            <a:r>
              <a:rPr lang="pl" sz="1400" dirty="0"/>
              <a:t>. Wyświetlenie Frame’a odbywa się na akcję przycisku ‘Modyfikuj’. Akcja ta obsługiwana jest przez metodę </a:t>
            </a:r>
            <a:r>
              <a:rPr lang="pl" sz="1400" b="1" dirty="0"/>
              <a:t>onClickBtnModify()</a:t>
            </a:r>
            <a:r>
              <a:rPr lang="pl" sz="1400" dirty="0"/>
              <a:t>. Akcje komponentów są ‘podpinane’ w metodzie control:</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r>
              <a:rPr lang="pl" sz="1400" dirty="0"/>
              <a:t>W metodzie onClickBtnModify, otwarcie okna podrzędnego następuje poprzez wywołanie metody </a:t>
            </a:r>
            <a:r>
              <a:rPr lang="pl" sz="1400" b="1" dirty="0"/>
              <a:t>control </a:t>
            </a:r>
            <a:r>
              <a:rPr lang="pl" sz="1400" dirty="0"/>
              <a:t>klasy, która obsługuje akcje na otwieranym Frame’ie - </a:t>
            </a:r>
            <a:r>
              <a:rPr lang="pl" sz="1400" b="1" dirty="0"/>
              <a:t>WorkerAddModEvent</a:t>
            </a:r>
            <a:r>
              <a:rPr lang="pl" sz="1400" dirty="0"/>
              <a:t>.</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r>
              <a:rPr lang="pl" sz="1400" dirty="0"/>
              <a:t>Wywołanie tej metody powoduje ‘oddanie kontroli klasie WorkerAddModEvent.</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pic>
        <p:nvPicPr>
          <p:cNvPr id="191" name="Google Shape;191;p33"/>
          <p:cNvPicPr preferRelativeResize="0"/>
          <p:nvPr/>
        </p:nvPicPr>
        <p:blipFill>
          <a:blip r:embed="rId3">
            <a:alphaModFix/>
          </a:blip>
          <a:stretch>
            <a:fillRect/>
          </a:stretch>
        </p:blipFill>
        <p:spPr>
          <a:xfrm>
            <a:off x="385750" y="2159700"/>
            <a:ext cx="8372509" cy="269825"/>
          </a:xfrm>
          <a:prstGeom prst="rect">
            <a:avLst/>
          </a:prstGeom>
          <a:noFill/>
          <a:ln>
            <a:noFill/>
          </a:ln>
        </p:spPr>
      </p:pic>
      <p:pic>
        <p:nvPicPr>
          <p:cNvPr id="192" name="Google Shape;192;p33"/>
          <p:cNvPicPr preferRelativeResize="0"/>
          <p:nvPr/>
        </p:nvPicPr>
        <p:blipFill>
          <a:blip r:embed="rId4">
            <a:alphaModFix/>
          </a:blip>
          <a:stretch>
            <a:fillRect/>
          </a:stretch>
        </p:blipFill>
        <p:spPr>
          <a:xfrm>
            <a:off x="919150" y="3428325"/>
            <a:ext cx="7305675" cy="990600"/>
          </a:xfrm>
          <a:prstGeom prst="rect">
            <a:avLst/>
          </a:prstGeom>
          <a:noFill/>
          <a:ln>
            <a:noFill/>
          </a:ln>
        </p:spPr>
      </p:pic>
      <p:sp>
        <p:nvSpPr>
          <p:cNvPr id="2" name="Symbol zastępczy numeru slajdu 1">
            <a:extLst>
              <a:ext uri="{FF2B5EF4-FFF2-40B4-BE49-F238E27FC236}">
                <a16:creationId xmlns:a16="http://schemas.microsoft.com/office/drawing/2014/main" id="{CFBF1CE8-E12A-41B5-A275-71F6F0A4DA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22</a:t>
            </a:fld>
            <a:endParaRPr lang="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9" name="Google Shape;199;p34"/>
          <p:cNvPicPr preferRelativeResize="0"/>
          <p:nvPr/>
        </p:nvPicPr>
        <p:blipFill>
          <a:blip r:embed="rId3">
            <a:alphaModFix/>
          </a:blip>
          <a:stretch>
            <a:fillRect/>
          </a:stretch>
        </p:blipFill>
        <p:spPr>
          <a:xfrm>
            <a:off x="1439563" y="117525"/>
            <a:ext cx="6264872" cy="4511951"/>
          </a:xfrm>
          <a:prstGeom prst="rect">
            <a:avLst/>
          </a:prstGeom>
          <a:noFill/>
          <a:ln>
            <a:noFill/>
          </a:ln>
        </p:spPr>
      </p:pic>
      <p:sp>
        <p:nvSpPr>
          <p:cNvPr id="200" name="Google Shape;200;p34"/>
          <p:cNvSpPr txBox="1"/>
          <p:nvPr/>
        </p:nvSpPr>
        <p:spPr>
          <a:xfrm>
            <a:off x="1763688" y="4629475"/>
            <a:ext cx="56166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Obsługa zdarzeń - klasy i metody</a:t>
            </a:r>
            <a:endParaRPr/>
          </a:p>
        </p:txBody>
      </p:sp>
      <p:sp>
        <p:nvSpPr>
          <p:cNvPr id="2" name="Symbol zastępczy numeru slajdu 1">
            <a:extLst>
              <a:ext uri="{FF2B5EF4-FFF2-40B4-BE49-F238E27FC236}">
                <a16:creationId xmlns:a16="http://schemas.microsoft.com/office/drawing/2014/main" id="{354DC611-1C13-4443-8A3C-5BBD9380FD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23</a:t>
            </a:fld>
            <a:endParaRPr lang="p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Form’y a Fram’y - analiza techniczna</a:t>
            </a:r>
            <a:endParaRPr dirty="0"/>
          </a:p>
        </p:txBody>
      </p:sp>
      <p:sp>
        <p:nvSpPr>
          <p:cNvPr id="206" name="Google Shape;206;p35"/>
          <p:cNvSpPr txBox="1">
            <a:spLocks noGrp="1"/>
          </p:cNvSpPr>
          <p:nvPr>
            <p:ph type="body" idx="1"/>
          </p:nvPr>
        </p:nvSpPr>
        <p:spPr>
          <a:xfrm>
            <a:off x="311700" y="1152475"/>
            <a:ext cx="8520600" cy="38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Po wywołaniu metody control klasy WorkerAddModEvent otwierane jest okno podrzędne, ‘podpinane’ są akcje komponentów. Dzieje się tak dlatego, że w metodzie control znajdują się następujące elementy:</a:t>
            </a:r>
            <a:endParaRPr sz="1400" dirty="0"/>
          </a:p>
          <a:p>
            <a:pPr marL="457200" lvl="0" indent="-317500" algn="l" rtl="0">
              <a:spcBef>
                <a:spcPts val="1600"/>
              </a:spcBef>
              <a:spcAft>
                <a:spcPts val="0"/>
              </a:spcAft>
              <a:buSzPts val="1400"/>
              <a:buChar char="●"/>
            </a:pPr>
            <a:r>
              <a:rPr lang="pl" sz="1400" dirty="0"/>
              <a:t>Wywołanie metody </a:t>
            </a:r>
            <a:r>
              <a:rPr lang="pl" sz="1400" b="1" dirty="0"/>
              <a:t>openWorkerAddModFrame()</a:t>
            </a:r>
            <a:r>
              <a:rPr lang="pl" sz="1400" dirty="0"/>
              <a:t>, która tworzy nowy obiekt typu Frame (WorkerAddModFrame z ‘modułu’ view - klasa obiektu graficznego rozszerzająca obiekt JFrame (klasa framework’u Swing)) i ustawia jego widoczność (poprzez wywołanie metody setVisible(true) (lub jeśli okno jest już otwarte toFront(true)) - okno Frame pokazuje się użytkownikowi);</a:t>
            </a:r>
            <a:endParaRPr sz="1400" dirty="0"/>
          </a:p>
          <a:p>
            <a:pPr marL="457200" lvl="0" indent="-317500" algn="l" rtl="0">
              <a:spcBef>
                <a:spcPts val="0"/>
              </a:spcBef>
              <a:spcAft>
                <a:spcPts val="0"/>
              </a:spcAft>
              <a:buSzPts val="1400"/>
              <a:buChar char="●"/>
            </a:pPr>
            <a:r>
              <a:rPr lang="pl" sz="1400" dirty="0"/>
              <a:t>Podpięcie zdarzeń na oknie (dodanie ‘WindowListener’a’ dla Frame’u (obsługa akcji na zamknięcie okna), dodanie ‘ActionListener’a’ dla przycisku ‘Accept’).</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sp>
        <p:nvSpPr>
          <p:cNvPr id="2" name="Symbol zastępczy numeru slajdu 1">
            <a:extLst>
              <a:ext uri="{FF2B5EF4-FFF2-40B4-BE49-F238E27FC236}">
                <a16:creationId xmlns:a16="http://schemas.microsoft.com/office/drawing/2014/main" id="{EF89D1BE-55F7-4466-8749-D79805C726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24</a:t>
            </a:fld>
            <a:endParaRPr lang="p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2" name="Google Shape;212;p36"/>
          <p:cNvSpPr txBox="1">
            <a:spLocks noGrp="1"/>
          </p:cNvSpPr>
          <p:nvPr>
            <p:ph type="body" idx="1"/>
          </p:nvPr>
        </p:nvSpPr>
        <p:spPr>
          <a:xfrm>
            <a:off x="311700" y="1152475"/>
            <a:ext cx="8520600" cy="38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pic>
        <p:nvPicPr>
          <p:cNvPr id="213" name="Google Shape;213;p36"/>
          <p:cNvPicPr preferRelativeResize="0"/>
          <p:nvPr/>
        </p:nvPicPr>
        <p:blipFill>
          <a:blip r:embed="rId3">
            <a:alphaModFix/>
          </a:blip>
          <a:stretch>
            <a:fillRect/>
          </a:stretch>
        </p:blipFill>
        <p:spPr>
          <a:xfrm>
            <a:off x="2125213" y="137825"/>
            <a:ext cx="4893574" cy="1571170"/>
          </a:xfrm>
          <a:prstGeom prst="rect">
            <a:avLst/>
          </a:prstGeom>
          <a:noFill/>
          <a:ln>
            <a:noFill/>
          </a:ln>
        </p:spPr>
      </p:pic>
      <p:sp>
        <p:nvSpPr>
          <p:cNvPr id="2" name="Symbol zastępczy numeru slajdu 1">
            <a:extLst>
              <a:ext uri="{FF2B5EF4-FFF2-40B4-BE49-F238E27FC236}">
                <a16:creationId xmlns:a16="http://schemas.microsoft.com/office/drawing/2014/main" id="{7397C061-818F-4AA1-8646-DCDE2E099A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25</a:t>
            </a:fld>
            <a:endParaRPr lang="pl"/>
          </a:p>
        </p:txBody>
      </p:sp>
      <p:pic>
        <p:nvPicPr>
          <p:cNvPr id="3" name="Obraz 2">
            <a:extLst>
              <a:ext uri="{FF2B5EF4-FFF2-40B4-BE49-F238E27FC236}">
                <a16:creationId xmlns:a16="http://schemas.microsoft.com/office/drawing/2014/main" id="{A7D5CE78-3818-455D-9A3C-A20731D5B76E}"/>
              </a:ext>
            </a:extLst>
          </p:cNvPr>
          <p:cNvPicPr>
            <a:picLocks noChangeAspect="1"/>
          </p:cNvPicPr>
          <p:nvPr/>
        </p:nvPicPr>
        <p:blipFill>
          <a:blip r:embed="rId4"/>
          <a:stretch>
            <a:fillRect/>
          </a:stretch>
        </p:blipFill>
        <p:spPr>
          <a:xfrm>
            <a:off x="1498363" y="1750799"/>
            <a:ext cx="6147274" cy="32130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800" dirty="0"/>
              <a:t>Form’y a Fram’y - analiza techniczna - przekazywanie parametrów między oknami</a:t>
            </a:r>
            <a:endParaRPr sz="1800" dirty="0"/>
          </a:p>
        </p:txBody>
      </p:sp>
      <p:sp>
        <p:nvSpPr>
          <p:cNvPr id="220" name="Google Shape;220;p37"/>
          <p:cNvSpPr txBox="1">
            <a:spLocks noGrp="1"/>
          </p:cNvSpPr>
          <p:nvPr>
            <p:ph type="body" idx="1"/>
          </p:nvPr>
        </p:nvSpPr>
        <p:spPr>
          <a:xfrm>
            <a:off x="311700" y="1152475"/>
            <a:ext cx="8520600" cy="38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W omawianym przypadku otwierane okno podrzędne (Frame) wypełniane jest danymi, które pochodzą z zaznaczonego rekordu (wiersza) w tabeli na oknie nadrzędnym (Form). Problem sprowadza się zatem do przekazania danych (rekordu - obiektu Worker) z jednego okna do drugiego.</a:t>
            </a:r>
            <a:endParaRPr sz="1400" dirty="0"/>
          </a:p>
          <a:p>
            <a:pPr marL="0" lvl="0" indent="0" algn="l" rtl="0">
              <a:spcBef>
                <a:spcPts val="1600"/>
              </a:spcBef>
              <a:spcAft>
                <a:spcPts val="0"/>
              </a:spcAft>
              <a:buNone/>
            </a:pPr>
            <a:r>
              <a:rPr lang="pl" sz="1400" dirty="0"/>
              <a:t>Rozwiązanie problemu polega na przekazaniu danych z użyciem klasy </a:t>
            </a:r>
            <a:r>
              <a:rPr lang="pl" sz="1400" b="1" dirty="0"/>
              <a:t>Params</a:t>
            </a:r>
            <a:r>
              <a:rPr lang="pl" sz="1400" dirty="0"/>
              <a:t>. Params stanowi klasę parametrów które reprezentowane są w postaci obiektu typu Map’y - klucz, wartość. Klasa Params pełni rolę ‘worka’ do którego ‘wrzucany’ jest obiekt na oknie nadrzędnym (Form) z przypisaniem pewnego klucza. Następnie, na podstawie tegoż klucza, obiekt pobierany jest z ‘worka’ na oknie nadrzędnym.</a:t>
            </a:r>
            <a:endParaRPr sz="1400" dirty="0"/>
          </a:p>
          <a:p>
            <a:pPr marL="0" lvl="0" indent="0" algn="l" rtl="0">
              <a:spcBef>
                <a:spcPts val="1600"/>
              </a:spcBef>
              <a:spcAft>
                <a:spcPts val="1600"/>
              </a:spcAft>
              <a:buNone/>
            </a:pPr>
            <a:endParaRPr sz="1400" dirty="0"/>
          </a:p>
        </p:txBody>
      </p:sp>
      <p:sp>
        <p:nvSpPr>
          <p:cNvPr id="2" name="Symbol zastępczy numeru slajdu 1">
            <a:extLst>
              <a:ext uri="{FF2B5EF4-FFF2-40B4-BE49-F238E27FC236}">
                <a16:creationId xmlns:a16="http://schemas.microsoft.com/office/drawing/2014/main" id="{1FAA7507-F108-4D32-B2BD-D696B4FAD7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26</a:t>
            </a:fld>
            <a:endParaRPr lang="p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8"/>
          <p:cNvPicPr preferRelativeResize="0"/>
          <p:nvPr/>
        </p:nvPicPr>
        <p:blipFill>
          <a:blip r:embed="rId3">
            <a:alphaModFix/>
          </a:blip>
          <a:stretch>
            <a:fillRect/>
          </a:stretch>
        </p:blipFill>
        <p:spPr>
          <a:xfrm>
            <a:off x="91425" y="126038"/>
            <a:ext cx="4169775" cy="1353975"/>
          </a:xfrm>
          <a:prstGeom prst="rect">
            <a:avLst/>
          </a:prstGeom>
          <a:noFill/>
          <a:ln>
            <a:noFill/>
          </a:ln>
        </p:spPr>
      </p:pic>
      <p:sp>
        <p:nvSpPr>
          <p:cNvPr id="226" name="Google Shape;226;p38"/>
          <p:cNvSpPr txBox="1"/>
          <p:nvPr/>
        </p:nvSpPr>
        <p:spPr>
          <a:xfrm>
            <a:off x="91425" y="1579950"/>
            <a:ext cx="41697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Dodanie parametru na oknie głównym Form (‘Workers’)</a:t>
            </a:r>
            <a:endParaRPr/>
          </a:p>
        </p:txBody>
      </p:sp>
      <p:pic>
        <p:nvPicPr>
          <p:cNvPr id="227" name="Google Shape;227;p38"/>
          <p:cNvPicPr preferRelativeResize="0"/>
          <p:nvPr/>
        </p:nvPicPr>
        <p:blipFill>
          <a:blip r:embed="rId4">
            <a:alphaModFix/>
          </a:blip>
          <a:stretch>
            <a:fillRect/>
          </a:stretch>
        </p:blipFill>
        <p:spPr>
          <a:xfrm>
            <a:off x="2360325" y="2144750"/>
            <a:ext cx="6702426" cy="492200"/>
          </a:xfrm>
          <a:prstGeom prst="rect">
            <a:avLst/>
          </a:prstGeom>
          <a:noFill/>
          <a:ln>
            <a:noFill/>
          </a:ln>
        </p:spPr>
      </p:pic>
      <p:sp>
        <p:nvSpPr>
          <p:cNvPr id="228" name="Google Shape;228;p38"/>
          <p:cNvSpPr txBox="1"/>
          <p:nvPr/>
        </p:nvSpPr>
        <p:spPr>
          <a:xfrm>
            <a:off x="2360325" y="2698025"/>
            <a:ext cx="67023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Użycie dodanego parametru (obiektu typu Worker) na oknie podrzędnym Frame w celu wypełniania formularza danych rejestracji pracownika</a:t>
            </a:r>
            <a:endParaRPr/>
          </a:p>
        </p:txBody>
      </p:sp>
      <p:pic>
        <p:nvPicPr>
          <p:cNvPr id="229" name="Google Shape;229;p38"/>
          <p:cNvPicPr preferRelativeResize="0"/>
          <p:nvPr/>
        </p:nvPicPr>
        <p:blipFill>
          <a:blip r:embed="rId5">
            <a:alphaModFix/>
          </a:blip>
          <a:stretch>
            <a:fillRect/>
          </a:stretch>
        </p:blipFill>
        <p:spPr>
          <a:xfrm>
            <a:off x="612000" y="3301700"/>
            <a:ext cx="4419600" cy="1417457"/>
          </a:xfrm>
          <a:prstGeom prst="rect">
            <a:avLst/>
          </a:prstGeom>
          <a:noFill/>
          <a:ln>
            <a:noFill/>
          </a:ln>
        </p:spPr>
      </p:pic>
      <p:sp>
        <p:nvSpPr>
          <p:cNvPr id="230" name="Google Shape;230;p38"/>
          <p:cNvSpPr txBox="1"/>
          <p:nvPr/>
        </p:nvSpPr>
        <p:spPr>
          <a:xfrm>
            <a:off x="243900" y="4730950"/>
            <a:ext cx="51558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Usunięcie dodanego parametru po zamknięciu okna Frame</a:t>
            </a:r>
            <a:endParaRPr/>
          </a:p>
        </p:txBody>
      </p:sp>
      <p:sp>
        <p:nvSpPr>
          <p:cNvPr id="2" name="Symbol zastępczy numeru slajdu 1">
            <a:extLst>
              <a:ext uri="{FF2B5EF4-FFF2-40B4-BE49-F238E27FC236}">
                <a16:creationId xmlns:a16="http://schemas.microsoft.com/office/drawing/2014/main" id="{6BDA394C-D3E9-4552-81F9-A8915B5FC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27</a:t>
            </a:fld>
            <a:endParaRPr lang="pl"/>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pl" dirty="0"/>
              <a:t>Obsługa wielojęzyczności - informacje ogólne </a:t>
            </a:r>
            <a:endParaRPr dirty="0"/>
          </a:p>
        </p:txBody>
      </p:sp>
      <p:sp>
        <p:nvSpPr>
          <p:cNvPr id="236" name="Google Shape;23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Obsługa wielojęzyczności w aplikacji odbywa się przy użyciu plików “.properties” typu “Resource Bundle”. Wszystkie teksty występujące w aplikacji przechowywane są w wyżej wymienionych plikach. Każda wersja językowa posiada dedykowany plik którego nazwa zawiera przyrostek poprzedzony znakiem podkreślenia, będący skrótem języka. System eLibrary obsługuje polską oraz angielską wersję językową, przy czym angielska jest domyślna w plikach “.properties”. Na pliki te składają się następujące pliki: </a:t>
            </a:r>
            <a:endParaRPr dirty="0"/>
          </a:p>
          <a:p>
            <a:pPr marL="457200" lvl="0" indent="-342900" algn="l" rtl="0">
              <a:spcBef>
                <a:spcPts val="1600"/>
              </a:spcBef>
              <a:spcAft>
                <a:spcPts val="0"/>
              </a:spcAft>
              <a:buSzPts val="1800"/>
              <a:buChar char="●"/>
            </a:pPr>
            <a:r>
              <a:rPr lang="pl" dirty="0"/>
              <a:t>messages.properties - przechowuje zasoby tekstów w wersji domyślnej;</a:t>
            </a:r>
            <a:endParaRPr dirty="0"/>
          </a:p>
          <a:p>
            <a:pPr marL="457200" lvl="0" indent="-342900" algn="l" rtl="0">
              <a:spcBef>
                <a:spcPts val="0"/>
              </a:spcBef>
              <a:spcAft>
                <a:spcPts val="0"/>
              </a:spcAft>
              <a:buSzPts val="1800"/>
              <a:buChar char="●"/>
            </a:pPr>
            <a:r>
              <a:rPr lang="pl" dirty="0"/>
              <a:t>messages_pl.properties - przechowuje zasoby tekstów w wersji polskiej;</a:t>
            </a:r>
            <a:endParaRPr dirty="0"/>
          </a:p>
          <a:p>
            <a:pPr marL="457200" lvl="0" indent="-342900" algn="l" rtl="0">
              <a:spcBef>
                <a:spcPts val="0"/>
              </a:spcBef>
              <a:spcAft>
                <a:spcPts val="0"/>
              </a:spcAft>
              <a:buSzPts val="1800"/>
              <a:buChar char="●"/>
            </a:pPr>
            <a:r>
              <a:rPr lang="pl" dirty="0"/>
              <a:t>messages_en.properties - przechowuje zasoby tekstów w wersji angielskiej.</a:t>
            </a:r>
            <a:endParaRPr dirty="0"/>
          </a:p>
          <a:p>
            <a:pPr marL="0" lvl="0" indent="0" algn="l" rtl="0">
              <a:spcBef>
                <a:spcPts val="1600"/>
              </a:spcBef>
              <a:spcAft>
                <a:spcPts val="1600"/>
              </a:spcAft>
              <a:buNone/>
            </a:pPr>
            <a:endParaRPr dirty="0"/>
          </a:p>
        </p:txBody>
      </p:sp>
      <p:sp>
        <p:nvSpPr>
          <p:cNvPr id="2" name="Symbol zastępczy numeru slajdu 1">
            <a:extLst>
              <a:ext uri="{FF2B5EF4-FFF2-40B4-BE49-F238E27FC236}">
                <a16:creationId xmlns:a16="http://schemas.microsoft.com/office/drawing/2014/main" id="{B06308B4-7A1F-4781-BF1D-FFD92EAF6A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28</a:t>
            </a:fld>
            <a:endParaRPr lang="p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43" name="Google Shape;243;p40"/>
          <p:cNvSpPr txBox="1"/>
          <p:nvPr/>
        </p:nvSpPr>
        <p:spPr>
          <a:xfrm>
            <a:off x="128825" y="4487175"/>
            <a:ext cx="28011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t>Lokalizacja plików “.properties” obsługi wielojęzyczności</a:t>
            </a:r>
            <a:endParaRPr/>
          </a:p>
        </p:txBody>
      </p:sp>
      <p:pic>
        <p:nvPicPr>
          <p:cNvPr id="244" name="Google Shape;244;p40"/>
          <p:cNvPicPr preferRelativeResize="0"/>
          <p:nvPr/>
        </p:nvPicPr>
        <p:blipFill>
          <a:blip r:embed="rId3">
            <a:alphaModFix/>
          </a:blip>
          <a:stretch>
            <a:fillRect/>
          </a:stretch>
        </p:blipFill>
        <p:spPr>
          <a:xfrm>
            <a:off x="120325" y="1473063"/>
            <a:ext cx="2801049" cy="1732075"/>
          </a:xfrm>
          <a:prstGeom prst="rect">
            <a:avLst/>
          </a:prstGeom>
          <a:noFill/>
          <a:ln>
            <a:noFill/>
          </a:ln>
        </p:spPr>
      </p:pic>
      <p:pic>
        <p:nvPicPr>
          <p:cNvPr id="245" name="Google Shape;245;p40"/>
          <p:cNvPicPr preferRelativeResize="0"/>
          <p:nvPr/>
        </p:nvPicPr>
        <p:blipFill>
          <a:blip r:embed="rId4">
            <a:alphaModFix/>
          </a:blip>
          <a:stretch>
            <a:fillRect/>
          </a:stretch>
        </p:blipFill>
        <p:spPr>
          <a:xfrm>
            <a:off x="3127075" y="790775"/>
            <a:ext cx="5896599" cy="3096675"/>
          </a:xfrm>
          <a:prstGeom prst="rect">
            <a:avLst/>
          </a:prstGeom>
          <a:noFill/>
          <a:ln>
            <a:noFill/>
          </a:ln>
        </p:spPr>
      </p:pic>
      <p:sp>
        <p:nvSpPr>
          <p:cNvPr id="246" name="Google Shape;246;p40"/>
          <p:cNvSpPr txBox="1"/>
          <p:nvPr/>
        </p:nvSpPr>
        <p:spPr>
          <a:xfrm>
            <a:off x="3127125" y="4487175"/>
            <a:ext cx="58965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a:t>Plik “messages.properties” otwarty przy użyciu narzędzia “Resource Bundle”</a:t>
            </a:r>
            <a:endParaRPr/>
          </a:p>
        </p:txBody>
      </p:sp>
      <p:sp>
        <p:nvSpPr>
          <p:cNvPr id="2" name="Symbol zastępczy numeru slajdu 1">
            <a:extLst>
              <a:ext uri="{FF2B5EF4-FFF2-40B4-BE49-F238E27FC236}">
                <a16:creationId xmlns:a16="http://schemas.microsoft.com/office/drawing/2014/main" id="{E902BAB7-5B2A-4E83-9ABB-64088F57A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29</a:t>
            </a:fld>
            <a:endParaRPr lang="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dirty="0"/>
              <a:t>Manual - eLibrary</a:t>
            </a:r>
            <a:endParaRPr dirty="0"/>
          </a:p>
        </p:txBody>
      </p:sp>
      <p:sp>
        <p:nvSpPr>
          <p:cNvPr id="2" name="Symbol zastępczy numeru slajdu 1">
            <a:extLst>
              <a:ext uri="{FF2B5EF4-FFF2-40B4-BE49-F238E27FC236}">
                <a16:creationId xmlns:a16="http://schemas.microsoft.com/office/drawing/2014/main" id="{3DDA74EB-D357-4CBB-8C96-640E841D2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a:t>
            </a:fld>
            <a:endParaRPr lang="p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pl" sz="2400" dirty="0"/>
              <a:t>Obsługa wielojęzyczności - wprowadzanie nowych zasobów </a:t>
            </a:r>
            <a:endParaRPr sz="2400" dirty="0"/>
          </a:p>
        </p:txBody>
      </p:sp>
      <p:sp>
        <p:nvSpPr>
          <p:cNvPr id="252" name="Google Shape;25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300" dirty="0"/>
              <a:t>Pliki “.properties” obsługujące wielojęzyczność aplikacji składają się z par kluczy oraz wartości. Klucze stanowią identyfikatory wprowadzonego tekstu za pośrednictwem którego wydobywa się wartość w aplikacji. Klucze zazwyczaj nawiązują do klasy w której wykorzystywany jest dany zasób tekstowy. Zazwyczaj również treść klucza skorelowana jest z komponentem którego dotyczy np. panelem i/lub przyciskiem, etykietą etc. W ten sposób na przykład treść występująca na przycisku służącym do wylogowania w pliku “.properties” związana jest z następującym kluczem: </a:t>
            </a:r>
            <a:endParaRPr sz="1300" dirty="0"/>
          </a:p>
          <a:p>
            <a:pPr marL="0" lvl="0" indent="0" algn="l" rtl="0">
              <a:spcBef>
                <a:spcPts val="1600"/>
              </a:spcBef>
              <a:spcAft>
                <a:spcPts val="0"/>
              </a:spcAft>
              <a:buNone/>
            </a:pPr>
            <a:endParaRPr sz="1300" dirty="0"/>
          </a:p>
          <a:p>
            <a:pPr marL="0" lvl="0" indent="0" algn="l" rtl="0">
              <a:spcBef>
                <a:spcPts val="1600"/>
              </a:spcBef>
              <a:spcAft>
                <a:spcPts val="0"/>
              </a:spcAft>
              <a:buClr>
                <a:schemeClr val="dk1"/>
              </a:buClr>
              <a:buSzPts val="1100"/>
              <a:buFont typeface="Arial"/>
              <a:buNone/>
            </a:pPr>
            <a:r>
              <a:rPr lang="pl" sz="1300" dirty="0"/>
              <a:t>“tabbedForm” odnosi się do panelu na którym znajduje się przycisk stanowiąc jego nazwę, “btnLogOut” stanowi nazwę komponentu który go bezpośrednio dotyczy. Wyżej pokazanemu kluczowi przypisana jest wartość tekstu. Poniżej zaprezentowano inne przykłady:</a:t>
            </a: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dirty="0"/>
          </a:p>
          <a:p>
            <a:pPr marL="0" lvl="0" indent="0" algn="l" rtl="0">
              <a:spcBef>
                <a:spcPts val="1600"/>
              </a:spcBef>
              <a:spcAft>
                <a:spcPts val="1600"/>
              </a:spcAft>
              <a:buNone/>
            </a:pPr>
            <a:r>
              <a:rPr lang="pl" dirty="0"/>
              <a:t> </a:t>
            </a:r>
            <a:endParaRPr dirty="0"/>
          </a:p>
        </p:txBody>
      </p:sp>
      <p:pic>
        <p:nvPicPr>
          <p:cNvPr id="253" name="Google Shape;253;p41"/>
          <p:cNvPicPr preferRelativeResize="0"/>
          <p:nvPr/>
        </p:nvPicPr>
        <p:blipFill>
          <a:blip r:embed="rId3">
            <a:alphaModFix/>
          </a:blip>
          <a:stretch>
            <a:fillRect/>
          </a:stretch>
        </p:blipFill>
        <p:spPr>
          <a:xfrm>
            <a:off x="1633438" y="2725763"/>
            <a:ext cx="5877127" cy="269825"/>
          </a:xfrm>
          <a:prstGeom prst="rect">
            <a:avLst/>
          </a:prstGeom>
          <a:noFill/>
          <a:ln>
            <a:noFill/>
          </a:ln>
        </p:spPr>
      </p:pic>
      <p:pic>
        <p:nvPicPr>
          <p:cNvPr id="254" name="Google Shape;254;p41"/>
          <p:cNvPicPr preferRelativeResize="0"/>
          <p:nvPr/>
        </p:nvPicPr>
        <p:blipFill>
          <a:blip r:embed="rId4">
            <a:alphaModFix/>
          </a:blip>
          <a:stretch>
            <a:fillRect/>
          </a:stretch>
        </p:blipFill>
        <p:spPr>
          <a:xfrm>
            <a:off x="491713" y="3979675"/>
            <a:ext cx="8160575" cy="970450"/>
          </a:xfrm>
          <a:prstGeom prst="rect">
            <a:avLst/>
          </a:prstGeom>
          <a:noFill/>
          <a:ln>
            <a:noFill/>
          </a:ln>
        </p:spPr>
      </p:pic>
      <p:sp>
        <p:nvSpPr>
          <p:cNvPr id="2" name="Symbol zastępczy numeru slajdu 1">
            <a:extLst>
              <a:ext uri="{FF2B5EF4-FFF2-40B4-BE49-F238E27FC236}">
                <a16:creationId xmlns:a16="http://schemas.microsoft.com/office/drawing/2014/main" id="{6F6B6276-2FB0-4BBF-94E6-6EF0A55F6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30</a:t>
            </a:fld>
            <a:endParaRPr lang="p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pl" sz="2400" dirty="0"/>
              <a:t>Obsługa wielojęzyczności - wprowadzanie nowych zasobów </a:t>
            </a:r>
            <a:endParaRPr sz="2400" dirty="0"/>
          </a:p>
        </p:txBody>
      </p:sp>
      <p:sp>
        <p:nvSpPr>
          <p:cNvPr id="260" name="Google Shape;260;p42"/>
          <p:cNvSpPr txBox="1">
            <a:spLocks noGrp="1"/>
          </p:cNvSpPr>
          <p:nvPr>
            <p:ph type="body" idx="1"/>
          </p:nvPr>
        </p:nvSpPr>
        <p:spPr>
          <a:xfrm>
            <a:off x="311700" y="1152475"/>
            <a:ext cx="497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300" dirty="0"/>
              <a:t>W niektórych przypadkach dany klucz stosowany jest dla więcej niż jednego przypadku użycia, może to dotyczyć okien dialogowych zawierających wiadomości które wyświetlane są w więcej niż jednym miejscu w systemie, w niektórych przypadkach klucze nie nawiązują w ogóle do komponentu na którym są wykorzystywane a oddają grupę z którą są związane. Dotyczy to na przykład okna dialogowego potwierdzenia - zasoby ukazano obok na rysunku. Bywa również że zasoby są wprowadzane dla tekstów występujących w kodzie programu, lecz w jakiś sposób wpływających na interakcję z użytkownikiem końcowym.</a:t>
            </a:r>
            <a:endParaRPr sz="1300" dirty="0"/>
          </a:p>
          <a:p>
            <a:pPr marL="0" lvl="0" indent="0" algn="l" rtl="0">
              <a:spcBef>
                <a:spcPts val="1600"/>
              </a:spcBef>
              <a:spcAft>
                <a:spcPts val="0"/>
              </a:spcAft>
              <a:buNone/>
            </a:pPr>
            <a:r>
              <a:rPr lang="pl" sz="1300" dirty="0"/>
              <a:t>W celu wprowadzenia nowego zasobu należy wprowadzić odpowiedni klucz oraz wartość dla wszystkich możliwych wersji językowych (najlepiej w tym celu użyć narzędzia “Resource Bundle”</a:t>
            </a:r>
            <a:endParaRPr sz="1300" dirty="0"/>
          </a:p>
          <a:p>
            <a:pPr marL="0" lvl="0" indent="0" algn="l" rtl="0">
              <a:spcBef>
                <a:spcPts val="1600"/>
              </a:spcBef>
              <a:spcAft>
                <a:spcPts val="0"/>
              </a:spcAft>
              <a:buNone/>
            </a:pPr>
            <a:endParaRPr sz="1300" dirty="0"/>
          </a:p>
          <a:p>
            <a:pPr marL="0" lvl="0" indent="0" algn="l" rtl="0">
              <a:spcBef>
                <a:spcPts val="1600"/>
              </a:spcBef>
              <a:spcAft>
                <a:spcPts val="1600"/>
              </a:spcAft>
              <a:buNone/>
            </a:pPr>
            <a:endParaRPr sz="1300" dirty="0"/>
          </a:p>
        </p:txBody>
      </p:sp>
      <p:pic>
        <p:nvPicPr>
          <p:cNvPr id="261" name="Google Shape;261;p42"/>
          <p:cNvPicPr preferRelativeResize="0"/>
          <p:nvPr/>
        </p:nvPicPr>
        <p:blipFill>
          <a:blip r:embed="rId3">
            <a:alphaModFix/>
          </a:blip>
          <a:stretch>
            <a:fillRect/>
          </a:stretch>
        </p:blipFill>
        <p:spPr>
          <a:xfrm>
            <a:off x="6301925" y="1307763"/>
            <a:ext cx="2530375" cy="1395125"/>
          </a:xfrm>
          <a:prstGeom prst="rect">
            <a:avLst/>
          </a:prstGeom>
          <a:noFill/>
          <a:ln>
            <a:noFill/>
          </a:ln>
        </p:spPr>
      </p:pic>
      <p:pic>
        <p:nvPicPr>
          <p:cNvPr id="262" name="Google Shape;262;p42"/>
          <p:cNvPicPr preferRelativeResize="0"/>
          <p:nvPr/>
        </p:nvPicPr>
        <p:blipFill>
          <a:blip r:embed="rId4">
            <a:alphaModFix/>
          </a:blip>
          <a:stretch>
            <a:fillRect/>
          </a:stretch>
        </p:blipFill>
        <p:spPr>
          <a:xfrm>
            <a:off x="5380250" y="2992925"/>
            <a:ext cx="3563876" cy="1738575"/>
          </a:xfrm>
          <a:prstGeom prst="rect">
            <a:avLst/>
          </a:prstGeom>
          <a:noFill/>
          <a:ln>
            <a:noFill/>
          </a:ln>
        </p:spPr>
      </p:pic>
      <p:sp>
        <p:nvSpPr>
          <p:cNvPr id="2" name="Symbol zastępczy numeru slajdu 1">
            <a:extLst>
              <a:ext uri="{FF2B5EF4-FFF2-40B4-BE49-F238E27FC236}">
                <a16:creationId xmlns:a16="http://schemas.microsoft.com/office/drawing/2014/main" id="{74DA2CE8-FE6E-4331-9E43-15F9CDF98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31</a:t>
            </a:fld>
            <a:endParaRPr lang="pl"/>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pl" sz="1800" dirty="0"/>
              <a:t>Obsługa wielojęzyczności - pobieranie wartości tekstu w aplikacji</a:t>
            </a:r>
            <a:r>
              <a:rPr lang="pl" sz="2400" dirty="0"/>
              <a:t> </a:t>
            </a:r>
            <a:endParaRPr sz="2400" dirty="0"/>
          </a:p>
        </p:txBody>
      </p:sp>
      <p:sp>
        <p:nvSpPr>
          <p:cNvPr id="268" name="Google Shape;26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300" dirty="0"/>
              <a:t>Wartości przechowywane w plikach “.properties” mogą być pobierane po kluczu z poziomu aplikacji. W klasie SystemProperties znajduje się statyczna metoda która zwraca obiekt ResourceBundle który z kolei posiada metodę getString przyjmującą parametr typu string będący kluczem odpowiedniej wartości w pliku.</a:t>
            </a: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r>
              <a:rPr lang="pl" sz="1300" dirty="0"/>
              <a:t>Ustawienie języka aplikacji nie jest zapisywane w baze danych aczkolwiek istnieje możliwość zmiany wersji językowej - wymaga ona przelogowania użytkownika. Możliwość personalizacji języka aplikacji może stać się elementem jej rozwoju. </a:t>
            </a:r>
            <a:endParaRPr sz="1300" dirty="0"/>
          </a:p>
          <a:p>
            <a:pPr marL="0" lvl="0" indent="0" algn="l" rtl="0">
              <a:spcBef>
                <a:spcPts val="1600"/>
              </a:spcBef>
              <a:spcAft>
                <a:spcPts val="0"/>
              </a:spcAft>
              <a:buNone/>
            </a:pPr>
            <a:endParaRPr sz="1300" dirty="0"/>
          </a:p>
          <a:p>
            <a:pPr marL="0" lvl="0" indent="0" algn="l" rtl="0">
              <a:spcBef>
                <a:spcPts val="1600"/>
              </a:spcBef>
              <a:spcAft>
                <a:spcPts val="1600"/>
              </a:spcAft>
              <a:buNone/>
            </a:pPr>
            <a:endParaRPr sz="1300" dirty="0"/>
          </a:p>
        </p:txBody>
      </p:sp>
      <p:pic>
        <p:nvPicPr>
          <p:cNvPr id="269" name="Google Shape;269;p43"/>
          <p:cNvPicPr preferRelativeResize="0"/>
          <p:nvPr/>
        </p:nvPicPr>
        <p:blipFill>
          <a:blip r:embed="rId3">
            <a:alphaModFix/>
          </a:blip>
          <a:stretch>
            <a:fillRect/>
          </a:stretch>
        </p:blipFill>
        <p:spPr>
          <a:xfrm>
            <a:off x="771525" y="2051325"/>
            <a:ext cx="7600950" cy="1476375"/>
          </a:xfrm>
          <a:prstGeom prst="rect">
            <a:avLst/>
          </a:prstGeom>
          <a:noFill/>
          <a:ln>
            <a:noFill/>
          </a:ln>
        </p:spPr>
      </p:pic>
      <p:sp>
        <p:nvSpPr>
          <p:cNvPr id="2" name="Symbol zastępczy numeru slajdu 1">
            <a:extLst>
              <a:ext uri="{FF2B5EF4-FFF2-40B4-BE49-F238E27FC236}">
                <a16:creationId xmlns:a16="http://schemas.microsoft.com/office/drawing/2014/main" id="{673A1AC1-AD1C-4F45-9927-0BF57FE4A1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32</a:t>
            </a:fld>
            <a:endParaRPr lang="p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dirty="0"/>
              <a:t>Realizacja zmian - eLibrary</a:t>
            </a:r>
            <a:endParaRPr dirty="0"/>
          </a:p>
        </p:txBody>
      </p:sp>
      <p:sp>
        <p:nvSpPr>
          <p:cNvPr id="2" name="Symbol zastępczy numeru slajdu 1">
            <a:extLst>
              <a:ext uri="{FF2B5EF4-FFF2-40B4-BE49-F238E27FC236}">
                <a16:creationId xmlns:a16="http://schemas.microsoft.com/office/drawing/2014/main" id="{7E5B7A40-DDDF-4C52-A49F-879273FCF0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33</a:t>
            </a:fld>
            <a:endParaRPr lang="p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Proces tworzenia zmian w systemie</a:t>
            </a:r>
            <a:endParaRPr dirty="0"/>
          </a:p>
        </p:txBody>
      </p:sp>
      <p:sp>
        <p:nvSpPr>
          <p:cNvPr id="280" name="Google Shape;28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Identyfikacja zadania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pl" dirty="0"/>
              <a:t>Wprowadzenie zadania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pl" dirty="0"/>
              <a:t>Realizacja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pl" dirty="0"/>
              <a:t>Weryfikacja</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pl" dirty="0"/>
              <a:t>Wdrożenie</a:t>
            </a:r>
            <a:endParaRPr dirty="0">
              <a:solidFill>
                <a:schemeClr val="dk1"/>
              </a:solidFill>
            </a:endParaRPr>
          </a:p>
          <a:p>
            <a:pPr marL="0" lvl="0" indent="0" algn="l" rtl="0">
              <a:spcBef>
                <a:spcPts val="0"/>
              </a:spcBef>
              <a:spcAft>
                <a:spcPts val="1600"/>
              </a:spcAft>
              <a:buNone/>
            </a:pPr>
            <a:endParaRPr dirty="0"/>
          </a:p>
        </p:txBody>
      </p:sp>
      <p:pic>
        <p:nvPicPr>
          <p:cNvPr id="281" name="Google Shape;281;p45"/>
          <p:cNvPicPr preferRelativeResize="0"/>
          <p:nvPr/>
        </p:nvPicPr>
        <p:blipFill>
          <a:blip r:embed="rId3">
            <a:alphaModFix/>
          </a:blip>
          <a:stretch>
            <a:fillRect/>
          </a:stretch>
        </p:blipFill>
        <p:spPr>
          <a:xfrm>
            <a:off x="6324701" y="370787"/>
            <a:ext cx="2385650" cy="4401925"/>
          </a:xfrm>
          <a:prstGeom prst="rect">
            <a:avLst/>
          </a:prstGeom>
          <a:noFill/>
          <a:ln>
            <a:noFill/>
          </a:ln>
        </p:spPr>
      </p:pic>
      <p:sp>
        <p:nvSpPr>
          <p:cNvPr id="2" name="Symbol zastępczy numeru slajdu 1">
            <a:extLst>
              <a:ext uri="{FF2B5EF4-FFF2-40B4-BE49-F238E27FC236}">
                <a16:creationId xmlns:a16="http://schemas.microsoft.com/office/drawing/2014/main" id="{3FC489D3-E92B-4A10-9AE5-6507250C58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34</a:t>
            </a:fld>
            <a:endParaRPr lang="pl"/>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Identyfikacja zadania - informacje ogólne</a:t>
            </a:r>
            <a:endParaRPr dirty="0"/>
          </a:p>
        </p:txBody>
      </p:sp>
      <p:sp>
        <p:nvSpPr>
          <p:cNvPr id="287" name="Google Shape;287;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Zadanie (ang. </a:t>
            </a:r>
            <a:r>
              <a:rPr lang="pl" i="1" dirty="0"/>
              <a:t>Issue</a:t>
            </a:r>
            <a:r>
              <a:rPr lang="pl" dirty="0"/>
              <a:t>) może zostać zidentyfikowane w wyniku np.:</a:t>
            </a:r>
            <a:endParaRPr dirty="0"/>
          </a:p>
          <a:p>
            <a:pPr marL="457200" lvl="0" indent="-342900" algn="l" rtl="0">
              <a:spcBef>
                <a:spcPts val="1600"/>
              </a:spcBef>
              <a:spcAft>
                <a:spcPts val="0"/>
              </a:spcAft>
              <a:buSzPts val="1800"/>
              <a:buChar char="●"/>
            </a:pPr>
            <a:r>
              <a:rPr lang="pl" dirty="0"/>
              <a:t>Znalezienia błędu w systemie po przeprowadzonych np. testach manualnych lub w wyniku użytkowania aplikacji;</a:t>
            </a:r>
            <a:endParaRPr dirty="0"/>
          </a:p>
          <a:p>
            <a:pPr marL="457200" lvl="0" indent="-342900" algn="l" rtl="0">
              <a:spcBef>
                <a:spcPts val="0"/>
              </a:spcBef>
              <a:spcAft>
                <a:spcPts val="0"/>
              </a:spcAft>
              <a:buSzPts val="1800"/>
              <a:buChar char="●"/>
            </a:pPr>
            <a:r>
              <a:rPr lang="pl" dirty="0"/>
              <a:t>Identyfikacji potrzeb realizacji dodatkowych funkcjonalności w systemie;</a:t>
            </a:r>
            <a:endParaRPr dirty="0"/>
          </a:p>
          <a:p>
            <a:pPr marL="457200" lvl="0" indent="-342900" algn="l" rtl="0">
              <a:spcBef>
                <a:spcPts val="0"/>
              </a:spcBef>
              <a:spcAft>
                <a:spcPts val="0"/>
              </a:spcAft>
              <a:buSzPts val="1800"/>
              <a:buChar char="●"/>
            </a:pPr>
            <a:r>
              <a:rPr lang="pl" dirty="0"/>
              <a:t>Realizacji potrzeb integracyjnych.</a:t>
            </a:r>
            <a:endParaRPr dirty="0"/>
          </a:p>
          <a:p>
            <a:pPr marL="0" lvl="0" indent="0" algn="l" rtl="0">
              <a:spcBef>
                <a:spcPts val="1600"/>
              </a:spcBef>
              <a:spcAft>
                <a:spcPts val="1600"/>
              </a:spcAft>
              <a:buNone/>
            </a:pPr>
            <a:r>
              <a:rPr lang="pl" dirty="0"/>
              <a:t>Zidentyfikowane zadania należy poddać analizie biznesowej i wstępnej analizie technicznej. Po wykonaniu ww. czynności oraz potwierdzeniu zasadności wprowadzenia zadania w systemie zarządzania zadaniami (github.com) należy zarejestrować zgłoszenie.</a:t>
            </a:r>
            <a:endParaRPr dirty="0"/>
          </a:p>
        </p:txBody>
      </p:sp>
      <p:sp>
        <p:nvSpPr>
          <p:cNvPr id="2" name="Symbol zastępczy numeru slajdu 1">
            <a:extLst>
              <a:ext uri="{FF2B5EF4-FFF2-40B4-BE49-F238E27FC236}">
                <a16:creationId xmlns:a16="http://schemas.microsoft.com/office/drawing/2014/main" id="{28C99026-6546-4556-B788-C161D2D3B9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35</a:t>
            </a:fld>
            <a:endParaRPr lang="pl"/>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Wprowadzenie zadania - informacje ogólne</a:t>
            </a:r>
            <a:endParaRPr dirty="0"/>
          </a:p>
        </p:txBody>
      </p:sp>
      <p:sp>
        <p:nvSpPr>
          <p:cNvPr id="293" name="Google Shape;29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Rejestracja zgłoszeń (zadań) odbywa się za pośrednictwem platformy github.com (</a:t>
            </a:r>
            <a:r>
              <a:rPr lang="pl" u="sng" dirty="0">
                <a:solidFill>
                  <a:schemeClr val="hlink"/>
                </a:solidFill>
                <a:hlinkClick r:id="rId3"/>
              </a:rPr>
              <a:t>https://github.com/JaRutkowski/eLibrary/issues</a:t>
            </a:r>
            <a:r>
              <a:rPr lang="pl" dirty="0"/>
              <a:t>), modułu “Issues” i wymaga zachowania następujących zasad:</a:t>
            </a:r>
            <a:endParaRPr dirty="0"/>
          </a:p>
          <a:p>
            <a:pPr marL="457200" lvl="0" indent="-342900" algn="l" rtl="0">
              <a:spcBef>
                <a:spcPts val="1600"/>
              </a:spcBef>
              <a:spcAft>
                <a:spcPts val="0"/>
              </a:spcAft>
              <a:buSzPts val="1800"/>
              <a:buChar char="●"/>
            </a:pPr>
            <a:r>
              <a:rPr lang="pl" dirty="0"/>
              <a:t>Zadanie musi posiadać przyporządkowany priorytet (lider) oraz mieć zwięzły lecz oddający sens zgłoszenia tytuł;</a:t>
            </a:r>
            <a:endParaRPr dirty="0"/>
          </a:p>
          <a:p>
            <a:pPr marL="457200" lvl="0" indent="-342900" algn="l" rtl="0">
              <a:spcBef>
                <a:spcPts val="0"/>
              </a:spcBef>
              <a:spcAft>
                <a:spcPts val="0"/>
              </a:spcAft>
              <a:buSzPts val="1800"/>
              <a:buChar char="●"/>
            </a:pPr>
            <a:r>
              <a:rPr lang="pl" dirty="0"/>
              <a:t>Zadanie musi posiadać obszerny opis, w razie potrzeby powinien zawierać również zrzuty ekrany, treści występujących wyjątków etc.;</a:t>
            </a:r>
            <a:endParaRPr dirty="0"/>
          </a:p>
          <a:p>
            <a:pPr marL="457200" lvl="0" indent="-342900" algn="l" rtl="0">
              <a:spcBef>
                <a:spcPts val="0"/>
              </a:spcBef>
              <a:spcAft>
                <a:spcPts val="0"/>
              </a:spcAft>
              <a:buSzPts val="1800"/>
              <a:buChar char="●"/>
            </a:pPr>
            <a:r>
              <a:rPr lang="pl" dirty="0"/>
              <a:t>Zadanie musi posiadać odpowiednie etykiety;</a:t>
            </a:r>
            <a:endParaRPr dirty="0"/>
          </a:p>
          <a:p>
            <a:pPr marL="457200" lvl="0" indent="-342900" algn="l" rtl="0">
              <a:spcBef>
                <a:spcPts val="0"/>
              </a:spcBef>
              <a:spcAft>
                <a:spcPts val="0"/>
              </a:spcAft>
              <a:buSzPts val="1800"/>
              <a:buChar char="●"/>
            </a:pPr>
            <a:r>
              <a:rPr lang="pl" dirty="0"/>
              <a:t>Zadanie musi posiadać odpowiednie przyporządkowania do projektów (lider) oraz milestone’ów (kamieni milowych);</a:t>
            </a:r>
            <a:endParaRPr dirty="0"/>
          </a:p>
        </p:txBody>
      </p:sp>
      <p:sp>
        <p:nvSpPr>
          <p:cNvPr id="2" name="Symbol zastępczy numeru slajdu 1">
            <a:extLst>
              <a:ext uri="{FF2B5EF4-FFF2-40B4-BE49-F238E27FC236}">
                <a16:creationId xmlns:a16="http://schemas.microsoft.com/office/drawing/2014/main" id="{2ED43268-0C55-47D9-A5FF-B5F51DF8E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36</a:t>
            </a:fld>
            <a:endParaRPr lang="p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Wprowadzenie zadania - etykiety </a:t>
            </a:r>
            <a:endParaRPr dirty="0"/>
          </a:p>
        </p:txBody>
      </p:sp>
      <p:sp>
        <p:nvSpPr>
          <p:cNvPr id="299" name="Google Shape;299;p48"/>
          <p:cNvSpPr txBox="1">
            <a:spLocks noGrp="1"/>
          </p:cNvSpPr>
          <p:nvPr>
            <p:ph type="body" idx="1"/>
          </p:nvPr>
        </p:nvSpPr>
        <p:spPr>
          <a:xfrm>
            <a:off x="311700" y="1152475"/>
            <a:ext cx="4010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 systemie wyróżniono następujące grupy etykiet:</a:t>
            </a:r>
            <a:endParaRPr dirty="0"/>
          </a:p>
          <a:p>
            <a:pPr marL="457200" lvl="0" indent="-342900" algn="l" rtl="0">
              <a:spcBef>
                <a:spcPts val="1600"/>
              </a:spcBef>
              <a:spcAft>
                <a:spcPts val="0"/>
              </a:spcAft>
              <a:buSzPts val="1800"/>
              <a:buChar char="●"/>
            </a:pPr>
            <a:r>
              <a:rPr lang="pl" dirty="0"/>
              <a:t>typ zadania (bug, enhancement, refactoring, technology, good first issue, duplicate, invalid, new, CRITICAL);</a:t>
            </a:r>
            <a:endParaRPr dirty="0"/>
          </a:p>
          <a:p>
            <a:pPr marL="457200" lvl="0" indent="-342900" algn="l" rtl="0">
              <a:spcBef>
                <a:spcPts val="0"/>
              </a:spcBef>
              <a:spcAft>
                <a:spcPts val="0"/>
              </a:spcAft>
              <a:buSzPts val="1800"/>
              <a:buChar char="●"/>
            </a:pPr>
            <a:r>
              <a:rPr lang="pl" dirty="0"/>
              <a:t>status realizacji (to improvement, in implementation, in tests);</a:t>
            </a:r>
            <a:endParaRPr dirty="0"/>
          </a:p>
          <a:p>
            <a:pPr marL="457200" lvl="0" indent="-342900" algn="l" rtl="0">
              <a:spcBef>
                <a:spcPts val="0"/>
              </a:spcBef>
              <a:spcAft>
                <a:spcPts val="0"/>
              </a:spcAft>
              <a:buSzPts val="1800"/>
              <a:buChar char="●"/>
            </a:pPr>
            <a:r>
              <a:rPr lang="pl" dirty="0"/>
              <a:t>inne (help wanted, question, wontfix).</a:t>
            </a:r>
            <a:endParaRPr dirty="0"/>
          </a:p>
        </p:txBody>
      </p:sp>
      <p:pic>
        <p:nvPicPr>
          <p:cNvPr id="300" name="Google Shape;300;p48"/>
          <p:cNvPicPr preferRelativeResize="0"/>
          <p:nvPr/>
        </p:nvPicPr>
        <p:blipFill>
          <a:blip r:embed="rId3">
            <a:alphaModFix/>
          </a:blip>
          <a:stretch>
            <a:fillRect/>
          </a:stretch>
        </p:blipFill>
        <p:spPr>
          <a:xfrm>
            <a:off x="4623850" y="1017725"/>
            <a:ext cx="4208450" cy="4032625"/>
          </a:xfrm>
          <a:prstGeom prst="rect">
            <a:avLst/>
          </a:prstGeom>
          <a:noFill/>
          <a:ln>
            <a:noFill/>
          </a:ln>
        </p:spPr>
      </p:pic>
      <p:sp>
        <p:nvSpPr>
          <p:cNvPr id="2" name="Symbol zastępczy numeru slajdu 1">
            <a:extLst>
              <a:ext uri="{FF2B5EF4-FFF2-40B4-BE49-F238E27FC236}">
                <a16:creationId xmlns:a16="http://schemas.microsoft.com/office/drawing/2014/main" id="{FF4A4E52-ABD2-411F-AE54-2EF64E80E6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37</a:t>
            </a:fld>
            <a:endParaRPr lang="p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Wprowadzenia zadania - projekty</a:t>
            </a:r>
            <a:endParaRPr dirty="0"/>
          </a:p>
        </p:txBody>
      </p:sp>
      <p:sp>
        <p:nvSpPr>
          <p:cNvPr id="306" name="Google Shape;306;p49"/>
          <p:cNvSpPr txBox="1">
            <a:spLocks noGrp="1"/>
          </p:cNvSpPr>
          <p:nvPr>
            <p:ph type="body" idx="1"/>
          </p:nvPr>
        </p:nvSpPr>
        <p:spPr>
          <a:xfrm>
            <a:off x="311700" y="1152475"/>
            <a:ext cx="5037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W systemie wyróżniono następujące grupy projektów:</a:t>
            </a:r>
            <a:endParaRPr sz="1400" dirty="0"/>
          </a:p>
          <a:p>
            <a:pPr marL="457200" lvl="0" indent="-317500" algn="l" rtl="0">
              <a:spcBef>
                <a:spcPts val="1600"/>
              </a:spcBef>
              <a:spcAft>
                <a:spcPts val="0"/>
              </a:spcAft>
              <a:buSzPts val="1400"/>
              <a:buChar char="●"/>
            </a:pPr>
            <a:r>
              <a:rPr lang="pl" sz="1400" dirty="0"/>
              <a:t>produkcyjne;</a:t>
            </a:r>
            <a:endParaRPr sz="1400" dirty="0"/>
          </a:p>
          <a:p>
            <a:pPr marL="457200" lvl="0" indent="-317500" algn="l" rtl="0">
              <a:spcBef>
                <a:spcPts val="0"/>
              </a:spcBef>
              <a:spcAft>
                <a:spcPts val="0"/>
              </a:spcAft>
              <a:buSzPts val="1400"/>
              <a:buChar char="●"/>
            </a:pPr>
            <a:r>
              <a:rPr lang="pl" sz="1400" dirty="0"/>
              <a:t>błędy.</a:t>
            </a:r>
            <a:endParaRPr sz="1400" dirty="0"/>
          </a:p>
          <a:p>
            <a:pPr marL="0" lvl="0" indent="0" algn="l" rtl="0">
              <a:spcBef>
                <a:spcPts val="1600"/>
              </a:spcBef>
              <a:spcAft>
                <a:spcPts val="0"/>
              </a:spcAft>
              <a:buNone/>
            </a:pPr>
            <a:r>
              <a:rPr lang="pl" sz="1400" dirty="0"/>
              <a:t>Projekty produkcyjne związane są z pulą zadań do realizacji w kontekście produkcji następnych wersji oprogramowania. Ograniczone są limitem czasowym. </a:t>
            </a:r>
            <a:endParaRPr sz="1400" dirty="0"/>
          </a:p>
          <a:p>
            <a:pPr marL="0" lvl="0" indent="0" algn="l" rtl="0">
              <a:spcBef>
                <a:spcPts val="1600"/>
              </a:spcBef>
              <a:spcAft>
                <a:spcPts val="0"/>
              </a:spcAft>
              <a:buNone/>
            </a:pPr>
            <a:r>
              <a:rPr lang="pl" sz="1400" dirty="0"/>
              <a:t>Projekty błędów związane są z pulą zadań typu błąd i nie mają ograniczeń czasowych. Zadania mogą należeć do wielu grup projektów i tym samym również do wielu projektów.</a:t>
            </a:r>
            <a:endParaRPr sz="1400" dirty="0"/>
          </a:p>
          <a:p>
            <a:pPr marL="0" lvl="0" indent="0" algn="l" rtl="0">
              <a:spcBef>
                <a:spcPts val="1600"/>
              </a:spcBef>
              <a:spcAft>
                <a:spcPts val="0"/>
              </a:spcAft>
              <a:buNone/>
            </a:pPr>
            <a:r>
              <a:rPr lang="pl" sz="1400" dirty="0"/>
              <a:t>Projekty znajdują się z platformie github.com w sekcji “Projects”</a:t>
            </a:r>
            <a:endParaRPr sz="1400" dirty="0"/>
          </a:p>
          <a:p>
            <a:pPr marL="0" lvl="0" indent="0" algn="l" rtl="0">
              <a:spcBef>
                <a:spcPts val="1600"/>
              </a:spcBef>
              <a:spcAft>
                <a:spcPts val="1600"/>
              </a:spcAft>
              <a:buNone/>
            </a:pPr>
            <a:endParaRPr sz="1400" dirty="0"/>
          </a:p>
        </p:txBody>
      </p:sp>
      <p:pic>
        <p:nvPicPr>
          <p:cNvPr id="307" name="Google Shape;307;p49"/>
          <p:cNvPicPr preferRelativeResize="0"/>
          <p:nvPr/>
        </p:nvPicPr>
        <p:blipFill>
          <a:blip r:embed="rId3">
            <a:alphaModFix/>
          </a:blip>
          <a:stretch>
            <a:fillRect/>
          </a:stretch>
        </p:blipFill>
        <p:spPr>
          <a:xfrm>
            <a:off x="5438050" y="1801525"/>
            <a:ext cx="3517450" cy="1540450"/>
          </a:xfrm>
          <a:prstGeom prst="rect">
            <a:avLst/>
          </a:prstGeom>
          <a:noFill/>
          <a:ln>
            <a:noFill/>
          </a:ln>
        </p:spPr>
      </p:pic>
      <p:sp>
        <p:nvSpPr>
          <p:cNvPr id="2" name="Symbol zastępczy numeru slajdu 1">
            <a:extLst>
              <a:ext uri="{FF2B5EF4-FFF2-40B4-BE49-F238E27FC236}">
                <a16:creationId xmlns:a16="http://schemas.microsoft.com/office/drawing/2014/main" id="{24CD70E9-673C-41C6-8CFD-7DC5A5271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38</a:t>
            </a:fld>
            <a:endParaRPr lang="p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50"/>
          <p:cNvPicPr preferRelativeResize="0"/>
          <p:nvPr/>
        </p:nvPicPr>
        <p:blipFill>
          <a:blip r:embed="rId3">
            <a:alphaModFix/>
          </a:blip>
          <a:stretch>
            <a:fillRect/>
          </a:stretch>
        </p:blipFill>
        <p:spPr>
          <a:xfrm>
            <a:off x="1744488" y="50750"/>
            <a:ext cx="5655024" cy="4487926"/>
          </a:xfrm>
          <a:prstGeom prst="rect">
            <a:avLst/>
          </a:prstGeom>
          <a:noFill/>
          <a:ln>
            <a:noFill/>
          </a:ln>
        </p:spPr>
      </p:pic>
      <p:sp>
        <p:nvSpPr>
          <p:cNvPr id="313" name="Google Shape;313;p50"/>
          <p:cNvSpPr txBox="1"/>
          <p:nvPr/>
        </p:nvSpPr>
        <p:spPr>
          <a:xfrm>
            <a:off x="1763688" y="4629475"/>
            <a:ext cx="56166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Przykład wprowadzonego zadania w systemie</a:t>
            </a:r>
            <a:endParaRPr/>
          </a:p>
        </p:txBody>
      </p:sp>
      <p:sp>
        <p:nvSpPr>
          <p:cNvPr id="2" name="Symbol zastępczy numeru slajdu 1">
            <a:extLst>
              <a:ext uri="{FF2B5EF4-FFF2-40B4-BE49-F238E27FC236}">
                <a16:creationId xmlns:a16="http://schemas.microsoft.com/office/drawing/2014/main" id="{348E3B5E-6594-4F62-AAEC-CD4A25B877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39</a:t>
            </a:fld>
            <a:endParaRPr lang="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dirty="0"/>
              <a:t>Struktura projektu</a:t>
            </a:r>
            <a:endParaRPr dirty="0"/>
          </a:p>
        </p:txBody>
      </p:sp>
      <p:sp>
        <p:nvSpPr>
          <p:cNvPr id="2" name="Symbol zastępczy numeru slajdu 1">
            <a:extLst>
              <a:ext uri="{FF2B5EF4-FFF2-40B4-BE49-F238E27FC236}">
                <a16:creationId xmlns:a16="http://schemas.microsoft.com/office/drawing/2014/main" id="{555BA3F5-42CC-4869-94AB-9D7BA97F5A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a:t>
            </a:fld>
            <a:endParaRPr lang="p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Realizacja - rozpoczęcie</a:t>
            </a:r>
            <a:endParaRPr dirty="0"/>
          </a:p>
        </p:txBody>
      </p:sp>
      <p:sp>
        <p:nvSpPr>
          <p:cNvPr id="319" name="Google Shape;319;p51"/>
          <p:cNvSpPr txBox="1">
            <a:spLocks noGrp="1"/>
          </p:cNvSpPr>
          <p:nvPr>
            <p:ph type="body" idx="1"/>
          </p:nvPr>
        </p:nvSpPr>
        <p:spPr>
          <a:xfrm>
            <a:off x="311700" y="1152475"/>
            <a:ext cx="5037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Realizacja zadania zaczyna się w momencie </a:t>
            </a:r>
            <a:r>
              <a:rPr lang="pl" sz="1400" b="1" dirty="0"/>
              <a:t>przypisania osoby realizującej</a:t>
            </a:r>
            <a:r>
              <a:rPr lang="pl" sz="1400" dirty="0"/>
              <a:t> je do zadania (Assign/Assign to me). Zadanie może zostać po konsultacji przydzielone samodzielnie, lub może zostać przydzielone przez lidera.</a:t>
            </a:r>
            <a:endParaRPr sz="1400" dirty="0"/>
          </a:p>
          <a:p>
            <a:pPr marL="0" lvl="0" indent="0" algn="l" rtl="0">
              <a:spcBef>
                <a:spcPts val="1600"/>
              </a:spcBef>
              <a:spcAft>
                <a:spcPts val="1600"/>
              </a:spcAft>
              <a:buNone/>
            </a:pPr>
            <a:r>
              <a:rPr lang="pl" sz="1400" dirty="0"/>
              <a:t>Praca nad zadaniem </a:t>
            </a:r>
            <a:r>
              <a:rPr lang="pl" sz="1400" b="1" dirty="0"/>
              <a:t>rozpoczyna się od utworzenia nowej gałęzi</a:t>
            </a:r>
            <a:r>
              <a:rPr lang="pl" sz="1400" dirty="0"/>
              <a:t> na zadanie, której tytuł stanowi numer zadania oraz jego tytuł oddzielone znakiem podkreślenia np. dla zadania o numerze #1 i tytule “[100] Do something”, nazwa branch’a będzie następująca: #1_Do_something.</a:t>
            </a:r>
            <a:endParaRPr sz="1400" dirty="0"/>
          </a:p>
        </p:txBody>
      </p:sp>
      <p:pic>
        <p:nvPicPr>
          <p:cNvPr id="320" name="Google Shape;320;p51"/>
          <p:cNvPicPr preferRelativeResize="0"/>
          <p:nvPr/>
        </p:nvPicPr>
        <p:blipFill>
          <a:blip r:embed="rId3">
            <a:alphaModFix/>
          </a:blip>
          <a:stretch>
            <a:fillRect/>
          </a:stretch>
        </p:blipFill>
        <p:spPr>
          <a:xfrm>
            <a:off x="5582438" y="1993475"/>
            <a:ext cx="3076575" cy="2466975"/>
          </a:xfrm>
          <a:prstGeom prst="rect">
            <a:avLst/>
          </a:prstGeom>
          <a:noFill/>
          <a:ln>
            <a:noFill/>
          </a:ln>
        </p:spPr>
      </p:pic>
      <p:pic>
        <p:nvPicPr>
          <p:cNvPr id="321" name="Google Shape;321;p51"/>
          <p:cNvPicPr preferRelativeResize="0"/>
          <p:nvPr/>
        </p:nvPicPr>
        <p:blipFill>
          <a:blip r:embed="rId4">
            <a:alphaModFix/>
          </a:blip>
          <a:stretch>
            <a:fillRect/>
          </a:stretch>
        </p:blipFill>
        <p:spPr>
          <a:xfrm>
            <a:off x="5932688" y="509400"/>
            <a:ext cx="2376055" cy="1047075"/>
          </a:xfrm>
          <a:prstGeom prst="rect">
            <a:avLst/>
          </a:prstGeom>
          <a:noFill/>
          <a:ln>
            <a:noFill/>
          </a:ln>
        </p:spPr>
      </p:pic>
      <p:sp>
        <p:nvSpPr>
          <p:cNvPr id="2" name="Symbol zastępczy numeru slajdu 1">
            <a:extLst>
              <a:ext uri="{FF2B5EF4-FFF2-40B4-BE49-F238E27FC236}">
                <a16:creationId xmlns:a16="http://schemas.microsoft.com/office/drawing/2014/main" id="{041DCE0F-E96E-419F-B0D3-58A10B4F0D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40</a:t>
            </a:fld>
            <a:endParaRPr lang="pl"/>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Realizacja - wykonanie</a:t>
            </a:r>
            <a:endParaRPr dirty="0"/>
          </a:p>
        </p:txBody>
      </p:sp>
      <p:sp>
        <p:nvSpPr>
          <p:cNvPr id="327" name="Google Shape;327;p52"/>
          <p:cNvSpPr txBox="1">
            <a:spLocks noGrp="1"/>
          </p:cNvSpPr>
          <p:nvPr>
            <p:ph type="body" idx="1"/>
          </p:nvPr>
        </p:nvSpPr>
        <p:spPr>
          <a:xfrm>
            <a:off x="311700" y="1152475"/>
            <a:ext cx="8472900" cy="35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Po odpowiednim rozpoznaniu zadania według opisu na platformie github.com i ew. uściśleniu zadania należy przejść do implementacji. Nie należy rozpoczynać zadania bez uprzedniego przemyślenia realizacji i zrozumienia funkcjonalności (większe zadania (najczęściej typu enhencement) wymagają wykonania odpowiednich projektów zmian, obejmujących analizę biznesową (funkcjonalną) wymagań, mock’i np. nowych okien aplikacji, projektu struktury bazy danych). Wykonując zadanie należy pamiętać o tym, że w przypadku standardowych funkcjonalności wiele przykładowych rozwiązań istnieje już w systemie, więc należy się nimi wzorować (sprzyja to utrzymaniu spójności tworzonej aplikacji - wykorzystuje się już gotowe, najczęściej sprawdzone rozwiązania). Należy jednak unikać bezmyślnego kopiowania kodu, czasem zmiany wymagają uwspólnienia części kodu.</a:t>
            </a:r>
            <a:endParaRPr sz="1400" dirty="0"/>
          </a:p>
          <a:p>
            <a:pPr marL="0" lvl="0" indent="0" algn="l" rtl="0">
              <a:spcBef>
                <a:spcPts val="1600"/>
              </a:spcBef>
              <a:spcAft>
                <a:spcPts val="1600"/>
              </a:spcAft>
              <a:buNone/>
            </a:pPr>
            <a:r>
              <a:rPr lang="pl" sz="1400" dirty="0"/>
              <a:t>Kod należy pisać w sposób optymalny oraz czytelny. Zmienne, nazwy metod, klas muszą być czytelne i jednoznacznie wskazywać na ich przeznaczenie. Kod musi być sformatowany, a import’y uporządkowane. Realizując zmianę należy szczególnie uważać, aby nie wpłynąć negatywnie na już istniejące funkcjonalności.</a:t>
            </a:r>
            <a:endParaRPr sz="1400" dirty="0"/>
          </a:p>
        </p:txBody>
      </p:sp>
      <p:sp>
        <p:nvSpPr>
          <p:cNvPr id="2" name="Symbol zastępczy numeru slajdu 1">
            <a:extLst>
              <a:ext uri="{FF2B5EF4-FFF2-40B4-BE49-F238E27FC236}">
                <a16:creationId xmlns:a16="http://schemas.microsoft.com/office/drawing/2014/main" id="{C3D595F9-3650-41FD-B7C5-5CCEF100B8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41</a:t>
            </a:fld>
            <a:endParaRPr lang="pl"/>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Realizacja - zakończenie</a:t>
            </a:r>
            <a:endParaRPr dirty="0"/>
          </a:p>
        </p:txBody>
      </p:sp>
      <p:sp>
        <p:nvSpPr>
          <p:cNvPr id="333" name="Google Shape;333;p53"/>
          <p:cNvSpPr txBox="1">
            <a:spLocks noGrp="1"/>
          </p:cNvSpPr>
          <p:nvPr>
            <p:ph type="body" idx="1"/>
          </p:nvPr>
        </p:nvSpPr>
        <p:spPr>
          <a:xfrm>
            <a:off x="311700" y="1152475"/>
            <a:ext cx="8472900" cy="3509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Po wykonaniu zmian należy wykonać następujące czynności:</a:t>
            </a:r>
            <a:endParaRPr sz="1400" dirty="0"/>
          </a:p>
          <a:p>
            <a:pPr marL="457200" lvl="0" indent="-317500" algn="l" rtl="0">
              <a:spcBef>
                <a:spcPts val="1600"/>
              </a:spcBef>
              <a:spcAft>
                <a:spcPts val="0"/>
              </a:spcAft>
              <a:buSzPts val="1400"/>
              <a:buChar char="●"/>
            </a:pPr>
            <a:r>
              <a:rPr lang="pl" sz="1400" dirty="0"/>
              <a:t>Skompilować kod (</a:t>
            </a:r>
            <a:r>
              <a:rPr lang="pl" sz="1400" i="1" dirty="0"/>
              <a:t>mvn clean install</a:t>
            </a:r>
            <a:r>
              <a:rPr lang="pl" sz="1400" dirty="0"/>
              <a:t>) oraz wykonać testy manualne realizowanej funkcjonalności w celu upewnienia się, że działa ona zgodnie z wymaganiami funkcjonalnymi opisanymi w zadaniu (kod zawsze musi się kompilować </a:t>
            </a:r>
            <a:r>
              <a:rPr lang="pl" sz="1400" dirty="0">
                <a:solidFill>
                  <a:srgbClr val="FF0000"/>
                </a:solidFill>
              </a:rPr>
              <a:t>(!)</a:t>
            </a:r>
            <a:r>
              <a:rPr lang="pl" sz="1400" dirty="0"/>
              <a:t>);</a:t>
            </a:r>
            <a:endParaRPr sz="1400" dirty="0"/>
          </a:p>
          <a:p>
            <a:pPr marL="457200" lvl="0" indent="-317500" algn="l" rtl="0">
              <a:spcBef>
                <a:spcPts val="0"/>
              </a:spcBef>
              <a:spcAft>
                <a:spcPts val="0"/>
              </a:spcAft>
              <a:buSzPts val="1400"/>
              <a:buChar char="●"/>
            </a:pPr>
            <a:r>
              <a:rPr lang="pl" sz="1400" dirty="0"/>
              <a:t>Weryfikacja kodu i ewentualny refactoring (w tym celu można użyć polecenia konsoli </a:t>
            </a:r>
            <a:r>
              <a:rPr lang="pl" sz="1400" i="1" dirty="0"/>
              <a:t>git diff</a:t>
            </a:r>
            <a:r>
              <a:rPr lang="pl" sz="1400" dirty="0"/>
              <a:t> (</a:t>
            </a:r>
            <a:r>
              <a:rPr lang="pl" sz="1400" i="1" dirty="0"/>
              <a:t>git diff --cached</a:t>
            </a:r>
            <a:r>
              <a:rPr lang="pl" sz="1400" dirty="0"/>
              <a:t> (po dodaniu plików (</a:t>
            </a:r>
            <a:r>
              <a:rPr lang="pl" sz="1400" i="1" dirty="0"/>
              <a:t>git add *</a:t>
            </a:r>
            <a:r>
              <a:rPr lang="pl" sz="1400" dirty="0"/>
              <a:t>)), lub narzędzia TortoiseGIT/IntelliJ).  </a:t>
            </a:r>
            <a:endParaRPr sz="1400" dirty="0"/>
          </a:p>
          <a:p>
            <a:pPr marL="0" lvl="0" indent="0" algn="l" rtl="0">
              <a:spcBef>
                <a:spcPts val="1600"/>
              </a:spcBef>
              <a:spcAft>
                <a:spcPts val="0"/>
              </a:spcAft>
              <a:buNone/>
            </a:pPr>
            <a:r>
              <a:rPr lang="pl" sz="1400" dirty="0"/>
              <a:t>Po ich wykonaniu przechodzi się do fazy przekazywania zmiany do weryfikacji. Odbywa się to w sposób następujący.</a:t>
            </a:r>
            <a:endParaRPr sz="1400" dirty="0"/>
          </a:p>
          <a:p>
            <a:pPr marL="457200" lvl="0" indent="-317500" algn="l" rtl="0">
              <a:spcBef>
                <a:spcPts val="1600"/>
              </a:spcBef>
              <a:spcAft>
                <a:spcPts val="0"/>
              </a:spcAft>
              <a:buSzPts val="1400"/>
              <a:buChar char="●"/>
            </a:pPr>
            <a:r>
              <a:rPr lang="pl" sz="1400" dirty="0"/>
              <a:t>Należy zmianę zacommit’ować (git commit -m “</a:t>
            </a:r>
            <a:r>
              <a:rPr lang="pl" sz="1400" dirty="0">
                <a:solidFill>
                  <a:srgbClr val="FF9900"/>
                </a:solidFill>
              </a:rPr>
              <a:t>JaRutkowski</a:t>
            </a:r>
            <a:r>
              <a:rPr lang="pl" sz="1400" dirty="0"/>
              <a:t> </a:t>
            </a:r>
            <a:r>
              <a:rPr lang="pl" sz="1400" dirty="0">
                <a:solidFill>
                  <a:srgbClr val="4A86E8"/>
                </a:solidFill>
              </a:rPr>
              <a:t>#1</a:t>
            </a:r>
            <a:r>
              <a:rPr lang="pl" sz="1400" dirty="0"/>
              <a:t> </a:t>
            </a:r>
            <a:r>
              <a:rPr lang="pl" sz="1400" dirty="0">
                <a:solidFill>
                  <a:srgbClr val="9900FF"/>
                </a:solidFill>
              </a:rPr>
              <a:t>Some bug fix.</a:t>
            </a:r>
            <a:r>
              <a:rPr lang="pl" sz="1400" dirty="0"/>
              <a:t>” oraz git push). Commitując zmianę trzeba podać podpowiedni tytuł składający się z elementów:</a:t>
            </a:r>
            <a:endParaRPr sz="1400" dirty="0"/>
          </a:p>
          <a:p>
            <a:pPr marL="457200" lvl="0" indent="0" algn="l" rtl="0">
              <a:spcBef>
                <a:spcPts val="1600"/>
              </a:spcBef>
              <a:spcAft>
                <a:spcPts val="1600"/>
              </a:spcAft>
              <a:buNone/>
            </a:pPr>
            <a:r>
              <a:rPr lang="pl" sz="1400" dirty="0">
                <a:solidFill>
                  <a:srgbClr val="FF9900"/>
                </a:solidFill>
              </a:rPr>
              <a:t>ImNazwisko</a:t>
            </a:r>
            <a:r>
              <a:rPr lang="pl" sz="1400" dirty="0"/>
              <a:t> </a:t>
            </a:r>
            <a:r>
              <a:rPr lang="pl" sz="1400" dirty="0">
                <a:solidFill>
                  <a:srgbClr val="4A86E8"/>
                </a:solidFill>
              </a:rPr>
              <a:t>#NrZad</a:t>
            </a:r>
            <a:r>
              <a:rPr lang="pl" sz="1400" dirty="0"/>
              <a:t> </a:t>
            </a:r>
            <a:r>
              <a:rPr lang="pl" sz="1400" dirty="0">
                <a:solidFill>
                  <a:srgbClr val="9900FF"/>
                </a:solidFill>
              </a:rPr>
              <a:t>Tytuł zadania z zakładki Issue</a:t>
            </a:r>
            <a:endParaRPr sz="1400" dirty="0">
              <a:solidFill>
                <a:srgbClr val="9900FF"/>
              </a:solidFill>
            </a:endParaRPr>
          </a:p>
        </p:txBody>
      </p:sp>
      <p:sp>
        <p:nvSpPr>
          <p:cNvPr id="2" name="Symbol zastępczy numeru slajdu 1">
            <a:extLst>
              <a:ext uri="{FF2B5EF4-FFF2-40B4-BE49-F238E27FC236}">
                <a16:creationId xmlns:a16="http://schemas.microsoft.com/office/drawing/2014/main" id="{0B8E2566-DD88-451F-86C5-7F70AE08C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42</a:t>
            </a:fld>
            <a:endParaRPr lang="pl"/>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Realizacja - zakończenie</a:t>
            </a:r>
            <a:endParaRPr dirty="0"/>
          </a:p>
        </p:txBody>
      </p:sp>
      <p:sp>
        <p:nvSpPr>
          <p:cNvPr id="339" name="Google Shape;339;p54"/>
          <p:cNvSpPr txBox="1">
            <a:spLocks noGrp="1"/>
          </p:cNvSpPr>
          <p:nvPr>
            <p:ph type="body" idx="1"/>
          </p:nvPr>
        </p:nvSpPr>
        <p:spPr>
          <a:xfrm>
            <a:off x="311700" y="1152475"/>
            <a:ext cx="8472900" cy="35091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sz="1400" dirty="0"/>
              <a:t>Należy utworzyć pull request’a w celu przekazania zadania do weryfikacji. Tworząc pull requesta trzeba uzupełnić odpowiednie pola - reviewer, assignees, label, project, milestone według danych z zadania (Issue). W razie potrzeby można przekazać osobie wykonującej weryfikację komentarz.</a:t>
            </a:r>
            <a:endParaRPr sz="1400" dirty="0"/>
          </a:p>
        </p:txBody>
      </p:sp>
      <p:sp>
        <p:nvSpPr>
          <p:cNvPr id="2" name="Symbol zastępczy numeru slajdu 1">
            <a:extLst>
              <a:ext uri="{FF2B5EF4-FFF2-40B4-BE49-F238E27FC236}">
                <a16:creationId xmlns:a16="http://schemas.microsoft.com/office/drawing/2014/main" id="{F291EB90-2812-4372-8248-44DF0A469B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43</a:t>
            </a:fld>
            <a:endParaRPr lang="pl"/>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55"/>
          <p:cNvPicPr preferRelativeResize="0"/>
          <p:nvPr/>
        </p:nvPicPr>
        <p:blipFill>
          <a:blip r:embed="rId3">
            <a:alphaModFix/>
          </a:blip>
          <a:stretch>
            <a:fillRect/>
          </a:stretch>
        </p:blipFill>
        <p:spPr>
          <a:xfrm>
            <a:off x="865800" y="71100"/>
            <a:ext cx="7412401" cy="1030975"/>
          </a:xfrm>
          <a:prstGeom prst="rect">
            <a:avLst/>
          </a:prstGeom>
          <a:noFill/>
          <a:ln>
            <a:noFill/>
          </a:ln>
        </p:spPr>
      </p:pic>
      <p:pic>
        <p:nvPicPr>
          <p:cNvPr id="345" name="Google Shape;345;p55"/>
          <p:cNvPicPr preferRelativeResize="0"/>
          <p:nvPr/>
        </p:nvPicPr>
        <p:blipFill>
          <a:blip r:embed="rId4">
            <a:alphaModFix/>
          </a:blip>
          <a:stretch>
            <a:fillRect/>
          </a:stretch>
        </p:blipFill>
        <p:spPr>
          <a:xfrm>
            <a:off x="2197625" y="1102086"/>
            <a:ext cx="4748751" cy="3487364"/>
          </a:xfrm>
          <a:prstGeom prst="rect">
            <a:avLst/>
          </a:prstGeom>
          <a:noFill/>
          <a:ln>
            <a:noFill/>
          </a:ln>
        </p:spPr>
      </p:pic>
      <p:sp>
        <p:nvSpPr>
          <p:cNvPr id="346" name="Google Shape;346;p55"/>
          <p:cNvSpPr txBox="1"/>
          <p:nvPr/>
        </p:nvSpPr>
        <p:spPr>
          <a:xfrm>
            <a:off x="1763688" y="4629475"/>
            <a:ext cx="56166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Przykład tworzenia pull request’a systemie</a:t>
            </a:r>
            <a:endParaRPr/>
          </a:p>
        </p:txBody>
      </p:sp>
      <p:sp>
        <p:nvSpPr>
          <p:cNvPr id="2" name="Symbol zastępczy numeru slajdu 1">
            <a:extLst>
              <a:ext uri="{FF2B5EF4-FFF2-40B4-BE49-F238E27FC236}">
                <a16:creationId xmlns:a16="http://schemas.microsoft.com/office/drawing/2014/main" id="{ABDAD55A-F764-4818-92D1-66640F2219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44</a:t>
            </a:fld>
            <a:endParaRPr lang="pl"/>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Weryfikacja</a:t>
            </a:r>
            <a:endParaRPr dirty="0"/>
          </a:p>
        </p:txBody>
      </p:sp>
      <p:sp>
        <p:nvSpPr>
          <p:cNvPr id="352" name="Google Shape;352;p56"/>
          <p:cNvSpPr txBox="1">
            <a:spLocks noGrp="1"/>
          </p:cNvSpPr>
          <p:nvPr>
            <p:ph type="body" idx="1"/>
          </p:nvPr>
        </p:nvSpPr>
        <p:spPr>
          <a:xfrm>
            <a:off x="311700" y="2130600"/>
            <a:ext cx="8279700" cy="25311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pl" sz="1400" dirty="0"/>
              <a:t>Weryfikacja techniczna kodu (na poziomie platformy github.com należy przeglądnąć wszystkie pliki zaznaczając przy tym pole ‘view’, w przypadku uwag, należy je przekazać w komentarzach).</a:t>
            </a:r>
            <a:endParaRPr sz="1400" dirty="0"/>
          </a:p>
          <a:p>
            <a:pPr marL="457200" lvl="0" indent="-317500" algn="l" rtl="0">
              <a:spcBef>
                <a:spcPts val="0"/>
              </a:spcBef>
              <a:spcAft>
                <a:spcPts val="0"/>
              </a:spcAft>
              <a:buSzPts val="1400"/>
              <a:buChar char="●"/>
            </a:pPr>
            <a:r>
              <a:rPr lang="pl" sz="1400" dirty="0"/>
              <a:t>Weryfikacja merytoryczna (w ramach tego etapu osoba weryfikująca zobowiązana jest do uruchomienia zmiany na swoim lokalnym środowisku i przeprowadzenia testu manualnego).</a:t>
            </a:r>
            <a:endParaRPr sz="1400" dirty="0"/>
          </a:p>
          <a:p>
            <a:pPr marL="457200" lvl="0" indent="-317500" algn="l" rtl="0">
              <a:spcBef>
                <a:spcPts val="0"/>
              </a:spcBef>
              <a:spcAft>
                <a:spcPts val="0"/>
              </a:spcAft>
              <a:buSzPts val="1400"/>
              <a:buChar char="●"/>
            </a:pPr>
            <a:r>
              <a:rPr lang="pl" sz="1400" dirty="0"/>
              <a:t>Weryfikacja zakończyć się może akceptacją, co rozpoczyna proces wdrażania zmiany, lub zwróceniem zmiany do dalszej realizacji np. z powodu uwag dotyczących kodu, sposobu działania - niezgodnego ze specyfikacją zadania.</a:t>
            </a:r>
            <a:endParaRPr sz="1400" dirty="0"/>
          </a:p>
        </p:txBody>
      </p:sp>
      <p:pic>
        <p:nvPicPr>
          <p:cNvPr id="353" name="Google Shape;353;p56"/>
          <p:cNvPicPr preferRelativeResize="0"/>
          <p:nvPr/>
        </p:nvPicPr>
        <p:blipFill>
          <a:blip r:embed="rId3">
            <a:alphaModFix/>
          </a:blip>
          <a:stretch>
            <a:fillRect/>
          </a:stretch>
        </p:blipFill>
        <p:spPr>
          <a:xfrm>
            <a:off x="5169900" y="79750"/>
            <a:ext cx="3769950" cy="2050850"/>
          </a:xfrm>
          <a:prstGeom prst="rect">
            <a:avLst/>
          </a:prstGeom>
          <a:noFill/>
          <a:ln>
            <a:noFill/>
          </a:ln>
        </p:spPr>
      </p:pic>
      <p:sp>
        <p:nvSpPr>
          <p:cNvPr id="354" name="Google Shape;354;p56"/>
          <p:cNvSpPr txBox="1"/>
          <p:nvPr/>
        </p:nvSpPr>
        <p:spPr>
          <a:xfrm>
            <a:off x="311700" y="1022600"/>
            <a:ext cx="5077800" cy="68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pl">
                <a:solidFill>
                  <a:schemeClr val="dk2"/>
                </a:solidFill>
              </a:rPr>
              <a:t>Weryfikacji muszą podlegać wszystkie realizowane zadania. Weryfikacja rozpoczyna się po przekazaniu pull requesta do ‘reviewer’a’. Osoba taka otrzymuje stosowną wiadomość e-mail. Weryfikacja składa się z etapów:</a:t>
            </a:r>
            <a:endParaRPr/>
          </a:p>
        </p:txBody>
      </p:sp>
      <p:sp>
        <p:nvSpPr>
          <p:cNvPr id="2" name="Symbol zastępczy numeru slajdu 1">
            <a:extLst>
              <a:ext uri="{FF2B5EF4-FFF2-40B4-BE49-F238E27FC236}">
                <a16:creationId xmlns:a16="http://schemas.microsoft.com/office/drawing/2014/main" id="{81114300-1686-4D18-BCB2-3D72972C61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45</a:t>
            </a:fld>
            <a:endParaRPr lang="pl"/>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7"/>
          <p:cNvPicPr preferRelativeResize="0"/>
          <p:nvPr/>
        </p:nvPicPr>
        <p:blipFill>
          <a:blip r:embed="rId3">
            <a:alphaModFix/>
          </a:blip>
          <a:stretch>
            <a:fillRect/>
          </a:stretch>
        </p:blipFill>
        <p:spPr>
          <a:xfrm>
            <a:off x="152400" y="71075"/>
            <a:ext cx="8839200" cy="1440594"/>
          </a:xfrm>
          <a:prstGeom prst="rect">
            <a:avLst/>
          </a:prstGeom>
          <a:noFill/>
          <a:ln>
            <a:noFill/>
          </a:ln>
        </p:spPr>
      </p:pic>
      <p:pic>
        <p:nvPicPr>
          <p:cNvPr id="360" name="Google Shape;360;p57"/>
          <p:cNvPicPr preferRelativeResize="0"/>
          <p:nvPr/>
        </p:nvPicPr>
        <p:blipFill>
          <a:blip r:embed="rId4">
            <a:alphaModFix/>
          </a:blip>
          <a:stretch>
            <a:fillRect/>
          </a:stretch>
        </p:blipFill>
        <p:spPr>
          <a:xfrm>
            <a:off x="152400" y="1664069"/>
            <a:ext cx="5102123" cy="3327030"/>
          </a:xfrm>
          <a:prstGeom prst="rect">
            <a:avLst/>
          </a:prstGeom>
          <a:noFill/>
          <a:ln>
            <a:noFill/>
          </a:ln>
        </p:spPr>
      </p:pic>
      <p:pic>
        <p:nvPicPr>
          <p:cNvPr id="361" name="Google Shape;361;p57"/>
          <p:cNvPicPr preferRelativeResize="0"/>
          <p:nvPr/>
        </p:nvPicPr>
        <p:blipFill>
          <a:blip r:embed="rId5">
            <a:alphaModFix/>
          </a:blip>
          <a:stretch>
            <a:fillRect/>
          </a:stretch>
        </p:blipFill>
        <p:spPr>
          <a:xfrm>
            <a:off x="5406923" y="2360519"/>
            <a:ext cx="3584677" cy="1934126"/>
          </a:xfrm>
          <a:prstGeom prst="rect">
            <a:avLst/>
          </a:prstGeom>
          <a:noFill/>
          <a:ln>
            <a:noFill/>
          </a:ln>
        </p:spPr>
      </p:pic>
      <p:sp>
        <p:nvSpPr>
          <p:cNvPr id="2" name="Symbol zastępczy numeru slajdu 1">
            <a:extLst>
              <a:ext uri="{FF2B5EF4-FFF2-40B4-BE49-F238E27FC236}">
                <a16:creationId xmlns:a16="http://schemas.microsoft.com/office/drawing/2014/main" id="{4022EA2F-5395-417F-BAE4-EEB746C04A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46</a:t>
            </a:fld>
            <a:endParaRPr lang="pl"/>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Wdrażanie</a:t>
            </a:r>
            <a:endParaRPr dirty="0"/>
          </a:p>
        </p:txBody>
      </p:sp>
      <p:sp>
        <p:nvSpPr>
          <p:cNvPr id="367" name="Google Shape;367;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sz="1400" dirty="0"/>
              <a:t>Wdrażanie zmiany polega na wykonaniu merge’u (wykonywany jest on zawsze przez weryfikatora</a:t>
            </a:r>
            <a:r>
              <a:rPr lang="pl" sz="1400" dirty="0">
                <a:solidFill>
                  <a:srgbClr val="FF0000"/>
                </a:solidFill>
              </a:rPr>
              <a:t> (!)</a:t>
            </a:r>
            <a:r>
              <a:rPr lang="pl" sz="1400" dirty="0"/>
              <a:t>). W jego wyniku gałąź na której wykonywana była zmiana zostaje scalona z gałęzią produkcyjną (gałąź produkcyjna dla środowiska developerskiego to gałąź ‘develop’, mogą jednak istnieć inne gałęzie - na tym samym bądź innych serwerach - przeznaczone np. dla dostarczania wersji Klientowi). Czynność ta rozpoczyna etap wdrażania zmiany w zależności od skomplikowania procesu ciągłej integracji (ang. </a:t>
            </a:r>
            <a:r>
              <a:rPr lang="pl" sz="1400" i="1" dirty="0"/>
              <a:t>continuous integration - CI</a:t>
            </a:r>
            <a:r>
              <a:rPr lang="pl" sz="1400" dirty="0"/>
              <a:t>) i ciągłego dostarczania (ang. </a:t>
            </a:r>
            <a:r>
              <a:rPr lang="pl" sz="1400" i="1" dirty="0"/>
              <a:t>continuous delivery - CD</a:t>
            </a:r>
            <a:r>
              <a:rPr lang="pl" sz="1400" dirty="0"/>
              <a:t>) uruchamiając kaskadę czynności. W przypadku systemu eLibrary używane jest narzędzie heroku budujące wersję po każdym merge’u do gałęzi develop. Zagadnienie to zostanie opisane w ramach następnych slajdów (Temat: XXX).</a:t>
            </a:r>
            <a:endParaRPr sz="1400" dirty="0"/>
          </a:p>
          <a:p>
            <a:pPr marL="0" lvl="0" indent="0" algn="l" rtl="0">
              <a:spcBef>
                <a:spcPts val="1600"/>
              </a:spcBef>
              <a:spcAft>
                <a:spcPts val="1600"/>
              </a:spcAft>
              <a:buNone/>
            </a:pPr>
            <a:r>
              <a:rPr lang="pl" sz="1400" dirty="0"/>
              <a:t>Wdrożenie zmiany powinno być uzupełnione o wykonanie testów na zbudowanej wersji na gałęzi develop (testy integracyjne). Po wykonaniu wdrożenia należy pamiętać o zmianach statusów wykonywanych zmian oraz o zmian labal’i (np. z ‘in progress’ na ‘in tests’). Zmerge’owane gałęzie są usuwane przez osobę wykonującą review - merge’ującego (istnieje możliwość przywrócenia usuniętych gałęzi).</a:t>
            </a:r>
            <a:endParaRPr sz="1400" dirty="0"/>
          </a:p>
        </p:txBody>
      </p:sp>
      <p:sp>
        <p:nvSpPr>
          <p:cNvPr id="2" name="Symbol zastępczy numeru slajdu 1">
            <a:extLst>
              <a:ext uri="{FF2B5EF4-FFF2-40B4-BE49-F238E27FC236}">
                <a16:creationId xmlns:a16="http://schemas.microsoft.com/office/drawing/2014/main" id="{E2FBB02E-6DF5-455D-8CAD-9E17F38E1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47</a:t>
            </a:fld>
            <a:endParaRPr lang="pl"/>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59"/>
          <p:cNvPicPr preferRelativeResize="0"/>
          <p:nvPr/>
        </p:nvPicPr>
        <p:blipFill>
          <a:blip r:embed="rId3">
            <a:alphaModFix/>
          </a:blip>
          <a:stretch>
            <a:fillRect/>
          </a:stretch>
        </p:blipFill>
        <p:spPr>
          <a:xfrm>
            <a:off x="141250" y="937638"/>
            <a:ext cx="8861500" cy="3268225"/>
          </a:xfrm>
          <a:prstGeom prst="rect">
            <a:avLst/>
          </a:prstGeom>
          <a:noFill/>
          <a:ln>
            <a:noFill/>
          </a:ln>
        </p:spPr>
      </p:pic>
      <p:sp>
        <p:nvSpPr>
          <p:cNvPr id="373" name="Google Shape;373;p59"/>
          <p:cNvSpPr txBox="1"/>
          <p:nvPr/>
        </p:nvSpPr>
        <p:spPr>
          <a:xfrm>
            <a:off x="1763688" y="4487175"/>
            <a:ext cx="56166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l"/>
              <a:t>Przykładowy schemat poglądowy cyklu produkcyjnego oprogramowania wytwarzanego w metodyce Scrum</a:t>
            </a:r>
            <a:endParaRPr/>
          </a:p>
        </p:txBody>
      </p:sp>
      <p:sp>
        <p:nvSpPr>
          <p:cNvPr id="2" name="Symbol zastępczy numeru slajdu 1">
            <a:extLst>
              <a:ext uri="{FF2B5EF4-FFF2-40B4-BE49-F238E27FC236}">
                <a16:creationId xmlns:a16="http://schemas.microsoft.com/office/drawing/2014/main" id="{04B0BB40-1167-40CF-A43D-53232AADE1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48</a:t>
            </a:fld>
            <a:endParaRPr lang="pl"/>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60"/>
          <p:cNvPicPr preferRelativeResize="0"/>
          <p:nvPr/>
        </p:nvPicPr>
        <p:blipFill>
          <a:blip r:embed="rId3">
            <a:alphaModFix/>
          </a:blip>
          <a:stretch>
            <a:fillRect/>
          </a:stretch>
        </p:blipFill>
        <p:spPr>
          <a:xfrm>
            <a:off x="1000125" y="152400"/>
            <a:ext cx="7143750" cy="1038225"/>
          </a:xfrm>
          <a:prstGeom prst="rect">
            <a:avLst/>
          </a:prstGeom>
          <a:noFill/>
          <a:ln>
            <a:noFill/>
          </a:ln>
        </p:spPr>
      </p:pic>
      <p:pic>
        <p:nvPicPr>
          <p:cNvPr id="379" name="Google Shape;379;p60"/>
          <p:cNvPicPr preferRelativeResize="0"/>
          <p:nvPr/>
        </p:nvPicPr>
        <p:blipFill>
          <a:blip r:embed="rId4">
            <a:alphaModFix/>
          </a:blip>
          <a:stretch>
            <a:fillRect/>
          </a:stretch>
        </p:blipFill>
        <p:spPr>
          <a:xfrm>
            <a:off x="1494200" y="2024338"/>
            <a:ext cx="2200275" cy="1838325"/>
          </a:xfrm>
          <a:prstGeom prst="rect">
            <a:avLst/>
          </a:prstGeom>
          <a:noFill/>
          <a:ln>
            <a:noFill/>
          </a:ln>
        </p:spPr>
      </p:pic>
      <p:pic>
        <p:nvPicPr>
          <p:cNvPr id="380" name="Google Shape;380;p60"/>
          <p:cNvPicPr preferRelativeResize="0"/>
          <p:nvPr/>
        </p:nvPicPr>
        <p:blipFill>
          <a:blip r:embed="rId5">
            <a:alphaModFix/>
          </a:blip>
          <a:stretch>
            <a:fillRect/>
          </a:stretch>
        </p:blipFill>
        <p:spPr>
          <a:xfrm>
            <a:off x="5066650" y="1271875"/>
            <a:ext cx="3476625" cy="3343275"/>
          </a:xfrm>
          <a:prstGeom prst="rect">
            <a:avLst/>
          </a:prstGeom>
          <a:noFill/>
          <a:ln>
            <a:noFill/>
          </a:ln>
        </p:spPr>
      </p:pic>
      <p:sp>
        <p:nvSpPr>
          <p:cNvPr id="2" name="Symbol zastępczy numeru slajdu 1">
            <a:extLst>
              <a:ext uri="{FF2B5EF4-FFF2-40B4-BE49-F238E27FC236}">
                <a16:creationId xmlns:a16="http://schemas.microsoft.com/office/drawing/2014/main" id="{1593FE7E-39D5-48CE-AE52-E0B4C2CCEE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49</a:t>
            </a:fld>
            <a:endParaRPr lang="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eLibrary - struktura projektu</a:t>
            </a:r>
            <a:endParaRPr dirty="0"/>
          </a:p>
        </p:txBody>
      </p:sp>
      <p:sp>
        <p:nvSpPr>
          <p:cNvPr id="71" name="Google Shape;7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spcBef>
                <a:spcPts val="1600"/>
              </a:spcBef>
            </a:pPr>
            <a:r>
              <a:rPr lang="pl-PL" dirty="0" err="1"/>
              <a:t>elibrary-moduls</a:t>
            </a:r>
            <a:endParaRPr lang="pl-PL" dirty="0"/>
          </a:p>
          <a:p>
            <a:pPr lvl="0" indent="0">
              <a:spcBef>
                <a:spcPts val="1600"/>
              </a:spcBef>
              <a:spcAft>
                <a:spcPts val="1600"/>
              </a:spcAft>
              <a:buNone/>
            </a:pPr>
            <a:r>
              <a:rPr lang="pl-PL" dirty="0"/>
              <a:t>Definicja </a:t>
            </a:r>
            <a:r>
              <a:rPr lang="pl-PL" dirty="0" err="1"/>
              <a:t>parent</a:t>
            </a:r>
            <a:r>
              <a:rPr lang="pl-PL" dirty="0"/>
              <a:t> </a:t>
            </a:r>
            <a:r>
              <a:rPr lang="pl-PL" dirty="0" err="1"/>
              <a:t>pom’u</a:t>
            </a:r>
            <a:r>
              <a:rPr lang="pl-PL" dirty="0"/>
              <a:t> oraz </a:t>
            </a:r>
            <a:r>
              <a:rPr lang="pl-PL" dirty="0" err="1"/>
              <a:t>sub</a:t>
            </a:r>
            <a:r>
              <a:rPr lang="pl-PL" dirty="0"/>
              <a:t> modułów.</a:t>
            </a:r>
            <a:endParaRPr lang="pl" dirty="0"/>
          </a:p>
          <a:p>
            <a:pPr marL="457200" lvl="0" indent="-342900" algn="l" rtl="0">
              <a:spcBef>
                <a:spcPts val="0"/>
              </a:spcBef>
              <a:spcAft>
                <a:spcPts val="0"/>
              </a:spcAft>
              <a:buSzPts val="1800"/>
              <a:buChar char="●"/>
            </a:pPr>
            <a:r>
              <a:rPr lang="pl" dirty="0"/>
              <a:t>elibrary-core</a:t>
            </a:r>
            <a:endParaRPr dirty="0"/>
          </a:p>
          <a:p>
            <a:pPr marL="457200" lvl="0" indent="0" algn="l" rtl="0">
              <a:spcBef>
                <a:spcPts val="1600"/>
              </a:spcBef>
              <a:spcAft>
                <a:spcPts val="0"/>
              </a:spcAft>
              <a:buNone/>
            </a:pPr>
            <a:r>
              <a:rPr lang="pl" dirty="0"/>
              <a:t>Obsługa warstwy prezentacyjnej (view) oraz kontrolera (controller).</a:t>
            </a:r>
            <a:endParaRPr dirty="0"/>
          </a:p>
          <a:p>
            <a:pPr marL="457200" lvl="0" indent="-342900" algn="l" rtl="0">
              <a:spcBef>
                <a:spcPts val="1600"/>
              </a:spcBef>
              <a:spcAft>
                <a:spcPts val="0"/>
              </a:spcAft>
              <a:buSzPts val="1800"/>
              <a:buChar char="●"/>
            </a:pPr>
            <a:r>
              <a:rPr lang="pl" dirty="0"/>
              <a:t>elibrary-hibernate</a:t>
            </a:r>
            <a:endParaRPr dirty="0"/>
          </a:p>
          <a:p>
            <a:pPr marL="457200" lvl="0" indent="0" algn="l" rtl="0">
              <a:spcBef>
                <a:spcPts val="1600"/>
              </a:spcBef>
              <a:spcAft>
                <a:spcPts val="1600"/>
              </a:spcAft>
              <a:buNone/>
            </a:pPr>
            <a:r>
              <a:rPr lang="pl" dirty="0"/>
              <a:t>Obsługa warstwy danych oraz dostępu do nich (model).</a:t>
            </a:r>
            <a:endParaRPr dirty="0"/>
          </a:p>
        </p:txBody>
      </p:sp>
      <p:sp>
        <p:nvSpPr>
          <p:cNvPr id="2" name="Symbol zastępczy numeru slajdu 1">
            <a:extLst>
              <a:ext uri="{FF2B5EF4-FFF2-40B4-BE49-F238E27FC236}">
                <a16:creationId xmlns:a16="http://schemas.microsoft.com/office/drawing/2014/main" id="{35E89462-9FB9-4C61-8053-E53494865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5</a:t>
            </a:fld>
            <a:endParaRPr lang="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l" dirty="0"/>
              <a:t>Architektura systemu</a:t>
            </a:r>
            <a:endParaRPr dirty="0"/>
          </a:p>
        </p:txBody>
      </p:sp>
      <p:sp>
        <p:nvSpPr>
          <p:cNvPr id="2" name="Symbol zastępczy numeru slajdu 1">
            <a:extLst>
              <a:ext uri="{FF2B5EF4-FFF2-40B4-BE49-F238E27FC236}">
                <a16:creationId xmlns:a16="http://schemas.microsoft.com/office/drawing/2014/main" id="{942F87A5-29CA-49BF-8AA0-D9D080147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6</a:t>
            </a:fld>
            <a:endParaRPr lang="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p:nvPr/>
        </p:nvSpPr>
        <p:spPr>
          <a:xfrm>
            <a:off x="3092200" y="2281375"/>
            <a:ext cx="2927700" cy="25413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 sz="4800"/>
              <a:t>C</a:t>
            </a:r>
            <a:r>
              <a:rPr lang="pl"/>
              <a:t>ontroller</a:t>
            </a:r>
            <a:endParaRPr/>
          </a:p>
          <a:p>
            <a:pPr marL="0" lvl="0" indent="0" algn="ctr" rtl="0">
              <a:spcBef>
                <a:spcPts val="0"/>
              </a:spcBef>
              <a:spcAft>
                <a:spcPts val="0"/>
              </a:spcAft>
              <a:buNone/>
            </a:pPr>
            <a:r>
              <a:rPr lang="pl"/>
              <a:t>warstwa logiki biznesowej</a:t>
            </a:r>
            <a:endParaRPr/>
          </a:p>
        </p:txBody>
      </p:sp>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Architektura systemu – główny koncept</a:t>
            </a:r>
            <a:endParaRPr dirty="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Clr>
                <a:schemeClr val="dk1"/>
              </a:buClr>
              <a:buSzPts val="1100"/>
              <a:buFont typeface="Arial"/>
              <a:buNone/>
            </a:pPr>
            <a:r>
              <a:rPr lang="pl" dirty="0"/>
              <a:t>Aplikacja realizowana jest w oparciu o wzorzec architektoniczny MVC (ang. </a:t>
            </a:r>
            <a:r>
              <a:rPr lang="pl" i="1" dirty="0"/>
              <a:t>Model View Controller</a:t>
            </a:r>
            <a:r>
              <a:rPr lang="pl" dirty="0"/>
              <a:t>), który zaprezentować można następująco:</a:t>
            </a:r>
            <a:endParaRPr dirty="0">
              <a:solidFill>
                <a:schemeClr val="dk1"/>
              </a:solidFill>
            </a:endParaRPr>
          </a:p>
          <a:p>
            <a:pPr marL="0" lvl="0" indent="0" algn="l" rtl="0">
              <a:spcBef>
                <a:spcPts val="0"/>
              </a:spcBef>
              <a:spcAft>
                <a:spcPts val="1600"/>
              </a:spcAft>
              <a:buNone/>
            </a:pPr>
            <a:endParaRPr dirty="0"/>
          </a:p>
        </p:txBody>
      </p:sp>
      <p:sp>
        <p:nvSpPr>
          <p:cNvPr id="84" name="Google Shape;84;p18"/>
          <p:cNvSpPr/>
          <p:nvPr/>
        </p:nvSpPr>
        <p:spPr>
          <a:xfrm>
            <a:off x="1018525" y="2281375"/>
            <a:ext cx="2307600" cy="25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 sz="4800"/>
              <a:t>M</a:t>
            </a:r>
            <a:r>
              <a:rPr lang="pl"/>
              <a:t>odel</a:t>
            </a:r>
            <a:endParaRPr/>
          </a:p>
          <a:p>
            <a:pPr marL="0" lvl="0" indent="0" algn="ctr" rtl="0">
              <a:spcBef>
                <a:spcPts val="0"/>
              </a:spcBef>
              <a:spcAft>
                <a:spcPts val="0"/>
              </a:spcAft>
              <a:buNone/>
            </a:pPr>
            <a:r>
              <a:rPr lang="pl"/>
              <a:t>warstwa danych</a:t>
            </a:r>
            <a:endParaRPr/>
          </a:p>
        </p:txBody>
      </p:sp>
      <p:sp>
        <p:nvSpPr>
          <p:cNvPr id="85" name="Google Shape;85;p18"/>
          <p:cNvSpPr/>
          <p:nvPr/>
        </p:nvSpPr>
        <p:spPr>
          <a:xfrm>
            <a:off x="5817875" y="2281375"/>
            <a:ext cx="2307600" cy="25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 sz="4800"/>
              <a:t>V</a:t>
            </a:r>
            <a:r>
              <a:rPr lang="pl"/>
              <a:t>iew</a:t>
            </a:r>
            <a:endParaRPr/>
          </a:p>
          <a:p>
            <a:pPr marL="0" lvl="0" indent="0" algn="ctr" rtl="0">
              <a:spcBef>
                <a:spcPts val="0"/>
              </a:spcBef>
              <a:spcAft>
                <a:spcPts val="0"/>
              </a:spcAft>
              <a:buNone/>
            </a:pPr>
            <a:r>
              <a:rPr lang="pl"/>
              <a:t>warstwa prezentacji</a:t>
            </a:r>
            <a:endParaRPr/>
          </a:p>
        </p:txBody>
      </p:sp>
      <p:sp>
        <p:nvSpPr>
          <p:cNvPr id="2" name="Symbol zastępczy numeru slajdu 1">
            <a:extLst>
              <a:ext uri="{FF2B5EF4-FFF2-40B4-BE49-F238E27FC236}">
                <a16:creationId xmlns:a16="http://schemas.microsoft.com/office/drawing/2014/main" id="{1BDF9252-9EDF-4DD0-AAA0-FED8192EF0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7</a:t>
            </a:fld>
            <a:endParaRPr lang="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Model - warstwa danych</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Clr>
                <a:schemeClr val="dk1"/>
              </a:buClr>
              <a:buSzPts val="1100"/>
              <a:buFont typeface="Arial"/>
              <a:buNone/>
            </a:pPr>
            <a:r>
              <a:rPr lang="pl" dirty="0"/>
              <a:t>Warstwa danych obejmuje obiekty </a:t>
            </a:r>
            <a:r>
              <a:rPr lang="pl" b="1" dirty="0"/>
              <a:t>DTO </a:t>
            </a:r>
            <a:r>
              <a:rPr lang="pl" dirty="0"/>
              <a:t>(ang. </a:t>
            </a:r>
            <a:r>
              <a:rPr lang="pl" i="1" dirty="0"/>
              <a:t>Data Transfer Object</a:t>
            </a:r>
            <a:r>
              <a:rPr lang="pl" dirty="0"/>
              <a:t>) zwanych inaczej obiektami domenowymi (ang. Domain Object) lub z j. ang. Entities mapujące tabele w bazie danych na obiekty aplikacji.</a:t>
            </a:r>
            <a:endParaRPr dirty="0"/>
          </a:p>
          <a:p>
            <a:pPr marL="0" lvl="0" indent="0" algn="just" rtl="0">
              <a:lnSpc>
                <a:spcPct val="90000"/>
              </a:lnSpc>
              <a:spcBef>
                <a:spcPts val="1000"/>
              </a:spcBef>
              <a:spcAft>
                <a:spcPts val="0"/>
              </a:spcAft>
              <a:buClr>
                <a:schemeClr val="dk1"/>
              </a:buClr>
              <a:buSzPts val="1100"/>
              <a:buFont typeface="Arial"/>
              <a:buNone/>
            </a:pPr>
            <a:r>
              <a:rPr lang="pl" dirty="0"/>
              <a:t>Ponadto warstwa danych obsługuje metody dostępowe do bazy danych (CRUD), które reprezentowane są przez klasy </a:t>
            </a:r>
            <a:r>
              <a:rPr lang="pl" b="1" dirty="0"/>
              <a:t>DAO </a:t>
            </a:r>
            <a:r>
              <a:rPr lang="pl" dirty="0"/>
              <a:t>(ang. </a:t>
            </a:r>
            <a:r>
              <a:rPr lang="pl" i="1" dirty="0"/>
              <a:t>Data Access Object</a:t>
            </a:r>
            <a:r>
              <a:rPr lang="pl" dirty="0"/>
              <a:t>).</a:t>
            </a:r>
            <a:endParaRPr dirty="0"/>
          </a:p>
          <a:p>
            <a:pPr marL="0" lvl="0" indent="0" algn="just" rtl="0">
              <a:lnSpc>
                <a:spcPct val="90000"/>
              </a:lnSpc>
              <a:spcBef>
                <a:spcPts val="1000"/>
              </a:spcBef>
              <a:spcAft>
                <a:spcPts val="0"/>
              </a:spcAft>
              <a:buClr>
                <a:schemeClr val="dk1"/>
              </a:buClr>
              <a:buSzPts val="1100"/>
              <a:buFont typeface="Arial"/>
              <a:buNone/>
            </a:pPr>
            <a:r>
              <a:rPr lang="pl" dirty="0"/>
              <a:t>Warstwa modelu implementowana jest w ramach osobnego modułu (aplikacji). Moduł ten nazwany został elibrary-hibernate i stanowi aplikację, która z użyciem Mavena powinna znajdować się w lokalnym repozytorium Mavena (m2) i stanowi zależność dla projektu elibrary-core. Przy realizacji funkcjonalności skorzystano z frameworku Hibernate.</a:t>
            </a:r>
            <a:endParaRPr dirty="0"/>
          </a:p>
          <a:p>
            <a:pPr marL="0" lvl="0" indent="0" algn="l" rtl="0">
              <a:spcBef>
                <a:spcPts val="0"/>
              </a:spcBef>
              <a:spcAft>
                <a:spcPts val="1600"/>
              </a:spcAft>
              <a:buNone/>
            </a:pPr>
            <a:endParaRPr i="1" dirty="0"/>
          </a:p>
        </p:txBody>
      </p:sp>
      <p:sp>
        <p:nvSpPr>
          <p:cNvPr id="2" name="Symbol zastępczy numeru slajdu 1">
            <a:extLst>
              <a:ext uri="{FF2B5EF4-FFF2-40B4-BE49-F238E27FC236}">
                <a16:creationId xmlns:a16="http://schemas.microsoft.com/office/drawing/2014/main" id="{4BA24A6B-C183-489D-88D7-3DDE1078E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8</a:t>
            </a:fld>
            <a:endParaRPr lang="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 dirty="0"/>
              <a:t>Model - warstwa danych - elibrary-hibernate jako zależność do elibrary-core</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2" name="Symbol zastępczy numeru slajdu 1">
            <a:extLst>
              <a:ext uri="{FF2B5EF4-FFF2-40B4-BE49-F238E27FC236}">
                <a16:creationId xmlns:a16="http://schemas.microsoft.com/office/drawing/2014/main" id="{B451CA49-AF4C-440B-9604-4DF92DC6FF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l" smtClean="0"/>
              <a:t>9</a:t>
            </a:fld>
            <a:endParaRPr lang="pl"/>
          </a:p>
        </p:txBody>
      </p:sp>
      <p:pic>
        <p:nvPicPr>
          <p:cNvPr id="3" name="Obraz 2">
            <a:extLst>
              <a:ext uri="{FF2B5EF4-FFF2-40B4-BE49-F238E27FC236}">
                <a16:creationId xmlns:a16="http://schemas.microsoft.com/office/drawing/2014/main" id="{1A16A29C-0DA6-4DFA-AFF2-5C0AEED6C1AE}"/>
              </a:ext>
            </a:extLst>
          </p:cNvPr>
          <p:cNvPicPr>
            <a:picLocks noChangeAspect="1"/>
          </p:cNvPicPr>
          <p:nvPr/>
        </p:nvPicPr>
        <p:blipFill>
          <a:blip r:embed="rId3"/>
          <a:stretch>
            <a:fillRect/>
          </a:stretch>
        </p:blipFill>
        <p:spPr>
          <a:xfrm>
            <a:off x="738187" y="3025825"/>
            <a:ext cx="7667625" cy="1543050"/>
          </a:xfrm>
          <a:prstGeom prst="rect">
            <a:avLst/>
          </a:prstGeom>
        </p:spPr>
      </p:pic>
      <p:pic>
        <p:nvPicPr>
          <p:cNvPr id="4" name="Obraz 3">
            <a:extLst>
              <a:ext uri="{FF2B5EF4-FFF2-40B4-BE49-F238E27FC236}">
                <a16:creationId xmlns:a16="http://schemas.microsoft.com/office/drawing/2014/main" id="{18D2D9EC-9CDB-47DA-B8EA-B0ADCF517006}"/>
              </a:ext>
            </a:extLst>
          </p:cNvPr>
          <p:cNvPicPr>
            <a:picLocks noChangeAspect="1"/>
          </p:cNvPicPr>
          <p:nvPr/>
        </p:nvPicPr>
        <p:blipFill>
          <a:blip r:embed="rId4"/>
          <a:stretch>
            <a:fillRect/>
          </a:stretch>
        </p:blipFill>
        <p:spPr>
          <a:xfrm>
            <a:off x="2373630" y="1698682"/>
            <a:ext cx="4396740" cy="111881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2717</Words>
  <Application>Microsoft Office PowerPoint</Application>
  <PresentationFormat>Pokaz na ekranie (16:9)</PresentationFormat>
  <Paragraphs>218</Paragraphs>
  <Slides>49</Slides>
  <Notes>48</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49</vt:i4>
      </vt:variant>
    </vt:vector>
  </HeadingPairs>
  <TitlesOfParts>
    <vt:vector size="52" baseType="lpstr">
      <vt:lpstr>Arial</vt:lpstr>
      <vt:lpstr>Wingdings</vt:lpstr>
      <vt:lpstr>Simple Light</vt:lpstr>
      <vt:lpstr>Help &amp; Manual</vt:lpstr>
      <vt:lpstr>Prezentacja programu PowerPoint</vt:lpstr>
      <vt:lpstr>Manual - eLibrary</vt:lpstr>
      <vt:lpstr>Struktura projektu</vt:lpstr>
      <vt:lpstr>eLibrary - struktura projektu</vt:lpstr>
      <vt:lpstr>Architektura systemu</vt:lpstr>
      <vt:lpstr>Architektura systemu – główny koncept</vt:lpstr>
      <vt:lpstr>Model - warstwa danych</vt:lpstr>
      <vt:lpstr>Model - warstwa danych - elibrary-hibernate jako zależność do elibrary-core</vt:lpstr>
      <vt:lpstr>Controller</vt:lpstr>
      <vt:lpstr>Klasa Actions</vt:lpstr>
      <vt:lpstr>Prezentacja programu PowerPoint</vt:lpstr>
      <vt:lpstr>Prezentacja programu PowerPoint</vt:lpstr>
      <vt:lpstr>Prezentacja programu PowerPoint</vt:lpstr>
      <vt:lpstr>Prezentacja programu PowerPoint</vt:lpstr>
      <vt:lpstr>Struktura klas controller’a obsługujących okno “e-mail”</vt:lpstr>
      <vt:lpstr>Struktura klas controller’a obsługujących okno “e-mail” - obsługa zdarzeń w klasie TabComposePageEvent</vt:lpstr>
      <vt:lpstr>Struktura klas controller’a obsługujących okno “e-mail” - obsługa zdarzeń w klasie TabOutboxPageEvent </vt:lpstr>
      <vt:lpstr>Form’y a Fram’y - okna główne, a okna podrzędne</vt:lpstr>
      <vt:lpstr>Przykład okna głównego i okna podrzędnego</vt:lpstr>
      <vt:lpstr>Form’y a Fram’y - analiza techniczna</vt:lpstr>
      <vt:lpstr>Form’y a Fram’y - analiza techniczna</vt:lpstr>
      <vt:lpstr>Prezentacja programu PowerPoint</vt:lpstr>
      <vt:lpstr>Form’y a Fram’y - analiza techniczna</vt:lpstr>
      <vt:lpstr>Prezentacja programu PowerPoint</vt:lpstr>
      <vt:lpstr>Form’y a Fram’y - analiza techniczna - przekazywanie parametrów między oknami</vt:lpstr>
      <vt:lpstr>Prezentacja programu PowerPoint</vt:lpstr>
      <vt:lpstr>Obsługa wielojęzyczności - informacje ogólne </vt:lpstr>
      <vt:lpstr>Prezentacja programu PowerPoint</vt:lpstr>
      <vt:lpstr>Obsługa wielojęzyczności - wprowadzanie nowych zasobów </vt:lpstr>
      <vt:lpstr>Obsługa wielojęzyczności - wprowadzanie nowych zasobów </vt:lpstr>
      <vt:lpstr>Obsługa wielojęzyczności - pobieranie wartości tekstu w aplikacji </vt:lpstr>
      <vt:lpstr>Realizacja zmian - eLibrary</vt:lpstr>
      <vt:lpstr>Proces tworzenia zmian w systemie</vt:lpstr>
      <vt:lpstr>Identyfikacja zadania - informacje ogólne</vt:lpstr>
      <vt:lpstr>Wprowadzenie zadania - informacje ogólne</vt:lpstr>
      <vt:lpstr>Wprowadzenie zadania - etykiety </vt:lpstr>
      <vt:lpstr>Wprowadzenia zadania - projekty</vt:lpstr>
      <vt:lpstr>Prezentacja programu PowerPoint</vt:lpstr>
      <vt:lpstr>Realizacja - rozpoczęcie</vt:lpstr>
      <vt:lpstr>Realizacja - wykonanie</vt:lpstr>
      <vt:lpstr>Realizacja - zakończenie</vt:lpstr>
      <vt:lpstr>Realizacja - zakończenie</vt:lpstr>
      <vt:lpstr>Prezentacja programu PowerPoint</vt:lpstr>
      <vt:lpstr>Weryfikacja</vt:lpstr>
      <vt:lpstr>Prezentacja programu PowerPoint</vt:lpstr>
      <vt:lpstr>Wdrażanie</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&amp; Manual</dc:title>
  <cp:lastModifiedBy>Jakub Rutkowski</cp:lastModifiedBy>
  <cp:revision>10</cp:revision>
  <dcterms:modified xsi:type="dcterms:W3CDTF">2020-02-02T09:39:24Z</dcterms:modified>
</cp:coreProperties>
</file>