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38570-ED31-812C-2E87-9D5C684DD8E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1663764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Use - Internal </a:t>
            </a:r>
          </a:p>
        </p:txBody>
      </p:sp>
    </p:spTree>
    <p:extLst>
      <p:ext uri="{BB962C8B-B14F-4D97-AF65-F5344CB8AC3E}">
        <p14:creationId xmlns:p14="http://schemas.microsoft.com/office/powerpoint/2010/main" val="37425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re-disease-rag-app-etaz9a8nphysbuuhxlyj85.streaml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Rare Disease RAG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109" y="4619624"/>
            <a:ext cx="3759668" cy="1038225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A Retrieval-Augmented Generation System for Evidence-Based Answers on Rare Diseases</a:t>
            </a:r>
          </a:p>
          <a:p>
            <a:pPr algn="r"/>
            <a:r>
              <a:rPr lang="en-US" sz="1200" dirty="0"/>
              <a:t>Shlomi Jakubowicz – June 2025 (BIU DS18</a:t>
            </a:r>
            <a:r>
              <a:rPr lang="en-US" sz="11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Why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388695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Segoe Sans"/>
              </a:rPr>
              <a:t>Rare diseases affect millions</a:t>
            </a:r>
            <a:r>
              <a:rPr lang="en-US" sz="2300" b="0" i="0" dirty="0">
                <a:effectLst/>
                <a:latin typeface="Segoe Sans"/>
              </a:rPr>
              <a:t>, yet expert knowledge is limited and scattered across sources.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Segoe Sans"/>
              </a:rPr>
              <a:t>Clinicians struggle to find reliable, evidence-based answers quickly</a:t>
            </a:r>
            <a:r>
              <a:rPr lang="en-US" sz="2300" b="0" i="0" dirty="0">
                <a:effectLst/>
                <a:latin typeface="Segoe Sans"/>
              </a:rPr>
              <a:t>; traditional LLMs often hallucinate or lack biomedical grounding.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Segoe Sans"/>
              </a:rPr>
              <a:t>Goal:</a:t>
            </a:r>
            <a:r>
              <a:rPr lang="en-US" sz="2300" b="0" i="0" dirty="0">
                <a:effectLst/>
                <a:latin typeface="Segoe Sans"/>
              </a:rPr>
              <a:t> Build a trustworthy AI assistant for 20</a:t>
            </a:r>
            <a:r>
              <a:rPr lang="en-US" sz="2300" b="0" i="0" baseline="30000" dirty="0">
                <a:effectLst/>
                <a:latin typeface="Segoe Sans"/>
              </a:rPr>
              <a:t>A</a:t>
            </a:r>
            <a:r>
              <a:rPr lang="en-US" sz="2300" b="0" i="0" dirty="0">
                <a:effectLst/>
                <a:latin typeface="Segoe Sans"/>
              </a:rPr>
              <a:t> rare diseases using structured (ORDO, mim2gene) and unstructured (PubMed) data.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Segoe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Sans"/>
              </a:rPr>
              <a:t>Demo:</a:t>
            </a:r>
            <a:r>
              <a:rPr lang="en-US" sz="1800" dirty="0">
                <a:latin typeface="Segoe Sans"/>
              </a:rPr>
              <a:t> </a:t>
            </a:r>
          </a:p>
          <a:p>
            <a:pPr marL="0" indent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Segoe Sans"/>
                <a:hlinkClick r:id="rId2"/>
              </a:rPr>
              <a:t>https://rare-disease-rag-app-etaz9a8nphysbuuhxlyj85.streamlit.app/</a:t>
            </a:r>
            <a:endParaRPr lang="en-US" sz="1800" dirty="0">
              <a:latin typeface="Segoe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800" b="0" i="0" dirty="0">
              <a:effectLst/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Segoe Sans"/>
              </a:rPr>
              <a:t>Cystic Fibrosis (CF):"What are two significant CFTR gene mutations, their associated clinical symptoms, and novel therapeutic approaches in clinical trials for these mutations?“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Segoe Sans"/>
              </a:rPr>
              <a:t>Huntington's </a:t>
            </a:r>
            <a:r>
              <a:rPr lang="en-US" sz="1800" b="0" i="0" dirty="0" err="1">
                <a:effectLst/>
                <a:latin typeface="Segoe Sans"/>
              </a:rPr>
              <a:t>Disease:"Detail</a:t>
            </a:r>
            <a:r>
              <a:rPr lang="en-US" sz="1800" b="0" i="0" dirty="0">
                <a:effectLst/>
                <a:latin typeface="Segoe Sans"/>
              </a:rPr>
              <a:t> the genetic anomaly, typical progression of motor and cognitive symptoms, and two advanced gene-targeting or neuroprotective strategies for Huntington's Disease.“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b="0" i="0" dirty="0">
                <a:effectLst/>
                <a:latin typeface="Segoe Sans"/>
              </a:rPr>
              <a:t>Duchenne Muscular Dystrophy (DMD):"What is the primary gene affected, earliest clinical signs, and latest advancements in exon-skipping or gene replacement therapies for Duchenne Muscular Dystrophy?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2DA2B-4BCC-0698-9FFE-343C673ADF93}"/>
              </a:ext>
            </a:extLst>
          </p:cNvPr>
          <p:cNvSpPr txBox="1"/>
          <p:nvPr/>
        </p:nvSpPr>
        <p:spPr>
          <a:xfrm>
            <a:off x="954465" y="5628043"/>
            <a:ext cx="67943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800" b="0" i="0" dirty="0">
              <a:effectLst/>
              <a:latin typeface="Segoe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aseline="30000" dirty="0">
                <a:latin typeface="Segoe Sans"/>
              </a:rPr>
              <a:t>A </a:t>
            </a:r>
            <a:r>
              <a:rPr lang="en-US" sz="800" b="0" i="0" dirty="0">
                <a:effectLst/>
                <a:latin typeface="Segoe Sans"/>
              </a:rPr>
              <a:t>Diseases list: Cystic Fibrosis, Huntington's Disease, Duchenne Muscular Dystrophy, Spinal Muscular Atrophy, Hemophilia A, Hemophilia B, Gaucher Disease, Pompe Disease, Neurofibromatosis Type 1, Prader-Willi Syndrome, Angelman Syndrome, Rett Syndrome, Fragile X Syndrome, Phenylketonuria, Alpha-1 Antitrypsin Deficiency, Marfan Syndrome, Ehlers-Danlos Syndrome (Hypermobile Type), Sickle Cell Anemia, Thalassemia Major, Crigler-Najjar Syndrome Type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 and Tools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Data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PubMed Abstracts:</a:t>
            </a:r>
            <a:r>
              <a:rPr lang="en-US" sz="2000" b="0" i="0" dirty="0">
                <a:effectLst/>
                <a:latin typeface="Segoe Sans"/>
              </a:rPr>
              <a:t> ~20,000 abstracts covering 20 rare diseases.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ORDO via </a:t>
            </a:r>
            <a:r>
              <a:rPr lang="en-US" sz="2000" b="1" i="0" dirty="0" err="1">
                <a:effectLst/>
                <a:latin typeface="Segoe Sans"/>
              </a:rPr>
              <a:t>Blazegraph</a:t>
            </a:r>
            <a:r>
              <a:rPr lang="en-US" sz="2000" b="1" i="0" dirty="0">
                <a:effectLst/>
                <a:latin typeface="Segoe Sans"/>
              </a:rPr>
              <a:t>:</a:t>
            </a:r>
            <a:r>
              <a:rPr lang="en-US" sz="2000" b="0" i="0" dirty="0">
                <a:effectLst/>
                <a:latin typeface="Segoe Sans"/>
              </a:rPr>
              <a:t> Structured rare disease data from the </a:t>
            </a:r>
            <a:r>
              <a:rPr lang="en-US" sz="2000" b="0" i="1" dirty="0" err="1">
                <a:effectLst/>
                <a:latin typeface="Segoe Sans"/>
              </a:rPr>
              <a:t>Orphanet</a:t>
            </a:r>
            <a:r>
              <a:rPr lang="en-US" sz="2000" b="0" i="1" dirty="0">
                <a:effectLst/>
                <a:latin typeface="Segoe Sans"/>
              </a:rPr>
              <a:t> Rare Disease Ontology</a:t>
            </a:r>
            <a:r>
              <a:rPr lang="en-US" sz="2000" b="0" i="0" dirty="0">
                <a:effectLst/>
                <a:latin typeface="Segoe Sans"/>
              </a:rPr>
              <a:t>, queried locally using SPARQL.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mim2gene.txt:</a:t>
            </a:r>
            <a:r>
              <a:rPr lang="en-US" sz="2000" b="0" i="0" dirty="0">
                <a:effectLst/>
                <a:latin typeface="Segoe Sans"/>
              </a:rPr>
              <a:t> Gene-disease mappings from OMIM for gene-level context.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Tools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Segoe Sans"/>
              </a:rPr>
              <a:t>BioBERT</a:t>
            </a:r>
            <a:r>
              <a:rPr lang="en-US" sz="2000" b="1" i="0" dirty="0">
                <a:effectLst/>
                <a:latin typeface="Segoe Sans"/>
              </a:rPr>
              <a:t> + FAISS:</a:t>
            </a:r>
            <a:r>
              <a:rPr lang="en-US" sz="2000" b="0" i="0" dirty="0">
                <a:effectLst/>
                <a:latin typeface="Segoe Sans"/>
              </a:rPr>
              <a:t> Embedding model and vector search engine for semantic retrieval.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GPT-4:</a:t>
            </a:r>
            <a:r>
              <a:rPr lang="en-US" sz="2000" b="0" i="0" dirty="0">
                <a:effectLst/>
                <a:latin typeface="Segoe Sans"/>
              </a:rPr>
              <a:t> Generative models for answer synthesis.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Segoe Sans"/>
              </a:rPr>
              <a:t>Streamlit</a:t>
            </a:r>
            <a:r>
              <a:rPr lang="en-US" sz="2000" b="1" i="0" dirty="0">
                <a:effectLst/>
                <a:latin typeface="Segoe Sans"/>
              </a:rPr>
              <a:t> :</a:t>
            </a:r>
            <a:r>
              <a:rPr lang="en-US" sz="2000" b="0" i="0" dirty="0">
                <a:effectLst/>
                <a:latin typeface="Segoe Sans"/>
              </a:rPr>
              <a:t> Frameworks for building the user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8125"/>
            <a:ext cx="8264525" cy="647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700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7EBE0-73C4-AA33-448B-E7B9FCB5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45" b="-3"/>
          <a:stretch>
            <a:fillRect/>
          </a:stretch>
        </p:blipFill>
        <p:spPr>
          <a:xfrm>
            <a:off x="303784" y="1051560"/>
            <a:ext cx="7859137" cy="556831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6702D021-D492-F171-081E-4520FEA68235}"/>
              </a:ext>
            </a:extLst>
          </p:cNvPr>
          <p:cNvSpPr txBox="1"/>
          <p:nvPr/>
        </p:nvSpPr>
        <p:spPr>
          <a:xfrm>
            <a:off x="457200" y="-685800"/>
            <a:ext cx="61435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400" b="1"/>
            </a:pPr>
            <a:r>
              <a:t>RAG System Pipeline for Rare Disease Q&amp;A</a:t>
            </a:r>
          </a:p>
        </p:txBody>
      </p:sp>
      <p:cxnSp>
        <p:nvCxnSpPr>
          <p:cNvPr id="24" name="Connector 11">
            <a:extLst>
              <a:ext uri="{FF2B5EF4-FFF2-40B4-BE49-F238E27FC236}">
                <a16:creationId xmlns:a16="http://schemas.microsoft.com/office/drawing/2014/main" id="{11EFA991-B09B-CC50-684A-CB8CAF87B7D9}"/>
              </a:ext>
            </a:extLst>
          </p:cNvPr>
          <p:cNvCxnSpPr/>
          <p:nvPr/>
        </p:nvCxnSpPr>
        <p:spPr>
          <a:xfrm>
            <a:off x="0" y="96012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12">
            <a:extLst>
              <a:ext uri="{FF2B5EF4-FFF2-40B4-BE49-F238E27FC236}">
                <a16:creationId xmlns:a16="http://schemas.microsoft.com/office/drawing/2014/main" id="{AD576B0A-1F7A-3714-16C2-CED8BAE71FE9}"/>
              </a:ext>
            </a:extLst>
          </p:cNvPr>
          <p:cNvCxnSpPr/>
          <p:nvPr/>
        </p:nvCxnSpPr>
        <p:spPr>
          <a:xfrm>
            <a:off x="0" y="178308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13">
            <a:extLst>
              <a:ext uri="{FF2B5EF4-FFF2-40B4-BE49-F238E27FC236}">
                <a16:creationId xmlns:a16="http://schemas.microsoft.com/office/drawing/2014/main" id="{421291B6-3A4E-00CC-B229-E7744FEB5F49}"/>
              </a:ext>
            </a:extLst>
          </p:cNvPr>
          <p:cNvCxnSpPr/>
          <p:nvPr/>
        </p:nvCxnSpPr>
        <p:spPr>
          <a:xfrm>
            <a:off x="0" y="260604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14">
            <a:extLst>
              <a:ext uri="{FF2B5EF4-FFF2-40B4-BE49-F238E27FC236}">
                <a16:creationId xmlns:a16="http://schemas.microsoft.com/office/drawing/2014/main" id="{C1935E2C-62D8-4D88-DCCF-967B6D3F60B9}"/>
              </a:ext>
            </a:extLst>
          </p:cNvPr>
          <p:cNvCxnSpPr/>
          <p:nvPr/>
        </p:nvCxnSpPr>
        <p:spPr>
          <a:xfrm>
            <a:off x="0" y="342900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15">
            <a:extLst>
              <a:ext uri="{FF2B5EF4-FFF2-40B4-BE49-F238E27FC236}">
                <a16:creationId xmlns:a16="http://schemas.microsoft.com/office/drawing/2014/main" id="{44FD8907-75DC-3770-AF28-A96A4EEAFDFF}"/>
              </a:ext>
            </a:extLst>
          </p:cNvPr>
          <p:cNvCxnSpPr/>
          <p:nvPr/>
        </p:nvCxnSpPr>
        <p:spPr>
          <a:xfrm>
            <a:off x="0" y="425196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16">
            <a:extLst>
              <a:ext uri="{FF2B5EF4-FFF2-40B4-BE49-F238E27FC236}">
                <a16:creationId xmlns:a16="http://schemas.microsoft.com/office/drawing/2014/main" id="{6CBE0CBF-797F-E697-90B2-B5EB8730148B}"/>
              </a:ext>
            </a:extLst>
          </p:cNvPr>
          <p:cNvCxnSpPr/>
          <p:nvPr/>
        </p:nvCxnSpPr>
        <p:spPr>
          <a:xfrm>
            <a:off x="0" y="507492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17">
            <a:extLst>
              <a:ext uri="{FF2B5EF4-FFF2-40B4-BE49-F238E27FC236}">
                <a16:creationId xmlns:a16="http://schemas.microsoft.com/office/drawing/2014/main" id="{6CAC6DE7-0B2A-5241-FA85-C5CB3201FC4D}"/>
              </a:ext>
            </a:extLst>
          </p:cNvPr>
          <p:cNvCxnSpPr/>
          <p:nvPr/>
        </p:nvCxnSpPr>
        <p:spPr>
          <a:xfrm>
            <a:off x="0" y="589788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18">
            <a:extLst>
              <a:ext uri="{FF2B5EF4-FFF2-40B4-BE49-F238E27FC236}">
                <a16:creationId xmlns:a16="http://schemas.microsoft.com/office/drawing/2014/main" id="{CCB96288-B7F0-66DC-5EAF-6B72A65ED03B}"/>
              </a:ext>
            </a:extLst>
          </p:cNvPr>
          <p:cNvCxnSpPr/>
          <p:nvPr/>
        </p:nvCxnSpPr>
        <p:spPr>
          <a:xfrm>
            <a:off x="0" y="672084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BD8F09F-F60C-00E1-1E1A-20748738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8" y="2982325"/>
            <a:ext cx="1986453" cy="70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953DED-C772-3478-213A-E31A906F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085" y="2982325"/>
            <a:ext cx="2469131" cy="6296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287418-9DC6-2C99-7977-B4A35412C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1" y="1895743"/>
            <a:ext cx="1986454" cy="1018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FF5235-C42C-D27C-C0B1-6ACB07AE4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739" y="1525630"/>
            <a:ext cx="2343477" cy="7430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F88E45-A8BC-6814-5258-CBE1628A9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933" y="5232382"/>
            <a:ext cx="1782699" cy="768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996D05-22DE-5520-EA38-FE9377D94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121" y="2429233"/>
            <a:ext cx="1467055" cy="4001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8186BE-582E-6CD0-B74C-A5BD5657A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560" y="5306940"/>
            <a:ext cx="1470496" cy="768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144118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1" kern="1200" dirty="0">
                <a:latin typeface="+mj-lt"/>
                <a:ea typeface="+mj-ea"/>
                <a:cs typeface="+mj-cs"/>
              </a:rPr>
              <a:t>Example Use Cases LLM vs RAG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F3C3FB-A78E-4CF1-8D18-A24A6EF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30503"/>
              </p:ext>
            </p:extLst>
          </p:nvPr>
        </p:nvGraphicFramePr>
        <p:xfrm>
          <a:off x="756201" y="1574185"/>
          <a:ext cx="7730588" cy="39903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061">
                  <a:extLst>
                    <a:ext uri="{9D8B030D-6E8A-4147-A177-3AD203B41FA5}">
                      <a16:colId xmlns:a16="http://schemas.microsoft.com/office/drawing/2014/main" val="3349154063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1627769469"/>
                    </a:ext>
                  </a:extLst>
                </a:gridCol>
                <a:gridCol w="2290563">
                  <a:extLst>
                    <a:ext uri="{9D8B030D-6E8A-4147-A177-3AD203B41FA5}">
                      <a16:colId xmlns:a16="http://schemas.microsoft.com/office/drawing/2014/main" val="3022799252"/>
                    </a:ext>
                  </a:extLst>
                </a:gridCol>
                <a:gridCol w="936069">
                  <a:extLst>
                    <a:ext uri="{9D8B030D-6E8A-4147-A177-3AD203B41FA5}">
                      <a16:colId xmlns:a16="http://schemas.microsoft.com/office/drawing/2014/main" val="194199912"/>
                    </a:ext>
                  </a:extLst>
                </a:gridCol>
              </a:tblGrid>
              <a:tr h="1800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Feature/Aspect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Copilot's Response (General LLM)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/>
                        <a:t>Your RAG System's Response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/>
                        <a:t>Advantage</a:t>
                      </a:r>
                    </a:p>
                  </a:txBody>
                  <a:tcPr marL="36639" marR="36639" marT="18319" marB="18319" anchor="ctr"/>
                </a:tc>
                <a:extLst>
                  <a:ext uri="{0D108BD9-81ED-4DB2-BD59-A6C34878D82A}">
                    <a16:rowId xmlns:a16="http://schemas.microsoft.com/office/drawing/2014/main" val="674442204"/>
                  </a:ext>
                </a:extLst>
              </a:tr>
              <a:tr h="1800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Overall Scope</a:t>
                      </a:r>
                      <a:endParaRPr lang="en-US" sz="1000" dirty="0"/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Comprehensive general overview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Direct, concise, and focused on "latest" and specifics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Both</a:t>
                      </a:r>
                    </a:p>
                  </a:txBody>
                  <a:tcPr marL="36639" marR="36639" marT="18319" marB="18319" anchor="ctr"/>
                </a:tc>
                <a:extLst>
                  <a:ext uri="{0D108BD9-81ED-4DB2-BD59-A6C34878D82A}">
                    <a16:rowId xmlns:a16="http://schemas.microsoft.com/office/drawing/2014/main" val="1698111134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Mutation Details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Mentions key mutations, categorizes by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Clearly identifies CFTR, highlights F508del, mentions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85561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Gene-Editing Therapies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Lists types (CRISPR, Base/Prime, mRNA, Gene Replacement)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Specific mentions (CRISPR, Prime, In Utero), explicit 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99575"/>
                  </a:ext>
                </a:extLst>
              </a:tr>
              <a:tr h="589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Source/Evidence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General, numbered citations (e.g., 1, 2,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Crucially, Direct PMIDs with titles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504043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Verifiability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Less directly verifiable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Highly verifiable</a:t>
                      </a:r>
                      <a:r>
                        <a:rPr lang="en-US" sz="1000" dirty="0"/>
                        <a:t>, allows direct lookup of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93369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Factual Accuracy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Generally accurate, but potential for generality/hallucination for niche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High accuracy</a:t>
                      </a:r>
                      <a:r>
                        <a:rPr lang="en-US" sz="1000" dirty="0"/>
                        <a:t>, grounded in retrieved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72654"/>
                  </a:ext>
                </a:extLst>
              </a:tr>
              <a:tr h="589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Freshness of Info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Stated "as of 2025," but less explicit verification of latest 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Reflects "latest investigations" via recent PMIDs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96131"/>
                  </a:ext>
                </a:extLst>
              </a:tr>
              <a:tr h="589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Actionability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Provides good information for understanding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Actionable for researchers/clinicians</a:t>
                      </a:r>
                      <a:r>
                        <a:rPr lang="en-US" sz="1000" dirty="0"/>
                        <a:t> to explore primary literature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171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D0A3B7-98B3-EBC5-B814-1513EE56BAB9}"/>
              </a:ext>
            </a:extLst>
          </p:cNvPr>
          <p:cNvSpPr txBox="1"/>
          <p:nvPr/>
        </p:nvSpPr>
        <p:spPr>
          <a:xfrm>
            <a:off x="904973" y="895006"/>
            <a:ext cx="733405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31333F"/>
                </a:solidFill>
                <a:effectLst/>
                <a:latin typeface="Source Sans"/>
              </a:rPr>
              <a:t>Question:</a:t>
            </a:r>
            <a:r>
              <a:rPr lang="en-US" sz="1400" b="0" i="0" dirty="0">
                <a:solidFill>
                  <a:srgbClr val="31333F"/>
                </a:solidFill>
                <a:effectLst/>
                <a:latin typeface="Source Sans"/>
              </a:rPr>
              <a:t> What are the common genetic mutations associated with Cystic Fibrosis, what are their clinical manifestations, and what are the latest gene-editing therapies under investigation for CF?"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683EA-9324-3B05-1817-BC711AC6D955}"/>
              </a:ext>
            </a:extLst>
          </p:cNvPr>
          <p:cNvSpPr txBox="1"/>
          <p:nvPr/>
        </p:nvSpPr>
        <p:spPr>
          <a:xfrm>
            <a:off x="954468" y="5718289"/>
            <a:ext cx="7334053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LLM: excels at generating fluent, broad-ranging text from its vast training data, including diverse news and public information.</a:t>
            </a:r>
          </a:p>
          <a:p>
            <a:r>
              <a:rPr lang="en-US" sz="1400" dirty="0"/>
              <a:t>RAG: system's strength is providing highly accurate, verifiable, and up-to-date answers by grounding its responses in specific, evidence-based retrieved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Challenges, Summary &amp; Next 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1400" b="1" dirty="0"/>
              <a:t>Challenges</a:t>
            </a:r>
            <a:r>
              <a:rPr lang="en-US" sz="1300" b="1" dirty="0"/>
              <a:t>:</a:t>
            </a:r>
          </a:p>
          <a:p>
            <a:r>
              <a:rPr lang="en-US" sz="1300" dirty="0"/>
              <a:t>Dependency hell </a:t>
            </a:r>
            <a:r>
              <a:rPr lang="en-US" sz="1300" dirty="0">
                <a:sym typeface="Wingdings" panose="05000000000000000000" pitchFamily="2" charset="2"/>
              </a:rPr>
              <a:t> – Tackled.</a:t>
            </a:r>
          </a:p>
          <a:p>
            <a:r>
              <a:rPr lang="en-US" sz="1300" dirty="0">
                <a:sym typeface="Wingdings" panose="05000000000000000000" pitchFamily="2" charset="2"/>
              </a:rPr>
              <a:t>Original idea was to connect online to </a:t>
            </a:r>
            <a:r>
              <a:rPr lang="en-US" sz="1300" dirty="0" err="1">
                <a:sym typeface="Wingdings" panose="05000000000000000000" pitchFamily="2" charset="2"/>
              </a:rPr>
              <a:t>Orpahnet</a:t>
            </a:r>
            <a:r>
              <a:rPr lang="en-US" sz="1300" dirty="0">
                <a:sym typeface="Wingdings" panose="05000000000000000000" pitchFamily="2" charset="2"/>
              </a:rPr>
              <a:t> endpoint and query (not done due API availability &amp; restrictions. </a:t>
            </a:r>
          </a:p>
          <a:p>
            <a:r>
              <a:rPr lang="en-US" sz="1300" dirty="0">
                <a:sym typeface="Wingdings" panose="05000000000000000000" pitchFamily="2" charset="2"/>
              </a:rPr>
              <a:t>Result hallucinations (e.g. PMID : 123456) – Tackled.</a:t>
            </a:r>
          </a:p>
          <a:p>
            <a:pPr marL="0" indent="0">
              <a:buNone/>
            </a:pPr>
            <a:endParaRPr lang="en-US" sz="1300" b="1" dirty="0"/>
          </a:p>
          <a:p>
            <a:pPr>
              <a:buNone/>
            </a:pPr>
            <a:r>
              <a:rPr lang="en-US" sz="1300" b="1" dirty="0"/>
              <a:t>Achievements: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Built a RAG system for rare disease Q&amp;A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Integrated structured (ORDO, mim2gene) and unstructured (PubMed) biomedical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Demonstrated use cases with improved evidence-backed answers</a:t>
            </a:r>
          </a:p>
          <a:p>
            <a:pPr>
              <a:buNone/>
            </a:pPr>
            <a:r>
              <a:rPr lang="en-US" sz="1300" b="1" dirty="0"/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Expand coverage to more rare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Enhance retrieval accuracy and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Pursue additional data (e.g., clinical trials data, drugs 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Improve retrieval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Clinical validation and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AF7B-BD1E-5555-BA3E-AA622523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6EB1-A9B2-B235-0DFE-F93B342C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 appreciate your time.</a:t>
            </a:r>
          </a:p>
        </p:txBody>
      </p:sp>
    </p:spTree>
    <p:extLst>
      <p:ext uri="{BB962C8B-B14F-4D97-AF65-F5344CB8AC3E}">
        <p14:creationId xmlns:p14="http://schemas.microsoft.com/office/powerpoint/2010/main" val="417251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737</Words>
  <Application>Microsoft Office PowerPoint</Application>
  <PresentationFormat>On-screen Show (4:3)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Segoe Sans</vt:lpstr>
      <vt:lpstr>Source Sans</vt:lpstr>
      <vt:lpstr>Aptos</vt:lpstr>
      <vt:lpstr>Aptos Display</vt:lpstr>
      <vt:lpstr>Arial</vt:lpstr>
      <vt:lpstr>Calibri</vt:lpstr>
      <vt:lpstr>Wingdings</vt:lpstr>
      <vt:lpstr>Office Theme</vt:lpstr>
      <vt:lpstr>Rare Disease RAG Chatbot</vt:lpstr>
      <vt:lpstr>Why This Project</vt:lpstr>
      <vt:lpstr>Data Sources and Tools</vt:lpstr>
      <vt:lpstr>System Architecture</vt:lpstr>
      <vt:lpstr>Example Use Cases LLM vs RAG Comparison</vt:lpstr>
      <vt:lpstr>Challenges, Summary &amp; 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Jakubowicz, Shlomo Serge</dc:creator>
  <cp:keywords/>
  <dc:description>generated using python-pptx</dc:description>
  <cp:lastModifiedBy>Jakubowicz, Shlomo Serge</cp:lastModifiedBy>
  <cp:revision>4</cp:revision>
  <dcterms:created xsi:type="dcterms:W3CDTF">2013-01-27T09:14:16Z</dcterms:created>
  <dcterms:modified xsi:type="dcterms:W3CDTF">2025-06-27T08:33:24Z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1bf161-408c-434f-9bf8-15603007fe6d_Enabled">
    <vt:lpwstr>true</vt:lpwstr>
  </property>
  <property fmtid="{D5CDD505-2E9C-101B-9397-08002B2CF9AE}" pid="3" name="MSIP_Label_101bf161-408c-434f-9bf8-15603007fe6d_SetDate">
    <vt:lpwstr>2025-06-27T07:58:00Z</vt:lpwstr>
  </property>
  <property fmtid="{D5CDD505-2E9C-101B-9397-08002B2CF9AE}" pid="4" name="MSIP_Label_101bf161-408c-434f-9bf8-15603007fe6d_Method">
    <vt:lpwstr>Standard</vt:lpwstr>
  </property>
  <property fmtid="{D5CDD505-2E9C-101B-9397-08002B2CF9AE}" pid="5" name="MSIP_Label_101bf161-408c-434f-9bf8-15603007fe6d_Name">
    <vt:lpwstr>Internal Use</vt:lpwstr>
  </property>
  <property fmtid="{D5CDD505-2E9C-101B-9397-08002B2CF9AE}" pid="6" name="MSIP_Label_101bf161-408c-434f-9bf8-15603007fe6d_SiteId">
    <vt:lpwstr>3d438f08-e047-4f9a-a191-69dd7cce14ea</vt:lpwstr>
  </property>
  <property fmtid="{D5CDD505-2E9C-101B-9397-08002B2CF9AE}" pid="7" name="MSIP_Label_101bf161-408c-434f-9bf8-15603007fe6d_ActionId">
    <vt:lpwstr>edfbeea3-67ee-41a0-803e-2bfc82f3b3f4</vt:lpwstr>
  </property>
  <property fmtid="{D5CDD505-2E9C-101B-9397-08002B2CF9AE}" pid="8" name="MSIP_Label_101bf161-408c-434f-9bf8-15603007fe6d_ContentBits">
    <vt:lpwstr>2</vt:lpwstr>
  </property>
  <property fmtid="{D5CDD505-2E9C-101B-9397-08002B2CF9AE}" pid="9" name="MSIP_Label_101bf161-408c-434f-9bf8-15603007fe6d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For Internal Use - Internal </vt:lpwstr>
  </property>
</Properties>
</file>