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18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99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4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66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2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02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4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702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91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84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2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67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E38570-ED31-812C-2E87-9D5C684DD8E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26860"/>
            <a:ext cx="1663764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Internal Use - Internal </a:t>
            </a:r>
          </a:p>
        </p:txBody>
      </p:sp>
    </p:spTree>
    <p:extLst>
      <p:ext uri="{BB962C8B-B14F-4D97-AF65-F5344CB8AC3E}">
        <p14:creationId xmlns:p14="http://schemas.microsoft.com/office/powerpoint/2010/main" val="3742585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are-disease-rag-app-etaz9a8nphysbuuhxlyj85.streamlit.app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49" y="1093788"/>
            <a:ext cx="7879841" cy="2967208"/>
          </a:xfrm>
        </p:spPr>
        <p:txBody>
          <a:bodyPr>
            <a:normAutofit/>
          </a:bodyPr>
          <a:lstStyle/>
          <a:p>
            <a:pPr algn="l"/>
            <a:r>
              <a:rPr lang="en-US" sz="7000"/>
              <a:t>Rare Disease RAG Chatbot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51109" y="4619624"/>
            <a:ext cx="3759668" cy="1038225"/>
          </a:xfrm>
        </p:spPr>
        <p:txBody>
          <a:bodyPr>
            <a:normAutofit/>
          </a:bodyPr>
          <a:lstStyle/>
          <a:p>
            <a:pPr algn="r"/>
            <a:r>
              <a:rPr lang="en-US" sz="1200" dirty="0"/>
              <a:t>A Retrieval-Augmented Generation System for Evidence-Based Answers on Rare Diseases</a:t>
            </a:r>
          </a:p>
          <a:p>
            <a:pPr algn="r"/>
            <a:r>
              <a:rPr lang="en-US" sz="1200" dirty="0"/>
              <a:t>Shlomi Jakubowicz – June 2025 (BIU DS18</a:t>
            </a:r>
            <a:r>
              <a:rPr lang="en-US" sz="1100" dirty="0"/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4331166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03304" y="2842186"/>
            <a:ext cx="54864" cy="29600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00" dirty="0"/>
              <a:t>Why This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egoe Sans"/>
              </a:rPr>
              <a:t>Rare diseases affect millions</a:t>
            </a:r>
            <a:r>
              <a:rPr lang="en-US" sz="1800" b="0" i="0" dirty="0">
                <a:effectLst/>
                <a:latin typeface="Segoe Sans"/>
              </a:rPr>
              <a:t>, yet expert knowledge is limited and scattered across sources.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egoe Sans"/>
              </a:rPr>
              <a:t>Clinicians struggle to find reliable, evidence-based answers quickly</a:t>
            </a:r>
            <a:r>
              <a:rPr lang="en-US" sz="1800" b="0" i="0" dirty="0">
                <a:effectLst/>
                <a:latin typeface="Segoe Sans"/>
              </a:rPr>
              <a:t>; traditional LLMs often hallucinate or lack biomedical grounding.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b="1" i="0" dirty="0">
                <a:effectLst/>
                <a:latin typeface="Segoe Sans"/>
              </a:rPr>
              <a:t>Goal:</a:t>
            </a:r>
            <a:r>
              <a:rPr lang="en-US" sz="1800" b="0" i="0" dirty="0">
                <a:effectLst/>
                <a:latin typeface="Segoe Sans"/>
              </a:rPr>
              <a:t> Build a trustworthy AI assistant for 20</a:t>
            </a:r>
            <a:r>
              <a:rPr lang="en-US" sz="1800" b="0" i="0" baseline="30000" dirty="0">
                <a:effectLst/>
                <a:latin typeface="Segoe Sans"/>
              </a:rPr>
              <a:t>A</a:t>
            </a:r>
            <a:r>
              <a:rPr lang="en-US" sz="1800" b="0" i="0" dirty="0">
                <a:effectLst/>
                <a:latin typeface="Segoe Sans"/>
              </a:rPr>
              <a:t> rare diseases using structured (ORDO, mim2gene) and unstructured (PubMed) data.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1800" b="0" i="0" dirty="0">
              <a:effectLst/>
              <a:latin typeface="Segoe Sans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latin typeface="Segoe Sans"/>
              </a:rPr>
              <a:t>Demo:</a:t>
            </a:r>
            <a:r>
              <a:rPr lang="en-US" sz="1800" dirty="0">
                <a:latin typeface="Segoe Sans"/>
              </a:rPr>
              <a:t> </a:t>
            </a:r>
          </a:p>
          <a:p>
            <a:pPr marL="0" indent="0" algn="ctr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dirty="0">
                <a:latin typeface="Segoe Sans"/>
                <a:hlinkClick r:id="rId2"/>
              </a:rPr>
              <a:t>https://rare-disease-rag-app-etaz9a8nphysbuuhxlyj85.streamlit.app/</a:t>
            </a:r>
            <a:endParaRPr lang="en-US" sz="1800" dirty="0">
              <a:latin typeface="Segoe Sans"/>
            </a:endParaRP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1800" b="0" i="0" dirty="0">
              <a:effectLst/>
              <a:latin typeface="Segoe Sans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Segoe Sans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800" baseline="30000" dirty="0">
                <a:latin typeface="Segoe Sans"/>
              </a:rPr>
              <a:t>A </a:t>
            </a:r>
            <a:r>
              <a:rPr lang="en-US" sz="1800" b="0" i="0" dirty="0">
                <a:effectLst/>
                <a:latin typeface="Segoe Sans"/>
              </a:rPr>
              <a:t>Diseases list: Cystic Fibrosis, Huntington's Disease, Duchenne Muscular Dystrophy, Spinal Muscular Atrophy, Hemophilia A, Hemophilia B, Gaucher Disease, Pompe Disease, Neurofibromatosis Type 1, Prader-Willi Syndrome, Angelman Syndrome, Rett Syndrome, Fragile X Syndrome, Phenylketonuria, Alpha-1 Antitrypsin Deficiency, Marfan Syndrome, Ehlers-Danlos Syndrome (Hypermobile Type), Sickle Cell Anemia, Thalassemia Major, Crigler-Najjar Syndrome Type 1</a:t>
            </a:r>
          </a:p>
          <a:p>
            <a:pPr marL="0" indent="0">
              <a:spcBef>
                <a:spcPts val="300"/>
              </a:spcBef>
              <a:spcAft>
                <a:spcPts val="300"/>
              </a:spcAft>
              <a:buNone/>
            </a:pPr>
            <a:endParaRPr lang="en-US" sz="1800" b="0" i="0" dirty="0">
              <a:effectLst/>
              <a:latin typeface="Segoe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Sources and Tools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spcBef>
                <a:spcPts val="975"/>
              </a:spcBef>
              <a:spcAft>
                <a:spcPts val="225"/>
              </a:spcAft>
              <a:buNone/>
            </a:pPr>
            <a:r>
              <a:rPr lang="en-US" sz="2000" b="1" i="0" dirty="0">
                <a:effectLst/>
                <a:latin typeface="Segoe Sans"/>
              </a:rPr>
              <a:t>Data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egoe Sans"/>
              </a:rPr>
              <a:t>PubMed Abstracts:</a:t>
            </a:r>
            <a:r>
              <a:rPr lang="en-US" sz="2000" b="0" i="0" dirty="0">
                <a:effectLst/>
                <a:latin typeface="Segoe Sans"/>
              </a:rPr>
              <a:t> ~20,000 abstracts covering 20 rare diseases.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egoe Sans"/>
              </a:rPr>
              <a:t>ORDO via </a:t>
            </a:r>
            <a:r>
              <a:rPr lang="en-US" sz="2000" b="1" i="0" dirty="0" err="1">
                <a:effectLst/>
                <a:latin typeface="Segoe Sans"/>
              </a:rPr>
              <a:t>Blazegraph</a:t>
            </a:r>
            <a:r>
              <a:rPr lang="en-US" sz="2000" b="1" i="0" dirty="0">
                <a:effectLst/>
                <a:latin typeface="Segoe Sans"/>
              </a:rPr>
              <a:t>:</a:t>
            </a:r>
            <a:r>
              <a:rPr lang="en-US" sz="2000" b="0" i="0" dirty="0">
                <a:effectLst/>
                <a:latin typeface="Segoe Sans"/>
              </a:rPr>
              <a:t> Structured rare disease data from the </a:t>
            </a:r>
            <a:r>
              <a:rPr lang="en-US" sz="2000" b="0" i="1" dirty="0" err="1">
                <a:effectLst/>
                <a:latin typeface="Segoe Sans"/>
              </a:rPr>
              <a:t>Orphanet</a:t>
            </a:r>
            <a:r>
              <a:rPr lang="en-US" sz="2000" b="0" i="1" dirty="0">
                <a:effectLst/>
                <a:latin typeface="Segoe Sans"/>
              </a:rPr>
              <a:t> Rare Disease Ontology</a:t>
            </a:r>
            <a:r>
              <a:rPr lang="en-US" sz="2000" b="0" i="0" dirty="0">
                <a:effectLst/>
                <a:latin typeface="Segoe Sans"/>
              </a:rPr>
              <a:t>, queried locally using SPARQL.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egoe Sans"/>
              </a:rPr>
              <a:t>mim2gene.txt:</a:t>
            </a:r>
            <a:r>
              <a:rPr lang="en-US" sz="2000" b="0" i="0" dirty="0">
                <a:effectLst/>
                <a:latin typeface="Segoe Sans"/>
              </a:rPr>
              <a:t> Gene-disease mappings from OMIM for gene-level context.</a:t>
            </a:r>
          </a:p>
          <a:p>
            <a:pPr>
              <a:spcBef>
                <a:spcPts val="975"/>
              </a:spcBef>
              <a:spcAft>
                <a:spcPts val="225"/>
              </a:spcAft>
              <a:buNone/>
            </a:pPr>
            <a:r>
              <a:rPr lang="en-US" sz="2000" b="1" i="0" dirty="0">
                <a:effectLst/>
                <a:latin typeface="Segoe Sans"/>
              </a:rPr>
              <a:t>Tools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  <a:latin typeface="Segoe Sans"/>
              </a:rPr>
              <a:t>BioBERT</a:t>
            </a:r>
            <a:r>
              <a:rPr lang="en-US" sz="2000" b="1" i="0" dirty="0">
                <a:effectLst/>
                <a:latin typeface="Segoe Sans"/>
              </a:rPr>
              <a:t> + FAISS:</a:t>
            </a:r>
            <a:r>
              <a:rPr lang="en-US" sz="2000" b="0" i="0" dirty="0">
                <a:effectLst/>
                <a:latin typeface="Segoe Sans"/>
              </a:rPr>
              <a:t> Embedding model and vector search engine for semantic retrieval.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Segoe Sans"/>
              </a:rPr>
              <a:t>GPT-4:</a:t>
            </a:r>
            <a:r>
              <a:rPr lang="en-US" sz="2000" b="0" i="0" dirty="0">
                <a:effectLst/>
                <a:latin typeface="Segoe Sans"/>
              </a:rPr>
              <a:t> Generative models for answer synthesis.</a:t>
            </a:r>
          </a:p>
          <a:p>
            <a:pPr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  <a:latin typeface="Segoe Sans"/>
              </a:rPr>
              <a:t>Streamlit</a:t>
            </a:r>
            <a:r>
              <a:rPr lang="en-US" sz="2000" b="1" i="0" dirty="0">
                <a:effectLst/>
                <a:latin typeface="Segoe Sans"/>
              </a:rPr>
              <a:t> :</a:t>
            </a:r>
            <a:r>
              <a:rPr lang="en-US" sz="2000" b="0" i="0" dirty="0">
                <a:effectLst/>
                <a:latin typeface="Segoe Sans"/>
              </a:rPr>
              <a:t> Frameworks for building the user interface.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38125"/>
            <a:ext cx="8264525" cy="647700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4700" dirty="0"/>
              <a:t>System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77EBE0-73C4-AA33-448B-E7B9FCB518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745" b="-3"/>
          <a:stretch>
            <a:fillRect/>
          </a:stretch>
        </p:blipFill>
        <p:spPr>
          <a:xfrm>
            <a:off x="303784" y="1051560"/>
            <a:ext cx="7859137" cy="5568315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6702D021-D492-F171-081E-4520FEA68235}"/>
              </a:ext>
            </a:extLst>
          </p:cNvPr>
          <p:cNvSpPr txBox="1"/>
          <p:nvPr/>
        </p:nvSpPr>
        <p:spPr>
          <a:xfrm>
            <a:off x="457200" y="-685800"/>
            <a:ext cx="614354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2400" b="1"/>
            </a:pPr>
            <a:r>
              <a:t>RAG System Pipeline for Rare Disease Q&amp;A</a:t>
            </a:r>
          </a:p>
        </p:txBody>
      </p:sp>
      <p:cxnSp>
        <p:nvCxnSpPr>
          <p:cNvPr id="24" name="Connector 11">
            <a:extLst>
              <a:ext uri="{FF2B5EF4-FFF2-40B4-BE49-F238E27FC236}">
                <a16:creationId xmlns:a16="http://schemas.microsoft.com/office/drawing/2014/main" id="{11EFA991-B09B-CC50-684A-CB8CAF87B7D9}"/>
              </a:ext>
            </a:extLst>
          </p:cNvPr>
          <p:cNvCxnSpPr/>
          <p:nvPr/>
        </p:nvCxnSpPr>
        <p:spPr>
          <a:xfrm>
            <a:off x="0" y="960120"/>
            <a:ext cx="0" cy="9144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 12">
            <a:extLst>
              <a:ext uri="{FF2B5EF4-FFF2-40B4-BE49-F238E27FC236}">
                <a16:creationId xmlns:a16="http://schemas.microsoft.com/office/drawing/2014/main" id="{AD576B0A-1F7A-3714-16C2-CED8BAE71FE9}"/>
              </a:ext>
            </a:extLst>
          </p:cNvPr>
          <p:cNvCxnSpPr/>
          <p:nvPr/>
        </p:nvCxnSpPr>
        <p:spPr>
          <a:xfrm>
            <a:off x="0" y="1783080"/>
            <a:ext cx="0" cy="9144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 13">
            <a:extLst>
              <a:ext uri="{FF2B5EF4-FFF2-40B4-BE49-F238E27FC236}">
                <a16:creationId xmlns:a16="http://schemas.microsoft.com/office/drawing/2014/main" id="{421291B6-3A4E-00CC-B229-E7744FEB5F49}"/>
              </a:ext>
            </a:extLst>
          </p:cNvPr>
          <p:cNvCxnSpPr/>
          <p:nvPr/>
        </p:nvCxnSpPr>
        <p:spPr>
          <a:xfrm>
            <a:off x="0" y="2606040"/>
            <a:ext cx="0" cy="9144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 14">
            <a:extLst>
              <a:ext uri="{FF2B5EF4-FFF2-40B4-BE49-F238E27FC236}">
                <a16:creationId xmlns:a16="http://schemas.microsoft.com/office/drawing/2014/main" id="{C1935E2C-62D8-4D88-DCCF-967B6D3F60B9}"/>
              </a:ext>
            </a:extLst>
          </p:cNvPr>
          <p:cNvCxnSpPr/>
          <p:nvPr/>
        </p:nvCxnSpPr>
        <p:spPr>
          <a:xfrm>
            <a:off x="0" y="3429000"/>
            <a:ext cx="0" cy="9144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15">
            <a:extLst>
              <a:ext uri="{FF2B5EF4-FFF2-40B4-BE49-F238E27FC236}">
                <a16:creationId xmlns:a16="http://schemas.microsoft.com/office/drawing/2014/main" id="{44FD8907-75DC-3770-AF28-A96A4EEAFDFF}"/>
              </a:ext>
            </a:extLst>
          </p:cNvPr>
          <p:cNvCxnSpPr/>
          <p:nvPr/>
        </p:nvCxnSpPr>
        <p:spPr>
          <a:xfrm>
            <a:off x="0" y="4251960"/>
            <a:ext cx="0" cy="9144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 16">
            <a:extLst>
              <a:ext uri="{FF2B5EF4-FFF2-40B4-BE49-F238E27FC236}">
                <a16:creationId xmlns:a16="http://schemas.microsoft.com/office/drawing/2014/main" id="{6CBE0CBF-797F-E697-90B2-B5EB8730148B}"/>
              </a:ext>
            </a:extLst>
          </p:cNvPr>
          <p:cNvCxnSpPr/>
          <p:nvPr/>
        </p:nvCxnSpPr>
        <p:spPr>
          <a:xfrm>
            <a:off x="0" y="5074920"/>
            <a:ext cx="0" cy="9144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 17">
            <a:extLst>
              <a:ext uri="{FF2B5EF4-FFF2-40B4-BE49-F238E27FC236}">
                <a16:creationId xmlns:a16="http://schemas.microsoft.com/office/drawing/2014/main" id="{6CAC6DE7-0B2A-5241-FA85-C5CB3201FC4D}"/>
              </a:ext>
            </a:extLst>
          </p:cNvPr>
          <p:cNvCxnSpPr/>
          <p:nvPr/>
        </p:nvCxnSpPr>
        <p:spPr>
          <a:xfrm>
            <a:off x="0" y="5897880"/>
            <a:ext cx="0" cy="9144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 18">
            <a:extLst>
              <a:ext uri="{FF2B5EF4-FFF2-40B4-BE49-F238E27FC236}">
                <a16:creationId xmlns:a16="http://schemas.microsoft.com/office/drawing/2014/main" id="{CCB96288-B7F0-66DC-5EAF-6B72A65ED03B}"/>
              </a:ext>
            </a:extLst>
          </p:cNvPr>
          <p:cNvCxnSpPr/>
          <p:nvPr/>
        </p:nvCxnSpPr>
        <p:spPr>
          <a:xfrm>
            <a:off x="0" y="6720840"/>
            <a:ext cx="0" cy="91440"/>
          </a:xfrm>
          <a:prstGeom prst="line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8BD8F09F-F60C-00E1-1E1A-207487382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08" y="2982325"/>
            <a:ext cx="1986453" cy="70036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A953DED-C772-3478-213A-E31A906F9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085" y="2982325"/>
            <a:ext cx="2469131" cy="629678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79287418-9DC6-2C99-7977-B4A35412CB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81" y="1895743"/>
            <a:ext cx="1986454" cy="101852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2FF5235-C42C-D27C-C0B1-6ACB07AE41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6739" y="1525630"/>
            <a:ext cx="2343477" cy="74305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0F88E45-A8BC-6814-5258-CBE1628A99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5933" y="5232382"/>
            <a:ext cx="1782699" cy="76842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E996D05-22DE-5520-EA38-FE9377D944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2121" y="2429233"/>
            <a:ext cx="1467055" cy="400106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968186BE-582E-6CD0-B74C-A5BD5657A5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8560" y="5306940"/>
            <a:ext cx="1470496" cy="7684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144118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i="1" kern="1200" dirty="0">
                <a:latin typeface="+mj-lt"/>
                <a:ea typeface="+mj-ea"/>
                <a:cs typeface="+mj-cs"/>
              </a:rPr>
              <a:t>Example Use Cases LLM vs RAG Comparison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F3C3FB-A78E-4CF1-8D18-A24A6EF2A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030503"/>
              </p:ext>
            </p:extLst>
          </p:nvPr>
        </p:nvGraphicFramePr>
        <p:xfrm>
          <a:off x="756201" y="1574185"/>
          <a:ext cx="7730588" cy="39903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57061">
                  <a:extLst>
                    <a:ext uri="{9D8B030D-6E8A-4147-A177-3AD203B41FA5}">
                      <a16:colId xmlns:a16="http://schemas.microsoft.com/office/drawing/2014/main" val="3349154063"/>
                    </a:ext>
                  </a:extLst>
                </a:gridCol>
                <a:gridCol w="2846895">
                  <a:extLst>
                    <a:ext uri="{9D8B030D-6E8A-4147-A177-3AD203B41FA5}">
                      <a16:colId xmlns:a16="http://schemas.microsoft.com/office/drawing/2014/main" val="1627769469"/>
                    </a:ext>
                  </a:extLst>
                </a:gridCol>
                <a:gridCol w="2290563">
                  <a:extLst>
                    <a:ext uri="{9D8B030D-6E8A-4147-A177-3AD203B41FA5}">
                      <a16:colId xmlns:a16="http://schemas.microsoft.com/office/drawing/2014/main" val="3022799252"/>
                    </a:ext>
                  </a:extLst>
                </a:gridCol>
                <a:gridCol w="936069">
                  <a:extLst>
                    <a:ext uri="{9D8B030D-6E8A-4147-A177-3AD203B41FA5}">
                      <a16:colId xmlns:a16="http://schemas.microsoft.com/office/drawing/2014/main" val="194199912"/>
                    </a:ext>
                  </a:extLst>
                </a:gridCol>
              </a:tblGrid>
              <a:tr h="18000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dirty="0"/>
                        <a:t>Feature/Aspect</a:t>
                      </a:r>
                    </a:p>
                  </a:txBody>
                  <a:tcPr marL="36639" marR="36639" marT="18319" marB="18319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dirty="0"/>
                        <a:t>Copilot's Response (General LLM)</a:t>
                      </a:r>
                    </a:p>
                  </a:txBody>
                  <a:tcPr marL="36639" marR="36639" marT="18319" marB="18319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/>
                        <a:t>Your RAG System's Response</a:t>
                      </a:r>
                    </a:p>
                  </a:txBody>
                  <a:tcPr marL="36639" marR="36639" marT="18319" marB="18319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/>
                        <a:t>Advantage</a:t>
                      </a:r>
                    </a:p>
                  </a:txBody>
                  <a:tcPr marL="36639" marR="36639" marT="18319" marB="18319" anchor="ctr"/>
                </a:tc>
                <a:extLst>
                  <a:ext uri="{0D108BD9-81ED-4DB2-BD59-A6C34878D82A}">
                    <a16:rowId xmlns:a16="http://schemas.microsoft.com/office/drawing/2014/main" val="674442204"/>
                  </a:ext>
                </a:extLst>
              </a:tr>
              <a:tr h="18000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dirty="0"/>
                        <a:t>Overall Scope</a:t>
                      </a:r>
                      <a:endParaRPr lang="en-US" sz="1000" dirty="0"/>
                    </a:p>
                  </a:txBody>
                  <a:tcPr marL="36639" marR="36639" marT="18319" marB="18319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/>
                        <a:t>Comprehensive general overview</a:t>
                      </a:r>
                    </a:p>
                  </a:txBody>
                  <a:tcPr marL="36639" marR="36639" marT="18319" marB="18319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/>
                        <a:t>Direct, concise, and focused on "latest" and specifics</a:t>
                      </a:r>
                    </a:p>
                  </a:txBody>
                  <a:tcPr marL="36639" marR="36639" marT="18319" marB="18319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/>
                        <a:t>Both</a:t>
                      </a:r>
                    </a:p>
                  </a:txBody>
                  <a:tcPr marL="36639" marR="36639" marT="18319" marB="18319" anchor="ctr"/>
                </a:tc>
                <a:extLst>
                  <a:ext uri="{0D108BD9-81ED-4DB2-BD59-A6C34878D82A}">
                    <a16:rowId xmlns:a16="http://schemas.microsoft.com/office/drawing/2014/main" val="1698111134"/>
                  </a:ext>
                </a:extLst>
              </a:tr>
              <a:tr h="4189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dirty="0"/>
                        <a:t>Mutation Details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/>
                        <a:t>Mentions key mutations, categorizes by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/>
                        <a:t>Clearly identifies CFTR, highlights F508del, mentions others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/>
                        <a:t>RAG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485561"/>
                  </a:ext>
                </a:extLst>
              </a:tr>
              <a:tr h="4189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/>
                        <a:t>Gene-Editing Therapies</a:t>
                      </a:r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/>
                        <a:t>Lists types (CRISPR, Base/Prime, mRNA, Gene Replacement)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/>
                        <a:t>Specific mentions (CRISPR, Prime, In Utero), explicit challenges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/>
                        <a:t>RAG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3499575"/>
                  </a:ext>
                </a:extLst>
              </a:tr>
              <a:tr h="5896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/>
                        <a:t>Source/Evidence</a:t>
                      </a:r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/>
                        <a:t>General, numbered citations (e.g., 1, 2,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dirty="0"/>
                        <a:t>Crucially, Direct PMIDs with titles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/>
                        <a:t>RAG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0504043"/>
                  </a:ext>
                </a:extLst>
              </a:tr>
              <a:tr h="4189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/>
                        <a:t>Verifiability</a:t>
                      </a:r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/>
                        <a:t>Less directly verifiable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dirty="0"/>
                        <a:t>Highly verifiable</a:t>
                      </a:r>
                      <a:r>
                        <a:rPr lang="en-US" sz="1000" dirty="0"/>
                        <a:t>, allows direct lookup of sources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/>
                        <a:t>RAG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993369"/>
                  </a:ext>
                </a:extLst>
              </a:tr>
              <a:tr h="4189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/>
                        <a:t>Factual Accuracy</a:t>
                      </a:r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/>
                        <a:t>Generally accurate, but potential for generality/hallucination for niche details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dirty="0"/>
                        <a:t>High accuracy</a:t>
                      </a:r>
                      <a:r>
                        <a:rPr lang="en-US" sz="1000" dirty="0"/>
                        <a:t>, grounded in retrieved evidence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/>
                        <a:t>RAG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6872654"/>
                  </a:ext>
                </a:extLst>
              </a:tr>
              <a:tr h="5896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dirty="0"/>
                        <a:t>Freshness of Info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/>
                        <a:t>Stated "as of 2025," but less explicit verification of latest research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/>
                        <a:t>Reflects "latest investigations" via recent PMIDs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Both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6096131"/>
                  </a:ext>
                </a:extLst>
              </a:tr>
              <a:tr h="5896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dirty="0"/>
                        <a:t>Actionability</a:t>
                      </a:r>
                      <a:endParaRPr 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/>
                        <a:t>Provides good information for understanding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b="1" dirty="0"/>
                        <a:t>Actionable for researchers/clinicians</a:t>
                      </a:r>
                      <a:r>
                        <a:rPr lang="en-US" sz="1000" dirty="0"/>
                        <a:t> to explore primary literature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000" dirty="0"/>
                        <a:t>RAG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141710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BD0A3B7-98B3-EBC5-B814-1513EE56BAB9}"/>
              </a:ext>
            </a:extLst>
          </p:cNvPr>
          <p:cNvSpPr txBox="1"/>
          <p:nvPr/>
        </p:nvSpPr>
        <p:spPr>
          <a:xfrm>
            <a:off x="904973" y="895006"/>
            <a:ext cx="7334053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31333F"/>
                </a:solidFill>
                <a:effectLst/>
                <a:latin typeface="Source Sans"/>
              </a:rPr>
              <a:t>Question:</a:t>
            </a:r>
            <a:r>
              <a:rPr lang="en-US" sz="1400" b="0" i="0" dirty="0">
                <a:solidFill>
                  <a:srgbClr val="31333F"/>
                </a:solidFill>
                <a:effectLst/>
                <a:latin typeface="Source Sans"/>
              </a:rPr>
              <a:t> What are the common genetic mutations associated with Cystic Fibrosis, what are their clinical manifestations, and what are the latest gene-editing therapies under investigation for CF?"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5683EA-9324-3B05-1817-BC711AC6D955}"/>
              </a:ext>
            </a:extLst>
          </p:cNvPr>
          <p:cNvSpPr txBox="1"/>
          <p:nvPr/>
        </p:nvSpPr>
        <p:spPr>
          <a:xfrm>
            <a:off x="954468" y="5718289"/>
            <a:ext cx="7334053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/>
              <a:t>LLM: excels at generating fluent, broad-ranging text from its vast training data, including diverse news and public information.</a:t>
            </a:r>
          </a:p>
          <a:p>
            <a:r>
              <a:rPr lang="en-US" sz="1400" dirty="0"/>
              <a:t>RAG: system's strength is providing highly accurate, verifiable, and up-to-date answers by grounding its responses in specific, evidence-based retrieved data.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rgbClr val="FFFFFF"/>
                </a:solidFill>
              </a:rPr>
              <a:t>Challenges, Summary &amp; Next Steps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buNone/>
            </a:pPr>
            <a:endParaRPr lang="en-US" sz="1300" b="1" dirty="0"/>
          </a:p>
          <a:p>
            <a:pPr>
              <a:buNone/>
            </a:pPr>
            <a:r>
              <a:rPr lang="en-US" sz="1400" b="1" dirty="0"/>
              <a:t>Challenges</a:t>
            </a:r>
            <a:r>
              <a:rPr lang="en-US" sz="1300" b="1" dirty="0"/>
              <a:t>:</a:t>
            </a:r>
          </a:p>
          <a:p>
            <a:r>
              <a:rPr lang="en-US" sz="1300" dirty="0"/>
              <a:t>Dependency hell </a:t>
            </a:r>
            <a:r>
              <a:rPr lang="en-US" sz="1300" dirty="0">
                <a:sym typeface="Wingdings" panose="05000000000000000000" pitchFamily="2" charset="2"/>
              </a:rPr>
              <a:t> – Tackled.</a:t>
            </a:r>
          </a:p>
          <a:p>
            <a:r>
              <a:rPr lang="en-US" sz="1300" dirty="0">
                <a:sym typeface="Wingdings" panose="05000000000000000000" pitchFamily="2" charset="2"/>
              </a:rPr>
              <a:t>Original idea was to connect online to </a:t>
            </a:r>
            <a:r>
              <a:rPr lang="en-US" sz="1300" dirty="0" err="1">
                <a:sym typeface="Wingdings" panose="05000000000000000000" pitchFamily="2" charset="2"/>
              </a:rPr>
              <a:t>Orpahnet</a:t>
            </a:r>
            <a:r>
              <a:rPr lang="en-US" sz="1300" dirty="0">
                <a:sym typeface="Wingdings" panose="05000000000000000000" pitchFamily="2" charset="2"/>
              </a:rPr>
              <a:t> endpoint and query (not done due API availability &amp; restrictions. </a:t>
            </a:r>
          </a:p>
          <a:p>
            <a:r>
              <a:rPr lang="en-US" sz="1300" dirty="0">
                <a:sym typeface="Wingdings" panose="05000000000000000000" pitchFamily="2" charset="2"/>
              </a:rPr>
              <a:t>Result hallucinations (e.g. PMID : 123456) – Tackled.</a:t>
            </a:r>
          </a:p>
          <a:p>
            <a:pPr marL="0" indent="0">
              <a:buNone/>
            </a:pPr>
            <a:endParaRPr lang="en-US" sz="1300" b="1" dirty="0"/>
          </a:p>
          <a:p>
            <a:pPr>
              <a:buNone/>
            </a:pPr>
            <a:r>
              <a:rPr lang="en-US" sz="1300" b="1" dirty="0"/>
              <a:t>Achievements: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/>
              <a:t>Built a RAG system for rare disease Q&amp;A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/>
              <a:t>Integrated structured (ORDO, mim2gene) and unstructured (PubMed) biomedical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/>
              <a:t>Demonstrated use cases with improved evidence-backed answers</a:t>
            </a:r>
          </a:p>
          <a:p>
            <a:pPr>
              <a:buNone/>
            </a:pPr>
            <a:r>
              <a:rPr lang="en-US" sz="1300" b="1" dirty="0"/>
              <a:t>Next Steps: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/>
              <a:t>Expand coverage to more rare diseases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/>
              <a:t>Enhance retrieval accuracy and relevance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/>
              <a:t>Pursue additional data (e.g., clinical trials data, drugs DB)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Improve retrieval accuracy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Clinical validation and deployment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FAF7B-BD1E-5555-BA3E-AA6225235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Thank you!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9601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E6EB1-A9B2-B235-0DFE-F93B342CF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5611" y="932688"/>
            <a:ext cx="4437453" cy="4992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/>
              <a:t>I appreciate your time.</a:t>
            </a:r>
          </a:p>
        </p:txBody>
      </p:sp>
    </p:spTree>
    <p:extLst>
      <p:ext uri="{BB962C8B-B14F-4D97-AF65-F5344CB8AC3E}">
        <p14:creationId xmlns:p14="http://schemas.microsoft.com/office/powerpoint/2010/main" val="4172512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650</Words>
  <Application>Microsoft Office PowerPoint</Application>
  <PresentationFormat>On-screen Show (4:3)</PresentationFormat>
  <Paragraphs>83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Segoe Sans</vt:lpstr>
      <vt:lpstr>Source Sans</vt:lpstr>
      <vt:lpstr>Aptos</vt:lpstr>
      <vt:lpstr>Aptos Display</vt:lpstr>
      <vt:lpstr>Arial</vt:lpstr>
      <vt:lpstr>Calibri</vt:lpstr>
      <vt:lpstr>Wingdings</vt:lpstr>
      <vt:lpstr>Office Theme</vt:lpstr>
      <vt:lpstr>Rare Disease RAG Chatbot</vt:lpstr>
      <vt:lpstr>Why This Project</vt:lpstr>
      <vt:lpstr>Data Sources and Tools</vt:lpstr>
      <vt:lpstr>System Architecture</vt:lpstr>
      <vt:lpstr>Example Use Cases LLM vs RAG Comparison</vt:lpstr>
      <vt:lpstr>Challenges, Summary &amp; Next Steps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Jakubowicz, Shlomo Serge</dc:creator>
  <cp:keywords/>
  <dc:description>generated using python-pptx</dc:description>
  <cp:lastModifiedBy>Jakubowicz, Shlomo Serge</cp:lastModifiedBy>
  <cp:revision>3</cp:revision>
  <dcterms:created xsi:type="dcterms:W3CDTF">2013-01-27T09:14:16Z</dcterms:created>
  <dcterms:modified xsi:type="dcterms:W3CDTF">2025-06-27T08:06:17Z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1bf161-408c-434f-9bf8-15603007fe6d_Enabled">
    <vt:lpwstr>true</vt:lpwstr>
  </property>
  <property fmtid="{D5CDD505-2E9C-101B-9397-08002B2CF9AE}" pid="3" name="MSIP_Label_101bf161-408c-434f-9bf8-15603007fe6d_SetDate">
    <vt:lpwstr>2025-06-27T07:58:00Z</vt:lpwstr>
  </property>
  <property fmtid="{D5CDD505-2E9C-101B-9397-08002B2CF9AE}" pid="4" name="MSIP_Label_101bf161-408c-434f-9bf8-15603007fe6d_Method">
    <vt:lpwstr>Standard</vt:lpwstr>
  </property>
  <property fmtid="{D5CDD505-2E9C-101B-9397-08002B2CF9AE}" pid="5" name="MSIP_Label_101bf161-408c-434f-9bf8-15603007fe6d_Name">
    <vt:lpwstr>Internal Use</vt:lpwstr>
  </property>
  <property fmtid="{D5CDD505-2E9C-101B-9397-08002B2CF9AE}" pid="6" name="MSIP_Label_101bf161-408c-434f-9bf8-15603007fe6d_SiteId">
    <vt:lpwstr>3d438f08-e047-4f9a-a191-69dd7cce14ea</vt:lpwstr>
  </property>
  <property fmtid="{D5CDD505-2E9C-101B-9397-08002B2CF9AE}" pid="7" name="MSIP_Label_101bf161-408c-434f-9bf8-15603007fe6d_ActionId">
    <vt:lpwstr>edfbeea3-67ee-41a0-803e-2bfc82f3b3f4</vt:lpwstr>
  </property>
  <property fmtid="{D5CDD505-2E9C-101B-9397-08002B2CF9AE}" pid="8" name="MSIP_Label_101bf161-408c-434f-9bf8-15603007fe6d_ContentBits">
    <vt:lpwstr>2</vt:lpwstr>
  </property>
  <property fmtid="{D5CDD505-2E9C-101B-9397-08002B2CF9AE}" pid="9" name="MSIP_Label_101bf161-408c-434f-9bf8-15603007fe6d_Tag">
    <vt:lpwstr>10, 3, 0, 1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For Internal Use - Internal </vt:lpwstr>
  </property>
</Properties>
</file>