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66" r:id="rId2"/>
    <p:sldId id="302" r:id="rId3"/>
    <p:sldId id="303" r:id="rId4"/>
    <p:sldId id="305" r:id="rId5"/>
    <p:sldId id="307" r:id="rId6"/>
    <p:sldId id="289" r:id="rId7"/>
    <p:sldId id="308" r:id="rId8"/>
    <p:sldId id="309" r:id="rId9"/>
    <p:sldId id="311" r:id="rId10"/>
    <p:sldId id="291" r:id="rId11"/>
    <p:sldId id="312" r:id="rId12"/>
    <p:sldId id="313" r:id="rId13"/>
    <p:sldId id="314" r:id="rId14"/>
    <p:sldId id="315" r:id="rId15"/>
    <p:sldId id="316" r:id="rId16"/>
    <p:sldId id="317" r:id="rId17"/>
    <p:sldId id="27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3B31"/>
    <a:srgbClr val="19AFE6"/>
    <a:srgbClr val="279DD8"/>
    <a:srgbClr val="E65579"/>
    <a:srgbClr val="7E65A1"/>
    <a:srgbClr val="00A29E"/>
    <a:srgbClr val="43B3AB"/>
    <a:srgbClr val="FCDE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43" autoAdjust="0"/>
    <p:restoredTop sz="95753" autoAdjust="0"/>
  </p:normalViewPr>
  <p:slideViewPr>
    <p:cSldViewPr snapToGrid="0">
      <p:cViewPr>
        <p:scale>
          <a:sx n="66" d="100"/>
          <a:sy n="66" d="100"/>
        </p:scale>
        <p:origin x="690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3478D5-AAE2-4AB2-A0D4-086E2F31926B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E6C470-7813-41B9-9510-2F03C446C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7354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E6C470-7813-41B9-9510-2F03C446C81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7722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E6C470-7813-41B9-9510-2F03C446C81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9824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C9D23-B682-4031-B444-44F001ED4C82}" type="datetime1">
              <a:rPr lang="en-US" smtClean="0"/>
              <a:t>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DFF45-9395-4868-8AAF-F01E5DAEB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08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FDD0D-AFE3-4F10-B0DA-1C8FFC2120CD}" type="datetime1">
              <a:rPr lang="en-US" smtClean="0"/>
              <a:t>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DFF45-9395-4868-8AAF-F01E5DAEB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462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E27B3-2E81-41E9-8BC1-3C2C2637D75F}" type="datetime1">
              <a:rPr lang="en-US" smtClean="0"/>
              <a:t>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DFF45-9395-4868-8AAF-F01E5DAEB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807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2740"/>
            <a:ext cx="12192000" cy="1325563"/>
          </a:xfrm>
        </p:spPr>
        <p:txBody>
          <a:bodyPr>
            <a:normAutofit/>
          </a:bodyPr>
          <a:lstStyle>
            <a:lvl1pPr algn="ctr">
              <a:defRPr sz="4400" b="1">
                <a:solidFill>
                  <a:srgbClr val="EF3B3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463FE-F2D9-48A9-949C-5E8977871B93}" type="datetime1">
              <a:rPr lang="en-US" smtClean="0"/>
              <a:t>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401907" y="6444275"/>
            <a:ext cx="2743200" cy="365125"/>
          </a:xfrm>
        </p:spPr>
        <p:txBody>
          <a:bodyPr/>
          <a:lstStyle>
            <a:lvl1pPr>
              <a:defRPr sz="2000" b="1">
                <a:solidFill>
                  <a:srgbClr val="EF3B31"/>
                </a:solidFill>
              </a:defRPr>
            </a:lvl1pPr>
          </a:lstStyle>
          <a:p>
            <a:fld id="{C96DFF45-9395-4868-8AAF-F01E5DAEBC1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77900" cy="102936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90728" y="5085347"/>
            <a:ext cx="1701272" cy="1772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524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A038-C0CB-406E-896E-8482B19BBE98}" type="datetime1">
              <a:rPr lang="en-US" smtClean="0"/>
              <a:t>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DFF45-9395-4868-8AAF-F01E5DAEB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618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EE720-8F01-4CD1-874C-C01E83814B52}" type="datetime1">
              <a:rPr lang="en-US" smtClean="0"/>
              <a:t>1/16/2018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DFF45-9395-4868-8AAF-F01E5DAEB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43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D4579-1C7F-4711-99C2-5FB3AC36A4C8}" type="datetime1">
              <a:rPr lang="en-US" smtClean="0"/>
              <a:t>1/16/2018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DFF45-9395-4868-8AAF-F01E5DAEB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54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23F12-5195-4320-8F97-313C48BD4DBA}" type="datetime1">
              <a:rPr lang="en-US" smtClean="0"/>
              <a:t>1/16/2018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DFF45-9395-4868-8AAF-F01E5DAEB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482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8BB27-29B0-41CE-9722-4B1F66350E6C}" type="datetime1">
              <a:rPr lang="en-US" smtClean="0"/>
              <a:t>1/16/2018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DFF45-9395-4868-8AAF-F01E5DAEB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621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04E52-D187-41E2-8AAF-B6CA3746BBE5}" type="datetime1">
              <a:rPr lang="en-US" smtClean="0"/>
              <a:t>1/16/2018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DFF45-9395-4868-8AAF-F01E5DAEB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204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E409D-A074-4334-8DB8-04BA6AEF862F}" type="datetime1">
              <a:rPr lang="en-US" smtClean="0"/>
              <a:t>1/16/2018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DFF45-9395-4868-8AAF-F01E5DAEB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538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AC7F9F-98E5-4797-B2C8-2AB3E4D35A4E}" type="datetime1">
              <a:rPr lang="en-US" smtClean="0"/>
              <a:t>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6DFF45-9395-4868-8AAF-F01E5DAEB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911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440241" y="-19050"/>
            <a:ext cx="3940362" cy="6877050"/>
          </a:xfrm>
          <a:prstGeom prst="rect">
            <a:avLst/>
          </a:prstGeom>
        </p:spPr>
      </p:pic>
      <p:sp>
        <p:nvSpPr>
          <p:cNvPr id="10" name="Title 3">
            <a:extLst>
              <a:ext uri="{FF2B5EF4-FFF2-40B4-BE49-F238E27FC236}">
                <a16:creationId xmlns:a16="http://schemas.microsoft.com/office/drawing/2014/main" id="{F4B50081-549C-4F2D-8F12-185E35567CEA}"/>
              </a:ext>
            </a:extLst>
          </p:cNvPr>
          <p:cNvSpPr txBox="1">
            <a:spLocks/>
          </p:cNvSpPr>
          <p:nvPr/>
        </p:nvSpPr>
        <p:spPr>
          <a:xfrm>
            <a:off x="442463" y="2620508"/>
            <a:ext cx="7496365" cy="2002292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ts val="7600"/>
              </a:lnSpc>
            </a:pPr>
            <a:r>
              <a:rPr lang="en-US" sz="7200" b="1" dirty="0" smtClean="0">
                <a:solidFill>
                  <a:srgbClr val="EF3B3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IoT</a:t>
            </a:r>
            <a:endParaRPr lang="en-US" sz="7200" b="1" dirty="0">
              <a:solidFill>
                <a:srgbClr val="EF3B3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l">
              <a:lnSpc>
                <a:spcPts val="7600"/>
              </a:lnSpc>
            </a:pPr>
            <a:r>
              <a:rPr lang="en-US" sz="7200" b="1" dirty="0">
                <a:solidFill>
                  <a:srgbClr val="EF3B3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</a:t>
            </a:r>
            <a:r>
              <a:rPr lang="en-US" sz="7200" b="1" dirty="0" smtClean="0">
                <a:solidFill>
                  <a:srgbClr val="EF3B3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ntroduction</a:t>
            </a:r>
            <a:endParaRPr lang="en-US" sz="7200" b="1" dirty="0">
              <a:solidFill>
                <a:srgbClr val="EF3B3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Graphic 10">
            <a:extLst>
              <a:ext uri="{FF2B5EF4-FFF2-40B4-BE49-F238E27FC236}">
                <a16:creationId xmlns:a16="http://schemas.microsoft.com/office/drawing/2014/main" id="{D2CD0A76-FD03-4C1B-B82C-403D8F010AF6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442464" y="347955"/>
            <a:ext cx="3034162" cy="994436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DFF45-9395-4868-8AAF-F01E5DAEBC17}" type="slidenum">
              <a:rPr lang="en-US" smtClean="0"/>
              <a:t>1</a:t>
            </a:fld>
            <a:endParaRPr lang="en-US"/>
          </a:p>
        </p:txBody>
      </p:sp>
      <p:sp>
        <p:nvSpPr>
          <p:cNvPr id="11" name="Freeform 10"/>
          <p:cNvSpPr/>
          <p:nvPr/>
        </p:nvSpPr>
        <p:spPr>
          <a:xfrm flipH="1">
            <a:off x="6840596" y="0"/>
            <a:ext cx="3540007" cy="6858000"/>
          </a:xfrm>
          <a:custGeom>
            <a:avLst/>
            <a:gdLst>
              <a:gd name="connsiteX0" fmla="*/ 0 w 3540007"/>
              <a:gd name="connsiteY0" fmla="*/ 0 h 6858000"/>
              <a:gd name="connsiteX1" fmla="*/ 1728166 w 3540007"/>
              <a:gd name="connsiteY1" fmla="*/ 0 h 6858000"/>
              <a:gd name="connsiteX2" fmla="*/ 1829016 w 3540007"/>
              <a:gd name="connsiteY2" fmla="*/ 70142 h 6858000"/>
              <a:gd name="connsiteX3" fmla="*/ 3540007 w 3540007"/>
              <a:gd name="connsiteY3" fmla="*/ 3377524 h 6858000"/>
              <a:gd name="connsiteX4" fmla="*/ 1764717 w 3540007"/>
              <a:gd name="connsiteY4" fmla="*/ 6731758 h 6858000"/>
              <a:gd name="connsiteX5" fmla="*/ 1576825 w 3540007"/>
              <a:gd name="connsiteY5" fmla="*/ 6858000 h 6858000"/>
              <a:gd name="connsiteX6" fmla="*/ 0 w 354000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40007" h="6858000">
                <a:moveTo>
                  <a:pt x="0" y="0"/>
                </a:moveTo>
                <a:lnTo>
                  <a:pt x="1728166" y="0"/>
                </a:lnTo>
                <a:lnTo>
                  <a:pt x="1829016" y="70142"/>
                </a:lnTo>
                <a:cubicBezTo>
                  <a:pt x="2871624" y="844004"/>
                  <a:pt x="3540007" y="2037942"/>
                  <a:pt x="3540007" y="3377524"/>
                </a:cubicBezTo>
                <a:cubicBezTo>
                  <a:pt x="3540007" y="4744444"/>
                  <a:pt x="2844065" y="5959716"/>
                  <a:pt x="1764717" y="6731758"/>
                </a:cubicBezTo>
                <a:lnTo>
                  <a:pt x="157682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19AF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0380603" y="0"/>
            <a:ext cx="1811397" cy="6858000"/>
          </a:xfrm>
          <a:prstGeom prst="rect">
            <a:avLst/>
          </a:prstGeom>
          <a:solidFill>
            <a:srgbClr val="19AF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53307" y="0"/>
            <a:ext cx="59386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5216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E8202-36C6-4A5B-A9E7-1CB83096E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Popular </a:t>
            </a:r>
            <a:r>
              <a:rPr lang="en-US" dirty="0" smtClean="0"/>
              <a:t>IoT Platforms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11458D6-2F68-434D-A96A-A36B30525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DFF45-9395-4868-8AAF-F01E5DAEBC17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5" name="Picture 12" descr="Image result for aws">
            <a:extLst>
              <a:ext uri="{FF2B5EF4-FFF2-40B4-BE49-F238E27FC236}">
                <a16:creationId xmlns:a16="http://schemas.microsoft.com/office/drawing/2014/main" id="{A683942A-86ED-47D4-8825-CFB860C1D3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9048" y="3033997"/>
            <a:ext cx="3573903" cy="1343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4" descr="Image result for google cloud">
            <a:extLst>
              <a:ext uri="{FF2B5EF4-FFF2-40B4-BE49-F238E27FC236}">
                <a16:creationId xmlns:a16="http://schemas.microsoft.com/office/drawing/2014/main" id="{EDB79FE4-EAD0-4E1C-B06F-181E16B0F8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667" y="2898750"/>
            <a:ext cx="3263705" cy="1614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2" name="Picture 2" descr="Image result for microsoft azure io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816" y="2594804"/>
            <a:ext cx="3479516" cy="2222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44858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Device Management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7ABF9C-D860-4C24-B7E6-32BD4609D670}" type="slidenum">
              <a:rPr lang="en-US" smtClean="0">
                <a:solidFill>
                  <a:prstClr val="white"/>
                </a:solidFill>
              </a:rPr>
              <a:pPr>
                <a:defRPr/>
              </a:pPr>
              <a:t>11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105988" y="1545786"/>
            <a:ext cx="9980023" cy="4781006"/>
          </a:xfrm>
        </p:spPr>
        <p:txBody>
          <a:bodyPr>
            <a:normAutofit/>
          </a:bodyPr>
          <a:lstStyle/>
          <a:p>
            <a:r>
              <a:rPr lang="en-US" dirty="0" smtClean="0"/>
              <a:t>Device provisioning (registration, authentication and authorization)</a:t>
            </a:r>
          </a:p>
          <a:p>
            <a:r>
              <a:rPr lang="en-US" dirty="0" smtClean="0"/>
              <a:t>Manage device metadata (ID, type, model, revision, manufacturer…)</a:t>
            </a:r>
          </a:p>
          <a:p>
            <a:r>
              <a:rPr lang="en-US" dirty="0" smtClean="0"/>
              <a:t>Over the air (OTA) firmware update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989261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 Broker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7ABF9C-D860-4C24-B7E6-32BD4609D670}" type="slidenum">
              <a:rPr lang="en-US" smtClean="0">
                <a:solidFill>
                  <a:prstClr val="white"/>
                </a:solidFill>
              </a:rPr>
              <a:pPr>
                <a:defRPr/>
              </a:pPr>
              <a:t>12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105988" y="1545786"/>
            <a:ext cx="9980023" cy="4781006"/>
          </a:xfrm>
        </p:spPr>
        <p:txBody>
          <a:bodyPr>
            <a:normAutofit/>
          </a:bodyPr>
          <a:lstStyle/>
          <a:p>
            <a:r>
              <a:rPr lang="en-US" dirty="0" smtClean="0"/>
              <a:t>Receive message from multiple destination (publishers)</a:t>
            </a:r>
          </a:p>
          <a:p>
            <a:r>
              <a:rPr lang="en-US" dirty="0" smtClean="0"/>
              <a:t>Determine correct destination and route to correct channel (subscriber)</a:t>
            </a:r>
          </a:p>
          <a:p>
            <a:r>
              <a:rPr lang="en-US" dirty="0" err="1" smtClean="0"/>
              <a:t>PubSub</a:t>
            </a:r>
            <a:r>
              <a:rPr lang="en-US" dirty="0" smtClean="0"/>
              <a:t> pattern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sz="3200" dirty="0"/>
          </a:p>
          <a:p>
            <a:endParaRPr lang="en-US" sz="3200" dirty="0"/>
          </a:p>
        </p:txBody>
      </p:sp>
      <p:pic>
        <p:nvPicPr>
          <p:cNvPr id="4098" name="Picture 2" descr="Image result for pubsub message broke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172" y="3280066"/>
            <a:ext cx="6005564" cy="2925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0049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Processing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7ABF9C-D860-4C24-B7E6-32BD4609D670}" type="slidenum">
              <a:rPr lang="en-US" smtClean="0">
                <a:solidFill>
                  <a:prstClr val="white"/>
                </a:solidFill>
              </a:rPr>
              <a:pPr>
                <a:defRPr/>
              </a:pPr>
              <a:t>13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105988" y="1545786"/>
            <a:ext cx="9980023" cy="4781006"/>
          </a:xfrm>
        </p:spPr>
        <p:txBody>
          <a:bodyPr>
            <a:normAutofit/>
          </a:bodyPr>
          <a:lstStyle/>
          <a:p>
            <a:r>
              <a:rPr lang="en-US" dirty="0" smtClean="0"/>
              <a:t>Transform, aggregate, enrich data and computing at high rate</a:t>
            </a:r>
          </a:p>
          <a:p>
            <a:r>
              <a:rPr lang="en-US" dirty="0" smtClean="0"/>
              <a:t>Act on received information through rules processing</a:t>
            </a:r>
          </a:p>
          <a:p>
            <a:pPr lvl="1"/>
            <a:r>
              <a:rPr lang="en-US" dirty="0" smtClean="0"/>
              <a:t>Trigger alert</a:t>
            </a:r>
          </a:p>
          <a:p>
            <a:pPr lvl="1"/>
            <a:r>
              <a:rPr lang="en-US" dirty="0" smtClean="0"/>
              <a:t>Control automation (auto turn on or off air conditioner based on room temperature)</a:t>
            </a:r>
          </a:p>
          <a:p>
            <a:pPr lvl="1"/>
            <a:r>
              <a:rPr lang="en-US" dirty="0" smtClean="0"/>
              <a:t>…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sz="3200" dirty="0"/>
          </a:p>
          <a:p>
            <a:endParaRPr lang="en-US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6019" y="3799496"/>
            <a:ext cx="6241444" cy="2527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595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Analytics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7ABF9C-D860-4C24-B7E6-32BD4609D670}" type="slidenum">
              <a:rPr lang="en-US" smtClean="0">
                <a:solidFill>
                  <a:prstClr val="white"/>
                </a:solidFill>
              </a:rPr>
              <a:pPr>
                <a:defRPr/>
              </a:pPr>
              <a:t>14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105988" y="1545786"/>
            <a:ext cx="9980023" cy="4781006"/>
          </a:xfrm>
        </p:spPr>
        <p:txBody>
          <a:bodyPr>
            <a:normAutofit/>
          </a:bodyPr>
          <a:lstStyle/>
          <a:p>
            <a:r>
              <a:rPr lang="en-US" dirty="0"/>
              <a:t>Performing analytics on data </a:t>
            </a:r>
            <a:r>
              <a:rPr lang="en-US" dirty="0" smtClean="0"/>
              <a:t>obtained</a:t>
            </a:r>
          </a:p>
          <a:p>
            <a:r>
              <a:rPr lang="en-US" dirty="0" smtClean="0"/>
              <a:t>Provides </a:t>
            </a:r>
            <a:r>
              <a:rPr lang="en-US" dirty="0"/>
              <a:t>a rich source of information </a:t>
            </a:r>
            <a:r>
              <a:rPr lang="en-US" dirty="0" smtClean="0"/>
              <a:t>(data trends</a:t>
            </a:r>
            <a:r>
              <a:rPr lang="en-US" dirty="0"/>
              <a:t>, </a:t>
            </a:r>
            <a:r>
              <a:rPr lang="en-US" dirty="0" smtClean="0"/>
              <a:t>prediction…)</a:t>
            </a:r>
          </a:p>
          <a:p>
            <a:pPr lvl="1"/>
            <a:endParaRPr lang="en-US" dirty="0" smtClean="0"/>
          </a:p>
          <a:p>
            <a:endParaRPr lang="en-US" sz="3200" dirty="0"/>
          </a:p>
          <a:p>
            <a:endParaRPr lang="en-US" sz="3200" dirty="0"/>
          </a:p>
        </p:txBody>
      </p:sp>
      <p:pic>
        <p:nvPicPr>
          <p:cNvPr id="12290" name="Picture 2" descr="Image result for data analytic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8089" y="3096305"/>
            <a:ext cx="5267325" cy="2962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40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Storage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7ABF9C-D860-4C24-B7E6-32BD4609D670}" type="slidenum">
              <a:rPr lang="en-US" smtClean="0">
                <a:solidFill>
                  <a:prstClr val="white"/>
                </a:solidFill>
              </a:rPr>
              <a:pPr>
                <a:defRPr/>
              </a:pPr>
              <a:t>15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105988" y="1545786"/>
            <a:ext cx="9980023" cy="4781006"/>
          </a:xfrm>
        </p:spPr>
        <p:txBody>
          <a:bodyPr>
            <a:normAutofit/>
          </a:bodyPr>
          <a:lstStyle/>
          <a:p>
            <a:r>
              <a:rPr lang="en-US" dirty="0"/>
              <a:t>Data from the physical world comes in various shapes and sizes</a:t>
            </a:r>
          </a:p>
          <a:p>
            <a:r>
              <a:rPr lang="en-US" dirty="0" smtClean="0"/>
              <a:t>Need to support range </a:t>
            </a:r>
            <a:r>
              <a:rPr lang="en-US" dirty="0"/>
              <a:t>of storage </a:t>
            </a:r>
            <a:r>
              <a:rPr lang="en-US" dirty="0" smtClean="0"/>
              <a:t>solutions:</a:t>
            </a:r>
          </a:p>
          <a:p>
            <a:pPr lvl="1"/>
            <a:r>
              <a:rPr lang="en-US" dirty="0" smtClean="0"/>
              <a:t>Unstructured </a:t>
            </a:r>
            <a:r>
              <a:rPr lang="en-US" dirty="0"/>
              <a:t>blobs of data, such as images or video </a:t>
            </a:r>
            <a:r>
              <a:rPr lang="en-US" dirty="0" smtClean="0"/>
              <a:t>streams</a:t>
            </a:r>
          </a:p>
          <a:p>
            <a:pPr lvl="1"/>
            <a:r>
              <a:rPr lang="en-US" dirty="0" smtClean="0"/>
              <a:t>Structured </a:t>
            </a:r>
            <a:r>
              <a:rPr lang="en-US" dirty="0"/>
              <a:t>entity storage of devices or </a:t>
            </a:r>
            <a:r>
              <a:rPr lang="en-US" dirty="0" smtClean="0"/>
              <a:t>transactions</a:t>
            </a:r>
          </a:p>
          <a:p>
            <a:pPr lvl="1"/>
            <a:r>
              <a:rPr lang="en-US" dirty="0" smtClean="0"/>
              <a:t>High-performance </a:t>
            </a:r>
            <a:r>
              <a:rPr lang="en-US" dirty="0"/>
              <a:t>key-value databases for event and telemetry </a:t>
            </a:r>
            <a:r>
              <a:rPr lang="en-US" dirty="0" smtClean="0"/>
              <a:t>data</a:t>
            </a:r>
          </a:p>
          <a:p>
            <a:endParaRPr lang="en-US" sz="3200" dirty="0"/>
          </a:p>
          <a:p>
            <a:endParaRPr lang="en-US" sz="3200" dirty="0"/>
          </a:p>
        </p:txBody>
      </p:sp>
      <p:pic>
        <p:nvPicPr>
          <p:cNvPr id="13314" name="Picture 2" descr="Image result for data stor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5502" y="3720208"/>
            <a:ext cx="3240994" cy="2433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574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 </a:t>
            </a:r>
            <a:r>
              <a:rPr lang="en-US" dirty="0" smtClean="0"/>
              <a:t>Application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7ABF9C-D860-4C24-B7E6-32BD4609D670}" type="slidenum">
              <a:rPr lang="en-US" smtClean="0">
                <a:solidFill>
                  <a:prstClr val="white"/>
                </a:solidFill>
              </a:rPr>
              <a:pPr>
                <a:defRPr/>
              </a:pPr>
              <a:t>16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105988" y="1545786"/>
            <a:ext cx="9980023" cy="4781006"/>
          </a:xfrm>
        </p:spPr>
        <p:txBody>
          <a:bodyPr>
            <a:normAutofit/>
          </a:bodyPr>
          <a:lstStyle/>
          <a:p>
            <a:r>
              <a:rPr lang="en-US" dirty="0"/>
              <a:t>Applications interacts with end users through UI</a:t>
            </a:r>
          </a:p>
          <a:p>
            <a:pPr lvl="1"/>
            <a:r>
              <a:rPr lang="en-US" dirty="0"/>
              <a:t>Visualize </a:t>
            </a:r>
            <a:r>
              <a:rPr lang="en-US" dirty="0" smtClean="0"/>
              <a:t>collected data through dashboard and reports</a:t>
            </a:r>
          </a:p>
          <a:p>
            <a:pPr lvl="1"/>
            <a:r>
              <a:rPr lang="en-US" dirty="0" smtClean="0"/>
              <a:t>Support </a:t>
            </a:r>
            <a:r>
              <a:rPr lang="en-US" dirty="0"/>
              <a:t>making decisions</a:t>
            </a:r>
          </a:p>
          <a:p>
            <a:pPr lvl="1"/>
            <a:r>
              <a:rPr lang="en-US" dirty="0" smtClean="0"/>
              <a:t>Send </a:t>
            </a:r>
            <a:r>
              <a:rPr lang="en-US" dirty="0"/>
              <a:t>information back to the devices</a:t>
            </a:r>
          </a:p>
          <a:p>
            <a:r>
              <a:rPr lang="en-US" dirty="0"/>
              <a:t>Diverse platform</a:t>
            </a:r>
          </a:p>
          <a:p>
            <a:pPr lvl="1"/>
            <a:r>
              <a:rPr lang="en-US" dirty="0"/>
              <a:t>Web</a:t>
            </a:r>
          </a:p>
          <a:p>
            <a:pPr lvl="1"/>
            <a:r>
              <a:rPr lang="en-US" dirty="0"/>
              <a:t>Mobile</a:t>
            </a:r>
          </a:p>
          <a:p>
            <a:pPr lvl="1"/>
            <a:r>
              <a:rPr lang="en-US" dirty="0"/>
              <a:t>Desktop </a:t>
            </a:r>
            <a:r>
              <a:rPr lang="en-US" dirty="0" smtClean="0"/>
              <a:t>app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8012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5510"/>
          <a:stretch/>
        </p:blipFill>
        <p:spPr>
          <a:xfrm>
            <a:off x="-13115" y="4238836"/>
            <a:ext cx="12218367" cy="2657263"/>
          </a:xfrm>
          <a:prstGeom prst="rect">
            <a:avLst/>
          </a:prstGeom>
        </p:spPr>
      </p:pic>
      <p:sp>
        <p:nvSpPr>
          <p:cNvPr id="10" name="Title 3">
            <a:extLst>
              <a:ext uri="{FF2B5EF4-FFF2-40B4-BE49-F238E27FC236}">
                <a16:creationId xmlns:a16="http://schemas.microsoft.com/office/drawing/2014/main" id="{F4B50081-549C-4F2D-8F12-185E35567CEA}"/>
              </a:ext>
            </a:extLst>
          </p:cNvPr>
          <p:cNvSpPr txBox="1">
            <a:spLocks/>
          </p:cNvSpPr>
          <p:nvPr/>
        </p:nvSpPr>
        <p:spPr>
          <a:xfrm>
            <a:off x="0" y="1789320"/>
            <a:ext cx="12192000" cy="1546643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8000" b="1" dirty="0">
                <a:solidFill>
                  <a:srgbClr val="EF3B3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Thank you!</a:t>
            </a:r>
          </a:p>
        </p:txBody>
      </p:sp>
      <p:pic>
        <p:nvPicPr>
          <p:cNvPr id="7" name="Graphic 10">
            <a:extLst>
              <a:ext uri="{FF2B5EF4-FFF2-40B4-BE49-F238E27FC236}">
                <a16:creationId xmlns:a16="http://schemas.microsoft.com/office/drawing/2014/main" id="{D2CD0A76-FD03-4C1B-B82C-403D8F010AF6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4718932" y="783058"/>
            <a:ext cx="2754136" cy="90265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0038B49-82DE-42C4-920E-BC6AABA50FDE}"/>
              </a:ext>
            </a:extLst>
          </p:cNvPr>
          <p:cNvSpPr txBox="1"/>
          <p:nvPr/>
        </p:nvSpPr>
        <p:spPr>
          <a:xfrm>
            <a:off x="120093" y="3491721"/>
            <a:ext cx="1307291" cy="513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4000"/>
              </a:lnSpc>
              <a:defRPr/>
            </a:pPr>
            <a:r>
              <a:rPr lang="en-US" sz="1200" b="1" dirty="0">
                <a:solidFill>
                  <a:schemeClr val="bg1"/>
                </a:solidFill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Email</a:t>
            </a:r>
          </a:p>
          <a:p>
            <a:pPr>
              <a:lnSpc>
                <a:spcPct val="114000"/>
              </a:lnSpc>
              <a:defRPr/>
            </a:pPr>
            <a:r>
              <a:rPr lang="en-US" sz="1200" b="1" dirty="0">
                <a:solidFill>
                  <a:schemeClr val="bg1"/>
                </a:solidFill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Website: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061730E-0EAB-4D87-B1C1-AA1A86884B44}"/>
              </a:ext>
            </a:extLst>
          </p:cNvPr>
          <p:cNvSpPr txBox="1"/>
          <p:nvPr/>
        </p:nvSpPr>
        <p:spPr>
          <a:xfrm>
            <a:off x="1318619" y="3491721"/>
            <a:ext cx="2834367" cy="513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4000"/>
              </a:lnSpc>
              <a:defRPr/>
            </a:pPr>
            <a:r>
              <a:rPr lang="en-US" sz="1200" u="sng" dirty="0">
                <a:solidFill>
                  <a:schemeClr val="bg1"/>
                </a:solidFill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innovation@tma.com.vn </a:t>
            </a:r>
          </a:p>
          <a:p>
            <a:pPr>
              <a:lnSpc>
                <a:spcPct val="114000"/>
              </a:lnSpc>
              <a:defRPr/>
            </a:pPr>
            <a:r>
              <a:rPr lang="en-US" sz="1200" u="sng" dirty="0">
                <a:solidFill>
                  <a:schemeClr val="bg1"/>
                </a:solidFill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http://tma-innovation.center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8D3B5D3-F99B-44B2-99A1-5C765C2DC455}"/>
              </a:ext>
            </a:extLst>
          </p:cNvPr>
          <p:cNvSpPr txBox="1"/>
          <p:nvPr/>
        </p:nvSpPr>
        <p:spPr>
          <a:xfrm>
            <a:off x="1286384" y="6218769"/>
            <a:ext cx="1295647" cy="513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4000"/>
              </a:lnSpc>
              <a:defRPr/>
            </a:pPr>
            <a:r>
              <a:rPr lang="en-US" sz="1200" b="1" dirty="0">
                <a:solidFill>
                  <a:schemeClr val="bg1"/>
                </a:solidFill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Vietnam:</a:t>
            </a:r>
          </a:p>
          <a:p>
            <a:pPr>
              <a:lnSpc>
                <a:spcPct val="114000"/>
              </a:lnSpc>
              <a:defRPr/>
            </a:pPr>
            <a:r>
              <a:rPr lang="en-US" sz="1200" b="1" dirty="0">
                <a:solidFill>
                  <a:schemeClr val="bg1"/>
                </a:solidFill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North America: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8819100-1E4E-40AE-862B-6D5DF8FD4961}"/>
              </a:ext>
            </a:extLst>
          </p:cNvPr>
          <p:cNvSpPr txBox="1"/>
          <p:nvPr/>
        </p:nvSpPr>
        <p:spPr>
          <a:xfrm>
            <a:off x="2471409" y="6218769"/>
            <a:ext cx="2305050" cy="513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4000"/>
              </a:lnSpc>
              <a:defRPr/>
            </a:pPr>
            <a:r>
              <a:rPr lang="en-US" sz="1200" dirty="0">
                <a:solidFill>
                  <a:schemeClr val="bg1"/>
                </a:solidFill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+84-2839-951-059 </a:t>
            </a:r>
          </a:p>
          <a:p>
            <a:pPr>
              <a:lnSpc>
                <a:spcPct val="114000"/>
              </a:lnSpc>
              <a:defRPr/>
            </a:pPr>
            <a:r>
              <a:rPr lang="en-US" sz="1200" dirty="0">
                <a:solidFill>
                  <a:schemeClr val="bg1"/>
                </a:solidFill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+1 844 224 4188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0038B49-82DE-42C4-920E-BC6AABA50FDE}"/>
              </a:ext>
            </a:extLst>
          </p:cNvPr>
          <p:cNvSpPr txBox="1"/>
          <p:nvPr/>
        </p:nvSpPr>
        <p:spPr>
          <a:xfrm>
            <a:off x="8089479" y="6202107"/>
            <a:ext cx="1307291" cy="513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4000"/>
              </a:lnSpc>
              <a:defRPr/>
            </a:pPr>
            <a:r>
              <a:rPr lang="en-US" sz="1200" b="1" dirty="0">
                <a:solidFill>
                  <a:schemeClr val="bg1"/>
                </a:solidFill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Email</a:t>
            </a:r>
          </a:p>
          <a:p>
            <a:pPr>
              <a:lnSpc>
                <a:spcPct val="114000"/>
              </a:lnSpc>
              <a:defRPr/>
            </a:pPr>
            <a:r>
              <a:rPr lang="en-US" sz="1200" b="1" dirty="0">
                <a:solidFill>
                  <a:schemeClr val="bg1"/>
                </a:solidFill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Website: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061730E-0EAB-4D87-B1C1-AA1A86884B44}"/>
              </a:ext>
            </a:extLst>
          </p:cNvPr>
          <p:cNvSpPr txBox="1"/>
          <p:nvPr/>
        </p:nvSpPr>
        <p:spPr>
          <a:xfrm>
            <a:off x="9009038" y="6202107"/>
            <a:ext cx="2834367" cy="513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4000"/>
              </a:lnSpc>
              <a:defRPr/>
            </a:pPr>
            <a:r>
              <a:rPr lang="en-US" sz="1200" u="sng" dirty="0">
                <a:solidFill>
                  <a:schemeClr val="bg1"/>
                </a:solidFill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innovation@tma.com.vn </a:t>
            </a:r>
          </a:p>
          <a:p>
            <a:pPr>
              <a:lnSpc>
                <a:spcPct val="114000"/>
              </a:lnSpc>
              <a:defRPr/>
            </a:pPr>
            <a:r>
              <a:rPr lang="en-US" sz="1200" u="sng" dirty="0">
                <a:solidFill>
                  <a:schemeClr val="bg1"/>
                </a:solidFill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http://tma-innovation.center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8D3B5D3-F99B-44B2-99A1-5C765C2DC455}"/>
              </a:ext>
            </a:extLst>
          </p:cNvPr>
          <p:cNvSpPr txBox="1"/>
          <p:nvPr/>
        </p:nvSpPr>
        <p:spPr>
          <a:xfrm>
            <a:off x="4339736" y="6202107"/>
            <a:ext cx="1295647" cy="513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4000"/>
              </a:lnSpc>
              <a:defRPr/>
            </a:pPr>
            <a:r>
              <a:rPr lang="en-US" sz="1200" b="1" dirty="0">
                <a:solidFill>
                  <a:schemeClr val="bg1"/>
                </a:solidFill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Australia:</a:t>
            </a:r>
          </a:p>
          <a:p>
            <a:pPr>
              <a:lnSpc>
                <a:spcPct val="114000"/>
              </a:lnSpc>
              <a:defRPr/>
            </a:pPr>
            <a:r>
              <a:rPr lang="en-US" sz="1200" b="1" dirty="0">
                <a:solidFill>
                  <a:schemeClr val="bg1"/>
                </a:solidFill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Japan: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8819100-1E4E-40AE-862B-6D5DF8FD4961}"/>
              </a:ext>
            </a:extLst>
          </p:cNvPr>
          <p:cNvSpPr txBox="1"/>
          <p:nvPr/>
        </p:nvSpPr>
        <p:spPr>
          <a:xfrm>
            <a:off x="5143082" y="6207790"/>
            <a:ext cx="2305050" cy="513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4000"/>
              </a:lnSpc>
              <a:defRPr/>
            </a:pPr>
            <a:r>
              <a:rPr lang="en-US" sz="1200" dirty="0">
                <a:solidFill>
                  <a:schemeClr val="bg1"/>
                </a:solidFill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+61 414 734 277</a:t>
            </a:r>
          </a:p>
          <a:p>
            <a:pPr>
              <a:lnSpc>
                <a:spcPct val="114000"/>
              </a:lnSpc>
              <a:defRPr/>
            </a:pPr>
            <a:r>
              <a:rPr lang="en-US" sz="1200" dirty="0">
                <a:solidFill>
                  <a:schemeClr val="bg1"/>
                </a:solidFill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+81 364 324 994 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4069422" y="6306706"/>
            <a:ext cx="0" cy="36037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20513267">
            <a:off x="10062270" y="5208588"/>
            <a:ext cx="681418" cy="364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310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7ABF9C-D860-4C24-B7E6-32BD4609D670}" type="slidenum">
              <a:rPr lang="en-US" smtClean="0">
                <a:solidFill>
                  <a:prstClr val="white"/>
                </a:solidFill>
              </a:rPr>
              <a:pPr>
                <a:defRPr/>
              </a:pPr>
              <a:t>2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105988" y="1545786"/>
            <a:ext cx="9980023" cy="4781006"/>
          </a:xfrm>
        </p:spPr>
        <p:txBody>
          <a:bodyPr>
            <a:normAutofit/>
          </a:bodyPr>
          <a:lstStyle/>
          <a:p>
            <a:r>
              <a:rPr lang="en-US" sz="3200" dirty="0" smtClean="0"/>
              <a:t>Definition</a:t>
            </a:r>
          </a:p>
          <a:p>
            <a:r>
              <a:rPr lang="en-US" sz="3200" dirty="0" smtClean="0"/>
              <a:t>IoT Applications</a:t>
            </a:r>
          </a:p>
          <a:p>
            <a:r>
              <a:rPr lang="en-US" sz="3200" dirty="0" smtClean="0"/>
              <a:t>Typical IoT Solution Architecture</a:t>
            </a:r>
          </a:p>
          <a:p>
            <a:r>
              <a:rPr lang="en-US" sz="3200" dirty="0" smtClean="0"/>
              <a:t>Device</a:t>
            </a:r>
          </a:p>
          <a:p>
            <a:r>
              <a:rPr lang="en-US" sz="3200" dirty="0" smtClean="0"/>
              <a:t>Gateway</a:t>
            </a:r>
          </a:p>
          <a:p>
            <a:r>
              <a:rPr lang="en-US" sz="3200" dirty="0" smtClean="0"/>
              <a:t>IoT Platform</a:t>
            </a:r>
          </a:p>
          <a:p>
            <a:pPr lvl="1"/>
            <a:endParaRPr lang="en-US" sz="2800" dirty="0" smtClean="0"/>
          </a:p>
          <a:p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957996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7ABF9C-D860-4C24-B7E6-32BD4609D670}" type="slidenum">
              <a:rPr lang="en-US" smtClean="0">
                <a:solidFill>
                  <a:prstClr val="white"/>
                </a:solidFill>
              </a:rPr>
              <a:pPr>
                <a:defRPr/>
              </a:pPr>
              <a:t>3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105988" y="1545786"/>
            <a:ext cx="9980023" cy="4781006"/>
          </a:xfrm>
        </p:spPr>
        <p:txBody>
          <a:bodyPr>
            <a:normAutofit/>
          </a:bodyPr>
          <a:lstStyle/>
          <a:p>
            <a:r>
              <a:rPr lang="en-US" sz="3200" dirty="0" smtClean="0"/>
              <a:t>Set </a:t>
            </a:r>
            <a:r>
              <a:rPr lang="en-US" sz="3200" dirty="0"/>
              <a:t>of technologies and use cases </a:t>
            </a:r>
            <a:r>
              <a:rPr lang="en-US" sz="3200" dirty="0" smtClean="0"/>
              <a:t>with no </a:t>
            </a:r>
            <a:r>
              <a:rPr lang="en-US" sz="3200" dirty="0"/>
              <a:t>clear, single </a:t>
            </a:r>
            <a:r>
              <a:rPr lang="en-US" sz="3200" dirty="0" smtClean="0"/>
              <a:t>definition</a:t>
            </a:r>
          </a:p>
          <a:p>
            <a:r>
              <a:rPr lang="en-US" sz="3200" dirty="0" smtClean="0"/>
              <a:t>Use </a:t>
            </a:r>
            <a:r>
              <a:rPr lang="en-US" sz="3200" dirty="0"/>
              <a:t>of network-connected devices, embedded in </a:t>
            </a:r>
            <a:r>
              <a:rPr lang="en-US" sz="3200" dirty="0" smtClean="0"/>
              <a:t>physical environment</a:t>
            </a:r>
          </a:p>
          <a:p>
            <a:r>
              <a:rPr lang="en-US" sz="3200" dirty="0" smtClean="0"/>
              <a:t>Improve existing </a:t>
            </a:r>
            <a:r>
              <a:rPr lang="en-US" sz="3200" dirty="0"/>
              <a:t>process or </a:t>
            </a:r>
            <a:r>
              <a:rPr lang="en-US" sz="3200" dirty="0" smtClean="0"/>
              <a:t>enable </a:t>
            </a:r>
            <a:r>
              <a:rPr lang="en-US" sz="3200" dirty="0"/>
              <a:t>a new </a:t>
            </a:r>
            <a:r>
              <a:rPr lang="en-US" sz="3200" dirty="0" smtClean="0"/>
              <a:t>scenario</a:t>
            </a:r>
          </a:p>
          <a:p>
            <a:pPr lvl="1"/>
            <a:endParaRPr lang="en-US" sz="2800" dirty="0" smtClean="0"/>
          </a:p>
          <a:p>
            <a:endParaRPr lang="en-US" sz="3200" dirty="0"/>
          </a:p>
          <a:p>
            <a:endParaRPr lang="en-US" sz="3200" dirty="0"/>
          </a:p>
        </p:txBody>
      </p:sp>
      <p:pic>
        <p:nvPicPr>
          <p:cNvPr id="1026" name="Picture 2" descr="Image result for iot overvie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8858" y="4036334"/>
            <a:ext cx="4039871" cy="2773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0926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IoT Applications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7ABF9C-D860-4C24-B7E6-32BD4609D670}" type="slidenum">
              <a:rPr lang="en-US" smtClean="0">
                <a:solidFill>
                  <a:prstClr val="white"/>
                </a:solidFill>
              </a:rPr>
              <a:pPr>
                <a:defRPr/>
              </a:pPr>
              <a:t>4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105988" y="1545786"/>
            <a:ext cx="9980023" cy="4781006"/>
          </a:xfrm>
        </p:spPr>
        <p:txBody>
          <a:bodyPr>
            <a:normAutofit/>
          </a:bodyPr>
          <a:lstStyle/>
          <a:p>
            <a:pPr lvl="1"/>
            <a:endParaRPr lang="en-US" sz="2800" dirty="0" smtClean="0"/>
          </a:p>
          <a:p>
            <a:endParaRPr lang="en-US" sz="3200" dirty="0"/>
          </a:p>
          <a:p>
            <a:endParaRPr lang="en-US" sz="3200" dirty="0"/>
          </a:p>
        </p:txBody>
      </p:sp>
      <p:pic>
        <p:nvPicPr>
          <p:cNvPr id="2050" name="Picture 2" descr="Image result for iot applicati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4977" y="1998680"/>
            <a:ext cx="9902044" cy="3875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0731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Application Areas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7ABF9C-D860-4C24-B7E6-32BD4609D670}" type="slidenum">
              <a:rPr lang="en-US" smtClean="0">
                <a:solidFill>
                  <a:prstClr val="white"/>
                </a:solidFill>
              </a:rPr>
              <a:pPr>
                <a:defRPr/>
              </a:pPr>
              <a:t>5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105988" y="1545786"/>
            <a:ext cx="9980023" cy="4781006"/>
          </a:xfrm>
        </p:spPr>
        <p:txBody>
          <a:bodyPr>
            <a:normAutofit fontScale="85000" lnSpcReduction="20000"/>
          </a:bodyPr>
          <a:lstStyle/>
          <a:p>
            <a:r>
              <a:rPr lang="en-US" sz="3200" dirty="0" smtClean="0"/>
              <a:t>Smart city</a:t>
            </a:r>
          </a:p>
          <a:p>
            <a:pPr lvl="1"/>
            <a:r>
              <a:rPr lang="en-US" dirty="0" smtClean="0"/>
              <a:t>Energy and waste management</a:t>
            </a:r>
          </a:p>
          <a:p>
            <a:pPr lvl="1"/>
            <a:r>
              <a:rPr lang="en-US" dirty="0" smtClean="0"/>
              <a:t>Public traffic and infrastructure management</a:t>
            </a:r>
          </a:p>
          <a:p>
            <a:pPr lvl="1"/>
            <a:r>
              <a:rPr lang="en-US" dirty="0" smtClean="0"/>
              <a:t>Smart parking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Smart building and home automation</a:t>
            </a:r>
          </a:p>
          <a:p>
            <a:r>
              <a:rPr lang="en-US" dirty="0" smtClean="0"/>
              <a:t>Healthcare</a:t>
            </a:r>
          </a:p>
          <a:p>
            <a:pPr lvl="1"/>
            <a:r>
              <a:rPr lang="en-US" dirty="0" smtClean="0"/>
              <a:t>Patients surveillance (fall detection, health monitoring…)</a:t>
            </a:r>
          </a:p>
          <a:p>
            <a:pPr lvl="1"/>
            <a:r>
              <a:rPr lang="en-US" dirty="0" smtClean="0"/>
              <a:t>Pollution management</a:t>
            </a:r>
          </a:p>
          <a:p>
            <a:r>
              <a:rPr lang="en-US" dirty="0" smtClean="0"/>
              <a:t>Automotive</a:t>
            </a:r>
          </a:p>
          <a:p>
            <a:pPr lvl="1"/>
            <a:r>
              <a:rPr lang="en-US" dirty="0" smtClean="0"/>
              <a:t>Transportation vehicles geo and status tracking</a:t>
            </a:r>
          </a:p>
          <a:p>
            <a:pPr lvl="1"/>
            <a:r>
              <a:rPr lang="en-US" dirty="0" smtClean="0"/>
              <a:t>Self driving cars</a:t>
            </a:r>
          </a:p>
          <a:p>
            <a:r>
              <a:rPr lang="en-US" dirty="0" smtClean="0"/>
              <a:t>Smart Retails</a:t>
            </a:r>
          </a:p>
          <a:p>
            <a:pPr lvl="1"/>
            <a:r>
              <a:rPr lang="en-US" dirty="0" smtClean="0"/>
              <a:t>Asset tracking</a:t>
            </a:r>
          </a:p>
          <a:p>
            <a:pPr lvl="1"/>
            <a:r>
              <a:rPr lang="en-US" dirty="0" smtClean="0"/>
              <a:t>Stock </a:t>
            </a:r>
            <a:r>
              <a:rPr lang="en-US" dirty="0"/>
              <a:t>replenishment, </a:t>
            </a:r>
            <a:r>
              <a:rPr lang="en-US" dirty="0" smtClean="0"/>
              <a:t>Virtual </a:t>
            </a:r>
            <a:r>
              <a:rPr lang="en-US" dirty="0"/>
              <a:t>reality, Wireless sensing and tracking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51183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E37B0-B3D3-4537-B03D-FFA08DC02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2740"/>
            <a:ext cx="12192000" cy="1325563"/>
          </a:xfrm>
        </p:spPr>
        <p:txBody>
          <a:bodyPr/>
          <a:lstStyle/>
          <a:p>
            <a:r>
              <a:rPr lang="en-US" dirty="0"/>
              <a:t>IoT Solution Architecture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E0A4806-617D-4CF7-974E-C5C177DF3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DFF45-9395-4868-8AAF-F01E5DAEBC17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6" name="Picture 2" descr="Image result for iot architecture">
            <a:extLst>
              <a:ext uri="{FF2B5EF4-FFF2-40B4-BE49-F238E27FC236}">
                <a16:creationId xmlns:a16="http://schemas.microsoft.com/office/drawing/2014/main" id="{2C4D2E80-3B2F-4415-9605-0176B2E5F0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380" y="1901022"/>
            <a:ext cx="10123127" cy="4070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3437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Connected Things (Devices)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7ABF9C-D860-4C24-B7E6-32BD4609D670}" type="slidenum">
              <a:rPr lang="en-US" smtClean="0">
                <a:solidFill>
                  <a:prstClr val="white"/>
                </a:solidFill>
              </a:rPr>
              <a:pPr>
                <a:defRPr/>
              </a:pPr>
              <a:t>7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105988" y="1545786"/>
            <a:ext cx="9980023" cy="478100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Includes hardware and software</a:t>
            </a:r>
          </a:p>
          <a:p>
            <a:r>
              <a:rPr lang="en-US" dirty="0"/>
              <a:t>Directly or indirectly connected to the internet</a:t>
            </a:r>
          </a:p>
          <a:p>
            <a:r>
              <a:rPr lang="en-US" dirty="0"/>
              <a:t>Connect to network or communicate with each other</a:t>
            </a:r>
          </a:p>
          <a:p>
            <a:r>
              <a:rPr lang="en-US" dirty="0" smtClean="0"/>
              <a:t>Interact </a:t>
            </a:r>
            <a:r>
              <a:rPr lang="en-US" dirty="0"/>
              <a:t>with </a:t>
            </a:r>
            <a:r>
              <a:rPr lang="en-US" dirty="0" smtClean="0"/>
              <a:t>world through sensors (collect environmental data, </a:t>
            </a:r>
            <a:r>
              <a:rPr lang="en-US" dirty="0"/>
              <a:t>called </a:t>
            </a:r>
            <a:r>
              <a:rPr lang="en-US" i="1" dirty="0" smtClean="0"/>
              <a:t>telemetry data</a:t>
            </a:r>
            <a:r>
              <a:rPr lang="en-US" dirty="0" smtClean="0"/>
              <a:t>) and actuators (control other things)</a:t>
            </a:r>
          </a:p>
          <a:p>
            <a:r>
              <a:rPr lang="en-US" dirty="0" smtClean="0"/>
              <a:t>Example</a:t>
            </a:r>
            <a:endParaRPr lang="en-US" dirty="0"/>
          </a:p>
          <a:p>
            <a:pPr lvl="1"/>
            <a:r>
              <a:rPr lang="en-US" dirty="0" smtClean="0"/>
              <a:t>Mobile</a:t>
            </a:r>
          </a:p>
          <a:p>
            <a:pPr lvl="1"/>
            <a:r>
              <a:rPr lang="en-US" dirty="0" smtClean="0"/>
              <a:t>Vehicles</a:t>
            </a:r>
            <a:endParaRPr lang="en-US" dirty="0"/>
          </a:p>
          <a:p>
            <a:pPr lvl="1"/>
            <a:r>
              <a:rPr lang="en-US" dirty="0"/>
              <a:t>Cameras</a:t>
            </a:r>
          </a:p>
          <a:p>
            <a:pPr lvl="1"/>
            <a:r>
              <a:rPr lang="en-US" dirty="0"/>
              <a:t>Lab monitor equipment</a:t>
            </a:r>
          </a:p>
          <a:p>
            <a:pPr lvl="1"/>
            <a:r>
              <a:rPr lang="en-US" dirty="0"/>
              <a:t>Everyday things</a:t>
            </a:r>
          </a:p>
          <a:p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sz="3200" dirty="0"/>
          </a:p>
          <a:p>
            <a:endParaRPr lang="en-US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890E0F-41B4-432E-9657-FFD25136F8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5749" y="3929799"/>
            <a:ext cx="2863865" cy="269703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168967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Gateway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7ABF9C-D860-4C24-B7E6-32BD4609D670}" type="slidenum">
              <a:rPr lang="en-US" smtClean="0">
                <a:solidFill>
                  <a:prstClr val="white"/>
                </a:solidFill>
              </a:rPr>
              <a:pPr>
                <a:defRPr/>
              </a:pPr>
              <a:t>8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105988" y="1545786"/>
            <a:ext cx="9980023" cy="4781006"/>
          </a:xfrm>
        </p:spPr>
        <p:txBody>
          <a:bodyPr>
            <a:normAutofit/>
          </a:bodyPr>
          <a:lstStyle/>
          <a:p>
            <a:r>
              <a:rPr lang="en-US" dirty="0" smtClean="0"/>
              <a:t>Bridge between IoT Platform and devices not directly connected to Internet due to:</a:t>
            </a:r>
          </a:p>
          <a:p>
            <a:pPr lvl="1"/>
            <a:r>
              <a:rPr lang="en-US" dirty="0" smtClean="0"/>
              <a:t>Limited processing power or connectivity (wearables)</a:t>
            </a:r>
          </a:p>
          <a:p>
            <a:pPr lvl="1"/>
            <a:r>
              <a:rPr lang="en-US" dirty="0" smtClean="0"/>
              <a:t>Limited energy (battery powered)</a:t>
            </a:r>
          </a:p>
          <a:p>
            <a:r>
              <a:rPr lang="en-US" dirty="0" smtClean="0"/>
              <a:t>Should support various communication protocols</a:t>
            </a:r>
            <a:endParaRPr lang="en-US" dirty="0"/>
          </a:p>
          <a:p>
            <a:r>
              <a:rPr lang="en-US" dirty="0" smtClean="0"/>
              <a:t>Process </a:t>
            </a:r>
            <a:r>
              <a:rPr lang="en-US" dirty="0"/>
              <a:t>data on behalf of a group or cluster of </a:t>
            </a:r>
            <a:r>
              <a:rPr lang="en-US" dirty="0" smtClean="0"/>
              <a:t>devices before sending to IoT Platform</a:t>
            </a:r>
            <a:endParaRPr lang="en-US" dirty="0"/>
          </a:p>
          <a:p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94010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IoT Platform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7ABF9C-D860-4C24-B7E6-32BD4609D670}" type="slidenum">
              <a:rPr lang="en-US" smtClean="0">
                <a:solidFill>
                  <a:prstClr val="white"/>
                </a:solidFill>
              </a:rPr>
              <a:pPr>
                <a:defRPr/>
              </a:pPr>
              <a:t>9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105988" y="1545786"/>
            <a:ext cx="9980023" cy="4781006"/>
          </a:xfrm>
        </p:spPr>
        <p:txBody>
          <a:bodyPr>
            <a:normAutofit/>
          </a:bodyPr>
          <a:lstStyle/>
          <a:p>
            <a:r>
              <a:rPr lang="en-US" dirty="0" smtClean="0"/>
              <a:t>Manage devices and data</a:t>
            </a:r>
          </a:p>
          <a:p>
            <a:r>
              <a:rPr lang="en-US" dirty="0" smtClean="0"/>
              <a:t>Efficient, scalable (expand easily) and secured</a:t>
            </a:r>
          </a:p>
          <a:p>
            <a:r>
              <a:rPr lang="en-US" dirty="0" smtClean="0"/>
              <a:t>Cloud based or on premise</a:t>
            </a:r>
          </a:p>
          <a:p>
            <a:r>
              <a:rPr lang="en-US" dirty="0" smtClean="0"/>
              <a:t>Main components:</a:t>
            </a:r>
          </a:p>
          <a:p>
            <a:pPr lvl="1"/>
            <a:r>
              <a:rPr lang="en-US" dirty="0" smtClean="0"/>
              <a:t>Device management</a:t>
            </a:r>
          </a:p>
          <a:p>
            <a:pPr lvl="1"/>
            <a:r>
              <a:rPr lang="en-US" dirty="0" smtClean="0"/>
              <a:t>Message broker</a:t>
            </a:r>
          </a:p>
          <a:p>
            <a:pPr lvl="1"/>
            <a:r>
              <a:rPr lang="en-US" dirty="0" smtClean="0"/>
              <a:t>Data processing</a:t>
            </a:r>
          </a:p>
          <a:p>
            <a:pPr lvl="1"/>
            <a:r>
              <a:rPr lang="en-US" dirty="0" smtClean="0"/>
              <a:t>Data storage</a:t>
            </a:r>
          </a:p>
          <a:p>
            <a:pPr lvl="1"/>
            <a:r>
              <a:rPr lang="en-US" dirty="0" smtClean="0"/>
              <a:t>Analytics</a:t>
            </a:r>
          </a:p>
          <a:p>
            <a:pPr lvl="1"/>
            <a:r>
              <a:rPr lang="en-US" dirty="0" smtClean="0"/>
              <a:t>Visualization Application</a:t>
            </a:r>
          </a:p>
          <a:p>
            <a:pPr lvl="1"/>
            <a:endParaRPr lang="en-US" dirty="0" smtClean="0"/>
          </a:p>
          <a:p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56078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FF0000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B0F0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2573</TotalTime>
  <Words>481</Words>
  <Application>Microsoft Office PowerPoint</Application>
  <PresentationFormat>Widescreen</PresentationFormat>
  <Paragraphs>153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Segoe UI</vt:lpstr>
      <vt:lpstr>Office Theme</vt:lpstr>
      <vt:lpstr>PowerPoint Presentation</vt:lpstr>
      <vt:lpstr>Contents</vt:lpstr>
      <vt:lpstr>Definition</vt:lpstr>
      <vt:lpstr>IoT Applications</vt:lpstr>
      <vt:lpstr>Top Application Areas</vt:lpstr>
      <vt:lpstr>IoT Solution Architecture</vt:lpstr>
      <vt:lpstr>Connected Things (Devices)</vt:lpstr>
      <vt:lpstr>Gateway</vt:lpstr>
      <vt:lpstr>IoT Platform</vt:lpstr>
      <vt:lpstr>Popular IoT Platforms</vt:lpstr>
      <vt:lpstr>Device Management</vt:lpstr>
      <vt:lpstr>Message Broker</vt:lpstr>
      <vt:lpstr>Data Processing</vt:lpstr>
      <vt:lpstr>Data Analytics</vt:lpstr>
      <vt:lpstr>Data Storage</vt:lpstr>
      <vt:lpstr>Visualization Application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Service</dc:title>
  <dc:creator>Vy Nguyen Pham Ha</dc:creator>
  <cp:lastModifiedBy>Minh Ha Van</cp:lastModifiedBy>
  <cp:revision>220</cp:revision>
  <dcterms:created xsi:type="dcterms:W3CDTF">2017-12-08T03:12:47Z</dcterms:created>
  <dcterms:modified xsi:type="dcterms:W3CDTF">2018-01-16T07:36:47Z</dcterms:modified>
</cp:coreProperties>
</file>