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3"/>
  </p:notesMasterIdLst>
  <p:sldIdLst>
    <p:sldId id="258" r:id="rId2"/>
    <p:sldId id="260" r:id="rId3"/>
    <p:sldId id="261" r:id="rId4"/>
    <p:sldId id="262" r:id="rId5"/>
    <p:sldId id="263" r:id="rId6"/>
    <p:sldId id="264" r:id="rId7"/>
    <p:sldId id="266" r:id="rId8"/>
    <p:sldId id="265" r:id="rId9"/>
    <p:sldId id="267" r:id="rId10"/>
    <p:sldId id="269" r:id="rId11"/>
    <p:sldId id="270" r:id="rId12"/>
    <p:sldId id="268"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83842" autoAdjust="0"/>
  </p:normalViewPr>
  <p:slideViewPr>
    <p:cSldViewPr snapToGrid="0">
      <p:cViewPr varScale="1">
        <p:scale>
          <a:sx n="62" d="100"/>
          <a:sy n="62" d="100"/>
        </p:scale>
        <p:origin x="10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61D0F-51B9-49ED-9F90-C5ABD0CAC4D7}" type="datetimeFigureOut">
              <a:rPr lang="vi-VN" smtClean="0"/>
              <a:t>26/02/2018</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FE8BA-1153-443E-8FB7-BD020BD255A8}" type="slidenum">
              <a:rPr lang="vi-VN" smtClean="0"/>
              <a:t>‹#›</a:t>
            </a:fld>
            <a:endParaRPr lang="vi-VN"/>
          </a:p>
        </p:txBody>
      </p:sp>
    </p:spTree>
    <p:extLst>
      <p:ext uri="{BB962C8B-B14F-4D97-AF65-F5344CB8AC3E}">
        <p14:creationId xmlns:p14="http://schemas.microsoft.com/office/powerpoint/2010/main" val="4119535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03FE8BA-1153-443E-8FB7-BD020BD255A8}" type="slidenum">
              <a:rPr lang="vi-VN" smtClean="0"/>
              <a:t>19</a:t>
            </a:fld>
            <a:endParaRPr lang="vi-VN"/>
          </a:p>
        </p:txBody>
      </p:sp>
    </p:spTree>
    <p:extLst>
      <p:ext uri="{BB962C8B-B14F-4D97-AF65-F5344CB8AC3E}">
        <p14:creationId xmlns:p14="http://schemas.microsoft.com/office/powerpoint/2010/main" val="2155049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03FE8BA-1153-443E-8FB7-BD020BD255A8}" type="slidenum">
              <a:rPr lang="vi-VN" smtClean="0"/>
              <a:t>20</a:t>
            </a:fld>
            <a:endParaRPr lang="vi-VN"/>
          </a:p>
        </p:txBody>
      </p:sp>
    </p:spTree>
    <p:extLst>
      <p:ext uri="{BB962C8B-B14F-4D97-AF65-F5344CB8AC3E}">
        <p14:creationId xmlns:p14="http://schemas.microsoft.com/office/powerpoint/2010/main" val="368310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603FE8BA-1153-443E-8FB7-BD020BD255A8}" type="slidenum">
              <a:rPr lang="vi-VN" smtClean="0"/>
              <a:t>21</a:t>
            </a:fld>
            <a:endParaRPr lang="vi-VN"/>
          </a:p>
        </p:txBody>
      </p:sp>
    </p:spTree>
    <p:extLst>
      <p:ext uri="{BB962C8B-B14F-4D97-AF65-F5344CB8AC3E}">
        <p14:creationId xmlns:p14="http://schemas.microsoft.com/office/powerpoint/2010/main" val="243800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26/02/2018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77831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26/02/2018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85731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26/02/2018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294872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26/02/2018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6355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26/02/2018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3649348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9A96325-F7A6-4E12-AE10-3A3907BAC0FA}" type="datetimeFigureOut">
              <a:rPr lang="vi-VN" smtClean="0"/>
              <a:t>26/02/2018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4206405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9A96325-F7A6-4E12-AE10-3A3907BAC0FA}" type="datetimeFigureOut">
              <a:rPr lang="vi-VN" smtClean="0"/>
              <a:t>26/02/2018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176618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26/02/2018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3740251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26/02/2018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71596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A96325-F7A6-4E12-AE10-3A3907BAC0FA}" type="datetimeFigureOut">
              <a:rPr lang="vi-VN" smtClean="0"/>
              <a:t>26/02/2018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31319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A96325-F7A6-4E12-AE10-3A3907BAC0FA}" type="datetimeFigureOut">
              <a:rPr lang="vi-VN" smtClean="0"/>
              <a:t>26/02/2018</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67140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A96325-F7A6-4E12-AE10-3A3907BAC0FA}" type="datetimeFigureOut">
              <a:rPr lang="vi-VN" smtClean="0"/>
              <a:t>26/02/2018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85913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A96325-F7A6-4E12-AE10-3A3907BAC0FA}" type="datetimeFigureOut">
              <a:rPr lang="vi-VN" smtClean="0"/>
              <a:t>26/02/2018</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408152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A96325-F7A6-4E12-AE10-3A3907BAC0FA}" type="datetimeFigureOut">
              <a:rPr lang="vi-VN" smtClean="0"/>
              <a:t>26/02/2018</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76473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9A96325-F7A6-4E12-AE10-3A3907BAC0FA}" type="datetimeFigureOut">
              <a:rPr lang="vi-VN" smtClean="0"/>
              <a:t>26/02/2018</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3272974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26/02/2018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7488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A96325-F7A6-4E12-AE10-3A3907BAC0FA}" type="datetimeFigureOut">
              <a:rPr lang="vi-VN" smtClean="0"/>
              <a:t>26/02/2018</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BC6D46F1-8EF9-4D3C-8BA3-7598786A3FD9}" type="slidenum">
              <a:rPr lang="vi-VN" smtClean="0"/>
              <a:t>‹#›</a:t>
            </a:fld>
            <a:endParaRPr lang="vi-VN"/>
          </a:p>
        </p:txBody>
      </p:sp>
    </p:spTree>
    <p:extLst>
      <p:ext uri="{BB962C8B-B14F-4D97-AF65-F5344CB8AC3E}">
        <p14:creationId xmlns:p14="http://schemas.microsoft.com/office/powerpoint/2010/main" val="254619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9A96325-F7A6-4E12-AE10-3A3907BAC0FA}" type="datetimeFigureOut">
              <a:rPr lang="vi-VN" smtClean="0"/>
              <a:t>26/02/2018</a:t>
            </a:fld>
            <a:endParaRPr lang="vi-V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vi-V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C6D46F1-8EF9-4D3C-8BA3-7598786A3FD9}" type="slidenum">
              <a:rPr lang="vi-VN" smtClean="0"/>
              <a:t>‹#›</a:t>
            </a:fld>
            <a:endParaRPr lang="vi-VN"/>
          </a:p>
        </p:txBody>
      </p:sp>
    </p:spTree>
    <p:extLst>
      <p:ext uri="{BB962C8B-B14F-4D97-AF65-F5344CB8AC3E}">
        <p14:creationId xmlns:p14="http://schemas.microsoft.com/office/powerpoint/2010/main" val="33651558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rilliant.org/wiki/mixture-model/" TargetMode="External"/><Relationship Id="rId2" Type="http://schemas.openxmlformats.org/officeDocument/2006/relationships/hyperlink" Target="https://brilliant.org/wiki/multivariate-normal-distribution/" TargetMode="External"/><Relationship Id="rId1" Type="http://schemas.openxmlformats.org/officeDocument/2006/relationships/slideLayout" Target="../slideLayouts/slideLayout2.xml"/><Relationship Id="rId4" Type="http://schemas.openxmlformats.org/officeDocument/2006/relationships/hyperlink" Target="https://brilliant.org/wiki/unsupervised-learn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136480"/>
            <a:ext cx="10364451" cy="736977"/>
          </a:xfrm>
        </p:spPr>
        <p:txBody>
          <a:bodyPr>
            <a:noAutofit/>
          </a:bodyPr>
          <a:lstStyle/>
          <a:p>
            <a:r>
              <a:rPr lang="vi-VN" b="1" dirty="0" smtClean="0">
                <a:solidFill>
                  <a:schemeClr val="accent6">
                    <a:lumMod val="75000"/>
                  </a:schemeClr>
                </a:solidFill>
              </a:rPr>
              <a:t>CLUSTERING</a:t>
            </a:r>
            <a:endParaRPr lang="vi-VN" b="1" dirty="0">
              <a:solidFill>
                <a:schemeClr val="accent6">
                  <a:lumMod val="75000"/>
                </a:schemeClr>
              </a:solidFill>
            </a:endParaRPr>
          </a:p>
        </p:txBody>
      </p:sp>
      <p:sp>
        <p:nvSpPr>
          <p:cNvPr id="3" name="Content Placeholder 2"/>
          <p:cNvSpPr>
            <a:spLocks noGrp="1"/>
          </p:cNvSpPr>
          <p:nvPr>
            <p:ph sz="quarter" idx="13"/>
          </p:nvPr>
        </p:nvSpPr>
        <p:spPr>
          <a:xfrm>
            <a:off x="1036603" y="1828804"/>
            <a:ext cx="9567707" cy="2572716"/>
          </a:xfrm>
        </p:spPr>
        <p:txBody>
          <a:bodyPr>
            <a:normAutofit/>
          </a:bodyPr>
          <a:lstStyle/>
          <a:p>
            <a:pPr marL="0" indent="0">
              <a:lnSpc>
                <a:spcPct val="150000"/>
              </a:lnSpc>
              <a:buNone/>
            </a:pPr>
            <a:r>
              <a:rPr lang="en-US" b="1" dirty="0">
                <a:solidFill>
                  <a:srgbClr val="0070C0"/>
                </a:solidFill>
                <a:latin typeface="Times New Roman (Headings)"/>
              </a:rPr>
              <a:t>1. </a:t>
            </a:r>
            <a:r>
              <a:rPr lang="vi-VN" b="1" dirty="0">
                <a:solidFill>
                  <a:srgbClr val="0070C0"/>
                </a:solidFill>
                <a:latin typeface="Times New Roman (Headings)"/>
              </a:rPr>
              <a:t>K-means clustering </a:t>
            </a:r>
            <a:r>
              <a:rPr lang="en-US" b="1" dirty="0">
                <a:solidFill>
                  <a:srgbClr val="0070C0"/>
                </a:solidFill>
                <a:latin typeface="Times New Roman (Headings)"/>
              </a:rPr>
              <a:t/>
            </a:r>
            <a:br>
              <a:rPr lang="en-US" b="1" dirty="0">
                <a:solidFill>
                  <a:srgbClr val="0070C0"/>
                </a:solidFill>
                <a:latin typeface="Times New Roman (Headings)"/>
              </a:rPr>
            </a:br>
            <a:r>
              <a:rPr lang="vi-VN" b="1" dirty="0">
                <a:solidFill>
                  <a:srgbClr val="0070C0"/>
                </a:solidFill>
                <a:latin typeface="Times New Roman (Headings)"/>
              </a:rPr>
              <a:t>2. Hierarchical clustering </a:t>
            </a:r>
            <a:br>
              <a:rPr lang="vi-VN" b="1" dirty="0">
                <a:solidFill>
                  <a:srgbClr val="0070C0"/>
                </a:solidFill>
                <a:latin typeface="Times New Roman (Headings)"/>
              </a:rPr>
            </a:br>
            <a:r>
              <a:rPr lang="vi-VN" b="1" dirty="0">
                <a:solidFill>
                  <a:srgbClr val="0070C0"/>
                </a:solidFill>
                <a:latin typeface="Times New Roman (Headings)"/>
              </a:rPr>
              <a:t>3. Gaussian mixture models </a:t>
            </a:r>
            <a:br>
              <a:rPr lang="vi-VN" b="1" dirty="0">
                <a:solidFill>
                  <a:srgbClr val="0070C0"/>
                </a:solidFill>
                <a:latin typeface="Times New Roman (Headings)"/>
              </a:rPr>
            </a:br>
            <a:r>
              <a:rPr lang="vi-VN" b="1" dirty="0">
                <a:solidFill>
                  <a:srgbClr val="0070C0"/>
                </a:solidFill>
                <a:latin typeface="Times New Roman (Headings)"/>
              </a:rPr>
              <a:t>4. Model selection </a:t>
            </a:r>
            <a:br>
              <a:rPr lang="vi-VN" b="1" dirty="0">
                <a:solidFill>
                  <a:srgbClr val="0070C0"/>
                </a:solidFill>
                <a:latin typeface="Times New Roman (Headings)"/>
              </a:rPr>
            </a:br>
            <a:r>
              <a:rPr lang="vi-VN" b="1" dirty="0">
                <a:solidFill>
                  <a:srgbClr val="0070C0"/>
                </a:solidFill>
                <a:latin typeface="Times New Roman (Headings)"/>
              </a:rPr>
              <a:t>5</a:t>
            </a:r>
            <a:r>
              <a:rPr lang="vi-VN" b="1" dirty="0" smtClean="0">
                <a:solidFill>
                  <a:srgbClr val="0070C0"/>
                </a:solidFill>
                <a:latin typeface="Times New Roman (Headings)"/>
              </a:rPr>
              <a:t>. </a:t>
            </a:r>
            <a:r>
              <a:rPr lang="vi-VN" b="1" dirty="0">
                <a:solidFill>
                  <a:srgbClr val="0070C0"/>
                </a:solidFill>
                <a:latin typeface="Times New Roman (Headings)"/>
              </a:rPr>
              <a:t>Exercise </a:t>
            </a:r>
            <a:endParaRPr lang="en-US" b="1" dirty="0">
              <a:solidFill>
                <a:srgbClr val="0070C0"/>
              </a:solidFill>
              <a:latin typeface="Times New Roman (Headings)"/>
            </a:endParaRPr>
          </a:p>
        </p:txBody>
      </p:sp>
    </p:spTree>
    <p:extLst>
      <p:ext uri="{BB962C8B-B14F-4D97-AF65-F5344CB8AC3E}">
        <p14:creationId xmlns:p14="http://schemas.microsoft.com/office/powerpoint/2010/main" val="2463657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a:solidFill>
                  <a:schemeClr val="accent6">
                    <a:lumMod val="75000"/>
                  </a:schemeClr>
                </a:solidFill>
              </a:rPr>
              <a:t>2</a:t>
            </a:r>
            <a:r>
              <a:rPr lang="vi-VN" b="1" dirty="0" smtClean="0">
                <a:solidFill>
                  <a:schemeClr val="accent6">
                    <a:lumMod val="75000"/>
                  </a:schemeClr>
                </a:solidFill>
              </a:rPr>
              <a:t>. </a:t>
            </a:r>
            <a:r>
              <a:rPr lang="vi-VN" b="1" dirty="0">
                <a:solidFill>
                  <a:schemeClr val="accent6">
                    <a:lumMod val="75000"/>
                  </a:schemeClr>
                </a:solidFill>
              </a:rPr>
              <a:t>Hierarchical clustering </a:t>
            </a:r>
          </a:p>
        </p:txBody>
      </p:sp>
      <p:pic>
        <p:nvPicPr>
          <p:cNvPr id="4" name="Picture 3"/>
          <p:cNvPicPr>
            <a:picLocks noChangeAspect="1"/>
          </p:cNvPicPr>
          <p:nvPr/>
        </p:nvPicPr>
        <p:blipFill>
          <a:blip r:embed="rId2"/>
          <a:stretch>
            <a:fillRect/>
          </a:stretch>
        </p:blipFill>
        <p:spPr>
          <a:xfrm>
            <a:off x="109998" y="795967"/>
            <a:ext cx="11978845" cy="5542840"/>
          </a:xfrm>
          <a:prstGeom prst="rect">
            <a:avLst/>
          </a:prstGeom>
        </p:spPr>
      </p:pic>
    </p:spTree>
    <p:extLst>
      <p:ext uri="{BB962C8B-B14F-4D97-AF65-F5344CB8AC3E}">
        <p14:creationId xmlns:p14="http://schemas.microsoft.com/office/powerpoint/2010/main" val="1629630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27994"/>
            <a:ext cx="10364451" cy="514447"/>
          </a:xfrm>
        </p:spPr>
        <p:txBody>
          <a:bodyPr>
            <a:noAutofit/>
          </a:bodyPr>
          <a:lstStyle/>
          <a:p>
            <a:r>
              <a:rPr lang="vi-VN" b="1" dirty="0">
                <a:solidFill>
                  <a:schemeClr val="accent6">
                    <a:lumMod val="75000"/>
                  </a:schemeClr>
                </a:solidFill>
              </a:rPr>
              <a:t>2</a:t>
            </a:r>
            <a:r>
              <a:rPr lang="vi-VN" b="1" dirty="0" smtClean="0">
                <a:solidFill>
                  <a:schemeClr val="accent6">
                    <a:lumMod val="75000"/>
                  </a:schemeClr>
                </a:solidFill>
              </a:rPr>
              <a:t>. </a:t>
            </a:r>
            <a:r>
              <a:rPr lang="vi-VN" b="1" dirty="0">
                <a:solidFill>
                  <a:schemeClr val="accent6">
                    <a:lumMod val="75000"/>
                  </a:schemeClr>
                </a:solidFill>
              </a:rPr>
              <a:t>Hierarchical clustering </a:t>
            </a:r>
          </a:p>
        </p:txBody>
      </p:sp>
      <p:pic>
        <p:nvPicPr>
          <p:cNvPr id="3" name="Picture 2"/>
          <p:cNvPicPr>
            <a:picLocks noChangeAspect="1"/>
          </p:cNvPicPr>
          <p:nvPr/>
        </p:nvPicPr>
        <p:blipFill>
          <a:blip r:embed="rId2"/>
          <a:stretch>
            <a:fillRect/>
          </a:stretch>
        </p:blipFill>
        <p:spPr>
          <a:xfrm>
            <a:off x="1623042" y="542441"/>
            <a:ext cx="8838313" cy="6321841"/>
          </a:xfrm>
          <a:prstGeom prst="rect">
            <a:avLst/>
          </a:prstGeom>
        </p:spPr>
      </p:pic>
    </p:spTree>
    <p:extLst>
      <p:ext uri="{BB962C8B-B14F-4D97-AF65-F5344CB8AC3E}">
        <p14:creationId xmlns:p14="http://schemas.microsoft.com/office/powerpoint/2010/main" val="854578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a:solidFill>
                  <a:schemeClr val="accent6">
                    <a:lumMod val="75000"/>
                  </a:schemeClr>
                </a:solidFill>
              </a:rPr>
              <a:t>2</a:t>
            </a:r>
            <a:r>
              <a:rPr lang="vi-VN" b="1" dirty="0" smtClean="0">
                <a:solidFill>
                  <a:schemeClr val="accent6">
                    <a:lumMod val="75000"/>
                  </a:schemeClr>
                </a:solidFill>
              </a:rPr>
              <a:t>. </a:t>
            </a:r>
            <a:r>
              <a:rPr lang="vi-VN" b="1" dirty="0">
                <a:solidFill>
                  <a:schemeClr val="accent6">
                    <a:lumMod val="75000"/>
                  </a:schemeClr>
                </a:solidFill>
              </a:rPr>
              <a:t>Hierarchical clustering </a:t>
            </a:r>
          </a:p>
        </p:txBody>
      </p:sp>
      <p:pic>
        <p:nvPicPr>
          <p:cNvPr id="5" name="Picture 4"/>
          <p:cNvPicPr>
            <a:picLocks noChangeAspect="1"/>
          </p:cNvPicPr>
          <p:nvPr/>
        </p:nvPicPr>
        <p:blipFill>
          <a:blip r:embed="rId2"/>
          <a:stretch>
            <a:fillRect/>
          </a:stretch>
        </p:blipFill>
        <p:spPr>
          <a:xfrm>
            <a:off x="777296" y="613555"/>
            <a:ext cx="10809256" cy="6244445"/>
          </a:xfrm>
          <a:prstGeom prst="rect">
            <a:avLst/>
          </a:prstGeom>
        </p:spPr>
      </p:pic>
    </p:spTree>
    <p:extLst>
      <p:ext uri="{BB962C8B-B14F-4D97-AF65-F5344CB8AC3E}">
        <p14:creationId xmlns:p14="http://schemas.microsoft.com/office/powerpoint/2010/main" val="2059886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smtClean="0">
                <a:solidFill>
                  <a:schemeClr val="accent6">
                    <a:lumMod val="75000"/>
                  </a:schemeClr>
                </a:solidFill>
              </a:rPr>
              <a:t>3. </a:t>
            </a:r>
            <a:r>
              <a:rPr lang="vi-VN" b="1" dirty="0">
                <a:solidFill>
                  <a:schemeClr val="accent6">
                    <a:lumMod val="75000"/>
                  </a:schemeClr>
                </a:solidFill>
              </a:rPr>
              <a:t>Gaussian mixture models </a:t>
            </a:r>
          </a:p>
        </p:txBody>
      </p:sp>
      <p:sp>
        <p:nvSpPr>
          <p:cNvPr id="3" name="Rectangle 2"/>
          <p:cNvSpPr/>
          <p:nvPr/>
        </p:nvSpPr>
        <p:spPr>
          <a:xfrm>
            <a:off x="495947" y="1208868"/>
            <a:ext cx="11158778" cy="3539430"/>
          </a:xfrm>
          <a:prstGeom prst="rect">
            <a:avLst/>
          </a:prstGeom>
        </p:spPr>
        <p:txBody>
          <a:bodyPr wrap="square">
            <a:spAutoFit/>
          </a:bodyPr>
          <a:lstStyle/>
          <a:p>
            <a:r>
              <a:rPr lang="en-US" sz="3200" b="1" dirty="0">
                <a:solidFill>
                  <a:schemeClr val="accent5">
                    <a:lumMod val="75000"/>
                  </a:schemeClr>
                </a:solidFill>
                <a:latin typeface="Times New Roman" panose="02020603050405020304" pitchFamily="18" charset="0"/>
                <a:cs typeface="Times New Roman" panose="02020603050405020304" pitchFamily="18" charset="0"/>
              </a:rPr>
              <a:t>Gaussian mixture models</a:t>
            </a:r>
            <a:r>
              <a:rPr lang="en-US" sz="3200" dirty="0">
                <a:solidFill>
                  <a:schemeClr val="accent5">
                    <a:lumMod val="75000"/>
                  </a:schemeClr>
                </a:solidFill>
                <a:latin typeface="Times New Roman" panose="02020603050405020304" pitchFamily="18" charset="0"/>
                <a:cs typeface="Times New Roman" panose="02020603050405020304" pitchFamily="18" charset="0"/>
              </a:rPr>
              <a:t> are a probabilistic model for representing </a:t>
            </a:r>
            <a:r>
              <a:rPr lang="en-US" sz="3200" dirty="0">
                <a:solidFill>
                  <a:schemeClr val="accent5">
                    <a:lumMod val="75000"/>
                  </a:schemeClr>
                </a:solidFill>
                <a:latin typeface="Times New Roman" panose="02020603050405020304" pitchFamily="18" charset="0"/>
                <a:cs typeface="Times New Roman" panose="02020603050405020304" pitchFamily="18" charset="0"/>
                <a:hlinkClick r:id="rId2" tooltip="normally distributed"/>
              </a:rPr>
              <a:t>normally distributed</a:t>
            </a:r>
            <a:r>
              <a:rPr lang="en-US" sz="3200" dirty="0">
                <a:solidFill>
                  <a:schemeClr val="accent5">
                    <a:lumMod val="75000"/>
                  </a:schemeClr>
                </a:solidFill>
                <a:latin typeface="Times New Roman" panose="02020603050405020304" pitchFamily="18" charset="0"/>
                <a:cs typeface="Times New Roman" panose="02020603050405020304" pitchFamily="18" charset="0"/>
              </a:rPr>
              <a:t> subpopulations within an overall population. </a:t>
            </a:r>
            <a:r>
              <a:rPr lang="en-US" sz="3200" dirty="0">
                <a:solidFill>
                  <a:schemeClr val="accent5">
                    <a:lumMod val="75000"/>
                  </a:schemeClr>
                </a:solidFill>
                <a:latin typeface="Times New Roman" panose="02020603050405020304" pitchFamily="18" charset="0"/>
                <a:cs typeface="Times New Roman" panose="02020603050405020304" pitchFamily="18" charset="0"/>
                <a:hlinkClick r:id="rId3" tooltip="Mixture models"/>
              </a:rPr>
              <a:t>Mixture models</a:t>
            </a:r>
            <a:r>
              <a:rPr lang="en-US" sz="3200" dirty="0">
                <a:solidFill>
                  <a:schemeClr val="accent5">
                    <a:lumMod val="75000"/>
                  </a:schemeClr>
                </a:solidFill>
                <a:latin typeface="Times New Roman" panose="02020603050405020304" pitchFamily="18" charset="0"/>
                <a:cs typeface="Times New Roman" panose="02020603050405020304" pitchFamily="18" charset="0"/>
              </a:rPr>
              <a:t> in general don't require knowing which subpopulation a data point belongs to, allowing the model to learn the subpopulations automatically. Since subpopulation assignment is not known, this constitutes a form of </a:t>
            </a:r>
            <a:r>
              <a:rPr lang="en-US" sz="3200" dirty="0">
                <a:solidFill>
                  <a:schemeClr val="accent5">
                    <a:lumMod val="75000"/>
                  </a:schemeClr>
                </a:solidFill>
                <a:latin typeface="Times New Roman" panose="02020603050405020304" pitchFamily="18" charset="0"/>
                <a:cs typeface="Times New Roman" panose="02020603050405020304" pitchFamily="18" charset="0"/>
                <a:hlinkClick r:id="rId4" tooltip="unsupervised learning"/>
              </a:rPr>
              <a:t>unsupervised learning</a:t>
            </a:r>
            <a:r>
              <a:rPr lang="en-US" sz="3200" dirty="0">
                <a:solidFill>
                  <a:schemeClr val="accent5">
                    <a:lumMod val="75000"/>
                  </a:schemeClr>
                </a:solidFill>
                <a:latin typeface="Times New Roman" panose="02020603050405020304" pitchFamily="18" charset="0"/>
                <a:cs typeface="Times New Roman" panose="02020603050405020304" pitchFamily="18" charset="0"/>
              </a:rPr>
              <a:t>.</a:t>
            </a:r>
            <a:endParaRPr lang="vi-VN" sz="32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269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smtClean="0">
                <a:solidFill>
                  <a:schemeClr val="accent6">
                    <a:lumMod val="75000"/>
                  </a:schemeClr>
                </a:solidFill>
              </a:rPr>
              <a:t>3. </a:t>
            </a:r>
            <a:r>
              <a:rPr lang="vi-VN" b="1" dirty="0">
                <a:solidFill>
                  <a:schemeClr val="accent6">
                    <a:lumMod val="75000"/>
                  </a:schemeClr>
                </a:solidFill>
              </a:rPr>
              <a:t>Gaussian mixture models </a:t>
            </a:r>
          </a:p>
        </p:txBody>
      </p:sp>
      <p:sp>
        <p:nvSpPr>
          <p:cNvPr id="4" name="Rectangle 3"/>
          <p:cNvSpPr/>
          <p:nvPr/>
        </p:nvSpPr>
        <p:spPr>
          <a:xfrm>
            <a:off x="340963" y="1039902"/>
            <a:ext cx="11685722" cy="5509200"/>
          </a:xfrm>
          <a:prstGeom prst="rect">
            <a:avLst/>
          </a:prstGeom>
        </p:spPr>
        <p:txBody>
          <a:bodyPr wrap="square">
            <a:spAutoFit/>
          </a:bodyPr>
          <a:lstStyle/>
          <a:p>
            <a:r>
              <a:rPr lang="en-US" sz="3200" dirty="0">
                <a:solidFill>
                  <a:schemeClr val="accent5">
                    <a:lumMod val="75000"/>
                  </a:schemeClr>
                </a:solidFill>
                <a:latin typeface="Times New Roman" panose="02020603050405020304" pitchFamily="18" charset="0"/>
                <a:cs typeface="Times New Roman" panose="02020603050405020304" pitchFamily="18" charset="0"/>
              </a:rPr>
              <a:t>For example, in modeling human height data, height is typically modeled as a normal distribution for each gender with a mean of approximately 5'10" for males and 5'5" for females. Given only the height data and not the gender assignments for each data point, the distribution of all heights would follow the sum of two scaled (different variance) and shifted (different mean) normal distributions. A model making this assumption is an example of a Gaussian mixture model (</a:t>
            </a:r>
            <a:r>
              <a:rPr lang="en-US" sz="3200" b="1" dirty="0">
                <a:solidFill>
                  <a:schemeClr val="accent5">
                    <a:lumMod val="75000"/>
                  </a:schemeClr>
                </a:solidFill>
                <a:latin typeface="Times New Roman" panose="02020603050405020304" pitchFamily="18" charset="0"/>
                <a:cs typeface="Times New Roman" panose="02020603050405020304" pitchFamily="18" charset="0"/>
              </a:rPr>
              <a:t>GMM</a:t>
            </a:r>
            <a:r>
              <a:rPr lang="en-US" sz="3200" dirty="0">
                <a:solidFill>
                  <a:schemeClr val="accent5">
                    <a:lumMod val="75000"/>
                  </a:schemeClr>
                </a:solidFill>
                <a:latin typeface="Times New Roman" panose="02020603050405020304" pitchFamily="18" charset="0"/>
                <a:cs typeface="Times New Roman" panose="02020603050405020304" pitchFamily="18" charset="0"/>
              </a:rPr>
              <a:t>), though in general, a GMM may have more than two components. Estimating the parameters of the individual normal distribution components is a canonical problem in modeling data with GMMs.</a:t>
            </a:r>
            <a:endParaRPr lang="vi-VN" sz="32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184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smtClean="0">
                <a:solidFill>
                  <a:schemeClr val="accent6">
                    <a:lumMod val="75000"/>
                  </a:schemeClr>
                </a:solidFill>
              </a:rPr>
              <a:t>3. </a:t>
            </a:r>
            <a:r>
              <a:rPr lang="vi-VN" b="1" dirty="0">
                <a:solidFill>
                  <a:schemeClr val="accent6">
                    <a:lumMod val="75000"/>
                  </a:schemeClr>
                </a:solidFill>
              </a:rPr>
              <a:t>Gaussian mixture models </a:t>
            </a:r>
          </a:p>
        </p:txBody>
      </p:sp>
      <p:pic>
        <p:nvPicPr>
          <p:cNvPr id="4" name="Picture 3"/>
          <p:cNvPicPr>
            <a:picLocks noChangeAspect="1"/>
          </p:cNvPicPr>
          <p:nvPr/>
        </p:nvPicPr>
        <p:blipFill>
          <a:blip r:embed="rId2"/>
          <a:stretch>
            <a:fillRect/>
          </a:stretch>
        </p:blipFill>
        <p:spPr>
          <a:xfrm>
            <a:off x="474089" y="795966"/>
            <a:ext cx="11302656" cy="5899301"/>
          </a:xfrm>
          <a:prstGeom prst="rect">
            <a:avLst/>
          </a:prstGeom>
        </p:spPr>
      </p:pic>
    </p:spTree>
    <p:extLst>
      <p:ext uri="{BB962C8B-B14F-4D97-AF65-F5344CB8AC3E}">
        <p14:creationId xmlns:p14="http://schemas.microsoft.com/office/powerpoint/2010/main" val="3299838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smtClean="0">
                <a:solidFill>
                  <a:schemeClr val="accent6">
                    <a:lumMod val="75000"/>
                  </a:schemeClr>
                </a:solidFill>
              </a:rPr>
              <a:t>3. </a:t>
            </a:r>
            <a:r>
              <a:rPr lang="vi-VN" b="1" dirty="0">
                <a:solidFill>
                  <a:schemeClr val="accent6">
                    <a:lumMod val="75000"/>
                  </a:schemeClr>
                </a:solidFill>
              </a:rPr>
              <a:t>Gaussian mixture models </a:t>
            </a:r>
          </a:p>
        </p:txBody>
      </p:sp>
      <p:pic>
        <p:nvPicPr>
          <p:cNvPr id="6" name="Picture 5"/>
          <p:cNvPicPr>
            <a:picLocks noChangeAspect="1"/>
          </p:cNvPicPr>
          <p:nvPr/>
        </p:nvPicPr>
        <p:blipFill>
          <a:blip r:embed="rId2"/>
          <a:stretch>
            <a:fillRect/>
          </a:stretch>
        </p:blipFill>
        <p:spPr>
          <a:xfrm>
            <a:off x="288897" y="619285"/>
            <a:ext cx="10311944" cy="2813507"/>
          </a:xfrm>
          <a:prstGeom prst="rect">
            <a:avLst/>
          </a:prstGeom>
        </p:spPr>
      </p:pic>
      <p:pic>
        <p:nvPicPr>
          <p:cNvPr id="7" name="Picture 6"/>
          <p:cNvPicPr>
            <a:picLocks noChangeAspect="1"/>
          </p:cNvPicPr>
          <p:nvPr/>
        </p:nvPicPr>
        <p:blipFill>
          <a:blip r:embed="rId3"/>
          <a:stretch>
            <a:fillRect/>
          </a:stretch>
        </p:blipFill>
        <p:spPr>
          <a:xfrm>
            <a:off x="164911" y="3432793"/>
            <a:ext cx="10435930" cy="3246976"/>
          </a:xfrm>
          <a:prstGeom prst="rect">
            <a:avLst/>
          </a:prstGeom>
        </p:spPr>
      </p:pic>
    </p:spTree>
    <p:extLst>
      <p:ext uri="{BB962C8B-B14F-4D97-AF65-F5344CB8AC3E}">
        <p14:creationId xmlns:p14="http://schemas.microsoft.com/office/powerpoint/2010/main" val="28321764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smtClean="0">
                <a:solidFill>
                  <a:schemeClr val="accent6">
                    <a:lumMod val="75000"/>
                  </a:schemeClr>
                </a:solidFill>
              </a:rPr>
              <a:t>3. </a:t>
            </a:r>
            <a:r>
              <a:rPr lang="vi-VN" b="1" dirty="0">
                <a:solidFill>
                  <a:schemeClr val="accent6">
                    <a:lumMod val="75000"/>
                  </a:schemeClr>
                </a:solidFill>
              </a:rPr>
              <a:t>Gaussian mixture models </a:t>
            </a:r>
          </a:p>
        </p:txBody>
      </p:sp>
      <p:pic>
        <p:nvPicPr>
          <p:cNvPr id="4" name="Picture 3"/>
          <p:cNvPicPr>
            <a:picLocks noChangeAspect="1"/>
          </p:cNvPicPr>
          <p:nvPr/>
        </p:nvPicPr>
        <p:blipFill>
          <a:blip r:embed="rId2"/>
          <a:stretch>
            <a:fillRect/>
          </a:stretch>
        </p:blipFill>
        <p:spPr>
          <a:xfrm>
            <a:off x="637812" y="795967"/>
            <a:ext cx="8645732" cy="536887"/>
          </a:xfrm>
          <a:prstGeom prst="rect">
            <a:avLst/>
          </a:prstGeom>
        </p:spPr>
      </p:pic>
      <p:pic>
        <p:nvPicPr>
          <p:cNvPr id="5" name="Picture 4"/>
          <p:cNvPicPr>
            <a:picLocks noChangeAspect="1"/>
          </p:cNvPicPr>
          <p:nvPr/>
        </p:nvPicPr>
        <p:blipFill>
          <a:blip r:embed="rId3"/>
          <a:stretch>
            <a:fillRect/>
          </a:stretch>
        </p:blipFill>
        <p:spPr>
          <a:xfrm>
            <a:off x="482828" y="1332854"/>
            <a:ext cx="10667883" cy="5525146"/>
          </a:xfrm>
          <a:prstGeom prst="rect">
            <a:avLst/>
          </a:prstGeom>
        </p:spPr>
      </p:pic>
    </p:spTree>
    <p:extLst>
      <p:ext uri="{BB962C8B-B14F-4D97-AF65-F5344CB8AC3E}">
        <p14:creationId xmlns:p14="http://schemas.microsoft.com/office/powerpoint/2010/main" val="25801073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smtClean="0">
                <a:solidFill>
                  <a:schemeClr val="accent6">
                    <a:lumMod val="75000"/>
                  </a:schemeClr>
                </a:solidFill>
              </a:rPr>
              <a:t>3. </a:t>
            </a:r>
            <a:r>
              <a:rPr lang="vi-VN" b="1" dirty="0">
                <a:solidFill>
                  <a:schemeClr val="accent6">
                    <a:lumMod val="75000"/>
                  </a:schemeClr>
                </a:solidFill>
              </a:rPr>
              <a:t>Gaussian mixture models </a:t>
            </a:r>
          </a:p>
        </p:txBody>
      </p:sp>
      <p:pic>
        <p:nvPicPr>
          <p:cNvPr id="4" name="Picture 3"/>
          <p:cNvPicPr>
            <a:picLocks noChangeAspect="1"/>
          </p:cNvPicPr>
          <p:nvPr/>
        </p:nvPicPr>
        <p:blipFill>
          <a:blip r:embed="rId2"/>
          <a:stretch>
            <a:fillRect/>
          </a:stretch>
        </p:blipFill>
        <p:spPr>
          <a:xfrm>
            <a:off x="637812" y="795967"/>
            <a:ext cx="8645732" cy="536887"/>
          </a:xfrm>
          <a:prstGeom prst="rect">
            <a:avLst/>
          </a:prstGeom>
        </p:spPr>
      </p:pic>
      <p:pic>
        <p:nvPicPr>
          <p:cNvPr id="5" name="Picture 4"/>
          <p:cNvPicPr>
            <a:picLocks noChangeAspect="1"/>
          </p:cNvPicPr>
          <p:nvPr/>
        </p:nvPicPr>
        <p:blipFill>
          <a:blip r:embed="rId3"/>
          <a:stretch>
            <a:fillRect/>
          </a:stretch>
        </p:blipFill>
        <p:spPr>
          <a:xfrm>
            <a:off x="482828" y="1332854"/>
            <a:ext cx="10667883" cy="5525146"/>
          </a:xfrm>
          <a:prstGeom prst="rect">
            <a:avLst/>
          </a:prstGeom>
        </p:spPr>
      </p:pic>
    </p:spTree>
    <p:extLst>
      <p:ext uri="{BB962C8B-B14F-4D97-AF65-F5344CB8AC3E}">
        <p14:creationId xmlns:p14="http://schemas.microsoft.com/office/powerpoint/2010/main" val="19267786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smtClean="0">
                <a:solidFill>
                  <a:schemeClr val="accent6">
                    <a:lumMod val="75000"/>
                  </a:schemeClr>
                </a:solidFill>
              </a:rPr>
              <a:t>3. </a:t>
            </a:r>
            <a:r>
              <a:rPr lang="vi-VN" b="1" dirty="0">
                <a:solidFill>
                  <a:schemeClr val="accent6">
                    <a:lumMod val="75000"/>
                  </a:schemeClr>
                </a:solidFill>
              </a:rPr>
              <a:t>Gaussian mixture models </a:t>
            </a:r>
          </a:p>
        </p:txBody>
      </p:sp>
      <p:pic>
        <p:nvPicPr>
          <p:cNvPr id="3" name="Picture 2"/>
          <p:cNvPicPr>
            <a:picLocks noChangeAspect="1"/>
          </p:cNvPicPr>
          <p:nvPr/>
        </p:nvPicPr>
        <p:blipFill>
          <a:blip r:embed="rId3"/>
          <a:stretch>
            <a:fillRect/>
          </a:stretch>
        </p:blipFill>
        <p:spPr>
          <a:xfrm>
            <a:off x="309401" y="795967"/>
            <a:ext cx="11549798" cy="5093389"/>
          </a:xfrm>
          <a:prstGeom prst="rect">
            <a:avLst/>
          </a:prstGeom>
        </p:spPr>
      </p:pic>
    </p:spTree>
    <p:extLst>
      <p:ext uri="{BB962C8B-B14F-4D97-AF65-F5344CB8AC3E}">
        <p14:creationId xmlns:p14="http://schemas.microsoft.com/office/powerpoint/2010/main" val="15331346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136480"/>
            <a:ext cx="10364451" cy="736977"/>
          </a:xfrm>
        </p:spPr>
        <p:txBody>
          <a:bodyPr>
            <a:noAutofit/>
          </a:bodyPr>
          <a:lstStyle/>
          <a:p>
            <a:r>
              <a:rPr lang="vi-VN" b="1" dirty="0" smtClean="0">
                <a:solidFill>
                  <a:schemeClr val="accent6">
                    <a:lumMod val="75000"/>
                  </a:schemeClr>
                </a:solidFill>
              </a:rPr>
              <a:t>1. </a:t>
            </a:r>
            <a:r>
              <a:rPr lang="vi-VN" b="1" dirty="0">
                <a:solidFill>
                  <a:schemeClr val="accent6">
                    <a:lumMod val="75000"/>
                  </a:schemeClr>
                </a:solidFill>
              </a:rPr>
              <a:t>K-means clustering </a:t>
            </a:r>
          </a:p>
        </p:txBody>
      </p:sp>
      <p:sp>
        <p:nvSpPr>
          <p:cNvPr id="5" name="Rectangle 4"/>
          <p:cNvSpPr/>
          <p:nvPr/>
        </p:nvSpPr>
        <p:spPr>
          <a:xfrm>
            <a:off x="2149098" y="1850472"/>
            <a:ext cx="8219268" cy="1569660"/>
          </a:xfrm>
          <a:prstGeom prst="rect">
            <a:avLst/>
          </a:prstGeom>
        </p:spPr>
        <p:txBody>
          <a:bodyPr wrap="square">
            <a:spAutoFit/>
          </a:bodyPr>
          <a:lstStyle/>
          <a:p>
            <a:r>
              <a:rPr lang="vi-VN" sz="3200" b="1" dirty="0">
                <a:solidFill>
                  <a:schemeClr val="accent5">
                    <a:lumMod val="75000"/>
                  </a:schemeClr>
                </a:solidFill>
                <a:latin typeface="+mj-lt"/>
              </a:rPr>
              <a:t>Ý tưởng đơn giản nhất về cluster (cụm) là tập hợp các điểm ở gần nhau trong một không gian nào </a:t>
            </a:r>
            <a:r>
              <a:rPr lang="vi-VN" sz="3200" b="1" dirty="0" smtClean="0">
                <a:solidFill>
                  <a:schemeClr val="accent5">
                    <a:lumMod val="75000"/>
                  </a:schemeClr>
                </a:solidFill>
                <a:latin typeface="+mj-lt"/>
              </a:rPr>
              <a:t>đó.</a:t>
            </a:r>
            <a:endParaRPr lang="vi-VN" sz="3200" b="1" dirty="0">
              <a:solidFill>
                <a:schemeClr val="accent5">
                  <a:lumMod val="75000"/>
                </a:schemeClr>
              </a:solidFill>
              <a:latin typeface="+mj-lt"/>
            </a:endParaRPr>
          </a:p>
        </p:txBody>
      </p:sp>
    </p:spTree>
    <p:extLst>
      <p:ext uri="{BB962C8B-B14F-4D97-AF65-F5344CB8AC3E}">
        <p14:creationId xmlns:p14="http://schemas.microsoft.com/office/powerpoint/2010/main" val="36883503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a:solidFill>
                  <a:schemeClr val="accent6">
                    <a:lumMod val="75000"/>
                  </a:schemeClr>
                </a:solidFill>
              </a:rPr>
              <a:t>4</a:t>
            </a:r>
            <a:r>
              <a:rPr lang="vi-VN" b="1" dirty="0" smtClean="0">
                <a:solidFill>
                  <a:schemeClr val="accent6">
                    <a:lumMod val="75000"/>
                  </a:schemeClr>
                </a:solidFill>
              </a:rPr>
              <a:t>. </a:t>
            </a:r>
            <a:r>
              <a:rPr lang="vi-VN" b="1" dirty="0">
                <a:solidFill>
                  <a:schemeClr val="accent6">
                    <a:lumMod val="75000"/>
                  </a:schemeClr>
                </a:solidFill>
              </a:rPr>
              <a:t>Model selection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469" y="963799"/>
            <a:ext cx="11840592" cy="4553597"/>
          </a:xfrm>
          <a:prstGeom prst="rect">
            <a:avLst/>
          </a:prstGeom>
        </p:spPr>
      </p:pic>
    </p:spTree>
    <p:extLst>
      <p:ext uri="{BB962C8B-B14F-4D97-AF65-F5344CB8AC3E}">
        <p14:creationId xmlns:p14="http://schemas.microsoft.com/office/powerpoint/2010/main" val="479233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smtClean="0">
                <a:solidFill>
                  <a:schemeClr val="accent6">
                    <a:lumMod val="75000"/>
                  </a:schemeClr>
                </a:solidFill>
              </a:rPr>
              <a:t>5</a:t>
            </a:r>
            <a:r>
              <a:rPr lang="vi-VN" b="1" dirty="0" smtClean="0">
                <a:solidFill>
                  <a:schemeClr val="accent6">
                    <a:lumMod val="75000"/>
                  </a:schemeClr>
                </a:solidFill>
              </a:rPr>
              <a:t>. </a:t>
            </a:r>
            <a:r>
              <a:rPr lang="vi-VN" b="1" dirty="0">
                <a:solidFill>
                  <a:schemeClr val="accent6">
                    <a:lumMod val="75000"/>
                  </a:schemeClr>
                </a:solidFill>
              </a:rPr>
              <a:t>Exercise</a:t>
            </a:r>
          </a:p>
        </p:txBody>
      </p:sp>
      <p:pic>
        <p:nvPicPr>
          <p:cNvPr id="3" name="Picture 2"/>
          <p:cNvPicPr>
            <a:picLocks noChangeAspect="1"/>
          </p:cNvPicPr>
          <p:nvPr/>
        </p:nvPicPr>
        <p:blipFill>
          <a:blip r:embed="rId3"/>
          <a:stretch>
            <a:fillRect/>
          </a:stretch>
        </p:blipFill>
        <p:spPr>
          <a:xfrm>
            <a:off x="309966" y="795967"/>
            <a:ext cx="11623729" cy="4907409"/>
          </a:xfrm>
          <a:prstGeom prst="rect">
            <a:avLst/>
          </a:prstGeom>
        </p:spPr>
      </p:pic>
    </p:spTree>
    <p:extLst>
      <p:ext uri="{BB962C8B-B14F-4D97-AF65-F5344CB8AC3E}">
        <p14:creationId xmlns:p14="http://schemas.microsoft.com/office/powerpoint/2010/main" val="1912355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136480"/>
            <a:ext cx="10364451" cy="736977"/>
          </a:xfrm>
        </p:spPr>
        <p:txBody>
          <a:bodyPr>
            <a:noAutofit/>
          </a:bodyPr>
          <a:lstStyle/>
          <a:p>
            <a:r>
              <a:rPr lang="vi-VN" b="1" dirty="0" smtClean="0">
                <a:solidFill>
                  <a:schemeClr val="accent6">
                    <a:lumMod val="75000"/>
                  </a:schemeClr>
                </a:solidFill>
              </a:rPr>
              <a:t>1. </a:t>
            </a:r>
            <a:r>
              <a:rPr lang="vi-VN" b="1" dirty="0">
                <a:solidFill>
                  <a:schemeClr val="accent6">
                    <a:lumMod val="75000"/>
                  </a:schemeClr>
                </a:solidFill>
              </a:rPr>
              <a:t>K-means clustering </a:t>
            </a:r>
          </a:p>
        </p:txBody>
      </p:sp>
      <p:sp>
        <p:nvSpPr>
          <p:cNvPr id="5" name="Rectangle 4"/>
          <p:cNvSpPr/>
          <p:nvPr/>
        </p:nvSpPr>
        <p:spPr>
          <a:xfrm>
            <a:off x="61996" y="1153048"/>
            <a:ext cx="7191213" cy="4493538"/>
          </a:xfrm>
          <a:prstGeom prst="rect">
            <a:avLst/>
          </a:prstGeom>
        </p:spPr>
        <p:txBody>
          <a:bodyPr wrap="square">
            <a:spAutoFit/>
          </a:bodyPr>
          <a:lstStyle/>
          <a:p>
            <a:r>
              <a:rPr lang="vi-VN" sz="2200" b="1" dirty="0">
                <a:solidFill>
                  <a:schemeClr val="accent5">
                    <a:lumMod val="75000"/>
                  </a:schemeClr>
                </a:solidFill>
                <a:latin typeface="+mj-lt"/>
              </a:rPr>
              <a:t>Giả sử mỗi cluster có một điểm đại diện (center) màu vàng. </a:t>
            </a:r>
          </a:p>
          <a:p>
            <a:r>
              <a:rPr lang="vi-VN" sz="2200" b="1" dirty="0">
                <a:solidFill>
                  <a:schemeClr val="accent5">
                    <a:lumMod val="75000"/>
                  </a:schemeClr>
                </a:solidFill>
                <a:latin typeface="+mj-lt"/>
              </a:rPr>
              <a:t>Và những điểm xung quanh mỗi center thuộc vào cùng nhóm với center đó.</a:t>
            </a:r>
          </a:p>
          <a:p>
            <a:r>
              <a:rPr lang="vi-VN" sz="2200" b="1" dirty="0">
                <a:solidFill>
                  <a:schemeClr val="accent5">
                    <a:lumMod val="75000"/>
                  </a:schemeClr>
                </a:solidFill>
                <a:latin typeface="+mj-lt"/>
              </a:rPr>
              <a:t>Một cách đơn giản nhất, xét một điểm bất kỳ, </a:t>
            </a:r>
          </a:p>
          <a:p>
            <a:r>
              <a:rPr lang="vi-VN" sz="2200" b="1" dirty="0">
                <a:solidFill>
                  <a:schemeClr val="accent5">
                    <a:lumMod val="75000"/>
                  </a:schemeClr>
                </a:solidFill>
                <a:latin typeface="+mj-lt"/>
              </a:rPr>
              <a:t>ta xét xem điểm đó gần với center nào nhất thì nó thuộc về cùng nhóm với center đó.</a:t>
            </a:r>
          </a:p>
          <a:p>
            <a:r>
              <a:rPr lang="vi-VN" sz="2200" b="1" dirty="0">
                <a:solidFill>
                  <a:schemeClr val="accent5">
                    <a:lumMod val="75000"/>
                  </a:schemeClr>
                </a:solidFill>
                <a:latin typeface="+mj-lt"/>
              </a:rPr>
              <a:t>Tới đây, chúng ta có một bài toán thú vị: </a:t>
            </a:r>
          </a:p>
          <a:p>
            <a:r>
              <a:rPr lang="vi-VN" sz="2200" b="1" dirty="0">
                <a:solidFill>
                  <a:schemeClr val="accent5">
                    <a:lumMod val="75000"/>
                  </a:schemeClr>
                </a:solidFill>
                <a:latin typeface="+mj-lt"/>
              </a:rPr>
              <a:t>    Trên một vùng biển hình vuông lớn có ba đảo hình vuông, tam giác, và tròn màu vàng như hình trên.</a:t>
            </a:r>
          </a:p>
          <a:p>
            <a:r>
              <a:rPr lang="vi-VN" sz="2200" b="1" dirty="0">
                <a:solidFill>
                  <a:schemeClr val="accent5">
                    <a:lumMod val="75000"/>
                  </a:schemeClr>
                </a:solidFill>
                <a:latin typeface="+mj-lt"/>
              </a:rPr>
              <a:t>    Một điểm trên biển được gọi là thuộc lãnh hải của một đảo nếu nó nằm gần đảo này hơn so với hai đảo kia.</a:t>
            </a:r>
          </a:p>
          <a:p>
            <a:r>
              <a:rPr lang="vi-VN" sz="2200" b="1" dirty="0">
                <a:solidFill>
                  <a:schemeClr val="accent5">
                    <a:lumMod val="75000"/>
                  </a:schemeClr>
                </a:solidFill>
                <a:latin typeface="+mj-lt"/>
              </a:rPr>
              <a:t>    Hãy xác định ranh giới lãnh hải của các đảo.</a:t>
            </a:r>
          </a:p>
        </p:txBody>
      </p:sp>
      <p:pic>
        <p:nvPicPr>
          <p:cNvPr id="3" name="Picture 2"/>
          <p:cNvPicPr>
            <a:picLocks noChangeAspect="1"/>
          </p:cNvPicPr>
          <p:nvPr/>
        </p:nvPicPr>
        <p:blipFill>
          <a:blip r:embed="rId2"/>
          <a:stretch>
            <a:fillRect/>
          </a:stretch>
        </p:blipFill>
        <p:spPr>
          <a:xfrm>
            <a:off x="7160220" y="1003269"/>
            <a:ext cx="5052445" cy="4643317"/>
          </a:xfrm>
          <a:prstGeom prst="rect">
            <a:avLst/>
          </a:prstGeom>
        </p:spPr>
      </p:pic>
    </p:spTree>
    <p:extLst>
      <p:ext uri="{BB962C8B-B14F-4D97-AF65-F5344CB8AC3E}">
        <p14:creationId xmlns:p14="http://schemas.microsoft.com/office/powerpoint/2010/main" val="2737396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136480"/>
            <a:ext cx="10364451" cy="736977"/>
          </a:xfrm>
        </p:spPr>
        <p:txBody>
          <a:bodyPr>
            <a:noAutofit/>
          </a:bodyPr>
          <a:lstStyle/>
          <a:p>
            <a:r>
              <a:rPr lang="vi-VN" b="1" dirty="0" smtClean="0">
                <a:solidFill>
                  <a:schemeClr val="accent6">
                    <a:lumMod val="75000"/>
                  </a:schemeClr>
                </a:solidFill>
              </a:rPr>
              <a:t>1. </a:t>
            </a:r>
            <a:r>
              <a:rPr lang="vi-VN" b="1" dirty="0">
                <a:solidFill>
                  <a:schemeClr val="accent6">
                    <a:lumMod val="75000"/>
                  </a:schemeClr>
                </a:solidFill>
              </a:rPr>
              <a:t>K-means clustering </a:t>
            </a:r>
          </a:p>
        </p:txBody>
      </p:sp>
      <p:pic>
        <p:nvPicPr>
          <p:cNvPr id="4" name="Picture 3"/>
          <p:cNvPicPr>
            <a:picLocks noChangeAspect="1"/>
          </p:cNvPicPr>
          <p:nvPr/>
        </p:nvPicPr>
        <p:blipFill>
          <a:blip r:embed="rId2"/>
          <a:stretch>
            <a:fillRect/>
          </a:stretch>
        </p:blipFill>
        <p:spPr>
          <a:xfrm>
            <a:off x="2548663" y="754331"/>
            <a:ext cx="6254374" cy="5816950"/>
          </a:xfrm>
          <a:prstGeom prst="rect">
            <a:avLst/>
          </a:prstGeom>
        </p:spPr>
      </p:pic>
    </p:spTree>
    <p:extLst>
      <p:ext uri="{BB962C8B-B14F-4D97-AF65-F5344CB8AC3E}">
        <p14:creationId xmlns:p14="http://schemas.microsoft.com/office/powerpoint/2010/main" val="4737126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136480"/>
            <a:ext cx="10364451" cy="736977"/>
          </a:xfrm>
        </p:spPr>
        <p:txBody>
          <a:bodyPr>
            <a:noAutofit/>
          </a:bodyPr>
          <a:lstStyle/>
          <a:p>
            <a:r>
              <a:rPr lang="vi-VN" b="1" dirty="0" smtClean="0">
                <a:solidFill>
                  <a:schemeClr val="accent6">
                    <a:lumMod val="75000"/>
                  </a:schemeClr>
                </a:solidFill>
              </a:rPr>
              <a:t>1. </a:t>
            </a:r>
            <a:r>
              <a:rPr lang="vi-VN" b="1" dirty="0">
                <a:solidFill>
                  <a:schemeClr val="accent6">
                    <a:lumMod val="75000"/>
                  </a:schemeClr>
                </a:solidFill>
              </a:rPr>
              <a:t>K-means clustering </a:t>
            </a:r>
          </a:p>
        </p:txBody>
      </p:sp>
      <p:pic>
        <p:nvPicPr>
          <p:cNvPr id="5" name="Picture 4"/>
          <p:cNvPicPr>
            <a:picLocks noChangeAspect="1"/>
          </p:cNvPicPr>
          <p:nvPr/>
        </p:nvPicPr>
        <p:blipFill>
          <a:blip r:embed="rId2"/>
          <a:stretch>
            <a:fillRect/>
          </a:stretch>
        </p:blipFill>
        <p:spPr>
          <a:xfrm>
            <a:off x="0" y="997443"/>
            <a:ext cx="12171741" cy="3822530"/>
          </a:xfrm>
          <a:prstGeom prst="rect">
            <a:avLst/>
          </a:prstGeom>
        </p:spPr>
      </p:pic>
    </p:spTree>
    <p:extLst>
      <p:ext uri="{BB962C8B-B14F-4D97-AF65-F5344CB8AC3E}">
        <p14:creationId xmlns:p14="http://schemas.microsoft.com/office/powerpoint/2010/main" val="3184944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smtClean="0">
                <a:solidFill>
                  <a:schemeClr val="accent6">
                    <a:lumMod val="75000"/>
                  </a:schemeClr>
                </a:solidFill>
              </a:rPr>
              <a:t>1. </a:t>
            </a:r>
            <a:r>
              <a:rPr lang="vi-VN" b="1" dirty="0">
                <a:solidFill>
                  <a:schemeClr val="accent6">
                    <a:lumMod val="75000"/>
                  </a:schemeClr>
                </a:solidFill>
              </a:rPr>
              <a:t>K-means clustering </a:t>
            </a:r>
          </a:p>
        </p:txBody>
      </p:sp>
      <p:pic>
        <p:nvPicPr>
          <p:cNvPr id="3" name="Picture 2"/>
          <p:cNvPicPr>
            <a:picLocks noChangeAspect="1"/>
          </p:cNvPicPr>
          <p:nvPr/>
        </p:nvPicPr>
        <p:blipFill>
          <a:blip r:embed="rId2"/>
          <a:stretch>
            <a:fillRect/>
          </a:stretch>
        </p:blipFill>
        <p:spPr>
          <a:xfrm>
            <a:off x="1100380" y="826962"/>
            <a:ext cx="10337369" cy="5984543"/>
          </a:xfrm>
          <a:prstGeom prst="rect">
            <a:avLst/>
          </a:prstGeom>
        </p:spPr>
      </p:pic>
    </p:spTree>
    <p:extLst>
      <p:ext uri="{BB962C8B-B14F-4D97-AF65-F5344CB8AC3E}">
        <p14:creationId xmlns:p14="http://schemas.microsoft.com/office/powerpoint/2010/main" val="17924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a:solidFill>
                  <a:schemeClr val="accent6">
                    <a:lumMod val="75000"/>
                  </a:schemeClr>
                </a:solidFill>
              </a:rPr>
              <a:t>2</a:t>
            </a:r>
            <a:r>
              <a:rPr lang="vi-VN" b="1" dirty="0" smtClean="0">
                <a:solidFill>
                  <a:schemeClr val="accent6">
                    <a:lumMod val="75000"/>
                  </a:schemeClr>
                </a:solidFill>
              </a:rPr>
              <a:t>. </a:t>
            </a:r>
            <a:r>
              <a:rPr lang="vi-VN" b="1" dirty="0">
                <a:solidFill>
                  <a:schemeClr val="accent6">
                    <a:lumMod val="75000"/>
                  </a:schemeClr>
                </a:solidFill>
              </a:rPr>
              <a:t>Hierarchical clustering </a:t>
            </a:r>
          </a:p>
        </p:txBody>
      </p:sp>
      <p:pic>
        <p:nvPicPr>
          <p:cNvPr id="5" name="Picture 4"/>
          <p:cNvPicPr>
            <a:picLocks noChangeAspect="1"/>
          </p:cNvPicPr>
          <p:nvPr/>
        </p:nvPicPr>
        <p:blipFill>
          <a:blip r:embed="rId2"/>
          <a:stretch>
            <a:fillRect/>
          </a:stretch>
        </p:blipFill>
        <p:spPr>
          <a:xfrm>
            <a:off x="1203781" y="671981"/>
            <a:ext cx="9133589" cy="5972500"/>
          </a:xfrm>
          <a:prstGeom prst="rect">
            <a:avLst/>
          </a:prstGeom>
        </p:spPr>
      </p:pic>
    </p:spTree>
    <p:extLst>
      <p:ext uri="{BB962C8B-B14F-4D97-AF65-F5344CB8AC3E}">
        <p14:creationId xmlns:p14="http://schemas.microsoft.com/office/powerpoint/2010/main" val="2224073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a:solidFill>
                  <a:schemeClr val="accent6">
                    <a:lumMod val="75000"/>
                  </a:schemeClr>
                </a:solidFill>
              </a:rPr>
              <a:t>2</a:t>
            </a:r>
            <a:r>
              <a:rPr lang="vi-VN" b="1" dirty="0" smtClean="0">
                <a:solidFill>
                  <a:schemeClr val="accent6">
                    <a:lumMod val="75000"/>
                  </a:schemeClr>
                </a:solidFill>
              </a:rPr>
              <a:t>. </a:t>
            </a:r>
            <a:r>
              <a:rPr lang="vi-VN" b="1" dirty="0">
                <a:solidFill>
                  <a:schemeClr val="accent6">
                    <a:lumMod val="75000"/>
                  </a:schemeClr>
                </a:solidFill>
              </a:rPr>
              <a:t>Hierarchical clustering </a:t>
            </a:r>
          </a:p>
        </p:txBody>
      </p:sp>
      <p:sp>
        <p:nvSpPr>
          <p:cNvPr id="4" name="Rectangle 3"/>
          <p:cNvSpPr/>
          <p:nvPr/>
        </p:nvSpPr>
        <p:spPr>
          <a:xfrm>
            <a:off x="294468" y="919950"/>
            <a:ext cx="11592732" cy="5016758"/>
          </a:xfrm>
          <a:prstGeom prst="rect">
            <a:avLst/>
          </a:prstGeom>
        </p:spPr>
        <p:txBody>
          <a:bodyPr wrap="square">
            <a:spAutoFit/>
          </a:bodyPr>
          <a:lstStyle/>
          <a:p>
            <a:r>
              <a:rPr lang="vi-VN" sz="3200" b="1" dirty="0">
                <a:solidFill>
                  <a:schemeClr val="accent5">
                    <a:lumMod val="75000"/>
                  </a:schemeClr>
                </a:solidFill>
                <a:latin typeface="+mj-lt"/>
              </a:rPr>
              <a:t>* Agglomerative Aapproach (bottom up approach):  Ban đầu, chúng ta xem mỗi đối tượng là 1 nhóm (cluster) và nhóm 2 đối tượng gần nhất thành 1 cluster. Quá trình này lặp lại cho đến khi tất cả các đối tượng được nhóm vào 1 cluster cuối cùng.</a:t>
            </a:r>
          </a:p>
          <a:p>
            <a:endParaRPr lang="vi-VN" sz="3200" b="1" dirty="0">
              <a:solidFill>
                <a:schemeClr val="accent5">
                  <a:lumMod val="75000"/>
                </a:schemeClr>
              </a:solidFill>
              <a:latin typeface="+mj-lt"/>
            </a:endParaRPr>
          </a:p>
          <a:p>
            <a:r>
              <a:rPr lang="vi-VN" sz="3200" b="1" dirty="0">
                <a:solidFill>
                  <a:schemeClr val="accent5">
                    <a:lumMod val="75000"/>
                  </a:schemeClr>
                </a:solidFill>
                <a:latin typeface="+mj-lt"/>
              </a:rPr>
              <a:t> * Divisive Approach (top down approach): Quá trình ngược lại với Agglomerative Approach, ban đầu chúng ta xem tất cả các đối tượng thuộc cùng 1 cluster, sau đó tiến hành phân thành 2 nhóm con (thường dựa vào khoảng cách lớn nhất). Quá trình này được thực hiện cho đến khi mỗi nhóm chỉ còn 1 đối tượng.</a:t>
            </a:r>
          </a:p>
        </p:txBody>
      </p:sp>
    </p:spTree>
    <p:extLst>
      <p:ext uri="{BB962C8B-B14F-4D97-AF65-F5344CB8AC3E}">
        <p14:creationId xmlns:p14="http://schemas.microsoft.com/office/powerpoint/2010/main" val="3810238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96" y="58990"/>
            <a:ext cx="10364451" cy="736977"/>
          </a:xfrm>
        </p:spPr>
        <p:txBody>
          <a:bodyPr>
            <a:noAutofit/>
          </a:bodyPr>
          <a:lstStyle/>
          <a:p>
            <a:r>
              <a:rPr lang="vi-VN" b="1" dirty="0">
                <a:solidFill>
                  <a:schemeClr val="accent6">
                    <a:lumMod val="75000"/>
                  </a:schemeClr>
                </a:solidFill>
              </a:rPr>
              <a:t>2</a:t>
            </a:r>
            <a:r>
              <a:rPr lang="vi-VN" b="1" dirty="0" smtClean="0">
                <a:solidFill>
                  <a:schemeClr val="accent6">
                    <a:lumMod val="75000"/>
                  </a:schemeClr>
                </a:solidFill>
              </a:rPr>
              <a:t>. </a:t>
            </a:r>
            <a:r>
              <a:rPr lang="vi-VN" b="1" dirty="0">
                <a:solidFill>
                  <a:schemeClr val="accent6">
                    <a:lumMod val="75000"/>
                  </a:schemeClr>
                </a:solidFill>
              </a:rPr>
              <a:t>Hierarchical clustering </a:t>
            </a:r>
          </a:p>
        </p:txBody>
      </p:sp>
      <p:sp>
        <p:nvSpPr>
          <p:cNvPr id="3" name="Rectangle 2"/>
          <p:cNvSpPr/>
          <p:nvPr/>
        </p:nvSpPr>
        <p:spPr>
          <a:xfrm>
            <a:off x="278969" y="991891"/>
            <a:ext cx="11670224" cy="3642101"/>
          </a:xfrm>
          <a:prstGeom prst="rect">
            <a:avLst/>
          </a:prstGeom>
        </p:spPr>
        <p:txBody>
          <a:bodyPr wrap="square">
            <a:spAutoFit/>
          </a:bodyPr>
          <a:lstStyle/>
          <a:p>
            <a:r>
              <a:rPr lang="vi-VN" sz="3200" b="1" dirty="0">
                <a:solidFill>
                  <a:schemeClr val="accent5">
                    <a:lumMod val="75000"/>
                  </a:schemeClr>
                </a:solidFill>
                <a:latin typeface="+mj-lt"/>
              </a:rPr>
              <a:t>1.  Chuyển đổi các đặc trưng (thuộc tính - Features) của đối </a:t>
            </a:r>
            <a:r>
              <a:rPr lang="vi-VN" sz="3200" b="1" dirty="0" smtClean="0">
                <a:solidFill>
                  <a:schemeClr val="accent5">
                    <a:lumMod val="75000"/>
                  </a:schemeClr>
                </a:solidFill>
                <a:latin typeface="+mj-lt"/>
              </a:rPr>
              <a:t>  tượng </a:t>
            </a:r>
            <a:r>
              <a:rPr lang="vi-VN" sz="3200" b="1" dirty="0">
                <a:solidFill>
                  <a:schemeClr val="accent5">
                    <a:lumMod val="75000"/>
                  </a:schemeClr>
                </a:solidFill>
                <a:latin typeface="+mj-lt"/>
              </a:rPr>
              <a:t>(objects) vào ma trận khoảng cách</a:t>
            </a:r>
          </a:p>
          <a:p>
            <a:r>
              <a:rPr lang="vi-VN" sz="3200" b="1" dirty="0">
                <a:solidFill>
                  <a:schemeClr val="accent5">
                    <a:lumMod val="75000"/>
                  </a:schemeClr>
                </a:solidFill>
                <a:latin typeface="+mj-lt"/>
              </a:rPr>
              <a:t>2.  Xem mỗi đối tượng là một cluster (chẳn hạn, nếu ta có 4 đối tượng, ban đầu chúng ta sẽ có 4 clusters)</a:t>
            </a:r>
          </a:p>
          <a:p>
            <a:r>
              <a:rPr lang="vi-VN" sz="3200" b="1" dirty="0">
                <a:solidFill>
                  <a:schemeClr val="accent5">
                    <a:lumMod val="75000"/>
                  </a:schemeClr>
                </a:solidFill>
                <a:latin typeface="+mj-lt"/>
              </a:rPr>
              <a:t>3.  Lặp lại 2 bước sau cho đến khi số cluster bằng 1</a:t>
            </a:r>
          </a:p>
          <a:p>
            <a:r>
              <a:rPr lang="vi-VN" sz="3200" b="1" dirty="0">
                <a:solidFill>
                  <a:schemeClr val="accent5">
                    <a:lumMod val="75000"/>
                  </a:schemeClr>
                </a:solidFill>
                <a:latin typeface="+mj-lt"/>
              </a:rPr>
              <a:t>            a. Gộp 2 cluster gần nhất</a:t>
            </a:r>
          </a:p>
          <a:p>
            <a:r>
              <a:rPr lang="vi-VN" sz="3200" b="1" dirty="0">
                <a:solidFill>
                  <a:schemeClr val="accent5">
                    <a:lumMod val="75000"/>
                  </a:schemeClr>
                </a:solidFill>
                <a:latin typeface="+mj-lt"/>
              </a:rPr>
              <a:t>            b. Cập nhật ma trận khoảng cách</a:t>
            </a:r>
          </a:p>
        </p:txBody>
      </p:sp>
    </p:spTree>
    <p:extLst>
      <p:ext uri="{BB962C8B-B14F-4D97-AF65-F5344CB8AC3E}">
        <p14:creationId xmlns:p14="http://schemas.microsoft.com/office/powerpoint/2010/main" val="3260265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10121</TotalTime>
  <Words>589</Words>
  <Application>Microsoft Office PowerPoint</Application>
  <PresentationFormat>Widescreen</PresentationFormat>
  <Paragraphs>44</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Times New Roman (Headings)</vt:lpstr>
      <vt:lpstr>Tw Cen MT</vt:lpstr>
      <vt:lpstr>Droplet</vt:lpstr>
      <vt:lpstr>CLUSTERING</vt:lpstr>
      <vt:lpstr>1. K-means clustering </vt:lpstr>
      <vt:lpstr>1. K-means clustering </vt:lpstr>
      <vt:lpstr>1. K-means clustering </vt:lpstr>
      <vt:lpstr>1. K-means clustering </vt:lpstr>
      <vt:lpstr>1. K-means clustering </vt:lpstr>
      <vt:lpstr>2. Hierarchical clustering </vt:lpstr>
      <vt:lpstr>2. Hierarchical clustering </vt:lpstr>
      <vt:lpstr>2. Hierarchical clustering </vt:lpstr>
      <vt:lpstr>2. Hierarchical clustering </vt:lpstr>
      <vt:lpstr>2. Hierarchical clustering </vt:lpstr>
      <vt:lpstr>2. Hierarchical clustering </vt:lpstr>
      <vt:lpstr>3. Gaussian mixture models </vt:lpstr>
      <vt:lpstr>3. Gaussian mixture models </vt:lpstr>
      <vt:lpstr>3. Gaussian mixture models </vt:lpstr>
      <vt:lpstr>3. Gaussian mixture models </vt:lpstr>
      <vt:lpstr>3. Gaussian mixture models </vt:lpstr>
      <vt:lpstr>3. Gaussian mixture models </vt:lpstr>
      <vt:lpstr>3. Gaussian mixture models </vt:lpstr>
      <vt:lpstr>4. Model selection </vt:lpstr>
      <vt:lpstr>5. Exercise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dc:title>
  <dc:creator>VO HANG</dc:creator>
  <cp:lastModifiedBy>VO HANG</cp:lastModifiedBy>
  <cp:revision>115</cp:revision>
  <dcterms:created xsi:type="dcterms:W3CDTF">2018-01-17T02:36:40Z</dcterms:created>
  <dcterms:modified xsi:type="dcterms:W3CDTF">2018-02-26T01:28:22Z</dcterms:modified>
</cp:coreProperties>
</file>