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5"/>
  </p:notesMasterIdLst>
  <p:sldIdLst>
    <p:sldId id="258" r:id="rId2"/>
    <p:sldId id="261" r:id="rId3"/>
    <p:sldId id="262" r:id="rId4"/>
    <p:sldId id="263" r:id="rId5"/>
    <p:sldId id="265" r:id="rId6"/>
    <p:sldId id="266" r:id="rId7"/>
    <p:sldId id="264" r:id="rId8"/>
    <p:sldId id="267" r:id="rId9"/>
    <p:sldId id="268" r:id="rId10"/>
    <p:sldId id="269" r:id="rId11"/>
    <p:sldId id="270" r:id="rId12"/>
    <p:sldId id="271" r:id="rId13"/>
    <p:sldId id="272"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3842" autoAdjust="0"/>
  </p:normalViewPr>
  <p:slideViewPr>
    <p:cSldViewPr snapToGrid="0">
      <p:cViewPr varScale="1">
        <p:scale>
          <a:sx n="62" d="100"/>
          <a:sy n="62" d="100"/>
        </p:scale>
        <p:origin x="10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1D0F-51B9-49ED-9F90-C5ABD0CAC4D7}" type="datetimeFigureOut">
              <a:rPr lang="vi-VN" smtClean="0"/>
              <a:t>25/02/2018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FE8BA-1153-443E-8FB7-BD020BD255A8}" type="slidenum">
              <a:rPr lang="vi-VN" smtClean="0"/>
              <a:t>‹#›</a:t>
            </a:fld>
            <a:endParaRPr lang="vi-VN"/>
          </a:p>
        </p:txBody>
      </p:sp>
    </p:spTree>
    <p:extLst>
      <p:ext uri="{BB962C8B-B14F-4D97-AF65-F5344CB8AC3E}">
        <p14:creationId xmlns:p14="http://schemas.microsoft.com/office/powerpoint/2010/main" val="411953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12</a:t>
            </a:fld>
            <a:endParaRPr lang="vi-VN"/>
          </a:p>
        </p:txBody>
      </p:sp>
    </p:spTree>
    <p:extLst>
      <p:ext uri="{BB962C8B-B14F-4D97-AF65-F5344CB8AC3E}">
        <p14:creationId xmlns:p14="http://schemas.microsoft.com/office/powerpoint/2010/main" val="72404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13</a:t>
            </a:fld>
            <a:endParaRPr lang="vi-VN"/>
          </a:p>
        </p:txBody>
      </p:sp>
    </p:spTree>
    <p:extLst>
      <p:ext uri="{BB962C8B-B14F-4D97-AF65-F5344CB8AC3E}">
        <p14:creationId xmlns:p14="http://schemas.microsoft.com/office/powerpoint/2010/main" val="3010715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25/02/2018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783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857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29487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63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64934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25/02/2018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206405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25/02/2018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661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25/02/2018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740251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25/02/2018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159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25/02/2018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3131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96325-F7A6-4E12-AE10-3A3907BAC0FA}" type="datetimeFigureOut">
              <a:rPr lang="vi-VN" smtClean="0"/>
              <a:t>25/02/2018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6714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85913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96325-F7A6-4E12-AE10-3A3907BAC0FA}" type="datetimeFigureOut">
              <a:rPr lang="vi-VN" smtClean="0"/>
              <a:t>25/02/2018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08152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A96325-F7A6-4E12-AE10-3A3907BAC0FA}" type="datetimeFigureOut">
              <a:rPr lang="vi-VN" smtClean="0"/>
              <a:t>25/02/2018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764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A96325-F7A6-4E12-AE10-3A3907BAC0FA}" type="datetimeFigureOut">
              <a:rPr lang="vi-VN" smtClean="0"/>
              <a:t>25/02/2018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27297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48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25/02/2018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5461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A96325-F7A6-4E12-AE10-3A3907BAC0FA}" type="datetimeFigureOut">
              <a:rPr lang="vi-VN" smtClean="0"/>
              <a:t>25/02/2018</a:t>
            </a:fld>
            <a:endParaRPr lang="vi-V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vi-V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6D46F1-8EF9-4D3C-8BA3-7598786A3FD9}" type="slidenum">
              <a:rPr lang="vi-VN" smtClean="0"/>
              <a:t>‹#›</a:t>
            </a:fld>
            <a:endParaRPr lang="vi-VN"/>
          </a:p>
        </p:txBody>
      </p:sp>
    </p:spTree>
    <p:extLst>
      <p:ext uri="{BB962C8B-B14F-4D97-AF65-F5344CB8AC3E}">
        <p14:creationId xmlns:p14="http://schemas.microsoft.com/office/powerpoint/2010/main" val="33651558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DIMENSION </a:t>
            </a:r>
            <a:r>
              <a:rPr lang="vi-VN" b="1" dirty="0">
                <a:solidFill>
                  <a:schemeClr val="accent6">
                    <a:lumMod val="75000"/>
                  </a:schemeClr>
                </a:solidFill>
              </a:rPr>
              <a:t>REDUCTION</a:t>
            </a:r>
          </a:p>
        </p:txBody>
      </p:sp>
      <p:sp>
        <p:nvSpPr>
          <p:cNvPr id="3" name="Content Placeholder 2"/>
          <p:cNvSpPr>
            <a:spLocks noGrp="1"/>
          </p:cNvSpPr>
          <p:nvPr>
            <p:ph sz="quarter" idx="13"/>
          </p:nvPr>
        </p:nvSpPr>
        <p:spPr>
          <a:xfrm>
            <a:off x="1036603" y="1828803"/>
            <a:ext cx="9567707" cy="3316403"/>
          </a:xfrm>
        </p:spPr>
        <p:txBody>
          <a:bodyPr>
            <a:normAutofit/>
          </a:bodyPr>
          <a:lstStyle/>
          <a:p>
            <a:pPr marL="0" indent="0">
              <a:lnSpc>
                <a:spcPct val="150000"/>
              </a:lnSpc>
              <a:buNone/>
            </a:pPr>
            <a:r>
              <a:rPr lang="en-US" b="1" dirty="0">
                <a:solidFill>
                  <a:srgbClr val="0070C0"/>
                </a:solidFill>
                <a:latin typeface="Times New Roman (Headings)"/>
              </a:rPr>
              <a:t>1. </a:t>
            </a:r>
            <a:r>
              <a:rPr lang="vi-VN" b="1" dirty="0">
                <a:solidFill>
                  <a:srgbClr val="0070C0"/>
                </a:solidFill>
                <a:latin typeface="Times New Roman (Headings)"/>
              </a:rPr>
              <a:t>Introduction </a:t>
            </a:r>
            <a:r>
              <a:rPr lang="en-US" b="1" dirty="0">
                <a:solidFill>
                  <a:srgbClr val="0070C0"/>
                </a:solidFill>
                <a:latin typeface="Times New Roman (Headings)"/>
              </a:rPr>
              <a:t/>
            </a:r>
            <a:br>
              <a:rPr lang="en-US" b="1" dirty="0">
                <a:solidFill>
                  <a:srgbClr val="0070C0"/>
                </a:solidFill>
                <a:latin typeface="Times New Roman (Headings)"/>
              </a:rPr>
            </a:br>
            <a:r>
              <a:rPr lang="vi-VN" b="1" dirty="0">
                <a:solidFill>
                  <a:srgbClr val="0070C0"/>
                </a:solidFill>
                <a:latin typeface="Times New Roman (Headings)"/>
              </a:rPr>
              <a:t>2. Principal components analysis (PCA)  </a:t>
            </a:r>
            <a:br>
              <a:rPr lang="vi-VN" b="1" dirty="0">
                <a:solidFill>
                  <a:srgbClr val="0070C0"/>
                </a:solidFill>
                <a:latin typeface="Times New Roman (Headings)"/>
              </a:rPr>
            </a:br>
            <a:r>
              <a:rPr lang="vi-VN" b="1" dirty="0">
                <a:solidFill>
                  <a:srgbClr val="0070C0"/>
                </a:solidFill>
                <a:latin typeface="Times New Roman (Headings)"/>
              </a:rPr>
              <a:t>3. Multi-dimensional Scaling (MDS) </a:t>
            </a:r>
            <a:br>
              <a:rPr lang="vi-VN" b="1" dirty="0">
                <a:solidFill>
                  <a:srgbClr val="0070C0"/>
                </a:solidFill>
                <a:latin typeface="Times New Roman (Headings)"/>
              </a:rPr>
            </a:br>
            <a:r>
              <a:rPr lang="vi-VN" b="1" dirty="0">
                <a:solidFill>
                  <a:srgbClr val="0070C0"/>
                </a:solidFill>
                <a:latin typeface="Times New Roman (Headings)"/>
              </a:rPr>
              <a:t>4. Nonlinear dimensionality reduction</a:t>
            </a:r>
            <a:br>
              <a:rPr lang="vi-VN" b="1" dirty="0">
                <a:solidFill>
                  <a:srgbClr val="0070C0"/>
                </a:solidFill>
                <a:latin typeface="Times New Roman (Headings)"/>
              </a:rPr>
            </a:br>
            <a:r>
              <a:rPr lang="vi-VN" b="1" dirty="0">
                <a:solidFill>
                  <a:srgbClr val="0070C0"/>
                </a:solidFill>
                <a:latin typeface="Times New Roman (Headings)"/>
              </a:rPr>
              <a:t>5</a:t>
            </a:r>
            <a:r>
              <a:rPr lang="vi-VN" b="1" dirty="0" smtClean="0">
                <a:solidFill>
                  <a:srgbClr val="0070C0"/>
                </a:solidFill>
                <a:latin typeface="Times New Roman (Headings)"/>
              </a:rPr>
              <a:t>. </a:t>
            </a:r>
            <a:r>
              <a:rPr lang="vi-VN" b="1" dirty="0">
                <a:solidFill>
                  <a:srgbClr val="0070C0"/>
                </a:solidFill>
                <a:latin typeface="Times New Roman (Headings)"/>
              </a:rPr>
              <a:t>Exercise </a:t>
            </a:r>
            <a:endParaRPr lang="en-US" b="1" dirty="0">
              <a:solidFill>
                <a:srgbClr val="0070C0"/>
              </a:solidFill>
              <a:latin typeface="Times New Roman (Headings)"/>
            </a:endParaRPr>
          </a:p>
        </p:txBody>
      </p:sp>
    </p:spTree>
    <p:extLst>
      <p:ext uri="{BB962C8B-B14F-4D97-AF65-F5344CB8AC3E}">
        <p14:creationId xmlns:p14="http://schemas.microsoft.com/office/powerpoint/2010/main" val="2463657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42" y="943978"/>
            <a:ext cx="7709024" cy="736977"/>
          </a:xfrm>
        </p:spPr>
        <p:txBody>
          <a:bodyPr>
            <a:noAutofit/>
          </a:bodyPr>
          <a:lstStyle/>
          <a:p>
            <a:pPr marL="457200" indent="-457200" algn="l">
              <a:buFont typeface="Wingdings" panose="05000000000000000000" pitchFamily="2" charset="2"/>
              <a:buChar char="v"/>
            </a:pPr>
            <a:r>
              <a:rPr lang="en-US" sz="3200" b="1" cap="none" dirty="0">
                <a:solidFill>
                  <a:schemeClr val="accent5">
                    <a:lumMod val="75000"/>
                  </a:schemeClr>
                </a:solidFill>
                <a:latin typeface="Times New Roman" panose="02020603050405020304" pitchFamily="18" charset="0"/>
                <a:cs typeface="Times New Roman" panose="02020603050405020304" pitchFamily="18" charset="0"/>
              </a:rPr>
              <a:t>D</a:t>
            </a:r>
            <a:r>
              <a:rPr lang="en-US" sz="3200" b="1" cap="none" dirty="0" smtClean="0">
                <a:solidFill>
                  <a:schemeClr val="accent5">
                    <a:lumMod val="75000"/>
                  </a:schemeClr>
                </a:solidFill>
                <a:latin typeface="Times New Roman" panose="02020603050405020304" pitchFamily="18" charset="0"/>
                <a:cs typeface="Times New Roman" panose="02020603050405020304" pitchFamily="18" charset="0"/>
              </a:rPr>
              <a:t>etermining the number of components</a:t>
            </a:r>
            <a:r>
              <a:rPr lang="en-US" sz="3200" cap="none" dirty="0" smtClean="0">
                <a:solidFill>
                  <a:schemeClr val="accent5">
                    <a:lumMod val="75000"/>
                  </a:schemeClr>
                </a:solidFill>
                <a:latin typeface="Times New Roman" panose="02020603050405020304" pitchFamily="18" charset="0"/>
                <a:cs typeface="Times New Roman" panose="02020603050405020304" pitchFamily="18" charset="0"/>
              </a:rPr>
              <a:t> </a:t>
            </a:r>
            <a:endParaRPr lang="vi-VN" sz="3200" b="1" cap="none"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61582" y="207001"/>
            <a:ext cx="11766958"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smtClean="0">
                <a:solidFill>
                  <a:srgbClr val="0070C0"/>
                </a:solidFill>
              </a:rPr>
              <a:t>3.</a:t>
            </a:r>
            <a:r>
              <a:rPr lang="vi-VN" b="1" smtClean="0">
                <a:solidFill>
                  <a:srgbClr val="0070C0"/>
                </a:solidFill>
                <a:latin typeface="Times New Roman (Headings)"/>
              </a:rPr>
              <a:t> Multi-dimensional Scaling (MDS) </a:t>
            </a:r>
            <a:endParaRPr lang="vi-VN" b="1" dirty="0">
              <a:solidFill>
                <a:srgbClr val="0070C0"/>
              </a:solidFill>
            </a:endParaRPr>
          </a:p>
        </p:txBody>
      </p:sp>
      <p:pic>
        <p:nvPicPr>
          <p:cNvPr id="3" name="Picture 2"/>
          <p:cNvPicPr>
            <a:picLocks noChangeAspect="1"/>
          </p:cNvPicPr>
          <p:nvPr/>
        </p:nvPicPr>
        <p:blipFill>
          <a:blip r:embed="rId2"/>
          <a:stretch>
            <a:fillRect/>
          </a:stretch>
        </p:blipFill>
        <p:spPr>
          <a:xfrm>
            <a:off x="261581" y="1680955"/>
            <a:ext cx="11975277" cy="1048597"/>
          </a:xfrm>
          <a:prstGeom prst="rect">
            <a:avLst/>
          </a:prstGeom>
        </p:spPr>
      </p:pic>
      <p:pic>
        <p:nvPicPr>
          <p:cNvPr id="6" name="Picture 5"/>
          <p:cNvPicPr>
            <a:picLocks noChangeAspect="1"/>
          </p:cNvPicPr>
          <p:nvPr/>
        </p:nvPicPr>
        <p:blipFill>
          <a:blip r:embed="rId3"/>
          <a:stretch>
            <a:fillRect/>
          </a:stretch>
        </p:blipFill>
        <p:spPr>
          <a:xfrm>
            <a:off x="2313277" y="2729552"/>
            <a:ext cx="6391275" cy="3981214"/>
          </a:xfrm>
          <a:prstGeom prst="rect">
            <a:avLst/>
          </a:prstGeom>
        </p:spPr>
      </p:pic>
    </p:spTree>
    <p:extLst>
      <p:ext uri="{BB962C8B-B14F-4D97-AF65-F5344CB8AC3E}">
        <p14:creationId xmlns:p14="http://schemas.microsoft.com/office/powerpoint/2010/main" val="1809488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582" y="207001"/>
            <a:ext cx="11766958"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rPr>
              <a:t>4</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Nonlinear dimensionality reduction</a:t>
            </a:r>
            <a:endParaRPr lang="vi-VN" b="1" dirty="0">
              <a:solidFill>
                <a:srgbClr val="0070C0"/>
              </a:solidFill>
            </a:endParaRPr>
          </a:p>
        </p:txBody>
      </p:sp>
      <p:pic>
        <p:nvPicPr>
          <p:cNvPr id="7" name="Picture 6"/>
          <p:cNvPicPr>
            <a:picLocks noChangeAspect="1"/>
          </p:cNvPicPr>
          <p:nvPr/>
        </p:nvPicPr>
        <p:blipFill>
          <a:blip r:embed="rId2"/>
          <a:stretch>
            <a:fillRect/>
          </a:stretch>
        </p:blipFill>
        <p:spPr>
          <a:xfrm>
            <a:off x="0" y="943978"/>
            <a:ext cx="12134029" cy="3380049"/>
          </a:xfrm>
          <a:prstGeom prst="rect">
            <a:avLst/>
          </a:prstGeom>
        </p:spPr>
      </p:pic>
    </p:spTree>
    <p:extLst>
      <p:ext uri="{BB962C8B-B14F-4D97-AF65-F5344CB8AC3E}">
        <p14:creationId xmlns:p14="http://schemas.microsoft.com/office/powerpoint/2010/main" val="3547361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582" y="207001"/>
            <a:ext cx="11766958"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rgbClr val="0070C0"/>
                </a:solidFill>
              </a:rPr>
              <a:t>4</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Nonlinear dimensionality reduction</a:t>
            </a:r>
            <a:endParaRPr lang="vi-VN" b="1" dirty="0">
              <a:solidFill>
                <a:srgbClr val="0070C0"/>
              </a:solidFill>
            </a:endParaRPr>
          </a:p>
        </p:txBody>
      </p:sp>
      <p:pic>
        <p:nvPicPr>
          <p:cNvPr id="3" name="Picture 2"/>
          <p:cNvPicPr>
            <a:picLocks noChangeAspect="1"/>
          </p:cNvPicPr>
          <p:nvPr/>
        </p:nvPicPr>
        <p:blipFill>
          <a:blip r:embed="rId3"/>
          <a:stretch>
            <a:fillRect/>
          </a:stretch>
        </p:blipFill>
        <p:spPr>
          <a:xfrm>
            <a:off x="150786" y="703800"/>
            <a:ext cx="12155690" cy="6154200"/>
          </a:xfrm>
          <a:prstGeom prst="rect">
            <a:avLst/>
          </a:prstGeom>
        </p:spPr>
      </p:pic>
    </p:spTree>
    <p:extLst>
      <p:ext uri="{BB962C8B-B14F-4D97-AF65-F5344CB8AC3E}">
        <p14:creationId xmlns:p14="http://schemas.microsoft.com/office/powerpoint/2010/main" val="3105615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5874" y="36524"/>
            <a:ext cx="11766958" cy="55241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rgbClr val="0070C0"/>
                </a:solidFill>
              </a:rPr>
              <a:t>5.</a:t>
            </a:r>
            <a:r>
              <a:rPr lang="vi-VN" b="1" dirty="0" smtClean="0">
                <a:solidFill>
                  <a:srgbClr val="0070C0"/>
                </a:solidFill>
                <a:latin typeface="Times New Roman (Headings)"/>
              </a:rPr>
              <a:t> </a:t>
            </a:r>
            <a:r>
              <a:rPr lang="vi-VN" b="1" dirty="0">
                <a:solidFill>
                  <a:srgbClr val="0070C0"/>
                </a:solidFill>
                <a:latin typeface="Times New Roman (Headings)"/>
              </a:rPr>
              <a:t>Exercise </a:t>
            </a:r>
            <a:endParaRPr lang="en-US" b="1" dirty="0">
              <a:solidFill>
                <a:srgbClr val="0070C0"/>
              </a:solidFill>
              <a:latin typeface="Times New Roman (Headings)"/>
            </a:endParaRPr>
          </a:p>
        </p:txBody>
      </p:sp>
      <p:pic>
        <p:nvPicPr>
          <p:cNvPr id="2" name="Picture 1"/>
          <p:cNvPicPr>
            <a:picLocks noChangeAspect="1"/>
          </p:cNvPicPr>
          <p:nvPr/>
        </p:nvPicPr>
        <p:blipFill>
          <a:blip r:embed="rId3"/>
          <a:stretch>
            <a:fillRect/>
          </a:stretch>
        </p:blipFill>
        <p:spPr>
          <a:xfrm>
            <a:off x="731406" y="588940"/>
            <a:ext cx="10768336" cy="6237838"/>
          </a:xfrm>
          <a:prstGeom prst="rect">
            <a:avLst/>
          </a:prstGeom>
        </p:spPr>
      </p:pic>
    </p:spTree>
    <p:extLst>
      <p:ext uri="{BB962C8B-B14F-4D97-AF65-F5344CB8AC3E}">
        <p14:creationId xmlns:p14="http://schemas.microsoft.com/office/powerpoint/2010/main" val="2088330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1</a:t>
            </a:r>
            <a:r>
              <a:rPr lang="vi-VN" b="1" dirty="0" smtClean="0">
                <a:solidFill>
                  <a:srgbClr val="0070C0"/>
                </a:solidFill>
              </a:rPr>
              <a:t>. </a:t>
            </a:r>
            <a:r>
              <a:rPr lang="vi-VN" b="1" dirty="0">
                <a:solidFill>
                  <a:srgbClr val="0070C0"/>
                </a:solidFill>
                <a:latin typeface="Times New Roman (Headings)"/>
              </a:rPr>
              <a:t>Introduction</a:t>
            </a:r>
            <a:r>
              <a:rPr lang="vi-VN" b="1" dirty="0" smtClean="0">
                <a:solidFill>
                  <a:srgbClr val="0070C0"/>
                </a:solidFill>
              </a:rPr>
              <a:t> </a:t>
            </a:r>
            <a:endParaRPr lang="vi-VN" b="1" dirty="0">
              <a:solidFill>
                <a:srgbClr val="0070C0"/>
              </a:solidFill>
            </a:endParaRPr>
          </a:p>
        </p:txBody>
      </p:sp>
      <p:sp>
        <p:nvSpPr>
          <p:cNvPr id="3" name="Content Placeholder 2"/>
          <p:cNvSpPr>
            <a:spLocks noGrp="1"/>
          </p:cNvSpPr>
          <p:nvPr>
            <p:ph sz="quarter" idx="13"/>
          </p:nvPr>
        </p:nvSpPr>
        <p:spPr>
          <a:xfrm>
            <a:off x="493907" y="1617269"/>
            <a:ext cx="11573301" cy="3582528"/>
          </a:xfrm>
        </p:spPr>
        <p:txBody>
          <a:bodyPr>
            <a:noAutofit/>
          </a:bodyPr>
          <a:lstStyle/>
          <a:p>
            <a:pPr marL="0" indent="0">
              <a:buNone/>
            </a:pPr>
            <a:r>
              <a:rPr lang="vi-VN" sz="3600" b="1" cap="none" dirty="0">
                <a:solidFill>
                  <a:schemeClr val="accent5"/>
                </a:solidFill>
                <a:latin typeface="+mj-lt"/>
              </a:rPr>
              <a:t>Trong thống kê học và máy học giảm chiều số liệu là quá trình cắt giảm đi các tính năng không cần </a:t>
            </a:r>
            <a:r>
              <a:rPr lang="vi-VN" sz="3600" b="1" cap="none" dirty="0" smtClean="0">
                <a:solidFill>
                  <a:schemeClr val="accent5"/>
                </a:solidFill>
                <a:latin typeface="+mj-lt"/>
              </a:rPr>
              <a:t>thiết hoặc </a:t>
            </a:r>
            <a:r>
              <a:rPr lang="vi-VN" sz="3600" b="1" cap="none" dirty="0">
                <a:solidFill>
                  <a:schemeClr val="accent5"/>
                </a:solidFill>
                <a:latin typeface="+mj-lt"/>
              </a:rPr>
              <a:t>là ít ảnh hưởng đến các đối tượng. Giúp cho quá trình sử lý nhanh hơn và tránh được các </a:t>
            </a:r>
            <a:r>
              <a:rPr lang="vi-VN" sz="3600" b="1" cap="none" dirty="0" smtClean="0">
                <a:solidFill>
                  <a:schemeClr val="accent5"/>
                </a:solidFill>
                <a:latin typeface="+mj-lt"/>
              </a:rPr>
              <a:t>nhiễu </a:t>
            </a:r>
            <a:r>
              <a:rPr lang="vi-VN" sz="3600" b="1" cap="none" dirty="0">
                <a:solidFill>
                  <a:schemeClr val="accent5"/>
                </a:solidFill>
                <a:latin typeface="+mj-lt"/>
              </a:rPr>
              <a:t>không cần thiết. Dễ dàng hơn trong việc mô hình hóa.</a:t>
            </a:r>
            <a:endParaRPr lang="en-US" sz="3600" b="1" cap="none" dirty="0" smtClean="0">
              <a:solidFill>
                <a:schemeClr val="accent5"/>
              </a:solidFill>
              <a:latin typeface="+mj-lt"/>
            </a:endParaRPr>
          </a:p>
        </p:txBody>
      </p:sp>
    </p:spTree>
    <p:extLst>
      <p:ext uri="{BB962C8B-B14F-4D97-AF65-F5344CB8AC3E}">
        <p14:creationId xmlns:p14="http://schemas.microsoft.com/office/powerpoint/2010/main" val="31233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2</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Principal components analysis (PCA)</a:t>
            </a:r>
            <a:r>
              <a:rPr lang="vi-VN" b="1" dirty="0" smtClean="0">
                <a:solidFill>
                  <a:srgbClr val="0070C0"/>
                </a:solidFill>
              </a:rPr>
              <a:t>  </a:t>
            </a:r>
            <a:endParaRPr lang="vi-VN" b="1" dirty="0">
              <a:solidFill>
                <a:srgbClr val="0070C0"/>
              </a:solidFill>
            </a:endParaRPr>
          </a:p>
        </p:txBody>
      </p:sp>
      <p:sp>
        <p:nvSpPr>
          <p:cNvPr id="3" name="Content Placeholder 2"/>
          <p:cNvSpPr>
            <a:spLocks noGrp="1"/>
          </p:cNvSpPr>
          <p:nvPr>
            <p:ph sz="quarter" idx="13"/>
          </p:nvPr>
        </p:nvSpPr>
        <p:spPr>
          <a:xfrm>
            <a:off x="425670" y="1719625"/>
            <a:ext cx="11573301" cy="3261807"/>
          </a:xfrm>
        </p:spPr>
        <p:txBody>
          <a:bodyPr>
            <a:noAutofit/>
          </a:bodyPr>
          <a:lstStyle/>
          <a:p>
            <a:pPr marL="0" indent="0">
              <a:buNone/>
            </a:pPr>
            <a:r>
              <a:rPr lang="vi-VN" sz="2800" b="1" cap="none" dirty="0">
                <a:solidFill>
                  <a:schemeClr val="accent5"/>
                </a:solidFill>
                <a:latin typeface="+mj-lt"/>
              </a:rPr>
              <a:t>P</a:t>
            </a:r>
            <a:r>
              <a:rPr lang="vi-VN" sz="2800" b="1" cap="none" dirty="0" smtClean="0">
                <a:solidFill>
                  <a:schemeClr val="accent5"/>
                </a:solidFill>
                <a:latin typeface="+mj-lt"/>
              </a:rPr>
              <a:t>hân tích thành phần chính là phương pháp giảm chiều dữ liệu không giám sát. nghĩa là xem xét mối tương quan của các thuộc tính và nhóm vào thành 1 thành phần. cơ sở để phân nhóm là xem xét mối quan hệ tương quan của các tính năng trong phương pháp này tối đa hóa lượng phương sai cho các tính năng. nói cách khác là bộ số liệu từ có n tính năng, sau khi pca sẽ còn lại k tính năng (k &lt; n) mà sự mất mát dữ liệu là tối thiểu</a:t>
            </a:r>
            <a:endParaRPr lang="en-US" sz="2800" b="1" cap="none" dirty="0" smtClean="0">
              <a:solidFill>
                <a:schemeClr val="accent5"/>
              </a:solidFill>
              <a:latin typeface="+mj-lt"/>
            </a:endParaRPr>
          </a:p>
        </p:txBody>
      </p:sp>
    </p:spTree>
    <p:extLst>
      <p:ext uri="{BB962C8B-B14F-4D97-AF65-F5344CB8AC3E}">
        <p14:creationId xmlns:p14="http://schemas.microsoft.com/office/powerpoint/2010/main" val="394537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2</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Principal components analysis (PCA)</a:t>
            </a:r>
            <a:r>
              <a:rPr lang="vi-VN" b="1" dirty="0" smtClean="0">
                <a:solidFill>
                  <a:srgbClr val="0070C0"/>
                </a:solidFill>
              </a:rPr>
              <a:t>  </a:t>
            </a:r>
            <a:endParaRPr lang="vi-VN" b="1" dirty="0">
              <a:solidFill>
                <a:srgbClr val="0070C0"/>
              </a:solidFill>
            </a:endParaRPr>
          </a:p>
        </p:txBody>
      </p:sp>
      <p:sp>
        <p:nvSpPr>
          <p:cNvPr id="4" name="Content Placeholder 3"/>
          <p:cNvSpPr>
            <a:spLocks noGrp="1"/>
          </p:cNvSpPr>
          <p:nvPr>
            <p:ph sz="quarter" idx="13"/>
          </p:nvPr>
        </p:nvSpPr>
        <p:spPr/>
        <p:txBody>
          <a:bodyPr/>
          <a:lstStyle/>
          <a:p>
            <a:endParaRPr lang="vi-VN"/>
          </a:p>
        </p:txBody>
      </p:sp>
      <p:pic>
        <p:nvPicPr>
          <p:cNvPr id="5" name="Picture 4"/>
          <p:cNvPicPr>
            <a:picLocks noChangeAspect="1"/>
          </p:cNvPicPr>
          <p:nvPr/>
        </p:nvPicPr>
        <p:blipFill>
          <a:blip r:embed="rId2"/>
          <a:stretch>
            <a:fillRect/>
          </a:stretch>
        </p:blipFill>
        <p:spPr>
          <a:xfrm>
            <a:off x="913774" y="601503"/>
            <a:ext cx="9704298" cy="6256497"/>
          </a:xfrm>
          <a:prstGeom prst="rect">
            <a:avLst/>
          </a:prstGeom>
        </p:spPr>
      </p:pic>
    </p:spTree>
    <p:extLst>
      <p:ext uri="{BB962C8B-B14F-4D97-AF65-F5344CB8AC3E}">
        <p14:creationId xmlns:p14="http://schemas.microsoft.com/office/powerpoint/2010/main" val="1205547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2</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Principal components analysis (PCA)</a:t>
            </a:r>
            <a:r>
              <a:rPr lang="vi-VN" b="1" dirty="0" smtClean="0">
                <a:solidFill>
                  <a:srgbClr val="0070C0"/>
                </a:solidFill>
              </a:rPr>
              <a:t>  </a:t>
            </a:r>
            <a:endParaRPr lang="vi-VN" b="1" dirty="0">
              <a:solidFill>
                <a:srgbClr val="0070C0"/>
              </a:solidFill>
            </a:endParaRPr>
          </a:p>
        </p:txBody>
      </p:sp>
      <p:sp>
        <p:nvSpPr>
          <p:cNvPr id="4" name="Content Placeholder 3"/>
          <p:cNvSpPr>
            <a:spLocks noGrp="1"/>
          </p:cNvSpPr>
          <p:nvPr>
            <p:ph sz="quarter" idx="13"/>
          </p:nvPr>
        </p:nvSpPr>
        <p:spPr>
          <a:xfrm>
            <a:off x="810748" y="982638"/>
            <a:ext cx="10612428" cy="5636525"/>
          </a:xfrm>
        </p:spPr>
        <p:txBody>
          <a:bodyPr>
            <a:normAutofit/>
          </a:bodyPr>
          <a:lstStyle/>
          <a:p>
            <a:pPr marL="0" indent="0">
              <a:buNone/>
            </a:pPr>
            <a:r>
              <a:rPr lang="en-US" sz="2800" cap="none" dirty="0">
                <a:solidFill>
                  <a:schemeClr val="accent5"/>
                </a:solidFill>
                <a:latin typeface="Times New Roman" panose="02020603050405020304" pitchFamily="18" charset="0"/>
                <a:cs typeface="Times New Roman" panose="02020603050405020304" pitchFamily="18" charset="0"/>
              </a:rPr>
              <a:t>I</a:t>
            </a:r>
            <a:r>
              <a:rPr lang="en-US" sz="2800" cap="none" dirty="0" smtClean="0">
                <a:solidFill>
                  <a:schemeClr val="accent5"/>
                </a:solidFill>
                <a:latin typeface="Times New Roman" panose="02020603050405020304" pitchFamily="18" charset="0"/>
                <a:cs typeface="Times New Roman" panose="02020603050405020304" pitchFamily="18" charset="0"/>
              </a:rPr>
              <a:t>n PCA there are three common criteria of component selection, which you can choose base on them.</a:t>
            </a:r>
          </a:p>
          <a:p>
            <a:pPr marL="0" indent="0">
              <a:buNone/>
            </a:pPr>
            <a:r>
              <a:rPr lang="en-US" sz="2800" cap="none" dirty="0" smtClean="0">
                <a:solidFill>
                  <a:schemeClr val="accent5"/>
                </a:solidFill>
                <a:latin typeface="Times New Roman" panose="02020603050405020304" pitchFamily="18" charset="0"/>
                <a:cs typeface="Times New Roman" panose="02020603050405020304" pitchFamily="18" charset="0"/>
              </a:rPr>
              <a:t>1- eigenvalue one criterion: based on this criterion you choose the first components with eigenvalues higher than 1.</a:t>
            </a:r>
          </a:p>
          <a:p>
            <a:pPr marL="0" indent="0">
              <a:buNone/>
            </a:pPr>
            <a:r>
              <a:rPr lang="en-US" sz="2800" cap="none" dirty="0" smtClean="0">
                <a:solidFill>
                  <a:schemeClr val="accent5"/>
                </a:solidFill>
                <a:latin typeface="Times New Roman" panose="02020603050405020304" pitchFamily="18" charset="0"/>
                <a:cs typeface="Times New Roman" panose="02020603050405020304" pitchFamily="18" charset="0"/>
              </a:rPr>
              <a:t>2- amount of explained variance: based on this, the chosen factors should explain 70 to 80% of your variance at least.</a:t>
            </a:r>
          </a:p>
          <a:p>
            <a:pPr marL="0" indent="0">
              <a:buNone/>
            </a:pPr>
            <a:r>
              <a:rPr lang="en-US" sz="2800" cap="none" dirty="0" smtClean="0">
                <a:solidFill>
                  <a:schemeClr val="accent5"/>
                </a:solidFill>
                <a:latin typeface="Times New Roman" panose="02020603050405020304" pitchFamily="18" charset="0"/>
                <a:cs typeface="Times New Roman" panose="02020603050405020304" pitchFamily="18" charset="0"/>
              </a:rPr>
              <a:t>3- scree plot: this is a graphical method in which you choose the factors until a break in the graph.</a:t>
            </a:r>
          </a:p>
          <a:p>
            <a:endParaRPr lang="vi-VN" dirty="0"/>
          </a:p>
        </p:txBody>
      </p:sp>
    </p:spTree>
    <p:extLst>
      <p:ext uri="{BB962C8B-B14F-4D97-AF65-F5344CB8AC3E}">
        <p14:creationId xmlns:p14="http://schemas.microsoft.com/office/powerpoint/2010/main" val="84385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2</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Principal components analysis (PCA)</a:t>
            </a:r>
            <a:r>
              <a:rPr lang="vi-VN" b="1" dirty="0" smtClean="0">
                <a:solidFill>
                  <a:srgbClr val="0070C0"/>
                </a:solidFill>
              </a:rPr>
              <a:t>  </a:t>
            </a:r>
            <a:endParaRPr lang="vi-VN" b="1" dirty="0">
              <a:solidFill>
                <a:srgbClr val="0070C0"/>
              </a:solidFill>
            </a:endParaRPr>
          </a:p>
        </p:txBody>
      </p:sp>
      <p:sp>
        <p:nvSpPr>
          <p:cNvPr id="4" name="Content Placeholder 3"/>
          <p:cNvSpPr>
            <a:spLocks noGrp="1"/>
          </p:cNvSpPr>
          <p:nvPr>
            <p:ph sz="quarter" idx="13"/>
          </p:nvPr>
        </p:nvSpPr>
        <p:spPr>
          <a:xfrm>
            <a:off x="668740" y="4899546"/>
            <a:ext cx="10549719" cy="1874292"/>
          </a:xfrm>
        </p:spPr>
        <p:txBody>
          <a:bodyPr>
            <a:noAutofit/>
          </a:bodyPr>
          <a:lstStyle/>
          <a:p>
            <a:r>
              <a:rPr lang="en-US" sz="3000" cap="none" dirty="0" smtClean="0">
                <a:solidFill>
                  <a:schemeClr val="accent5"/>
                </a:solidFill>
                <a:latin typeface="Times New Roman" panose="02020603050405020304" pitchFamily="18" charset="0"/>
                <a:cs typeface="Times New Roman" panose="02020603050405020304" pitchFamily="18" charset="0"/>
              </a:rPr>
              <a:t>then </a:t>
            </a:r>
            <a:r>
              <a:rPr lang="en-US" sz="3000" i="1" cap="none" dirty="0" smtClean="0">
                <a:solidFill>
                  <a:schemeClr val="accent5"/>
                </a:solidFill>
                <a:latin typeface="Times New Roman" panose="02020603050405020304" pitchFamily="18" charset="0"/>
                <a:cs typeface="Times New Roman" panose="02020603050405020304" pitchFamily="18" charset="0"/>
              </a:rPr>
              <a:t>v</a:t>
            </a:r>
            <a:r>
              <a:rPr lang="en-US" sz="3000" cap="none" dirty="0" smtClean="0">
                <a:solidFill>
                  <a:schemeClr val="accent5"/>
                </a:solidFill>
                <a:latin typeface="Times New Roman" panose="02020603050405020304" pitchFamily="18" charset="0"/>
                <a:cs typeface="Times New Roman" panose="02020603050405020304" pitchFamily="18" charset="0"/>
              </a:rPr>
              <a:t> is an eigenvector of the linear transformation </a:t>
            </a:r>
            <a:r>
              <a:rPr lang="en-US" sz="3000" i="1" cap="none" dirty="0">
                <a:solidFill>
                  <a:schemeClr val="accent5"/>
                </a:solidFill>
                <a:latin typeface="Times New Roman" panose="02020603050405020304" pitchFamily="18" charset="0"/>
                <a:cs typeface="Times New Roman" panose="02020603050405020304" pitchFamily="18" charset="0"/>
              </a:rPr>
              <a:t>A</a:t>
            </a:r>
            <a:r>
              <a:rPr lang="en-US" sz="3000" cap="none" dirty="0" smtClean="0">
                <a:solidFill>
                  <a:schemeClr val="accent5"/>
                </a:solidFill>
                <a:latin typeface="Times New Roman" panose="02020603050405020304" pitchFamily="18" charset="0"/>
                <a:cs typeface="Times New Roman" panose="02020603050405020304" pitchFamily="18" charset="0"/>
              </a:rPr>
              <a:t> and the scale factor </a:t>
            </a:r>
            <a:r>
              <a:rPr lang="en-US" sz="3000" i="1" cap="none" dirty="0" smtClean="0">
                <a:solidFill>
                  <a:schemeClr val="accent5"/>
                </a:solidFill>
                <a:latin typeface="Times New Roman" panose="02020603050405020304" pitchFamily="18" charset="0"/>
                <a:cs typeface="Times New Roman" panose="02020603050405020304" pitchFamily="18" charset="0"/>
              </a:rPr>
              <a:t>λ</a:t>
            </a:r>
            <a:r>
              <a:rPr lang="en-US" sz="3000" cap="none" dirty="0" smtClean="0">
                <a:solidFill>
                  <a:schemeClr val="accent5"/>
                </a:solidFill>
                <a:latin typeface="Times New Roman" panose="02020603050405020304" pitchFamily="18" charset="0"/>
                <a:cs typeface="Times New Roman" panose="02020603050405020304" pitchFamily="18" charset="0"/>
              </a:rPr>
              <a:t> is the eigenvalue corresponding to that eigenvector.</a:t>
            </a:r>
            <a:endParaRPr lang="vi-VN" sz="3000" cap="none" dirty="0">
              <a:solidFill>
                <a:schemeClr val="accent5"/>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65650" y="591410"/>
            <a:ext cx="10252809" cy="4308136"/>
          </a:xfrm>
          <a:prstGeom prst="rect">
            <a:avLst/>
          </a:prstGeom>
        </p:spPr>
      </p:pic>
    </p:spTree>
    <p:extLst>
      <p:ext uri="{BB962C8B-B14F-4D97-AF65-F5344CB8AC3E}">
        <p14:creationId xmlns:p14="http://schemas.microsoft.com/office/powerpoint/2010/main" val="871015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2</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Principal components analysis (PCA)</a:t>
            </a:r>
            <a:r>
              <a:rPr lang="vi-VN" b="1" dirty="0" smtClean="0">
                <a:solidFill>
                  <a:srgbClr val="0070C0"/>
                </a:solidFill>
              </a:rPr>
              <a:t>  </a:t>
            </a:r>
            <a:endParaRPr lang="vi-VN" b="1" dirty="0">
              <a:solidFill>
                <a:srgbClr val="0070C0"/>
              </a:solidFill>
            </a:endParaRPr>
          </a:p>
        </p:txBody>
      </p:sp>
      <p:sp>
        <p:nvSpPr>
          <p:cNvPr id="4" name="Content Placeholder 3"/>
          <p:cNvSpPr>
            <a:spLocks noGrp="1"/>
          </p:cNvSpPr>
          <p:nvPr>
            <p:ph sz="quarter" idx="13"/>
          </p:nvPr>
        </p:nvSpPr>
        <p:spPr/>
        <p:txBody>
          <a:bodyPr/>
          <a:lstStyle/>
          <a:p>
            <a:endParaRPr lang="vi-VN"/>
          </a:p>
        </p:txBody>
      </p:sp>
      <p:pic>
        <p:nvPicPr>
          <p:cNvPr id="3" name="Picture 2"/>
          <p:cNvPicPr>
            <a:picLocks noChangeAspect="1"/>
          </p:cNvPicPr>
          <p:nvPr/>
        </p:nvPicPr>
        <p:blipFill>
          <a:blip r:embed="rId2"/>
          <a:stretch>
            <a:fillRect/>
          </a:stretch>
        </p:blipFill>
        <p:spPr>
          <a:xfrm>
            <a:off x="1392214" y="791578"/>
            <a:ext cx="9143858" cy="5902725"/>
          </a:xfrm>
          <a:prstGeom prst="rect">
            <a:avLst/>
          </a:prstGeom>
        </p:spPr>
      </p:pic>
    </p:spTree>
    <p:extLst>
      <p:ext uri="{BB962C8B-B14F-4D97-AF65-F5344CB8AC3E}">
        <p14:creationId xmlns:p14="http://schemas.microsoft.com/office/powerpoint/2010/main" val="3228318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3</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Multi-dimensional Scaling (MDS) </a:t>
            </a:r>
            <a:endParaRPr lang="vi-VN" b="1" dirty="0">
              <a:solidFill>
                <a:srgbClr val="0070C0"/>
              </a:solidFill>
            </a:endParaRPr>
          </a:p>
        </p:txBody>
      </p:sp>
      <p:sp>
        <p:nvSpPr>
          <p:cNvPr id="5" name="Content Placeholder 3"/>
          <p:cNvSpPr txBox="1">
            <a:spLocks/>
          </p:cNvSpPr>
          <p:nvPr/>
        </p:nvSpPr>
        <p:spPr>
          <a:xfrm>
            <a:off x="810748" y="922704"/>
            <a:ext cx="10363826" cy="182049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3000" cap="none" dirty="0">
                <a:solidFill>
                  <a:schemeClr val="accent5">
                    <a:lumMod val="75000"/>
                  </a:schemeClr>
                </a:solidFill>
                <a:latin typeface="Times New Roman" panose="02020603050405020304" pitchFamily="18" charset="0"/>
                <a:cs typeface="Times New Roman" panose="02020603050405020304" pitchFamily="18" charset="0"/>
              </a:rPr>
              <a:t>T</a:t>
            </a:r>
            <a:r>
              <a:rPr lang="en-US" sz="3000" cap="none" dirty="0" smtClean="0">
                <a:solidFill>
                  <a:schemeClr val="accent5">
                    <a:lumMod val="75000"/>
                  </a:schemeClr>
                </a:solidFill>
                <a:latin typeface="Times New Roman" panose="02020603050405020304" pitchFamily="18" charset="0"/>
                <a:cs typeface="Times New Roman" panose="02020603050405020304" pitchFamily="18" charset="0"/>
              </a:rPr>
              <a:t>he purpose of MDS is to find a low-dimensional projection of the data in which the pairwise distances between data points is preserved, as closely as possible (in a least-squares sense). </a:t>
            </a: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endParaRPr lang="vi-VN" sz="3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6213" y="3133632"/>
            <a:ext cx="11569927" cy="2557485"/>
          </a:xfrm>
          <a:prstGeom prst="rect">
            <a:avLst/>
          </a:prstGeom>
        </p:spPr>
      </p:pic>
    </p:spTree>
    <p:extLst>
      <p:ext uri="{BB962C8B-B14F-4D97-AF65-F5344CB8AC3E}">
        <p14:creationId xmlns:p14="http://schemas.microsoft.com/office/powerpoint/2010/main" val="2721599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4601"/>
            <a:ext cx="11766958" cy="736977"/>
          </a:xfrm>
        </p:spPr>
        <p:txBody>
          <a:bodyPr>
            <a:noAutofit/>
          </a:bodyPr>
          <a:lstStyle/>
          <a:p>
            <a:r>
              <a:rPr lang="vi-VN" b="1" dirty="0">
                <a:solidFill>
                  <a:srgbClr val="0070C0"/>
                </a:solidFill>
              </a:rPr>
              <a:t>3</a:t>
            </a:r>
            <a:r>
              <a:rPr lang="vi-VN" b="1" dirty="0" smtClean="0">
                <a:solidFill>
                  <a:srgbClr val="0070C0"/>
                </a:solidFill>
              </a:rPr>
              <a:t>.</a:t>
            </a:r>
            <a:r>
              <a:rPr lang="vi-VN" b="1" dirty="0" smtClean="0">
                <a:solidFill>
                  <a:srgbClr val="0070C0"/>
                </a:solidFill>
                <a:latin typeface="Times New Roman (Headings)"/>
              </a:rPr>
              <a:t> </a:t>
            </a:r>
            <a:r>
              <a:rPr lang="vi-VN" b="1" dirty="0">
                <a:solidFill>
                  <a:srgbClr val="0070C0"/>
                </a:solidFill>
                <a:latin typeface="Times New Roman (Headings)"/>
              </a:rPr>
              <a:t>Multi-dimensional Scaling (MDS) </a:t>
            </a:r>
            <a:endParaRPr lang="vi-VN" b="1" dirty="0">
              <a:solidFill>
                <a:srgbClr val="0070C0"/>
              </a:solidFill>
            </a:endParaRPr>
          </a:p>
        </p:txBody>
      </p:sp>
      <p:pic>
        <p:nvPicPr>
          <p:cNvPr id="4" name="Picture 3"/>
          <p:cNvPicPr>
            <a:picLocks noChangeAspect="1"/>
          </p:cNvPicPr>
          <p:nvPr/>
        </p:nvPicPr>
        <p:blipFill>
          <a:blip r:embed="rId2"/>
          <a:stretch>
            <a:fillRect/>
          </a:stretch>
        </p:blipFill>
        <p:spPr>
          <a:xfrm>
            <a:off x="608604" y="791578"/>
            <a:ext cx="11198381" cy="5909473"/>
          </a:xfrm>
          <a:prstGeom prst="rect">
            <a:avLst/>
          </a:prstGeom>
        </p:spPr>
      </p:pic>
    </p:spTree>
    <p:extLst>
      <p:ext uri="{BB962C8B-B14F-4D97-AF65-F5344CB8AC3E}">
        <p14:creationId xmlns:p14="http://schemas.microsoft.com/office/powerpoint/2010/main" val="72767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10007</TotalTime>
  <Words>372</Words>
  <Application>Microsoft Office PowerPoint</Application>
  <PresentationFormat>Widescreen</PresentationFormat>
  <Paragraphs>25</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Times New Roman (Headings)</vt:lpstr>
      <vt:lpstr>Tw Cen MT</vt:lpstr>
      <vt:lpstr>Wingdings</vt:lpstr>
      <vt:lpstr>Droplet</vt:lpstr>
      <vt:lpstr>DIMENSION REDUCTION</vt:lpstr>
      <vt:lpstr>1. Introduction </vt:lpstr>
      <vt:lpstr>2. Principal components analysis (PCA)  </vt:lpstr>
      <vt:lpstr>2. Principal components analysis (PCA)  </vt:lpstr>
      <vt:lpstr>2. Principal components analysis (PCA)  </vt:lpstr>
      <vt:lpstr>2. Principal components analysis (PCA)  </vt:lpstr>
      <vt:lpstr>2. Principal components analysis (PCA)  </vt:lpstr>
      <vt:lpstr>3. Multi-dimensional Scaling (MDS) </vt:lpstr>
      <vt:lpstr>3. Multi-dimensional Scaling (MDS) </vt:lpstr>
      <vt:lpstr>Determining the number of components </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VO HANG</dc:creator>
  <cp:lastModifiedBy>VO HANG</cp:lastModifiedBy>
  <cp:revision>94</cp:revision>
  <dcterms:created xsi:type="dcterms:W3CDTF">2018-01-17T02:36:40Z</dcterms:created>
  <dcterms:modified xsi:type="dcterms:W3CDTF">2018-02-25T03:25:39Z</dcterms:modified>
</cp:coreProperties>
</file>