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1"/>
  </p:notesMasterIdLst>
  <p:sldIdLst>
    <p:sldId id="257" r:id="rId2"/>
    <p:sldId id="282" r:id="rId3"/>
    <p:sldId id="318" r:id="rId4"/>
    <p:sldId id="317" r:id="rId5"/>
    <p:sldId id="316" r:id="rId6"/>
    <p:sldId id="319" r:id="rId7"/>
    <p:sldId id="320" r:id="rId8"/>
    <p:sldId id="321" r:id="rId9"/>
    <p:sldId id="326" r:id="rId10"/>
    <p:sldId id="337" r:id="rId11"/>
    <p:sldId id="322" r:id="rId12"/>
    <p:sldId id="323" r:id="rId13"/>
    <p:sldId id="325" r:id="rId14"/>
    <p:sldId id="327" r:id="rId15"/>
    <p:sldId id="328" r:id="rId16"/>
    <p:sldId id="332" r:id="rId17"/>
    <p:sldId id="330" r:id="rId18"/>
    <p:sldId id="334" r:id="rId19"/>
    <p:sldId id="336" r:id="rId20"/>
    <p:sldId id="338" r:id="rId21"/>
    <p:sldId id="340" r:id="rId22"/>
    <p:sldId id="344" r:id="rId23"/>
    <p:sldId id="345" r:id="rId24"/>
    <p:sldId id="341" r:id="rId25"/>
    <p:sldId id="342" r:id="rId26"/>
    <p:sldId id="347" r:id="rId27"/>
    <p:sldId id="339" r:id="rId28"/>
    <p:sldId id="343" r:id="rId29"/>
    <p:sldId id="346" r:id="rId30"/>
    <p:sldId id="348" r:id="rId31"/>
    <p:sldId id="349" r:id="rId32"/>
    <p:sldId id="350" r:id="rId33"/>
    <p:sldId id="351" r:id="rId34"/>
    <p:sldId id="353" r:id="rId35"/>
    <p:sldId id="352" r:id="rId36"/>
    <p:sldId id="355" r:id="rId37"/>
    <p:sldId id="356" r:id="rId38"/>
    <p:sldId id="357" r:id="rId39"/>
    <p:sldId id="358"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snapToGrid="0">
      <p:cViewPr varScale="1">
        <p:scale>
          <a:sx n="74" d="100"/>
          <a:sy n="74" d="100"/>
        </p:scale>
        <p:origin x="12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FA44B-75EC-428E-A9B5-0E832AC32227}" type="datetimeFigureOut">
              <a:rPr lang="en-US" smtClean="0"/>
              <a:t>7/4/2018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9A49F-C158-458A-98BD-CB80B010198D}" type="slidenum">
              <a:rPr lang="en-US" smtClean="0"/>
              <a:t>‹#›</a:t>
            </a:fld>
            <a:endParaRPr lang="en-US"/>
          </a:p>
        </p:txBody>
      </p:sp>
    </p:spTree>
    <p:extLst>
      <p:ext uri="{BB962C8B-B14F-4D97-AF65-F5344CB8AC3E}">
        <p14:creationId xmlns:p14="http://schemas.microsoft.com/office/powerpoint/2010/main" val="332019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6C470-7813-41B9-9510-2F03C446C81A}" type="slidenum">
              <a:rPr lang="en-US" smtClean="0"/>
              <a:t>1</a:t>
            </a:fld>
            <a:endParaRPr lang="en-US"/>
          </a:p>
        </p:txBody>
      </p:sp>
    </p:spTree>
    <p:extLst>
      <p:ext uri="{BB962C8B-B14F-4D97-AF65-F5344CB8AC3E}">
        <p14:creationId xmlns:p14="http://schemas.microsoft.com/office/powerpoint/2010/main" val="2150262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A609C8-2FD7-47C6-B756-CDB89AB3C305}" type="datetimeFigureOut">
              <a:rPr lang="en-US" smtClean="0"/>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83855-12EA-42B4-AA42-7C105A84F7F4}" type="slidenum">
              <a:rPr lang="en-US" smtClean="0"/>
              <a:t>‹#›</a:t>
            </a:fld>
            <a:endParaRPr lang="en-US"/>
          </a:p>
        </p:txBody>
      </p:sp>
    </p:spTree>
    <p:extLst>
      <p:ext uri="{BB962C8B-B14F-4D97-AF65-F5344CB8AC3E}">
        <p14:creationId xmlns:p14="http://schemas.microsoft.com/office/powerpoint/2010/main" val="1477759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A609C8-2FD7-47C6-B756-CDB89AB3C305}" type="datetimeFigureOut">
              <a:rPr lang="en-US" smtClean="0"/>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83855-12EA-42B4-AA42-7C105A84F7F4}" type="slidenum">
              <a:rPr lang="en-US" smtClean="0"/>
              <a:t>‹#›</a:t>
            </a:fld>
            <a:endParaRPr lang="en-US"/>
          </a:p>
        </p:txBody>
      </p:sp>
    </p:spTree>
    <p:extLst>
      <p:ext uri="{BB962C8B-B14F-4D97-AF65-F5344CB8AC3E}">
        <p14:creationId xmlns:p14="http://schemas.microsoft.com/office/powerpoint/2010/main" val="1779811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A609C8-2FD7-47C6-B756-CDB89AB3C305}" type="datetimeFigureOut">
              <a:rPr lang="en-US" smtClean="0"/>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83855-12EA-42B4-AA42-7C105A84F7F4}" type="slidenum">
              <a:rPr lang="en-US" smtClean="0"/>
              <a:t>‹#›</a:t>
            </a:fld>
            <a:endParaRPr lang="en-US"/>
          </a:p>
        </p:txBody>
      </p:sp>
    </p:spTree>
    <p:extLst>
      <p:ext uri="{BB962C8B-B14F-4D97-AF65-F5344CB8AC3E}">
        <p14:creationId xmlns:p14="http://schemas.microsoft.com/office/powerpoint/2010/main" val="3178411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2741"/>
            <a:ext cx="9144000" cy="1325563"/>
          </a:xfrm>
        </p:spPr>
        <p:txBody>
          <a:bodyPr>
            <a:normAutofit/>
          </a:bodyPr>
          <a:lstStyle>
            <a:lvl1pPr algn="ctr">
              <a:defRPr sz="3300" b="1">
                <a:solidFill>
                  <a:srgbClr val="0070C0"/>
                </a:solidFill>
                <a:latin typeface="Century Gothic" panose="020B0502020202020204" pitchFamily="34" charset="0"/>
                <a:ea typeface="Century Gothic" panose="020B0502020202020204" pitchFamily="34" charset="0"/>
                <a:cs typeface="Segoe UI" panose="020B0502040204020203"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01A463FE-F2D9-48A9-949C-5E8977871B93}" type="datetime1">
              <a:rPr lang="en-US" smtClean="0"/>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51430" y="6444276"/>
            <a:ext cx="2057400" cy="365125"/>
          </a:xfrm>
        </p:spPr>
        <p:txBody>
          <a:bodyPr/>
          <a:lstStyle>
            <a:lvl1pPr>
              <a:defRPr sz="1500" b="1">
                <a:solidFill>
                  <a:srgbClr val="EF3B31"/>
                </a:solidFill>
              </a:defRPr>
            </a:lvl1pPr>
          </a:lstStyle>
          <a:p>
            <a:fld id="{C96DFF45-9395-4868-8AAF-F01E5DAEBC17}"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733425" cy="1029368"/>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868046" y="5085347"/>
            <a:ext cx="1275954" cy="1772654"/>
          </a:xfrm>
          <a:prstGeom prst="rect">
            <a:avLst/>
          </a:prstGeom>
        </p:spPr>
      </p:pic>
    </p:spTree>
    <p:extLst>
      <p:ext uri="{BB962C8B-B14F-4D97-AF65-F5344CB8AC3E}">
        <p14:creationId xmlns:p14="http://schemas.microsoft.com/office/powerpoint/2010/main" val="35136769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A609C8-2FD7-47C6-B756-CDB89AB3C305}" type="datetimeFigureOut">
              <a:rPr lang="en-US" smtClean="0"/>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83855-12EA-42B4-AA42-7C105A84F7F4}" type="slidenum">
              <a:rPr lang="en-US" smtClean="0"/>
              <a:t>‹#›</a:t>
            </a:fld>
            <a:endParaRPr lang="en-US"/>
          </a:p>
        </p:txBody>
      </p:sp>
    </p:spTree>
    <p:extLst>
      <p:ext uri="{BB962C8B-B14F-4D97-AF65-F5344CB8AC3E}">
        <p14:creationId xmlns:p14="http://schemas.microsoft.com/office/powerpoint/2010/main" val="427083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A609C8-2FD7-47C6-B756-CDB89AB3C305}" type="datetimeFigureOut">
              <a:rPr lang="en-US" smtClean="0"/>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83855-12EA-42B4-AA42-7C105A84F7F4}" type="slidenum">
              <a:rPr lang="en-US" smtClean="0"/>
              <a:t>‹#›</a:t>
            </a:fld>
            <a:endParaRPr lang="en-US"/>
          </a:p>
        </p:txBody>
      </p:sp>
    </p:spTree>
    <p:extLst>
      <p:ext uri="{BB962C8B-B14F-4D97-AF65-F5344CB8AC3E}">
        <p14:creationId xmlns:p14="http://schemas.microsoft.com/office/powerpoint/2010/main" val="689112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A609C8-2FD7-47C6-B756-CDB89AB3C305}" type="datetimeFigureOut">
              <a:rPr lang="en-US" smtClean="0"/>
              <a:t>7/4/2018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83855-12EA-42B4-AA42-7C105A84F7F4}" type="slidenum">
              <a:rPr lang="en-US" smtClean="0"/>
              <a:t>‹#›</a:t>
            </a:fld>
            <a:endParaRPr lang="en-US"/>
          </a:p>
        </p:txBody>
      </p:sp>
    </p:spTree>
    <p:extLst>
      <p:ext uri="{BB962C8B-B14F-4D97-AF65-F5344CB8AC3E}">
        <p14:creationId xmlns:p14="http://schemas.microsoft.com/office/powerpoint/2010/main" val="917317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A609C8-2FD7-47C6-B756-CDB89AB3C305}" type="datetimeFigureOut">
              <a:rPr lang="en-US" smtClean="0"/>
              <a:t>7/4/2018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483855-12EA-42B4-AA42-7C105A84F7F4}" type="slidenum">
              <a:rPr lang="en-US" smtClean="0"/>
              <a:t>‹#›</a:t>
            </a:fld>
            <a:endParaRPr lang="en-US"/>
          </a:p>
        </p:txBody>
      </p:sp>
    </p:spTree>
    <p:extLst>
      <p:ext uri="{BB962C8B-B14F-4D97-AF65-F5344CB8AC3E}">
        <p14:creationId xmlns:p14="http://schemas.microsoft.com/office/powerpoint/2010/main" val="2379499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A609C8-2FD7-47C6-B756-CDB89AB3C305}" type="datetimeFigureOut">
              <a:rPr lang="en-US" smtClean="0"/>
              <a:t>7/4/2018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483855-12EA-42B4-AA42-7C105A84F7F4}" type="slidenum">
              <a:rPr lang="en-US" smtClean="0"/>
              <a:t>‹#›</a:t>
            </a:fld>
            <a:endParaRPr lang="en-US"/>
          </a:p>
        </p:txBody>
      </p:sp>
    </p:spTree>
    <p:extLst>
      <p:ext uri="{BB962C8B-B14F-4D97-AF65-F5344CB8AC3E}">
        <p14:creationId xmlns:p14="http://schemas.microsoft.com/office/powerpoint/2010/main" val="66996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609C8-2FD7-47C6-B756-CDB89AB3C305}" type="datetimeFigureOut">
              <a:rPr lang="en-US" smtClean="0"/>
              <a:t>7/4/2018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483855-12EA-42B4-AA42-7C105A84F7F4}" type="slidenum">
              <a:rPr lang="en-US" smtClean="0"/>
              <a:t>‹#›</a:t>
            </a:fld>
            <a:endParaRPr lang="en-US"/>
          </a:p>
        </p:txBody>
      </p:sp>
    </p:spTree>
    <p:extLst>
      <p:ext uri="{BB962C8B-B14F-4D97-AF65-F5344CB8AC3E}">
        <p14:creationId xmlns:p14="http://schemas.microsoft.com/office/powerpoint/2010/main" val="364178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A609C8-2FD7-47C6-B756-CDB89AB3C305}" type="datetimeFigureOut">
              <a:rPr lang="en-US" smtClean="0"/>
              <a:t>7/4/2018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83855-12EA-42B4-AA42-7C105A84F7F4}" type="slidenum">
              <a:rPr lang="en-US" smtClean="0"/>
              <a:t>‹#›</a:t>
            </a:fld>
            <a:endParaRPr lang="en-US"/>
          </a:p>
        </p:txBody>
      </p:sp>
    </p:spTree>
    <p:extLst>
      <p:ext uri="{BB962C8B-B14F-4D97-AF65-F5344CB8AC3E}">
        <p14:creationId xmlns:p14="http://schemas.microsoft.com/office/powerpoint/2010/main" val="2698736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A609C8-2FD7-47C6-B756-CDB89AB3C305}" type="datetimeFigureOut">
              <a:rPr lang="en-US" smtClean="0"/>
              <a:t>7/4/2018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83855-12EA-42B4-AA42-7C105A84F7F4}" type="slidenum">
              <a:rPr lang="en-US" smtClean="0"/>
              <a:t>‹#›</a:t>
            </a:fld>
            <a:endParaRPr lang="en-US"/>
          </a:p>
        </p:txBody>
      </p:sp>
    </p:spTree>
    <p:extLst>
      <p:ext uri="{BB962C8B-B14F-4D97-AF65-F5344CB8AC3E}">
        <p14:creationId xmlns:p14="http://schemas.microsoft.com/office/powerpoint/2010/main" val="260927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A609C8-2FD7-47C6-B756-CDB89AB3C305}" type="datetimeFigureOut">
              <a:rPr lang="en-US" smtClean="0"/>
              <a:t>7/4/2018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83855-12EA-42B4-AA42-7C105A84F7F4}" type="slidenum">
              <a:rPr lang="en-US" smtClean="0"/>
              <a:t>‹#›</a:t>
            </a:fld>
            <a:endParaRPr lang="en-US"/>
          </a:p>
        </p:txBody>
      </p:sp>
    </p:spTree>
    <p:extLst>
      <p:ext uri="{BB962C8B-B14F-4D97-AF65-F5344CB8AC3E}">
        <p14:creationId xmlns:p14="http://schemas.microsoft.com/office/powerpoint/2010/main" val="405237595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830181" y="842962"/>
            <a:ext cx="2955272" cy="5157788"/>
          </a:xfrm>
          <a:prstGeom prst="rect">
            <a:avLst/>
          </a:prstGeom>
        </p:spPr>
      </p:pic>
      <p:sp>
        <p:nvSpPr>
          <p:cNvPr id="10" name="Title 3">
            <a:extLst>
              <a:ext uri="{FF2B5EF4-FFF2-40B4-BE49-F238E27FC236}">
                <a16:creationId xmlns:a16="http://schemas.microsoft.com/office/drawing/2014/main" xmlns="" id="{F4B50081-549C-4F2D-8F12-185E35567CEA}"/>
              </a:ext>
            </a:extLst>
          </p:cNvPr>
          <p:cNvSpPr txBox="1">
            <a:spLocks/>
          </p:cNvSpPr>
          <p:nvPr/>
        </p:nvSpPr>
        <p:spPr>
          <a:xfrm>
            <a:off x="16857" y="3013657"/>
            <a:ext cx="4829577" cy="1493950"/>
          </a:xfrm>
          <a:prstGeom prst="rect">
            <a:avLst/>
          </a:prstGeom>
          <a:effectLst/>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ts val="5700"/>
              </a:lnSpc>
            </a:pPr>
            <a:r>
              <a:rPr lang="en-US" sz="5400" b="1" dirty="0">
                <a:solidFill>
                  <a:srgbClr val="0070C0"/>
                </a:solidFill>
                <a:latin typeface="Times New Roman" panose="02020603050405020304" pitchFamily="18" charset="0"/>
                <a:cs typeface="Times New Roman" panose="02020603050405020304" pitchFamily="18" charset="0"/>
              </a:rPr>
              <a:t>D</a:t>
            </a:r>
            <a:r>
              <a:rPr lang="en-US" sz="5400" b="1" dirty="0" smtClean="0">
                <a:solidFill>
                  <a:srgbClr val="0070C0"/>
                </a:solidFill>
                <a:latin typeface="Times New Roman" panose="02020603050405020304" pitchFamily="18" charset="0"/>
                <a:cs typeface="Times New Roman" panose="02020603050405020304" pitchFamily="18" charset="0"/>
              </a:rPr>
              <a:t>ecision Tree &amp; Random Forest</a:t>
            </a:r>
            <a:endParaRPr lang="en-US" sz="5400" b="1" dirty="0">
              <a:solidFill>
                <a:srgbClr val="FF0000"/>
              </a:solidFill>
              <a:latin typeface="Times New Roman" panose="02020603050405020304" pitchFamily="18" charset="0"/>
              <a:cs typeface="Times New Roman" panose="02020603050405020304" pitchFamily="18" charset="0"/>
            </a:endParaRPr>
          </a:p>
        </p:txBody>
      </p:sp>
      <p:pic>
        <p:nvPicPr>
          <p:cNvPr id="7" name="Graphic 10">
            <a:extLst>
              <a:ext uri="{FF2B5EF4-FFF2-40B4-BE49-F238E27FC236}">
                <a16:creationId xmlns:a16="http://schemas.microsoft.com/office/drawing/2014/main" xmlns="" id="{D2CD0A76-FD03-4C1B-B82C-403D8F010AF6}"/>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402619" y="857250"/>
            <a:ext cx="4418254" cy="1448068"/>
          </a:xfrm>
          <a:prstGeom prst="rect">
            <a:avLst/>
          </a:prstGeom>
        </p:spPr>
      </p:pic>
      <p:sp>
        <p:nvSpPr>
          <p:cNvPr id="2" name="Slide Number Placeholder 1"/>
          <p:cNvSpPr>
            <a:spLocks noGrp="1"/>
          </p:cNvSpPr>
          <p:nvPr>
            <p:ph type="sldNum" sz="quarter" idx="12"/>
          </p:nvPr>
        </p:nvSpPr>
        <p:spPr/>
        <p:txBody>
          <a:bodyPr/>
          <a:lstStyle/>
          <a:p>
            <a:fld id="{C96DFF45-9395-4868-8AAF-F01E5DAEBC17}" type="slidenum">
              <a:rPr lang="en-US" smtClean="0"/>
              <a:t>1</a:t>
            </a:fld>
            <a:endParaRPr lang="en-US"/>
          </a:p>
        </p:txBody>
      </p:sp>
      <p:sp>
        <p:nvSpPr>
          <p:cNvPr id="11" name="Freeform 10"/>
          <p:cNvSpPr/>
          <p:nvPr/>
        </p:nvSpPr>
        <p:spPr>
          <a:xfrm flipH="1">
            <a:off x="5130448" y="857250"/>
            <a:ext cx="2655005" cy="5143500"/>
          </a:xfrm>
          <a:custGeom>
            <a:avLst/>
            <a:gdLst>
              <a:gd name="connsiteX0" fmla="*/ 0 w 3540007"/>
              <a:gd name="connsiteY0" fmla="*/ 0 h 6858000"/>
              <a:gd name="connsiteX1" fmla="*/ 1728166 w 3540007"/>
              <a:gd name="connsiteY1" fmla="*/ 0 h 6858000"/>
              <a:gd name="connsiteX2" fmla="*/ 1829016 w 3540007"/>
              <a:gd name="connsiteY2" fmla="*/ 70142 h 6858000"/>
              <a:gd name="connsiteX3" fmla="*/ 3540007 w 3540007"/>
              <a:gd name="connsiteY3" fmla="*/ 3377524 h 6858000"/>
              <a:gd name="connsiteX4" fmla="*/ 1764717 w 3540007"/>
              <a:gd name="connsiteY4" fmla="*/ 6731758 h 6858000"/>
              <a:gd name="connsiteX5" fmla="*/ 1576825 w 3540007"/>
              <a:gd name="connsiteY5" fmla="*/ 6858000 h 6858000"/>
              <a:gd name="connsiteX6" fmla="*/ 0 w 354000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0007" h="6858000">
                <a:moveTo>
                  <a:pt x="0" y="0"/>
                </a:moveTo>
                <a:lnTo>
                  <a:pt x="1728166" y="0"/>
                </a:lnTo>
                <a:lnTo>
                  <a:pt x="1829016" y="70142"/>
                </a:lnTo>
                <a:cubicBezTo>
                  <a:pt x="2871624" y="844004"/>
                  <a:pt x="3540007" y="2037942"/>
                  <a:pt x="3540007" y="3377524"/>
                </a:cubicBezTo>
                <a:cubicBezTo>
                  <a:pt x="3540007" y="4744444"/>
                  <a:pt x="2844065" y="5959716"/>
                  <a:pt x="1764717" y="6731758"/>
                </a:cubicBezTo>
                <a:lnTo>
                  <a:pt x="1576825" y="6858000"/>
                </a:lnTo>
                <a:lnTo>
                  <a:pt x="0" y="6858000"/>
                </a:lnTo>
                <a:close/>
              </a:path>
            </a:pathLst>
          </a:custGeom>
          <a:solidFill>
            <a:srgbClr val="19AF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7785453" y="857250"/>
            <a:ext cx="1358548" cy="5143500"/>
          </a:xfrm>
          <a:prstGeom prst="rect">
            <a:avLst/>
          </a:prstGeom>
          <a:solidFill>
            <a:srgbClr val="19AF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Picture 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689981" y="857250"/>
            <a:ext cx="4454020" cy="5143500"/>
          </a:xfrm>
          <a:prstGeom prst="rect">
            <a:avLst/>
          </a:prstGeom>
        </p:spPr>
      </p:pic>
    </p:spTree>
    <p:extLst>
      <p:ext uri="{BB962C8B-B14F-4D97-AF65-F5344CB8AC3E}">
        <p14:creationId xmlns:p14="http://schemas.microsoft.com/office/powerpoint/2010/main" val="3362138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10</a:t>
            </a:fld>
            <a:endParaRPr lang="en-US"/>
          </a:p>
        </p:txBody>
      </p:sp>
      <p:sp>
        <p:nvSpPr>
          <p:cNvPr id="2" name="Rectangle 1"/>
          <p:cNvSpPr/>
          <p:nvPr/>
        </p:nvSpPr>
        <p:spPr>
          <a:xfrm>
            <a:off x="780905" y="1933084"/>
            <a:ext cx="7662929" cy="461665"/>
          </a:xfrm>
          <a:prstGeom prst="rect">
            <a:avLst/>
          </a:prstGeom>
        </p:spPr>
        <p:txBody>
          <a:bodyPr wrap="square">
            <a:spAutoFit/>
          </a:bodyPr>
          <a:lstStyle/>
          <a:p>
            <a:endParaRPr lang="vi-VN" sz="2400" dirty="0"/>
          </a:p>
        </p:txBody>
      </p:sp>
      <p:sp>
        <p:nvSpPr>
          <p:cNvPr id="6" name="Rectangle 5"/>
          <p:cNvSpPr/>
          <p:nvPr/>
        </p:nvSpPr>
        <p:spPr>
          <a:xfrm>
            <a:off x="270456" y="3332784"/>
            <a:ext cx="8173378" cy="830997"/>
          </a:xfrm>
          <a:prstGeom prst="rect">
            <a:avLst/>
          </a:prstGeom>
        </p:spPr>
        <p:txBody>
          <a:bodyPr wrap="square">
            <a:spAutoFit/>
          </a:bodyPr>
          <a:lstStyle/>
          <a:p>
            <a:endParaRPr lang="vi-VN" sz="2400" b="1" dirty="0" smtClean="0">
              <a:solidFill>
                <a:schemeClr val="tx1">
                  <a:lumMod val="85000"/>
                  <a:lumOff val="15000"/>
                </a:schemeClr>
              </a:solidFill>
              <a:latin typeface="Times New Roman (Headings)"/>
            </a:endParaRPr>
          </a:p>
          <a:p>
            <a:endParaRPr lang="vi-VN" sz="2400" b="1" dirty="0" smtClean="0">
              <a:solidFill>
                <a:schemeClr val="tx1">
                  <a:lumMod val="85000"/>
                  <a:lumOff val="15000"/>
                </a:schemeClr>
              </a:solidFill>
              <a:latin typeface="Times New Roman (Headings)"/>
            </a:endParaRPr>
          </a:p>
        </p:txBody>
      </p:sp>
      <p:sp>
        <p:nvSpPr>
          <p:cNvPr id="8" name="Rectangle 7"/>
          <p:cNvSpPr/>
          <p:nvPr/>
        </p:nvSpPr>
        <p:spPr>
          <a:xfrm>
            <a:off x="529107" y="1720734"/>
            <a:ext cx="1080752"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i="1" dirty="0" smtClean="0">
                <a:latin typeface="+mj-lt"/>
              </a:rPr>
              <a:t>Ví dụ:</a:t>
            </a:r>
            <a:endParaRPr lang="vi-VN" sz="2400" b="1" i="1" dirty="0">
              <a:latin typeface="+mj-lt"/>
            </a:endParaRPr>
          </a:p>
        </p:txBody>
      </p:sp>
      <p:sp>
        <p:nvSpPr>
          <p:cNvPr id="5" name="Rectangle 4"/>
          <p:cNvSpPr/>
          <p:nvPr/>
        </p:nvSpPr>
        <p:spPr>
          <a:xfrm>
            <a:off x="529107" y="2329214"/>
            <a:ext cx="8538692" cy="1200329"/>
          </a:xfrm>
          <a:prstGeom prst="rect">
            <a:avLst/>
          </a:prstGeom>
        </p:spPr>
        <p:txBody>
          <a:bodyPr wrap="square">
            <a:spAutoFit/>
          </a:bodyPr>
          <a:lstStyle/>
          <a:p>
            <a:r>
              <a:rPr lang="vi-VN" sz="2400" dirty="0">
                <a:solidFill>
                  <a:srgbClr val="222222"/>
                </a:solidFill>
                <a:latin typeface="+mj-lt"/>
              </a:rPr>
              <a:t>D</a:t>
            </a:r>
            <a:r>
              <a:rPr lang="vi-VN" sz="2400" dirty="0" smtClean="0">
                <a:solidFill>
                  <a:srgbClr val="222222"/>
                </a:solidFill>
                <a:latin typeface="+mj-lt"/>
              </a:rPr>
              <a:t>avid cảm nhận rằng những ngày trời đẹp thì khách đến chơi đông. Và những ngày thời tiết xấu thì khách đến chơi ít.  David cho rằng thời tiết ảnh hưởng đến số lượng khách đến chơi golf.</a:t>
            </a:r>
            <a:endParaRPr lang="vi-VN" sz="2400" dirty="0">
              <a:solidFill>
                <a:srgbClr val="222222"/>
              </a:solidFill>
              <a:latin typeface="+mj-lt"/>
            </a:endParaRPr>
          </a:p>
        </p:txBody>
      </p:sp>
    </p:spTree>
    <p:extLst>
      <p:ext uri="{BB962C8B-B14F-4D97-AF65-F5344CB8AC3E}">
        <p14:creationId xmlns:p14="http://schemas.microsoft.com/office/powerpoint/2010/main" val="2769654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11</a:t>
            </a:fld>
            <a:endParaRPr lang="en-US"/>
          </a:p>
        </p:txBody>
      </p:sp>
      <p:sp>
        <p:nvSpPr>
          <p:cNvPr id="2" name="Rectangle 1"/>
          <p:cNvSpPr/>
          <p:nvPr/>
        </p:nvSpPr>
        <p:spPr>
          <a:xfrm>
            <a:off x="780905" y="1192375"/>
            <a:ext cx="7662929" cy="2308324"/>
          </a:xfrm>
          <a:prstGeom prst="rect">
            <a:avLst/>
          </a:prstGeom>
        </p:spPr>
        <p:txBody>
          <a:bodyPr wrap="square">
            <a:spAutoFit/>
          </a:bodyPr>
          <a:lstStyle/>
          <a:p>
            <a:r>
              <a:rPr lang="vi-VN" sz="2400" dirty="0">
                <a:latin typeface="+mj-lt"/>
              </a:rPr>
              <a:t>Vậy là trong hai tuần, anh ta thu thập thông tin về:</a:t>
            </a:r>
          </a:p>
          <a:p>
            <a:r>
              <a:rPr lang="vi-VN" sz="2400" dirty="0" smtClean="0">
                <a:latin typeface="+mj-lt"/>
              </a:rPr>
              <a:t>Trời </a:t>
            </a:r>
            <a:r>
              <a:rPr lang="vi-VN" sz="2400" dirty="0">
                <a:latin typeface="+mj-lt"/>
              </a:rPr>
              <a:t>(</a:t>
            </a:r>
            <a:r>
              <a:rPr lang="vi-VN" sz="2400" i="1" dirty="0">
                <a:latin typeface="+mj-lt"/>
              </a:rPr>
              <a:t>outlook</a:t>
            </a:r>
            <a:r>
              <a:rPr lang="vi-VN" sz="2400" dirty="0" smtClean="0">
                <a:latin typeface="+mj-lt"/>
              </a:rPr>
              <a:t>), </a:t>
            </a:r>
            <a:r>
              <a:rPr lang="vi-VN" sz="2400" dirty="0">
                <a:latin typeface="+mj-lt"/>
              </a:rPr>
              <a:t>nhiệt độ (temperature), độ ẩm(humidity</a:t>
            </a:r>
            <a:r>
              <a:rPr lang="vi-VN" sz="2400" dirty="0" smtClean="0">
                <a:latin typeface="+mj-lt"/>
              </a:rPr>
              <a:t>), gió(windy).</a:t>
            </a:r>
          </a:p>
          <a:p>
            <a:endParaRPr lang="vi-VN" sz="2400" dirty="0">
              <a:latin typeface="+mj-lt"/>
            </a:endParaRPr>
          </a:p>
          <a:p>
            <a:r>
              <a:rPr lang="vi-VN" sz="2400" dirty="0">
                <a:latin typeface="+mj-lt"/>
              </a:rPr>
              <a:t>Và tất nhiên là số người đến chơi golf vào hôm đó. David thu được một bộ dữ liệu gồm 14 dòng và 5 </a:t>
            </a:r>
            <a:r>
              <a:rPr lang="vi-VN" sz="2400" dirty="0" smtClean="0">
                <a:latin typeface="+mj-lt"/>
              </a:rPr>
              <a:t>cột.</a:t>
            </a:r>
            <a:endParaRPr lang="vi-VN" sz="2400" dirty="0">
              <a:latin typeface="+mj-lt"/>
            </a:endParaRPr>
          </a:p>
        </p:txBody>
      </p:sp>
      <p:sp>
        <p:nvSpPr>
          <p:cNvPr id="6" name="Rectangle 5"/>
          <p:cNvSpPr/>
          <p:nvPr/>
        </p:nvSpPr>
        <p:spPr>
          <a:xfrm>
            <a:off x="270456" y="3332784"/>
            <a:ext cx="8173378" cy="830997"/>
          </a:xfrm>
          <a:prstGeom prst="rect">
            <a:avLst/>
          </a:prstGeom>
        </p:spPr>
        <p:txBody>
          <a:bodyPr wrap="square">
            <a:spAutoFit/>
          </a:bodyPr>
          <a:lstStyle/>
          <a:p>
            <a:endParaRPr lang="vi-VN" sz="2400" b="1" dirty="0" smtClean="0">
              <a:solidFill>
                <a:schemeClr val="tx1">
                  <a:lumMod val="85000"/>
                  <a:lumOff val="15000"/>
                </a:schemeClr>
              </a:solidFill>
              <a:latin typeface="Times New Roman (Headings)"/>
            </a:endParaRPr>
          </a:p>
          <a:p>
            <a:endParaRPr lang="vi-VN" sz="2400" b="1" dirty="0" smtClean="0">
              <a:solidFill>
                <a:schemeClr val="tx1">
                  <a:lumMod val="85000"/>
                  <a:lumOff val="15000"/>
                </a:schemeClr>
              </a:solidFill>
              <a:latin typeface="Times New Roman (Headings)"/>
            </a:endParaRPr>
          </a:p>
        </p:txBody>
      </p:sp>
      <p:sp>
        <p:nvSpPr>
          <p:cNvPr id="8" name="Rectangle 7"/>
          <p:cNvSpPr/>
          <p:nvPr/>
        </p:nvSpPr>
        <p:spPr>
          <a:xfrm>
            <a:off x="476517" y="655130"/>
            <a:ext cx="1043189"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i="1" dirty="0" smtClean="0">
                <a:latin typeface="+mj-lt"/>
              </a:rPr>
              <a:t>Ví dụ:</a:t>
            </a:r>
            <a:endParaRPr lang="vi-VN" sz="2400" b="1" i="1" dirty="0">
              <a:latin typeface="+mj-lt"/>
            </a:endParaRPr>
          </a:p>
        </p:txBody>
      </p:sp>
      <p:pic>
        <p:nvPicPr>
          <p:cNvPr id="7" name="Picture 6"/>
          <p:cNvPicPr>
            <a:picLocks noChangeAspect="1"/>
          </p:cNvPicPr>
          <p:nvPr/>
        </p:nvPicPr>
        <p:blipFill>
          <a:blip r:embed="rId2"/>
          <a:stretch>
            <a:fillRect/>
          </a:stretch>
        </p:blipFill>
        <p:spPr>
          <a:xfrm>
            <a:off x="1101142" y="3715588"/>
            <a:ext cx="6304210" cy="2728688"/>
          </a:xfrm>
          <a:prstGeom prst="rect">
            <a:avLst/>
          </a:prstGeom>
        </p:spPr>
      </p:pic>
    </p:spTree>
    <p:extLst>
      <p:ext uri="{BB962C8B-B14F-4D97-AF65-F5344CB8AC3E}">
        <p14:creationId xmlns:p14="http://schemas.microsoft.com/office/powerpoint/2010/main" val="3992165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12</a:t>
            </a:fld>
            <a:endParaRPr lang="en-US"/>
          </a:p>
        </p:txBody>
      </p:sp>
      <p:sp>
        <p:nvSpPr>
          <p:cNvPr id="6" name="Rectangle 5"/>
          <p:cNvSpPr/>
          <p:nvPr/>
        </p:nvSpPr>
        <p:spPr>
          <a:xfrm>
            <a:off x="270456" y="3332784"/>
            <a:ext cx="8173378" cy="830997"/>
          </a:xfrm>
          <a:prstGeom prst="rect">
            <a:avLst/>
          </a:prstGeom>
        </p:spPr>
        <p:txBody>
          <a:bodyPr wrap="square">
            <a:spAutoFit/>
          </a:bodyPr>
          <a:lstStyle/>
          <a:p>
            <a:endParaRPr lang="vi-VN" sz="2400" b="1" dirty="0" smtClean="0">
              <a:solidFill>
                <a:schemeClr val="tx1">
                  <a:lumMod val="85000"/>
                  <a:lumOff val="15000"/>
                </a:schemeClr>
              </a:solidFill>
              <a:latin typeface="Times New Roman (Headings)"/>
            </a:endParaRPr>
          </a:p>
          <a:p>
            <a:endParaRPr lang="vi-VN" sz="2400" b="1" dirty="0" smtClean="0">
              <a:solidFill>
                <a:schemeClr val="tx1">
                  <a:lumMod val="85000"/>
                  <a:lumOff val="15000"/>
                </a:schemeClr>
              </a:solidFill>
              <a:latin typeface="Times New Roman (Headings)"/>
            </a:endParaRPr>
          </a:p>
        </p:txBody>
      </p:sp>
      <p:sp>
        <p:nvSpPr>
          <p:cNvPr id="8" name="Rectangle 7"/>
          <p:cNvSpPr/>
          <p:nvPr/>
        </p:nvSpPr>
        <p:spPr>
          <a:xfrm>
            <a:off x="464713" y="577826"/>
            <a:ext cx="1080752"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i="1" dirty="0" smtClean="0">
                <a:latin typeface="+mj-lt"/>
              </a:rPr>
              <a:t>Ví dụ:</a:t>
            </a:r>
            <a:endParaRPr lang="vi-VN" sz="2400" b="1" i="1" dirty="0">
              <a:latin typeface="+mj-lt"/>
            </a:endParaRPr>
          </a:p>
        </p:txBody>
      </p:sp>
      <p:pic>
        <p:nvPicPr>
          <p:cNvPr id="5" name="Picture 4"/>
          <p:cNvPicPr>
            <a:picLocks noChangeAspect="1"/>
          </p:cNvPicPr>
          <p:nvPr/>
        </p:nvPicPr>
        <p:blipFill>
          <a:blip r:embed="rId2"/>
          <a:stretch>
            <a:fillRect/>
          </a:stretch>
        </p:blipFill>
        <p:spPr>
          <a:xfrm>
            <a:off x="824249" y="945278"/>
            <a:ext cx="7469746" cy="5606008"/>
          </a:xfrm>
          <a:prstGeom prst="rect">
            <a:avLst/>
          </a:prstGeom>
        </p:spPr>
      </p:pic>
    </p:spTree>
    <p:extLst>
      <p:ext uri="{BB962C8B-B14F-4D97-AF65-F5344CB8AC3E}">
        <p14:creationId xmlns:p14="http://schemas.microsoft.com/office/powerpoint/2010/main" val="3427347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13</a:t>
            </a:fld>
            <a:endParaRPr lang="en-US"/>
          </a:p>
        </p:txBody>
      </p:sp>
      <p:sp>
        <p:nvSpPr>
          <p:cNvPr id="6" name="Rectangle 5"/>
          <p:cNvSpPr/>
          <p:nvPr/>
        </p:nvSpPr>
        <p:spPr>
          <a:xfrm>
            <a:off x="6284890" y="2190565"/>
            <a:ext cx="2665927" cy="2308324"/>
          </a:xfrm>
          <a:prstGeom prst="rect">
            <a:avLst/>
          </a:prstGeom>
        </p:spPr>
        <p:txBody>
          <a:bodyPr wrap="square">
            <a:spAutoFit/>
          </a:bodyPr>
          <a:lstStyle/>
          <a:p>
            <a:r>
              <a:rPr lang="vi-VN" sz="2400" dirty="0">
                <a:solidFill>
                  <a:schemeClr val="tx1">
                    <a:lumMod val="85000"/>
                    <a:lumOff val="15000"/>
                  </a:schemeClr>
                </a:solidFill>
                <a:latin typeface="Times New Roman (Headings)"/>
              </a:rPr>
              <a:t>Cây quyết định là công cụ hỗ trợ </a:t>
            </a:r>
            <a:r>
              <a:rPr lang="vi-VN" sz="2400" dirty="0" smtClean="0">
                <a:solidFill>
                  <a:schemeClr val="tx1">
                    <a:lumMod val="85000"/>
                    <a:lumOff val="15000"/>
                  </a:schemeClr>
                </a:solidFill>
                <a:latin typeface="Times New Roman (Headings)"/>
              </a:rPr>
              <a:t>ra quyết </a:t>
            </a:r>
            <a:r>
              <a:rPr lang="vi-VN" sz="2400" dirty="0">
                <a:solidFill>
                  <a:schemeClr val="tx1">
                    <a:lumMod val="85000"/>
                    <a:lumOff val="15000"/>
                  </a:schemeClr>
                </a:solidFill>
                <a:latin typeface="Times New Roman (Headings)"/>
              </a:rPr>
              <a:t>định </a:t>
            </a:r>
            <a:r>
              <a:rPr lang="vi-VN" sz="2400" dirty="0" smtClean="0">
                <a:solidFill>
                  <a:schemeClr val="tx1">
                    <a:lumMod val="85000"/>
                    <a:lumOff val="15000"/>
                  </a:schemeClr>
                </a:solidFill>
                <a:latin typeface="Times New Roman (Headings)"/>
              </a:rPr>
              <a:t>trong ĐIỀU KIỆN BẤT ĐỊNH mà sử </a:t>
            </a:r>
            <a:r>
              <a:rPr lang="vi-VN" sz="2400" dirty="0">
                <a:solidFill>
                  <a:schemeClr val="tx1">
                    <a:lumMod val="85000"/>
                    <a:lumOff val="15000"/>
                  </a:schemeClr>
                </a:solidFill>
                <a:latin typeface="Times New Roman (Headings)"/>
              </a:rPr>
              <a:t>dụng biểu đồ giống </a:t>
            </a:r>
            <a:r>
              <a:rPr lang="vi-VN" sz="2400" dirty="0" smtClean="0">
                <a:solidFill>
                  <a:schemeClr val="tx1">
                    <a:lumMod val="85000"/>
                    <a:lumOff val="15000"/>
                  </a:schemeClr>
                </a:solidFill>
                <a:latin typeface="Times New Roman (Headings)"/>
              </a:rPr>
              <a:t>cây. </a:t>
            </a:r>
            <a:endParaRPr lang="vi-VN" sz="2400" dirty="0" smtClean="0">
              <a:solidFill>
                <a:schemeClr val="tx1">
                  <a:lumMod val="85000"/>
                  <a:lumOff val="15000"/>
                </a:schemeClr>
              </a:solidFill>
              <a:latin typeface="Times New Roman (Headings)"/>
            </a:endParaRPr>
          </a:p>
        </p:txBody>
      </p:sp>
      <p:sp>
        <p:nvSpPr>
          <p:cNvPr id="8" name="Rectangle 7"/>
          <p:cNvSpPr/>
          <p:nvPr/>
        </p:nvSpPr>
        <p:spPr>
          <a:xfrm>
            <a:off x="824247" y="590624"/>
            <a:ext cx="2884867"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i="1" dirty="0" smtClean="0">
                <a:latin typeface="+mj-lt"/>
              </a:rPr>
              <a:t>Decision trees là gì ?</a:t>
            </a:r>
            <a:endParaRPr lang="vi-VN" sz="2400" b="1" i="1" dirty="0">
              <a:latin typeface="+mj-lt"/>
            </a:endParaRPr>
          </a:p>
        </p:txBody>
      </p:sp>
      <p:pic>
        <p:nvPicPr>
          <p:cNvPr id="2" name="Picture 1"/>
          <p:cNvPicPr>
            <a:picLocks noChangeAspect="1"/>
          </p:cNvPicPr>
          <p:nvPr/>
        </p:nvPicPr>
        <p:blipFill>
          <a:blip r:embed="rId2"/>
          <a:stretch>
            <a:fillRect/>
          </a:stretch>
        </p:blipFill>
        <p:spPr>
          <a:xfrm>
            <a:off x="193183" y="1052289"/>
            <a:ext cx="5821251" cy="5657604"/>
          </a:xfrm>
          <a:prstGeom prst="rect">
            <a:avLst/>
          </a:prstGeom>
        </p:spPr>
      </p:pic>
    </p:spTree>
    <p:extLst>
      <p:ext uri="{BB962C8B-B14F-4D97-AF65-F5344CB8AC3E}">
        <p14:creationId xmlns:p14="http://schemas.microsoft.com/office/powerpoint/2010/main" val="3715663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14</a:t>
            </a:fld>
            <a:endParaRPr lang="en-US"/>
          </a:p>
        </p:txBody>
      </p:sp>
      <p:sp>
        <p:nvSpPr>
          <p:cNvPr id="8" name="Rectangle 7"/>
          <p:cNvSpPr/>
          <p:nvPr/>
        </p:nvSpPr>
        <p:spPr>
          <a:xfrm>
            <a:off x="489398" y="579551"/>
            <a:ext cx="3361386"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i="1" dirty="0" smtClean="0">
                <a:latin typeface="+mj-lt"/>
              </a:rPr>
              <a:t>Mong muốn của David?</a:t>
            </a:r>
            <a:endParaRPr lang="vi-VN" sz="2400" b="1" i="1" dirty="0">
              <a:latin typeface="+mj-lt"/>
            </a:endParaRPr>
          </a:p>
        </p:txBody>
      </p:sp>
      <p:pic>
        <p:nvPicPr>
          <p:cNvPr id="5" name="Picture 4"/>
          <p:cNvPicPr>
            <a:picLocks noChangeAspect="1"/>
          </p:cNvPicPr>
          <p:nvPr/>
        </p:nvPicPr>
        <p:blipFill>
          <a:blip r:embed="rId2"/>
          <a:stretch>
            <a:fillRect/>
          </a:stretch>
        </p:blipFill>
        <p:spPr>
          <a:xfrm>
            <a:off x="998627" y="1306601"/>
            <a:ext cx="6795778" cy="4707833"/>
          </a:xfrm>
          <a:prstGeom prst="rect">
            <a:avLst/>
          </a:prstGeom>
        </p:spPr>
      </p:pic>
    </p:spTree>
    <p:extLst>
      <p:ext uri="{BB962C8B-B14F-4D97-AF65-F5344CB8AC3E}">
        <p14:creationId xmlns:p14="http://schemas.microsoft.com/office/powerpoint/2010/main" val="3034374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15</a:t>
            </a:fld>
            <a:endParaRPr lang="en-US"/>
          </a:p>
        </p:txBody>
      </p:sp>
      <p:sp>
        <p:nvSpPr>
          <p:cNvPr id="8" name="Rectangle 7"/>
          <p:cNvSpPr/>
          <p:nvPr/>
        </p:nvSpPr>
        <p:spPr>
          <a:xfrm>
            <a:off x="489398" y="579551"/>
            <a:ext cx="3361386"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i="1" dirty="0" smtClean="0">
                <a:latin typeface="+mj-lt"/>
              </a:rPr>
              <a:t>Kết luận của David?</a:t>
            </a:r>
            <a:endParaRPr lang="vi-VN" sz="2400" b="1" i="1" dirty="0">
              <a:latin typeface="+mj-lt"/>
            </a:endParaRPr>
          </a:p>
        </p:txBody>
      </p:sp>
      <p:pic>
        <p:nvPicPr>
          <p:cNvPr id="5" name="Picture 4"/>
          <p:cNvPicPr>
            <a:picLocks noChangeAspect="1"/>
          </p:cNvPicPr>
          <p:nvPr/>
        </p:nvPicPr>
        <p:blipFill>
          <a:blip r:embed="rId2"/>
          <a:stretch>
            <a:fillRect/>
          </a:stretch>
        </p:blipFill>
        <p:spPr>
          <a:xfrm>
            <a:off x="1706966" y="1355336"/>
            <a:ext cx="5048250" cy="2853274"/>
          </a:xfrm>
          <a:prstGeom prst="rect">
            <a:avLst/>
          </a:prstGeom>
        </p:spPr>
      </p:pic>
      <p:sp>
        <p:nvSpPr>
          <p:cNvPr id="10" name="Rectangle 9"/>
          <p:cNvSpPr/>
          <p:nvPr/>
        </p:nvSpPr>
        <p:spPr>
          <a:xfrm>
            <a:off x="1262130" y="4522730"/>
            <a:ext cx="6812924" cy="120032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dirty="0" smtClean="0">
                <a:latin typeface="+mj-lt"/>
              </a:rPr>
              <a:t>Nếu trời nhiều mây thì chơi gold.</a:t>
            </a:r>
          </a:p>
          <a:p>
            <a:r>
              <a:rPr lang="vi-VN" sz="2400" b="1" dirty="0">
                <a:latin typeface="+mj-lt"/>
              </a:rPr>
              <a:t>Nếu trời mưa và ít gió thì chơi </a:t>
            </a:r>
            <a:r>
              <a:rPr lang="vi-VN" sz="2400" b="1" dirty="0" smtClean="0">
                <a:latin typeface="+mj-lt"/>
              </a:rPr>
              <a:t>gold</a:t>
            </a:r>
          </a:p>
          <a:p>
            <a:r>
              <a:rPr lang="vi-VN" sz="2400" b="1" dirty="0">
                <a:solidFill>
                  <a:srgbClr val="222222"/>
                </a:solidFill>
                <a:latin typeface="+mj-lt"/>
              </a:rPr>
              <a:t>Nếu trời nắng và độ ẩm </a:t>
            </a:r>
            <a:r>
              <a:rPr lang="vi-VN" sz="2400" b="1" dirty="0" smtClean="0">
                <a:solidFill>
                  <a:srgbClr val="222222"/>
                </a:solidFill>
                <a:latin typeface="+mj-lt"/>
              </a:rPr>
              <a:t>bình thường thì </a:t>
            </a:r>
            <a:r>
              <a:rPr lang="vi-VN" sz="2400" b="1" dirty="0">
                <a:latin typeface="+mj-lt"/>
              </a:rPr>
              <a:t>chơi golf</a:t>
            </a:r>
            <a:r>
              <a:rPr lang="vi-VN" sz="2400" b="1" dirty="0" smtClean="0">
                <a:latin typeface="+mj-lt"/>
              </a:rPr>
              <a:t>.</a:t>
            </a:r>
            <a:endParaRPr lang="vi-VN" sz="2400" b="1" dirty="0">
              <a:solidFill>
                <a:srgbClr val="222222"/>
              </a:solidFill>
              <a:latin typeface="+mj-lt"/>
            </a:endParaRPr>
          </a:p>
        </p:txBody>
      </p:sp>
    </p:spTree>
    <p:extLst>
      <p:ext uri="{BB962C8B-B14F-4D97-AF65-F5344CB8AC3E}">
        <p14:creationId xmlns:p14="http://schemas.microsoft.com/office/powerpoint/2010/main" val="1208909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16</a:t>
            </a:fld>
            <a:endParaRPr lang="en-US"/>
          </a:p>
        </p:txBody>
      </p:sp>
      <p:sp>
        <p:nvSpPr>
          <p:cNvPr id="8" name="Rectangle 7"/>
          <p:cNvSpPr/>
          <p:nvPr/>
        </p:nvSpPr>
        <p:spPr>
          <a:xfrm>
            <a:off x="489398" y="579551"/>
            <a:ext cx="3361386"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i="1" dirty="0" smtClean="0">
                <a:latin typeface="+mj-lt"/>
              </a:rPr>
              <a:t>Giúp David nào?</a:t>
            </a:r>
            <a:endParaRPr lang="vi-VN" sz="2400" b="1" i="1" dirty="0">
              <a:latin typeface="+mj-lt"/>
            </a:endParaRPr>
          </a:p>
        </p:txBody>
      </p:sp>
      <p:sp>
        <p:nvSpPr>
          <p:cNvPr id="10" name="Rectangle 9"/>
          <p:cNvSpPr/>
          <p:nvPr/>
        </p:nvSpPr>
        <p:spPr>
          <a:xfrm>
            <a:off x="347730" y="1444680"/>
            <a:ext cx="8654602" cy="378565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vi-VN" sz="2400" b="1" dirty="0" smtClean="0">
                <a:latin typeface="+mj-lt"/>
              </a:rPr>
              <a:t>- Xác định thuộc tính(feature) nào quan trọng nhất để phân chia.</a:t>
            </a:r>
          </a:p>
          <a:p>
            <a:pPr>
              <a:lnSpc>
                <a:spcPct val="200000"/>
              </a:lnSpc>
            </a:pPr>
            <a:r>
              <a:rPr lang="vi-VN" sz="2400" b="1" dirty="0" smtClean="0">
                <a:latin typeface="+mj-lt"/>
              </a:rPr>
              <a:t>- Tất cả các thuộc tính đều được xem xét. Thuộc tính nào tốt nhất thì sẽ dùng để chia dữ liệu.</a:t>
            </a:r>
          </a:p>
          <a:p>
            <a:pPr>
              <a:lnSpc>
                <a:spcPct val="200000"/>
              </a:lnSpc>
            </a:pPr>
            <a:r>
              <a:rPr lang="vi-VN" sz="2400" b="1" dirty="0" smtClean="0">
                <a:latin typeface="+mj-lt"/>
              </a:rPr>
              <a:t>- Nếu tất cả các QUAN SÁT thuộc về cùng 1 lớp thì dừng. </a:t>
            </a:r>
            <a:endParaRPr lang="en-US" sz="2400" b="1" dirty="0" smtClean="0">
              <a:latin typeface="+mj-lt"/>
            </a:endParaRPr>
          </a:p>
          <a:p>
            <a:pPr>
              <a:lnSpc>
                <a:spcPct val="200000"/>
              </a:lnSpc>
            </a:pP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Lặp</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lại</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ĐỆ QUY. </a:t>
            </a:r>
            <a:endParaRPr lang="vi-V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640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17</a:t>
            </a:fld>
            <a:endParaRPr lang="en-US"/>
          </a:p>
        </p:txBody>
      </p:sp>
      <p:sp>
        <p:nvSpPr>
          <p:cNvPr id="10" name="Rectangle 9"/>
          <p:cNvSpPr/>
          <p:nvPr/>
        </p:nvSpPr>
        <p:spPr>
          <a:xfrm>
            <a:off x="270457" y="2487869"/>
            <a:ext cx="8641724" cy="8309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sz="2400" b="1" dirty="0" err="1" smtClean="0">
                <a:latin typeface="Times New Roman" panose="02020603050405020304" pitchFamily="18" charset="0"/>
                <a:cs typeface="Times New Roman" panose="02020603050405020304" pitchFamily="18" charset="0"/>
              </a:rPr>
              <a:t>Làm</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sao</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biết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được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thuộc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tính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nào</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quan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trọng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nhất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để</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phân</a:t>
            </a:r>
            <a:r>
              <a:rPr lang="en-US" sz="2400" b="1" dirty="0" smtClean="0">
                <a:latin typeface="Times New Roman" panose="02020603050405020304" pitchFamily="18" charset="0"/>
                <a:cs typeface="Times New Roman" panose="02020603050405020304" pitchFamily="18" charset="0"/>
              </a:rPr>
              <a:t> chia? </a:t>
            </a:r>
            <a:endParaRPr lang="vi-V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2115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18</a:t>
            </a:fld>
            <a:endParaRPr lang="en-US"/>
          </a:p>
        </p:txBody>
      </p:sp>
      <p:sp>
        <p:nvSpPr>
          <p:cNvPr id="8" name="Rectangle 7"/>
          <p:cNvSpPr/>
          <p:nvPr/>
        </p:nvSpPr>
        <p:spPr>
          <a:xfrm>
            <a:off x="824248" y="2305320"/>
            <a:ext cx="1365160"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i="1" dirty="0" smtClean="0">
                <a:latin typeface="+mj-lt"/>
              </a:rPr>
              <a:t>Entropy</a:t>
            </a:r>
            <a:endParaRPr lang="vi-VN" sz="2400" b="1" i="1" dirty="0">
              <a:latin typeface="+mj-lt"/>
            </a:endParaRPr>
          </a:p>
        </p:txBody>
      </p:sp>
      <p:sp>
        <p:nvSpPr>
          <p:cNvPr id="10" name="Rectangle 9"/>
          <p:cNvSpPr/>
          <p:nvPr/>
        </p:nvSpPr>
        <p:spPr>
          <a:xfrm>
            <a:off x="978795" y="2912872"/>
            <a:ext cx="7315200"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dirty="0" smtClean="0">
                <a:latin typeface="Times New Roman" panose="02020603050405020304" pitchFamily="18" charset="0"/>
                <a:cs typeface="Times New Roman" panose="02020603050405020304" pitchFamily="18" charset="0"/>
              </a:rPr>
              <a:t>Là thước đo để đo lường "sự </a:t>
            </a:r>
            <a:r>
              <a:rPr lang="vi-VN" sz="2400" b="1" dirty="0">
                <a:latin typeface="Times New Roman" panose="02020603050405020304" pitchFamily="18" charset="0"/>
                <a:cs typeface="Times New Roman" panose="02020603050405020304" pitchFamily="18" charset="0"/>
              </a:rPr>
              <a:t>lộn xộn" </a:t>
            </a:r>
            <a:r>
              <a:rPr lang="vi-VN" sz="2400" b="1" dirty="0" smtClean="0">
                <a:latin typeface="Times New Roman" panose="02020603050405020304" pitchFamily="18" charset="0"/>
                <a:cs typeface="Times New Roman" panose="02020603050405020304" pitchFamily="18" charset="0"/>
              </a:rPr>
              <a:t>trong </a:t>
            </a:r>
            <a:r>
              <a:rPr lang="vi-VN" sz="2400" b="1" dirty="0">
                <a:latin typeface="Times New Roman" panose="02020603050405020304" pitchFamily="18" charset="0"/>
                <a:cs typeface="Times New Roman" panose="02020603050405020304" pitchFamily="18" charset="0"/>
              </a:rPr>
              <a:t>một </a:t>
            </a:r>
            <a:r>
              <a:rPr lang="vi-VN" sz="2400" b="1" dirty="0" smtClean="0">
                <a:latin typeface="Times New Roman" panose="02020603050405020304" pitchFamily="18" charset="0"/>
                <a:cs typeface="Times New Roman" panose="02020603050405020304" pitchFamily="18" charset="0"/>
              </a:rPr>
              <a:t>hệ.</a:t>
            </a:r>
            <a:endParaRPr lang="vi-V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786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19</a:t>
            </a:fld>
            <a:endParaRPr lang="en-US"/>
          </a:p>
        </p:txBody>
      </p:sp>
      <p:sp>
        <p:nvSpPr>
          <p:cNvPr id="8" name="Rectangle 7"/>
          <p:cNvSpPr/>
          <p:nvPr/>
        </p:nvSpPr>
        <p:spPr>
          <a:xfrm>
            <a:off x="489398" y="579551"/>
            <a:ext cx="1365160"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i="1" dirty="0" smtClean="0">
                <a:latin typeface="+mj-lt"/>
              </a:rPr>
              <a:t>Entropy</a:t>
            </a:r>
            <a:endParaRPr lang="vi-VN" sz="2400" b="1" i="1" dirty="0">
              <a:latin typeface="+mj-lt"/>
            </a:endParaRPr>
          </a:p>
        </p:txBody>
      </p:sp>
      <p:pic>
        <p:nvPicPr>
          <p:cNvPr id="2" name="Picture 1"/>
          <p:cNvPicPr>
            <a:picLocks noChangeAspect="1"/>
          </p:cNvPicPr>
          <p:nvPr/>
        </p:nvPicPr>
        <p:blipFill>
          <a:blip r:embed="rId2"/>
          <a:stretch>
            <a:fillRect/>
          </a:stretch>
        </p:blipFill>
        <p:spPr>
          <a:xfrm>
            <a:off x="316539" y="1428079"/>
            <a:ext cx="4113793" cy="1894670"/>
          </a:xfrm>
          <a:prstGeom prst="rect">
            <a:avLst/>
          </a:prstGeom>
        </p:spPr>
      </p:pic>
      <p:pic>
        <p:nvPicPr>
          <p:cNvPr id="5" name="Picture 4"/>
          <p:cNvPicPr>
            <a:picLocks noChangeAspect="1"/>
          </p:cNvPicPr>
          <p:nvPr/>
        </p:nvPicPr>
        <p:blipFill>
          <a:blip r:embed="rId3"/>
          <a:stretch>
            <a:fillRect/>
          </a:stretch>
        </p:blipFill>
        <p:spPr>
          <a:xfrm>
            <a:off x="4830448" y="1270858"/>
            <a:ext cx="3552825" cy="2133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695" y="3649641"/>
            <a:ext cx="8178085" cy="2794635"/>
          </a:xfrm>
          <a:prstGeom prst="rect">
            <a:avLst/>
          </a:prstGeom>
        </p:spPr>
      </p:pic>
    </p:spTree>
    <p:extLst>
      <p:ext uri="{BB962C8B-B14F-4D97-AF65-F5344CB8AC3E}">
        <p14:creationId xmlns:p14="http://schemas.microsoft.com/office/powerpoint/2010/main" val="487788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42316" y="90152"/>
            <a:ext cx="1950901" cy="489397"/>
          </a:xfrm>
        </p:spPr>
        <p:txBody>
          <a:bodyPr>
            <a:normAutofit fontScale="90000"/>
          </a:bodyPr>
          <a:lstStyle/>
          <a:p>
            <a:pPr algn="l">
              <a:lnSpc>
                <a:spcPts val="5700"/>
              </a:lnSpc>
            </a:pP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2</a:t>
            </a:fld>
            <a:endParaRPr lang="en-US"/>
          </a:p>
        </p:txBody>
      </p:sp>
      <p:sp>
        <p:nvSpPr>
          <p:cNvPr id="8" name="Rectangle 2"/>
          <p:cNvSpPr>
            <a:spLocks noChangeArrowheads="1"/>
          </p:cNvSpPr>
          <p:nvPr/>
        </p:nvSpPr>
        <p:spPr bwMode="auto">
          <a:xfrm>
            <a:off x="1004554" y="2375329"/>
            <a:ext cx="3850782" cy="2083217"/>
          </a:xfrm>
          <a:prstGeom prst="rect">
            <a:avLst/>
          </a:prstGeom>
          <a:noFill/>
          <a:ln>
            <a:noFill/>
          </a:ln>
          <a:effectLst/>
          <a:extLst/>
        </p:spPr>
        <p:txBody>
          <a:bodyPr vert="horz" wrap="square" lIns="0" tIns="71415" rIns="0" bIns="71415" numCol="1" anchor="ctr" anchorCtr="0" compatLnSpc="1">
            <a:prstTxWarp prst="textNoShape">
              <a:avLst/>
            </a:prstTxWarp>
            <a:spAutoFit/>
          </a:bodyPr>
          <a:lstStyle/>
          <a:p>
            <a:pPr marL="742950" indent="-742950" defTabSz="685800" eaLnBrk="0" fontAlgn="base" hangingPunct="0">
              <a:spcBef>
                <a:spcPct val="0"/>
              </a:spcBef>
              <a:spcAft>
                <a:spcPct val="0"/>
              </a:spcAft>
              <a:buAutoNum type="arabicPeriod"/>
            </a:pPr>
            <a:r>
              <a:rPr lang="vi-VN" sz="2400" b="1" dirty="0" smtClean="0">
                <a:solidFill>
                  <a:schemeClr val="tx1">
                    <a:lumMod val="85000"/>
                    <a:lumOff val="15000"/>
                  </a:schemeClr>
                </a:solidFill>
                <a:latin typeface="Times New Roman (Headings)"/>
              </a:rPr>
              <a:t>Machine Learning</a:t>
            </a:r>
          </a:p>
          <a:p>
            <a:pPr marL="742950" indent="-742950" defTabSz="685800" eaLnBrk="0" fontAlgn="base" hangingPunct="0">
              <a:spcBef>
                <a:spcPct val="0"/>
              </a:spcBef>
              <a:spcAft>
                <a:spcPct val="0"/>
              </a:spcAft>
              <a:buAutoNum type="arabicPeriod"/>
            </a:pPr>
            <a:endParaRPr lang="vi-VN" sz="2400" b="1" dirty="0" smtClean="0">
              <a:solidFill>
                <a:schemeClr val="tx1">
                  <a:lumMod val="85000"/>
                  <a:lumOff val="15000"/>
                </a:schemeClr>
              </a:solidFill>
              <a:latin typeface="Times New Roman (Headings)"/>
            </a:endParaRPr>
          </a:p>
          <a:p>
            <a:pPr marL="742950" indent="-742950" defTabSz="685800" eaLnBrk="0" fontAlgn="base" hangingPunct="0">
              <a:spcBef>
                <a:spcPct val="0"/>
              </a:spcBef>
              <a:spcAft>
                <a:spcPct val="0"/>
              </a:spcAft>
              <a:buFontTx/>
              <a:buAutoNum type="arabicPeriod"/>
            </a:pPr>
            <a:r>
              <a:rPr lang="vi-VN" sz="2400" b="1" dirty="0">
                <a:solidFill>
                  <a:schemeClr val="tx1">
                    <a:lumMod val="85000"/>
                    <a:lumOff val="15000"/>
                  </a:schemeClr>
                </a:solidFill>
                <a:latin typeface="Times New Roman (Headings)"/>
              </a:rPr>
              <a:t>Decision </a:t>
            </a:r>
            <a:r>
              <a:rPr lang="vi-VN" sz="2400" b="1" dirty="0" smtClean="0">
                <a:solidFill>
                  <a:schemeClr val="tx1">
                    <a:lumMod val="85000"/>
                    <a:lumOff val="15000"/>
                  </a:schemeClr>
                </a:solidFill>
                <a:latin typeface="Times New Roman (Headings)"/>
              </a:rPr>
              <a:t>Trees</a:t>
            </a:r>
          </a:p>
          <a:p>
            <a:pPr marL="742950" indent="-742950" defTabSz="685800" eaLnBrk="0" fontAlgn="base" hangingPunct="0">
              <a:spcBef>
                <a:spcPct val="0"/>
              </a:spcBef>
              <a:spcAft>
                <a:spcPct val="0"/>
              </a:spcAft>
              <a:buFontTx/>
              <a:buAutoNum type="arabicPeriod"/>
            </a:pPr>
            <a:endParaRPr lang="vi-VN" sz="2400" b="1" dirty="0">
              <a:solidFill>
                <a:schemeClr val="tx1">
                  <a:lumMod val="85000"/>
                  <a:lumOff val="15000"/>
                </a:schemeClr>
              </a:solidFill>
              <a:latin typeface="Times New Roman (Headings)"/>
            </a:endParaRPr>
          </a:p>
          <a:p>
            <a:pPr marL="742950" indent="-742950" defTabSz="685800" eaLnBrk="0" fontAlgn="base" hangingPunct="0">
              <a:spcBef>
                <a:spcPct val="0"/>
              </a:spcBef>
              <a:spcAft>
                <a:spcPct val="0"/>
              </a:spcAft>
              <a:buFontTx/>
              <a:buAutoNum type="arabicPeriod"/>
            </a:pPr>
            <a:r>
              <a:rPr lang="vi-VN" sz="2400" b="1" dirty="0" smtClean="0">
                <a:solidFill>
                  <a:schemeClr val="tx1">
                    <a:lumMod val="85000"/>
                    <a:lumOff val="15000"/>
                  </a:schemeClr>
                </a:solidFill>
                <a:latin typeface="Times New Roman (Headings)"/>
              </a:rPr>
              <a:t>Random </a:t>
            </a:r>
            <a:r>
              <a:rPr lang="vi-VN" sz="2400" b="1" dirty="0">
                <a:solidFill>
                  <a:schemeClr val="tx1">
                    <a:lumMod val="85000"/>
                    <a:lumOff val="15000"/>
                  </a:schemeClr>
                </a:solidFill>
                <a:latin typeface="Times New Roman (Headings)"/>
              </a:rPr>
              <a:t>Forest</a:t>
            </a:r>
          </a:p>
          <a:p>
            <a:pPr marL="228600" indent="-228600" defTabSz="685800" eaLnBrk="0" fontAlgn="base" hangingPunct="0">
              <a:spcBef>
                <a:spcPct val="0"/>
              </a:spcBef>
              <a:spcAft>
                <a:spcPct val="0"/>
              </a:spcAft>
              <a:buAutoNum type="arabicPeriod"/>
            </a:pPr>
            <a:endParaRPr lang="en-US" altLang="en-US" sz="600" dirty="0">
              <a:latin typeface="Arial" panose="020B0604020202020204" pitchFamily="34" charset="0"/>
            </a:endParaRPr>
          </a:p>
        </p:txBody>
      </p:sp>
    </p:spTree>
    <p:extLst>
      <p:ext uri="{BB962C8B-B14F-4D97-AF65-F5344CB8AC3E}">
        <p14:creationId xmlns:p14="http://schemas.microsoft.com/office/powerpoint/2010/main" val="29671311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20</a:t>
            </a:fld>
            <a:endParaRPr lang="en-US"/>
          </a:p>
        </p:txBody>
      </p:sp>
      <p:sp>
        <p:nvSpPr>
          <p:cNvPr id="8" name="Rectangle 7"/>
          <p:cNvSpPr/>
          <p:nvPr/>
        </p:nvSpPr>
        <p:spPr>
          <a:xfrm>
            <a:off x="566671" y="1633570"/>
            <a:ext cx="8577329"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i="1" dirty="0" smtClean="0">
                <a:latin typeface="+mj-lt"/>
              </a:rPr>
              <a:t>Entropy của 1 sample đo lường sự HỖN LOẠN trong một mẫu</a:t>
            </a:r>
            <a:endParaRPr lang="vi-VN" sz="2400" b="1" i="1" dirty="0">
              <a:latin typeface="+mj-lt"/>
            </a:endParaRPr>
          </a:p>
        </p:txBody>
      </p:sp>
      <p:pic>
        <p:nvPicPr>
          <p:cNvPr id="9" name="Picture 8"/>
          <p:cNvPicPr>
            <a:picLocks noChangeAspect="1"/>
          </p:cNvPicPr>
          <p:nvPr/>
        </p:nvPicPr>
        <p:blipFill>
          <a:blip r:embed="rId2"/>
          <a:stretch>
            <a:fillRect/>
          </a:stretch>
        </p:blipFill>
        <p:spPr>
          <a:xfrm>
            <a:off x="1442433" y="3087088"/>
            <a:ext cx="2268750" cy="1605969"/>
          </a:xfrm>
          <a:prstGeom prst="rect">
            <a:avLst/>
          </a:prstGeom>
        </p:spPr>
      </p:pic>
      <p:pic>
        <p:nvPicPr>
          <p:cNvPr id="10" name="Picture 9"/>
          <p:cNvPicPr>
            <a:picLocks noChangeAspect="1"/>
          </p:cNvPicPr>
          <p:nvPr/>
        </p:nvPicPr>
        <p:blipFill>
          <a:blip r:embed="rId3"/>
          <a:stretch>
            <a:fillRect/>
          </a:stretch>
        </p:blipFill>
        <p:spPr>
          <a:xfrm>
            <a:off x="5241299" y="3510392"/>
            <a:ext cx="2022385" cy="759363"/>
          </a:xfrm>
          <a:prstGeom prst="rect">
            <a:avLst/>
          </a:prstGeom>
        </p:spPr>
      </p:pic>
    </p:spTree>
    <p:extLst>
      <p:ext uri="{BB962C8B-B14F-4D97-AF65-F5344CB8AC3E}">
        <p14:creationId xmlns:p14="http://schemas.microsoft.com/office/powerpoint/2010/main" val="20889766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21</a:t>
            </a:fld>
            <a:endParaRPr lang="en-US"/>
          </a:p>
        </p:txBody>
      </p:sp>
      <p:sp>
        <p:nvSpPr>
          <p:cNvPr id="8" name="Rectangle 7"/>
          <p:cNvSpPr/>
          <p:nvPr/>
        </p:nvSpPr>
        <p:spPr>
          <a:xfrm>
            <a:off x="549230" y="1508622"/>
            <a:ext cx="5370489"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i="1" dirty="0" smtClean="0">
                <a:latin typeface="+mj-lt"/>
              </a:rPr>
              <a:t>Entropy cho một mẫu (sample )có k lớp: </a:t>
            </a:r>
            <a:endParaRPr lang="vi-VN" sz="2400" b="1" i="1" dirty="0">
              <a:latin typeface="+mj-lt"/>
            </a:endParaRPr>
          </a:p>
        </p:txBody>
      </p:sp>
      <p:pic>
        <p:nvPicPr>
          <p:cNvPr id="2" name="Picture 1"/>
          <p:cNvPicPr>
            <a:picLocks noChangeAspect="1"/>
          </p:cNvPicPr>
          <p:nvPr/>
        </p:nvPicPr>
        <p:blipFill>
          <a:blip r:embed="rId2"/>
          <a:stretch>
            <a:fillRect/>
          </a:stretch>
        </p:blipFill>
        <p:spPr>
          <a:xfrm>
            <a:off x="615905" y="2600556"/>
            <a:ext cx="7921795" cy="1822714"/>
          </a:xfrm>
          <a:prstGeom prst="rect">
            <a:avLst/>
          </a:prstGeom>
        </p:spPr>
      </p:pic>
    </p:spTree>
    <p:extLst>
      <p:ext uri="{BB962C8B-B14F-4D97-AF65-F5344CB8AC3E}">
        <p14:creationId xmlns:p14="http://schemas.microsoft.com/office/powerpoint/2010/main" val="3843104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22</a:t>
            </a:fld>
            <a:endParaRPr lang="en-US"/>
          </a:p>
        </p:txBody>
      </p:sp>
      <p:sp>
        <p:nvSpPr>
          <p:cNvPr id="6" name="Rectangle 5"/>
          <p:cNvSpPr/>
          <p:nvPr/>
        </p:nvSpPr>
        <p:spPr>
          <a:xfrm>
            <a:off x="487251" y="767494"/>
            <a:ext cx="3425780" cy="646331"/>
          </a:xfrm>
          <a:prstGeom prst="rect">
            <a:avLst/>
          </a:prstGeom>
        </p:spPr>
        <p:txBody>
          <a:bodyPr wrap="square">
            <a:spAutoFit/>
          </a:bodyPr>
          <a:lstStyle/>
          <a:p>
            <a:r>
              <a:rPr lang="en-US" b="1" dirty="0">
                <a:solidFill>
                  <a:srgbClr val="000000"/>
                </a:solidFill>
                <a:latin typeface="LMRoman12-Bold"/>
              </a:rPr>
              <a:t>Entropy </a:t>
            </a:r>
            <a:r>
              <a:rPr lang="en-US" b="1" dirty="0" err="1" smtClean="0">
                <a:solidFill>
                  <a:srgbClr val="000000"/>
                </a:solidFill>
                <a:latin typeface="LMRoman12-Bold"/>
              </a:rPr>
              <a:t>cho</a:t>
            </a:r>
            <a:r>
              <a:rPr lang="en-US" b="1" dirty="0" smtClean="0">
                <a:solidFill>
                  <a:srgbClr val="000000"/>
                </a:solidFill>
                <a:latin typeface="LMRoman12-Bold"/>
              </a:rPr>
              <a:t> </a:t>
            </a:r>
            <a:r>
              <a:rPr lang="en-US" b="1" dirty="0" err="1" smtClean="0">
                <a:solidFill>
                  <a:srgbClr val="000000"/>
                </a:solidFill>
                <a:latin typeface="LMRoman12-Bold"/>
              </a:rPr>
              <a:t>biến</a:t>
            </a:r>
            <a:r>
              <a:rPr lang="en-US" b="1" dirty="0">
                <a:solidFill>
                  <a:srgbClr val="000000"/>
                </a:solidFill>
                <a:latin typeface="LMRoman12-Bold"/>
              </a:rPr>
              <a:t> </a:t>
            </a:r>
            <a:r>
              <a:rPr lang="en-US" b="1" dirty="0" smtClean="0">
                <a:solidFill>
                  <a:srgbClr val="000000"/>
                </a:solidFill>
                <a:latin typeface="LMRoman12-Bold"/>
              </a:rPr>
              <a:t>2 </a:t>
            </a:r>
            <a:r>
              <a:rPr lang="en-US" b="1" dirty="0" err="1" smtClean="0">
                <a:solidFill>
                  <a:srgbClr val="000000"/>
                </a:solidFill>
                <a:latin typeface="LMRoman12-Bold"/>
              </a:rPr>
              <a:t>lớp</a:t>
            </a:r>
            <a:r>
              <a:rPr lang="en-US" b="1" dirty="0">
                <a:solidFill>
                  <a:srgbClr val="000000"/>
                </a:solidFill>
                <a:latin typeface="LMRoman12-Bold"/>
              </a:rPr>
              <a:t> </a:t>
            </a:r>
            <a:r>
              <a:rPr lang="en-US" b="1" dirty="0" smtClean="0">
                <a:solidFill>
                  <a:srgbClr val="000000"/>
                </a:solidFill>
                <a:latin typeface="LMRoman12-Bold"/>
              </a:rPr>
              <a:t>{0,1}</a:t>
            </a:r>
            <a:r>
              <a:rPr lang="en-US" dirty="0"/>
              <a:t/>
            </a:r>
            <a:br>
              <a:rPr lang="en-US" dirty="0"/>
            </a:br>
            <a:endParaRPr lang="vi-V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63" y="1413825"/>
            <a:ext cx="3483044" cy="4871065"/>
          </a:xfrm>
          <a:prstGeom prst="rect">
            <a:avLst/>
          </a:prstGeom>
        </p:spPr>
      </p:pic>
      <p:sp>
        <p:nvSpPr>
          <p:cNvPr id="10" name="Rectangle 9"/>
          <p:cNvSpPr/>
          <p:nvPr/>
        </p:nvSpPr>
        <p:spPr>
          <a:xfrm>
            <a:off x="3913031" y="2034585"/>
            <a:ext cx="5087155" cy="2954655"/>
          </a:xfrm>
          <a:prstGeom prst="rect">
            <a:avLst/>
          </a:prstGeom>
        </p:spPr>
        <p:txBody>
          <a:bodyPr wrap="square">
            <a:spAutoFit/>
          </a:bodyPr>
          <a:lstStyle/>
          <a:p>
            <a:r>
              <a:rPr lang="en-US" sz="2400" b="1" dirty="0" smtClean="0">
                <a:solidFill>
                  <a:srgbClr val="000000"/>
                </a:solidFill>
                <a:latin typeface="Times New Roman" panose="02020603050405020304" pitchFamily="18" charset="0"/>
                <a:cs typeface="Times New Roman" panose="02020603050405020304" pitchFamily="18" charset="0"/>
              </a:rPr>
              <a:t>- Entropy Max = 1 </a:t>
            </a:r>
            <a:r>
              <a:rPr lang="en-US" sz="2400" b="1" dirty="0" err="1" smtClean="0">
                <a:solidFill>
                  <a:srgbClr val="000000"/>
                </a:solidFill>
                <a:latin typeface="Times New Roman" panose="02020603050405020304" pitchFamily="18" charset="0"/>
                <a:cs typeface="Times New Roman" panose="02020603050405020304" pitchFamily="18" charset="0"/>
              </a:rPr>
              <a:t>khi</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xác</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suất</a:t>
            </a:r>
            <a:r>
              <a:rPr lang="en-US" sz="2400" b="1" dirty="0" smtClean="0">
                <a:solidFill>
                  <a:srgbClr val="000000"/>
                </a:solidFill>
                <a:latin typeface="Times New Roman" panose="02020603050405020304" pitchFamily="18" charset="0"/>
                <a:cs typeface="Times New Roman" panose="02020603050405020304" pitchFamily="18" charset="0"/>
              </a:rPr>
              <a:t> =0.5. </a:t>
            </a:r>
          </a:p>
          <a:p>
            <a:endParaRPr lang="en-US" sz="2400" b="1" dirty="0" smtClean="0">
              <a:solidFill>
                <a:srgbClr val="000000"/>
              </a:solidFill>
              <a:latin typeface="Times New Roman" panose="02020603050405020304" pitchFamily="18" charset="0"/>
              <a:cs typeface="Times New Roman" panose="02020603050405020304" pitchFamily="18" charset="0"/>
            </a:endParaRPr>
          </a:p>
          <a:p>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Khi</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đó</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sự</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hỗn</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loạn</a:t>
            </a:r>
            <a:r>
              <a:rPr lang="en-US" sz="2400" b="1" dirty="0" smtClean="0">
                <a:solidFill>
                  <a:srgbClr val="000000"/>
                </a:solidFill>
                <a:latin typeface="Times New Roman" panose="02020603050405020304" pitchFamily="18" charset="0"/>
                <a:cs typeface="Times New Roman" panose="02020603050405020304" pitchFamily="18" charset="0"/>
              </a:rPr>
              <a:t> hay </a:t>
            </a:r>
            <a:r>
              <a:rPr lang="en-US" sz="2400" b="1" dirty="0" err="1" smtClean="0">
                <a:solidFill>
                  <a:srgbClr val="000000"/>
                </a:solidFill>
                <a:latin typeface="Times New Roman" panose="02020603050405020304" pitchFamily="18" charset="0"/>
                <a:cs typeface="Times New Roman" panose="02020603050405020304" pitchFamily="18" charset="0"/>
              </a:rPr>
              <a:t>sự</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không</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chắc</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chắn</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là</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cao</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nhất</a:t>
            </a:r>
            <a:r>
              <a:rPr lang="en-US" sz="2400" b="1" dirty="0" smtClean="0">
                <a:solidFill>
                  <a:srgbClr val="000000"/>
                </a:solidFill>
                <a:latin typeface="Times New Roman" panose="02020603050405020304" pitchFamily="18" charset="0"/>
                <a:cs typeface="Times New Roman" panose="02020603050405020304" pitchFamily="18" charset="0"/>
              </a:rPr>
              <a:t>.</a:t>
            </a:r>
          </a:p>
          <a:p>
            <a:endParaRPr lang="en-US" sz="2400" b="1" dirty="0" smtClean="0">
              <a:solidFill>
                <a:srgbClr val="000000"/>
              </a:solidFill>
              <a:latin typeface="Times New Roman" panose="02020603050405020304" pitchFamily="18" charset="0"/>
              <a:ea typeface="Kozuka Mincho Pro B" panose="02020800000000000000" pitchFamily="18" charset="-128"/>
              <a:cs typeface="Times New Roman" panose="02020603050405020304" pitchFamily="18" charset="0"/>
            </a:endParaRPr>
          </a:p>
          <a:p>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Khi</a:t>
            </a:r>
            <a:r>
              <a:rPr lang="en-US" sz="2400" b="1" dirty="0" smtClean="0">
                <a:solidFill>
                  <a:srgbClr val="000000"/>
                </a:solidFill>
                <a:latin typeface="Times New Roman" panose="02020603050405020304" pitchFamily="18" charset="0"/>
                <a:cs typeface="Times New Roman" panose="02020603050405020304" pitchFamily="18" charset="0"/>
              </a:rPr>
              <a:t> p(x=1) = p(x=0) = 0.5 </a:t>
            </a:r>
            <a:r>
              <a:rPr lang="en-US" sz="2400" b="1" dirty="0" err="1" smtClean="0">
                <a:solidFill>
                  <a:srgbClr val="000000"/>
                </a:solidFill>
                <a:latin typeface="Times New Roman" panose="02020603050405020304" pitchFamily="18" charset="0"/>
                <a:cs typeface="Times New Roman" panose="02020603050405020304" pitchFamily="18" charset="0"/>
              </a:rPr>
              <a:t>thì</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khi</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đó</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có</a:t>
            </a:r>
            <a:r>
              <a:rPr lang="en-US" sz="2400" b="1" dirty="0" smtClean="0">
                <a:solidFill>
                  <a:srgbClr val="000000"/>
                </a:solidFill>
                <a:latin typeface="Times New Roman" panose="02020603050405020304" pitchFamily="18" charset="0"/>
                <a:cs typeface="Times New Roman" panose="02020603050405020304" pitchFamily="18" charset="0"/>
              </a:rPr>
              <a:t> 50-50 </a:t>
            </a:r>
            <a:r>
              <a:rPr lang="en-US" sz="2400" b="1" dirty="0" err="1" smtClean="0">
                <a:solidFill>
                  <a:srgbClr val="000000"/>
                </a:solidFill>
                <a:latin typeface="Times New Roman" panose="02020603050405020304" pitchFamily="18" charset="0"/>
                <a:cs typeface="Times New Roman" panose="02020603050405020304" pitchFamily="18" charset="0"/>
              </a:rPr>
              <a:t>cơ</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hội</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hoặc</a:t>
            </a:r>
            <a:r>
              <a:rPr lang="en-US" sz="2400" b="1" dirty="0" smtClean="0">
                <a:solidFill>
                  <a:srgbClr val="000000"/>
                </a:solidFill>
                <a:latin typeface="Times New Roman" panose="02020603050405020304" pitchFamily="18" charset="0"/>
                <a:cs typeface="Times New Roman" panose="02020603050405020304" pitchFamily="18" charset="0"/>
              </a:rPr>
              <a:t> x=1 </a:t>
            </a:r>
            <a:r>
              <a:rPr lang="en-US" sz="2400" b="1" dirty="0" err="1" smtClean="0">
                <a:solidFill>
                  <a:srgbClr val="000000"/>
                </a:solidFill>
                <a:latin typeface="Times New Roman" panose="02020603050405020304" pitchFamily="18" charset="0"/>
                <a:cs typeface="Times New Roman" panose="02020603050405020304" pitchFamily="18" charset="0"/>
              </a:rPr>
              <a:t>hoặc</a:t>
            </a:r>
            <a:r>
              <a:rPr lang="en-US" sz="2400" b="1" dirty="0" smtClean="0">
                <a:solidFill>
                  <a:srgbClr val="000000"/>
                </a:solidFill>
                <a:latin typeface="Times New Roman" panose="02020603050405020304" pitchFamily="18" charset="0"/>
                <a:cs typeface="Times New Roman" panose="02020603050405020304" pitchFamily="18" charset="0"/>
              </a:rPr>
              <a:t> x=0</a:t>
            </a:r>
            <a:r>
              <a:rPr lang="en-US" dirty="0"/>
              <a:t/>
            </a:r>
            <a:br>
              <a:rPr lang="en-US" dirty="0"/>
            </a:br>
            <a:endParaRPr lang="vi-VN" dirty="0"/>
          </a:p>
        </p:txBody>
      </p:sp>
    </p:spTree>
    <p:extLst>
      <p:ext uri="{BB962C8B-B14F-4D97-AF65-F5344CB8AC3E}">
        <p14:creationId xmlns:p14="http://schemas.microsoft.com/office/powerpoint/2010/main" val="37863463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23</a:t>
            </a:fld>
            <a:endParaRPr lang="en-US"/>
          </a:p>
        </p:txBody>
      </p:sp>
      <p:sp>
        <p:nvSpPr>
          <p:cNvPr id="6" name="Rectangle 5"/>
          <p:cNvSpPr/>
          <p:nvPr/>
        </p:nvSpPr>
        <p:spPr>
          <a:xfrm>
            <a:off x="487251" y="767494"/>
            <a:ext cx="3425780" cy="646331"/>
          </a:xfrm>
          <a:prstGeom prst="rect">
            <a:avLst/>
          </a:prstGeom>
        </p:spPr>
        <p:txBody>
          <a:bodyPr wrap="square">
            <a:spAutoFit/>
          </a:bodyPr>
          <a:lstStyle/>
          <a:p>
            <a:r>
              <a:rPr lang="en-US" b="1" dirty="0">
                <a:solidFill>
                  <a:srgbClr val="000000"/>
                </a:solidFill>
                <a:latin typeface="LMRoman12-Bold"/>
              </a:rPr>
              <a:t>Entropy </a:t>
            </a:r>
            <a:r>
              <a:rPr lang="en-US" b="1" dirty="0" err="1" smtClean="0">
                <a:solidFill>
                  <a:srgbClr val="000000"/>
                </a:solidFill>
                <a:latin typeface="LMRoman12-Bold"/>
              </a:rPr>
              <a:t>cho</a:t>
            </a:r>
            <a:r>
              <a:rPr lang="en-US" b="1" dirty="0" smtClean="0">
                <a:solidFill>
                  <a:srgbClr val="000000"/>
                </a:solidFill>
                <a:latin typeface="LMRoman12-Bold"/>
              </a:rPr>
              <a:t> </a:t>
            </a:r>
            <a:r>
              <a:rPr lang="en-US" b="1" dirty="0" err="1" smtClean="0">
                <a:solidFill>
                  <a:srgbClr val="000000"/>
                </a:solidFill>
                <a:latin typeface="LMRoman12-Bold"/>
              </a:rPr>
              <a:t>biến</a:t>
            </a:r>
            <a:r>
              <a:rPr lang="en-US" b="1" dirty="0">
                <a:solidFill>
                  <a:srgbClr val="000000"/>
                </a:solidFill>
                <a:latin typeface="LMRoman12-Bold"/>
              </a:rPr>
              <a:t> </a:t>
            </a:r>
            <a:r>
              <a:rPr lang="en-US" b="1" dirty="0" smtClean="0">
                <a:solidFill>
                  <a:srgbClr val="000000"/>
                </a:solidFill>
                <a:latin typeface="LMRoman12-Bold"/>
              </a:rPr>
              <a:t>2 </a:t>
            </a:r>
            <a:r>
              <a:rPr lang="en-US" b="1" dirty="0" err="1" smtClean="0">
                <a:solidFill>
                  <a:srgbClr val="000000"/>
                </a:solidFill>
                <a:latin typeface="LMRoman12-Bold"/>
              </a:rPr>
              <a:t>lớp</a:t>
            </a:r>
            <a:r>
              <a:rPr lang="en-US" b="1" dirty="0">
                <a:solidFill>
                  <a:srgbClr val="000000"/>
                </a:solidFill>
                <a:latin typeface="LMRoman12-Bold"/>
              </a:rPr>
              <a:t> </a:t>
            </a:r>
            <a:r>
              <a:rPr lang="en-US" b="1" dirty="0" smtClean="0">
                <a:solidFill>
                  <a:srgbClr val="000000"/>
                </a:solidFill>
                <a:latin typeface="LMRoman12-Bold"/>
              </a:rPr>
              <a:t>{0,1}</a:t>
            </a:r>
            <a:r>
              <a:rPr lang="en-US" dirty="0"/>
              <a:t/>
            </a:r>
            <a:br>
              <a:rPr lang="en-US" dirty="0"/>
            </a:br>
            <a:endParaRPr lang="vi-V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63" y="1413825"/>
            <a:ext cx="3483044" cy="4871065"/>
          </a:xfrm>
          <a:prstGeom prst="rect">
            <a:avLst/>
          </a:prstGeom>
        </p:spPr>
      </p:pic>
      <p:sp>
        <p:nvSpPr>
          <p:cNvPr id="10" name="Rectangle 9"/>
          <p:cNvSpPr/>
          <p:nvPr/>
        </p:nvSpPr>
        <p:spPr>
          <a:xfrm>
            <a:off x="3913031" y="2230252"/>
            <a:ext cx="4638541" cy="1569660"/>
          </a:xfrm>
          <a:prstGeom prst="rect">
            <a:avLst/>
          </a:prstGeom>
        </p:spPr>
        <p:txBody>
          <a:bodyPr wrap="square">
            <a:spAutoFit/>
          </a:bodyPr>
          <a:lstStyle/>
          <a:p>
            <a:pPr marL="342900" indent="-342900">
              <a:buFontTx/>
              <a:buChar char="-"/>
            </a:pPr>
            <a:r>
              <a:rPr lang="en-US" sz="2400" b="1" dirty="0" smtClean="0">
                <a:solidFill>
                  <a:srgbClr val="000000"/>
                </a:solidFill>
                <a:latin typeface="Times New Roman" panose="02020603050405020304" pitchFamily="18" charset="0"/>
                <a:cs typeface="Times New Roman" panose="02020603050405020304" pitchFamily="18" charset="0"/>
              </a:rPr>
              <a:t> Entropy = </a:t>
            </a:r>
            <a:r>
              <a:rPr lang="en-US" sz="2400" b="1" dirty="0">
                <a:solidFill>
                  <a:srgbClr val="000000"/>
                </a:solidFill>
                <a:latin typeface="Times New Roman" panose="02020603050405020304" pitchFamily="18" charset="0"/>
                <a:cs typeface="Times New Roman" panose="02020603050405020304" pitchFamily="18" charset="0"/>
              </a:rPr>
              <a:t>0</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tối</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thiểu</a:t>
            </a:r>
            <a:r>
              <a:rPr lang="en-US" sz="2400" b="1" dirty="0" smtClean="0">
                <a:solidFill>
                  <a:srgbClr val="000000"/>
                </a:solidFill>
                <a:latin typeface="Times New Roman" panose="02020603050405020304" pitchFamily="18" charset="0"/>
                <a:cs typeface="Times New Roman" panose="02020603050405020304" pitchFamily="18" charset="0"/>
              </a:rPr>
              <a:t>)</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khi</a:t>
            </a:r>
            <a:r>
              <a:rPr lang="en-US" sz="2400" b="1" dirty="0" smtClean="0">
                <a:solidFill>
                  <a:srgbClr val="000000"/>
                </a:solidFill>
                <a:latin typeface="Times New Roman" panose="02020603050405020304" pitchFamily="18" charset="0"/>
                <a:cs typeface="Times New Roman" panose="02020603050405020304" pitchFamily="18" charset="0"/>
              </a:rPr>
              <a:t>:</a:t>
            </a:r>
          </a:p>
          <a:p>
            <a:r>
              <a:rPr lang="en-US" sz="2400" b="1" dirty="0">
                <a:solidFill>
                  <a:srgbClr val="000000"/>
                </a:solidFill>
                <a:latin typeface="Times New Roman" panose="02020603050405020304" pitchFamily="18" charset="0"/>
                <a:cs typeface="Times New Roman" panose="02020603050405020304" pitchFamily="18" charset="0"/>
              </a:rPr>
              <a:t> </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a:solidFill>
                  <a:srgbClr val="000000"/>
                </a:solidFill>
                <a:latin typeface="Times New Roman" panose="02020603050405020304" pitchFamily="18" charset="0"/>
                <a:cs typeface="Times New Roman" panose="02020603050405020304" pitchFamily="18" charset="0"/>
              </a:rPr>
              <a:t>p(x=1) </a:t>
            </a:r>
            <a:r>
              <a:rPr lang="en-US" sz="2400" b="1" dirty="0" smtClean="0">
                <a:solidFill>
                  <a:srgbClr val="000000"/>
                </a:solidFill>
                <a:latin typeface="Times New Roman" panose="02020603050405020304" pitchFamily="18" charset="0"/>
                <a:cs typeface="Times New Roman" panose="02020603050405020304" pitchFamily="18" charset="0"/>
              </a:rPr>
              <a:t>=1 </a:t>
            </a:r>
            <a:r>
              <a:rPr lang="en-US" sz="2400" b="1" dirty="0" err="1" smtClean="0">
                <a:solidFill>
                  <a:srgbClr val="000000"/>
                </a:solidFill>
                <a:latin typeface="Times New Roman" panose="02020603050405020304" pitchFamily="18" charset="0"/>
                <a:cs typeface="Times New Roman" panose="02020603050405020304" pitchFamily="18" charset="0"/>
              </a:rPr>
              <a:t>hoặc</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a:solidFill>
                  <a:srgbClr val="000000"/>
                </a:solidFill>
                <a:latin typeface="Times New Roman" panose="02020603050405020304" pitchFamily="18" charset="0"/>
                <a:cs typeface="Times New Roman" panose="02020603050405020304" pitchFamily="18" charset="0"/>
              </a:rPr>
              <a:t>p(x=0) = 1</a:t>
            </a:r>
            <a:endParaRPr lang="en-US" sz="2400" b="1" dirty="0" smtClean="0">
              <a:solidFill>
                <a:srgbClr val="000000"/>
              </a:solidFill>
              <a:latin typeface="Times New Roman" panose="02020603050405020304" pitchFamily="18" charset="0"/>
              <a:cs typeface="Times New Roman" panose="02020603050405020304" pitchFamily="18" charset="0"/>
            </a:endParaRPr>
          </a:p>
          <a:p>
            <a:endParaRPr lang="en-US" sz="2400" b="1" dirty="0" smtClean="0">
              <a:solidFill>
                <a:srgbClr val="000000"/>
              </a:solidFill>
              <a:latin typeface="Times New Roman" panose="02020603050405020304" pitchFamily="18" charset="0"/>
              <a:cs typeface="Times New Roman" panose="02020603050405020304" pitchFamily="18" charset="0"/>
            </a:endParaRPr>
          </a:p>
          <a:p>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Khi</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đó</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hoàn</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toàn</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chắc</a:t>
            </a: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err="1" smtClean="0">
                <a:solidFill>
                  <a:srgbClr val="000000"/>
                </a:solidFill>
                <a:latin typeface="Times New Roman" panose="02020603050405020304" pitchFamily="18" charset="0"/>
                <a:cs typeface="Times New Roman" panose="02020603050405020304" pitchFamily="18" charset="0"/>
              </a:rPr>
              <a:t>chắn</a:t>
            </a:r>
            <a:r>
              <a:rPr lang="en-US" sz="2400" b="1" dirty="0" smtClean="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390282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24</a:t>
            </a:fld>
            <a:endParaRPr lang="en-US"/>
          </a:p>
        </p:txBody>
      </p:sp>
      <p:sp>
        <p:nvSpPr>
          <p:cNvPr id="8" name="Rectangle 7"/>
          <p:cNvSpPr/>
          <p:nvPr/>
        </p:nvSpPr>
        <p:spPr>
          <a:xfrm>
            <a:off x="508718" y="1066671"/>
            <a:ext cx="3940933"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i="1" dirty="0" smtClean="0">
                <a:latin typeface="+mj-lt"/>
              </a:rPr>
              <a:t>Entropy cho 1 mẫu có 2 lớp: </a:t>
            </a:r>
            <a:endParaRPr lang="vi-VN" sz="2400" b="1" i="1" dirty="0">
              <a:latin typeface="+mj-lt"/>
            </a:endParaRPr>
          </a:p>
        </p:txBody>
      </p:sp>
      <p:pic>
        <p:nvPicPr>
          <p:cNvPr id="9" name="Picture 8"/>
          <p:cNvPicPr>
            <a:picLocks noChangeAspect="1"/>
          </p:cNvPicPr>
          <p:nvPr/>
        </p:nvPicPr>
        <p:blipFill>
          <a:blip r:embed="rId2"/>
          <a:stretch>
            <a:fillRect/>
          </a:stretch>
        </p:blipFill>
        <p:spPr>
          <a:xfrm>
            <a:off x="3599647" y="1779221"/>
            <a:ext cx="2447771" cy="1732692"/>
          </a:xfrm>
          <a:prstGeom prst="rect">
            <a:avLst/>
          </a:prstGeom>
        </p:spPr>
      </p:pic>
      <p:pic>
        <p:nvPicPr>
          <p:cNvPr id="6" name="Picture 5"/>
          <p:cNvPicPr>
            <a:picLocks noChangeAspect="1"/>
          </p:cNvPicPr>
          <p:nvPr/>
        </p:nvPicPr>
        <p:blipFill>
          <a:blip r:embed="rId3"/>
          <a:stretch>
            <a:fillRect/>
          </a:stretch>
        </p:blipFill>
        <p:spPr>
          <a:xfrm>
            <a:off x="1668349" y="3511913"/>
            <a:ext cx="5981700" cy="1362075"/>
          </a:xfrm>
          <a:prstGeom prst="rect">
            <a:avLst/>
          </a:prstGeom>
        </p:spPr>
      </p:pic>
    </p:spTree>
    <p:extLst>
      <p:ext uri="{BB962C8B-B14F-4D97-AF65-F5344CB8AC3E}">
        <p14:creationId xmlns:p14="http://schemas.microsoft.com/office/powerpoint/2010/main" val="34865075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25</a:t>
            </a:fld>
            <a:endParaRPr lang="en-US"/>
          </a:p>
        </p:txBody>
      </p:sp>
      <p:sp>
        <p:nvSpPr>
          <p:cNvPr id="8" name="Rectangle 7"/>
          <p:cNvSpPr/>
          <p:nvPr/>
        </p:nvSpPr>
        <p:spPr>
          <a:xfrm>
            <a:off x="761924" y="1493893"/>
            <a:ext cx="3940933"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i="1" dirty="0" smtClean="0">
                <a:latin typeface="+mj-lt"/>
              </a:rPr>
              <a:t>Entropy cho 1 mẫu có 3 lớp: </a:t>
            </a:r>
            <a:endParaRPr lang="vi-VN" sz="2400" b="1" i="1" dirty="0">
              <a:latin typeface="+mj-lt"/>
            </a:endParaRPr>
          </a:p>
        </p:txBody>
      </p:sp>
      <p:pic>
        <p:nvPicPr>
          <p:cNvPr id="10" name="Picture 9"/>
          <p:cNvPicPr>
            <a:picLocks noChangeAspect="1"/>
          </p:cNvPicPr>
          <p:nvPr/>
        </p:nvPicPr>
        <p:blipFill>
          <a:blip r:embed="rId2"/>
          <a:stretch>
            <a:fillRect/>
          </a:stretch>
        </p:blipFill>
        <p:spPr>
          <a:xfrm>
            <a:off x="2791912" y="2506005"/>
            <a:ext cx="3315477" cy="1244891"/>
          </a:xfrm>
          <a:prstGeom prst="rect">
            <a:avLst/>
          </a:prstGeom>
        </p:spPr>
      </p:pic>
      <p:pic>
        <p:nvPicPr>
          <p:cNvPr id="6" name="Picture 5"/>
          <p:cNvPicPr>
            <a:picLocks noChangeAspect="1"/>
          </p:cNvPicPr>
          <p:nvPr/>
        </p:nvPicPr>
        <p:blipFill>
          <a:blip r:embed="rId3"/>
          <a:stretch>
            <a:fillRect/>
          </a:stretch>
        </p:blipFill>
        <p:spPr>
          <a:xfrm>
            <a:off x="824248" y="3937675"/>
            <a:ext cx="7679944" cy="524484"/>
          </a:xfrm>
          <a:prstGeom prst="rect">
            <a:avLst/>
          </a:prstGeom>
        </p:spPr>
      </p:pic>
    </p:spTree>
    <p:extLst>
      <p:ext uri="{BB962C8B-B14F-4D97-AF65-F5344CB8AC3E}">
        <p14:creationId xmlns:p14="http://schemas.microsoft.com/office/powerpoint/2010/main" val="42032120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26</a:t>
            </a:fld>
            <a:endParaRPr lang="en-US"/>
          </a:p>
        </p:txBody>
      </p:sp>
      <p:sp>
        <p:nvSpPr>
          <p:cNvPr id="8" name="Rectangle 7"/>
          <p:cNvSpPr/>
          <p:nvPr/>
        </p:nvSpPr>
        <p:spPr>
          <a:xfrm>
            <a:off x="761924" y="1493893"/>
            <a:ext cx="3940933"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i="1" dirty="0" smtClean="0">
                <a:latin typeface="+mj-lt"/>
              </a:rPr>
              <a:t>Entropy để chia tách cây: </a:t>
            </a:r>
            <a:endParaRPr lang="vi-VN" sz="2400" b="1" i="1" dirty="0">
              <a:latin typeface="+mj-lt"/>
            </a:endParaRPr>
          </a:p>
        </p:txBody>
      </p:sp>
      <p:sp>
        <p:nvSpPr>
          <p:cNvPr id="7" name="Rectangle 6"/>
          <p:cNvSpPr/>
          <p:nvPr/>
        </p:nvSpPr>
        <p:spPr>
          <a:xfrm>
            <a:off x="321972" y="2173248"/>
            <a:ext cx="8461421" cy="2954655"/>
          </a:xfrm>
          <a:prstGeom prst="rect">
            <a:avLst/>
          </a:prstGeom>
        </p:spPr>
        <p:txBody>
          <a:bodyPr wrap="square">
            <a:spAutoFit/>
          </a:bodyPr>
          <a:lstStyle/>
          <a:p>
            <a:r>
              <a:rPr lang="vi-VN" sz="2400" dirty="0" smtClean="0">
                <a:latin typeface="+mj-lt"/>
              </a:rPr>
              <a:t>- Entropy </a:t>
            </a:r>
            <a:r>
              <a:rPr lang="vi-VN" sz="2400" dirty="0">
                <a:latin typeface="+mj-lt"/>
              </a:rPr>
              <a:t>rất quan trọng để quyết định chia tách cây vì nó có </a:t>
            </a:r>
            <a:r>
              <a:rPr lang="vi-VN" sz="2400" dirty="0" smtClean="0">
                <a:latin typeface="+mj-lt"/>
              </a:rPr>
              <a:t>thể được </a:t>
            </a:r>
            <a:r>
              <a:rPr lang="vi-VN" sz="2400" dirty="0">
                <a:latin typeface="+mj-lt"/>
              </a:rPr>
              <a:t>sử dụng để tính toán tính đồng </a:t>
            </a:r>
            <a:r>
              <a:rPr lang="vi-VN" sz="2400" dirty="0" smtClean="0">
                <a:latin typeface="+mj-lt"/>
              </a:rPr>
              <a:t>nhất của mẫu</a:t>
            </a:r>
            <a:r>
              <a:rPr lang="vi-VN" sz="2400" dirty="0" smtClean="0">
                <a:latin typeface="+mj-lt"/>
              </a:rPr>
              <a:t>.</a:t>
            </a:r>
          </a:p>
          <a:p>
            <a:endParaRPr lang="vi-VN" sz="2400" dirty="0" smtClean="0">
              <a:latin typeface="+mj-lt"/>
            </a:endParaRPr>
          </a:p>
          <a:p>
            <a:r>
              <a:rPr lang="vi-VN" sz="2400" dirty="0" smtClean="0">
                <a:latin typeface="+mj-lt"/>
              </a:rPr>
              <a:t>- Trong </a:t>
            </a:r>
            <a:r>
              <a:rPr lang="vi-VN" sz="2400" dirty="0">
                <a:latin typeface="+mj-lt"/>
              </a:rPr>
              <a:t>trường hợp phân loại nhị phân, mẫu hoàn toàn đồng nhất khi entropy bằng </a:t>
            </a:r>
            <a:r>
              <a:rPr lang="vi-VN" sz="2400" dirty="0" smtClean="0">
                <a:latin typeface="+mj-lt"/>
              </a:rPr>
              <a:t>không.</a:t>
            </a:r>
          </a:p>
          <a:p>
            <a:endParaRPr lang="vi-VN" sz="2400" dirty="0" smtClean="0">
              <a:latin typeface="+mj-lt"/>
            </a:endParaRPr>
          </a:p>
          <a:p>
            <a:r>
              <a:rPr lang="vi-VN" sz="2400" dirty="0" smtClean="0">
                <a:latin typeface="+mj-lt"/>
              </a:rPr>
              <a:t>-  Độ </a:t>
            </a:r>
            <a:r>
              <a:rPr lang="vi-VN" sz="2400" dirty="0">
                <a:latin typeface="+mj-lt"/>
              </a:rPr>
              <a:t>hỗn loạn càng cao thì tính đồng nhất càng giảm(Entropy cao</a:t>
            </a:r>
            <a:r>
              <a:rPr lang="vi-VN" sz="2400" dirty="0" smtClean="0">
                <a:latin typeface="+mj-lt"/>
              </a:rPr>
              <a:t>).</a:t>
            </a:r>
            <a:endParaRPr lang="vi-VN" sz="2400" dirty="0">
              <a:latin typeface="+mj-lt"/>
            </a:endParaRPr>
          </a:p>
          <a:p>
            <a:endParaRPr lang="vi-VN" dirty="0"/>
          </a:p>
        </p:txBody>
      </p:sp>
    </p:spTree>
    <p:extLst>
      <p:ext uri="{BB962C8B-B14F-4D97-AF65-F5344CB8AC3E}">
        <p14:creationId xmlns:p14="http://schemas.microsoft.com/office/powerpoint/2010/main" val="16049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27</a:t>
            </a:fld>
            <a:endParaRPr lang="en-US"/>
          </a:p>
        </p:txBody>
      </p:sp>
      <p:sp>
        <p:nvSpPr>
          <p:cNvPr id="9" name="Rectangle 8"/>
          <p:cNvSpPr/>
          <p:nvPr/>
        </p:nvSpPr>
        <p:spPr>
          <a:xfrm>
            <a:off x="444324" y="1402935"/>
            <a:ext cx="4771620"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i="1" dirty="0" smtClean="0">
                <a:latin typeface="+mj-lt"/>
              </a:rPr>
              <a:t>Độ lợi thông tin(Information Gain): </a:t>
            </a:r>
            <a:endParaRPr lang="vi-VN" sz="2400" b="1" i="1" dirty="0">
              <a:latin typeface="+mj-lt"/>
            </a:endParaRPr>
          </a:p>
        </p:txBody>
      </p:sp>
      <p:sp>
        <p:nvSpPr>
          <p:cNvPr id="6" name="Rectangle 5"/>
          <p:cNvSpPr/>
          <p:nvPr/>
        </p:nvSpPr>
        <p:spPr>
          <a:xfrm>
            <a:off x="656821" y="2275381"/>
            <a:ext cx="8010658" cy="2273379"/>
          </a:xfrm>
          <a:prstGeom prst="rect">
            <a:avLst/>
          </a:prstGeom>
        </p:spPr>
        <p:txBody>
          <a:bodyPr wrap="square">
            <a:spAutoFit/>
          </a:bodyPr>
          <a:lstStyle/>
          <a:p>
            <a:pPr marL="342900" indent="-342900">
              <a:lnSpc>
                <a:spcPct val="107000"/>
              </a:lnSpc>
              <a:spcAft>
                <a:spcPts val="800"/>
              </a:spcAft>
              <a:buFontTx/>
              <a:buChar char="-"/>
            </a:pPr>
            <a:r>
              <a:rPr lang="vi-VN" sz="2400" b="1" dirty="0" smtClean="0">
                <a:latin typeface="+mj-lt"/>
                <a:ea typeface="Arial" panose="020B0604020202020204" pitchFamily="34" charset="0"/>
                <a:cs typeface="Times New Roman" panose="02020603050405020304" pitchFamily="18" charset="0"/>
              </a:rPr>
              <a:t>Khi </a:t>
            </a:r>
            <a:r>
              <a:rPr lang="vi-VN" sz="2400" b="1" dirty="0">
                <a:latin typeface="+mj-lt"/>
                <a:ea typeface="Arial" panose="020B0604020202020204" pitchFamily="34" charset="0"/>
                <a:cs typeface="Times New Roman" panose="02020603050405020304" pitchFamily="18" charset="0"/>
              </a:rPr>
              <a:t>ta phân chia theo 1 thuộc tính nào đó thì độ hỗn loạn sẽ giảm(Entropy giảm</a:t>
            </a:r>
            <a:r>
              <a:rPr lang="vi-VN" sz="2400" b="1" dirty="0" smtClean="0">
                <a:latin typeface="+mj-lt"/>
                <a:ea typeface="Arial" panose="020B0604020202020204" pitchFamily="34" charset="0"/>
                <a:cs typeface="Times New Roman" panose="02020603050405020304" pitchFamily="18" charset="0"/>
              </a:rPr>
              <a:t>).</a:t>
            </a:r>
          </a:p>
          <a:p>
            <a:pPr marL="342900" indent="-342900">
              <a:lnSpc>
                <a:spcPct val="107000"/>
              </a:lnSpc>
              <a:spcAft>
                <a:spcPts val="800"/>
              </a:spcAft>
              <a:buFontTx/>
              <a:buChar char="-"/>
            </a:pPr>
            <a:endParaRPr lang="vi-VN" sz="2400" dirty="0">
              <a:latin typeface="+mj-lt"/>
              <a:ea typeface="Arial" panose="020B0604020202020204" pitchFamily="34" charset="0"/>
              <a:cs typeface="Times New Roman" panose="02020603050405020304" pitchFamily="18" charset="0"/>
            </a:endParaRPr>
          </a:p>
          <a:p>
            <a:pPr>
              <a:lnSpc>
                <a:spcPct val="107000"/>
              </a:lnSpc>
              <a:spcAft>
                <a:spcPts val="800"/>
              </a:spcAft>
            </a:pPr>
            <a:r>
              <a:rPr lang="vi-VN" sz="2400" b="1" dirty="0" smtClean="0">
                <a:latin typeface="+mj-lt"/>
                <a:ea typeface="Arial" panose="020B0604020202020204" pitchFamily="34" charset="0"/>
                <a:cs typeface="Times New Roman" panose="02020603050405020304" pitchFamily="18" charset="0"/>
              </a:rPr>
              <a:t>-   </a:t>
            </a:r>
            <a:r>
              <a:rPr lang="vi-VN" sz="2400" b="1" i="1" u="sng" dirty="0" smtClean="0">
                <a:latin typeface="+mj-lt"/>
                <a:ea typeface="Arial" panose="020B0604020202020204" pitchFamily="34" charset="0"/>
                <a:cs typeface="Times New Roman" panose="02020603050405020304" pitchFamily="18" charset="0"/>
              </a:rPr>
              <a:t>Độ </a:t>
            </a:r>
            <a:r>
              <a:rPr lang="vi-VN" sz="2400" b="1" i="1" u="sng" dirty="0">
                <a:latin typeface="+mj-lt"/>
                <a:ea typeface="Arial" panose="020B0604020202020204" pitchFamily="34" charset="0"/>
                <a:cs typeface="Times New Roman" panose="02020603050405020304" pitchFamily="18" charset="0"/>
              </a:rPr>
              <a:t>lợi thông tin là sự giảm entropy gây ra bởi sự phân chia theo thuộc tính. </a:t>
            </a:r>
            <a:endParaRPr lang="vi-VN" sz="2400" i="1" u="sng" dirty="0">
              <a:latin typeface="+mj-lt"/>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053160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28</a:t>
            </a:fld>
            <a:endParaRPr lang="en-US"/>
          </a:p>
        </p:txBody>
      </p:sp>
      <p:sp>
        <p:nvSpPr>
          <p:cNvPr id="9" name="Rectangle 8"/>
          <p:cNvSpPr/>
          <p:nvPr/>
        </p:nvSpPr>
        <p:spPr>
          <a:xfrm>
            <a:off x="721217" y="913538"/>
            <a:ext cx="3940933"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i="1" dirty="0" smtClean="0">
                <a:latin typeface="+mj-lt"/>
              </a:rPr>
              <a:t>Độ lợi thông tin: </a:t>
            </a:r>
            <a:endParaRPr lang="vi-VN" sz="2400" b="1" i="1" dirty="0">
              <a:latin typeface="+mj-lt"/>
            </a:endParaRPr>
          </a:p>
        </p:txBody>
      </p:sp>
      <p:sp>
        <p:nvSpPr>
          <p:cNvPr id="6" name="Rectangle 5"/>
          <p:cNvSpPr/>
          <p:nvPr/>
        </p:nvSpPr>
        <p:spPr>
          <a:xfrm>
            <a:off x="296215" y="1695832"/>
            <a:ext cx="8010658" cy="3664080"/>
          </a:xfrm>
          <a:prstGeom prst="rect">
            <a:avLst/>
          </a:prstGeom>
        </p:spPr>
        <p:txBody>
          <a:bodyPr wrap="square">
            <a:spAutoFit/>
          </a:bodyPr>
          <a:lstStyle/>
          <a:p>
            <a:pPr marL="342900" indent="-342900">
              <a:lnSpc>
                <a:spcPct val="107000"/>
              </a:lnSpc>
              <a:spcAft>
                <a:spcPts val="800"/>
              </a:spcAft>
              <a:buFontTx/>
              <a:buChar char="-"/>
            </a:pPr>
            <a:r>
              <a:rPr lang="vi-VN" sz="2400" b="1" i="1" u="sng" dirty="0" smtClean="0">
                <a:latin typeface="+mj-lt"/>
                <a:ea typeface="Arial" panose="020B0604020202020204" pitchFamily="34" charset="0"/>
                <a:cs typeface="Times New Roman" panose="02020603050405020304" pitchFamily="18" charset="0"/>
              </a:rPr>
              <a:t>Nó </a:t>
            </a:r>
            <a:r>
              <a:rPr lang="vi-VN" sz="2400" b="1" i="1" u="sng" dirty="0">
                <a:latin typeface="+mj-lt"/>
                <a:ea typeface="Arial" panose="020B0604020202020204" pitchFamily="34" charset="0"/>
                <a:cs typeface="Times New Roman" panose="02020603050405020304" pitchFamily="18" charset="0"/>
              </a:rPr>
              <a:t>đo lường sự khác biệt Entopy của Node cha và Entropy của node con</a:t>
            </a:r>
            <a:r>
              <a:rPr lang="vi-VN" sz="2400" b="1" dirty="0">
                <a:latin typeface="+mj-lt"/>
                <a:ea typeface="Arial" panose="020B0604020202020204" pitchFamily="34" charset="0"/>
                <a:cs typeface="Times New Roman" panose="02020603050405020304" pitchFamily="18" charset="0"/>
              </a:rPr>
              <a:t>. </a:t>
            </a:r>
            <a:endParaRPr lang="vi-VN" sz="2400" b="1" dirty="0" smtClean="0">
              <a:latin typeface="+mj-lt"/>
              <a:ea typeface="Arial" panose="020B0604020202020204" pitchFamily="34" charset="0"/>
              <a:cs typeface="Times New Roman" panose="02020603050405020304" pitchFamily="18" charset="0"/>
            </a:endParaRPr>
          </a:p>
          <a:p>
            <a:pPr>
              <a:lnSpc>
                <a:spcPct val="107000"/>
              </a:lnSpc>
              <a:spcAft>
                <a:spcPts val="800"/>
              </a:spcAft>
            </a:pPr>
            <a:endParaRPr lang="vi-VN" sz="2400" dirty="0">
              <a:latin typeface="+mj-lt"/>
              <a:ea typeface="Arial" panose="020B0604020202020204" pitchFamily="34" charset="0"/>
              <a:cs typeface="Times New Roman" panose="02020603050405020304" pitchFamily="18" charset="0"/>
            </a:endParaRPr>
          </a:p>
          <a:p>
            <a:pPr marL="342900" indent="-342900">
              <a:lnSpc>
                <a:spcPct val="107000"/>
              </a:lnSpc>
              <a:spcAft>
                <a:spcPts val="800"/>
              </a:spcAft>
              <a:buFontTx/>
              <a:buChar char="-"/>
            </a:pPr>
            <a:r>
              <a:rPr lang="vi-VN" sz="2400" b="1" dirty="0" smtClean="0">
                <a:latin typeface="+mj-lt"/>
                <a:ea typeface="Arial" panose="020B0604020202020204" pitchFamily="34" charset="0"/>
                <a:cs typeface="Times New Roman" panose="02020603050405020304" pitchFamily="18" charset="0"/>
              </a:rPr>
              <a:t>Thuộc </a:t>
            </a:r>
            <a:r>
              <a:rPr lang="vi-VN" sz="2400" b="1" dirty="0">
                <a:latin typeface="+mj-lt"/>
                <a:ea typeface="Arial" panose="020B0604020202020204" pitchFamily="34" charset="0"/>
                <a:cs typeface="Times New Roman" panose="02020603050405020304" pitchFamily="18" charset="0"/>
              </a:rPr>
              <a:t>tính có độ lợi thông tin cao nhất sẽ chọn làm node gốc</a:t>
            </a:r>
            <a:r>
              <a:rPr lang="vi-VN" sz="2400" b="1" dirty="0" smtClean="0">
                <a:latin typeface="+mj-lt"/>
                <a:ea typeface="Arial" panose="020B0604020202020204" pitchFamily="34" charset="0"/>
                <a:cs typeface="Times New Roman" panose="02020603050405020304" pitchFamily="18" charset="0"/>
              </a:rPr>
              <a:t>.</a:t>
            </a:r>
          </a:p>
          <a:p>
            <a:pPr>
              <a:lnSpc>
                <a:spcPct val="107000"/>
              </a:lnSpc>
              <a:spcAft>
                <a:spcPts val="800"/>
              </a:spcAft>
            </a:pPr>
            <a:endParaRPr lang="vi-VN" sz="2400" dirty="0">
              <a:latin typeface="+mj-lt"/>
              <a:ea typeface="Arial" panose="020B0604020202020204" pitchFamily="34" charset="0"/>
              <a:cs typeface="Times New Roman" panose="02020603050405020304" pitchFamily="18" charset="0"/>
            </a:endParaRPr>
          </a:p>
          <a:p>
            <a:pPr>
              <a:lnSpc>
                <a:spcPct val="107000"/>
              </a:lnSpc>
              <a:spcAft>
                <a:spcPts val="800"/>
              </a:spcAft>
            </a:pPr>
            <a:r>
              <a:rPr lang="vi-VN" sz="2400" b="1" dirty="0" smtClean="0">
                <a:latin typeface="+mj-lt"/>
                <a:ea typeface="Arial" panose="020B0604020202020204" pitchFamily="34" charset="0"/>
                <a:cs typeface="Times New Roman" panose="02020603050405020304" pitchFamily="18" charset="0"/>
              </a:rPr>
              <a:t>-   Nghĩa </a:t>
            </a:r>
            <a:r>
              <a:rPr lang="vi-VN" sz="2400" b="1" dirty="0">
                <a:latin typeface="+mj-lt"/>
                <a:ea typeface="Arial" panose="020B0604020202020204" pitchFamily="34" charset="0"/>
                <a:cs typeface="Times New Roman" panose="02020603050405020304" pitchFamily="18" charset="0"/>
              </a:rPr>
              <a:t>là thuộc tính nào có độ hỗn loạn thấp nhất ưu tiên trước để phân chia.</a:t>
            </a:r>
            <a:endParaRPr lang="vi-VN" sz="2400" dirty="0">
              <a:latin typeface="+mj-lt"/>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01373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29</a:t>
            </a:fld>
            <a:endParaRPr lang="en-US"/>
          </a:p>
        </p:txBody>
      </p:sp>
      <p:sp>
        <p:nvSpPr>
          <p:cNvPr id="9" name="Rectangle 8"/>
          <p:cNvSpPr/>
          <p:nvPr/>
        </p:nvSpPr>
        <p:spPr>
          <a:xfrm>
            <a:off x="721217" y="913538"/>
            <a:ext cx="3940933"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i="1" dirty="0" smtClean="0">
                <a:latin typeface="+mj-lt"/>
              </a:rPr>
              <a:t>Độ lợi thông tin: </a:t>
            </a:r>
            <a:endParaRPr lang="vi-VN" sz="2400" b="1" i="1" dirty="0">
              <a:latin typeface="+mj-lt"/>
            </a:endParaRPr>
          </a:p>
        </p:txBody>
      </p:sp>
      <p:sp>
        <p:nvSpPr>
          <p:cNvPr id="6" name="Rectangle 5"/>
          <p:cNvSpPr/>
          <p:nvPr/>
        </p:nvSpPr>
        <p:spPr>
          <a:xfrm>
            <a:off x="296215" y="1695832"/>
            <a:ext cx="8010658" cy="3664080"/>
          </a:xfrm>
          <a:prstGeom prst="rect">
            <a:avLst/>
          </a:prstGeom>
        </p:spPr>
        <p:txBody>
          <a:bodyPr wrap="square">
            <a:spAutoFit/>
          </a:bodyPr>
          <a:lstStyle/>
          <a:p>
            <a:pPr marL="342900" indent="-342900">
              <a:lnSpc>
                <a:spcPct val="107000"/>
              </a:lnSpc>
              <a:spcAft>
                <a:spcPts val="800"/>
              </a:spcAft>
              <a:buFontTx/>
              <a:buChar char="-"/>
            </a:pPr>
            <a:r>
              <a:rPr lang="vi-VN" sz="2400" b="1" i="1" u="sng" dirty="0" smtClean="0">
                <a:latin typeface="+mj-lt"/>
                <a:ea typeface="Arial" panose="020B0604020202020204" pitchFamily="34" charset="0"/>
                <a:cs typeface="Times New Roman" panose="02020603050405020304" pitchFamily="18" charset="0"/>
              </a:rPr>
              <a:t>Nó </a:t>
            </a:r>
            <a:r>
              <a:rPr lang="vi-VN" sz="2400" b="1" i="1" u="sng" dirty="0">
                <a:latin typeface="+mj-lt"/>
                <a:ea typeface="Arial" panose="020B0604020202020204" pitchFamily="34" charset="0"/>
                <a:cs typeface="Times New Roman" panose="02020603050405020304" pitchFamily="18" charset="0"/>
              </a:rPr>
              <a:t>đo lường sự khác biệt Entopy của Node cha và Entropy của node con</a:t>
            </a:r>
            <a:r>
              <a:rPr lang="vi-VN" sz="2400" b="1" dirty="0">
                <a:latin typeface="+mj-lt"/>
                <a:ea typeface="Arial" panose="020B0604020202020204" pitchFamily="34" charset="0"/>
                <a:cs typeface="Times New Roman" panose="02020603050405020304" pitchFamily="18" charset="0"/>
              </a:rPr>
              <a:t>. </a:t>
            </a:r>
            <a:endParaRPr lang="vi-VN" sz="2400" b="1" dirty="0" smtClean="0">
              <a:latin typeface="+mj-lt"/>
              <a:ea typeface="Arial" panose="020B0604020202020204" pitchFamily="34" charset="0"/>
              <a:cs typeface="Times New Roman" panose="02020603050405020304" pitchFamily="18" charset="0"/>
            </a:endParaRPr>
          </a:p>
          <a:p>
            <a:pPr>
              <a:lnSpc>
                <a:spcPct val="107000"/>
              </a:lnSpc>
              <a:spcAft>
                <a:spcPts val="800"/>
              </a:spcAft>
            </a:pPr>
            <a:endParaRPr lang="vi-VN" sz="2400" dirty="0">
              <a:latin typeface="+mj-lt"/>
              <a:ea typeface="Arial" panose="020B0604020202020204" pitchFamily="34" charset="0"/>
              <a:cs typeface="Times New Roman" panose="02020603050405020304" pitchFamily="18" charset="0"/>
            </a:endParaRPr>
          </a:p>
          <a:p>
            <a:pPr marL="342900" indent="-342900">
              <a:lnSpc>
                <a:spcPct val="107000"/>
              </a:lnSpc>
              <a:spcAft>
                <a:spcPts val="800"/>
              </a:spcAft>
              <a:buFontTx/>
              <a:buChar char="-"/>
            </a:pPr>
            <a:r>
              <a:rPr lang="vi-VN" sz="2400" b="1" dirty="0" smtClean="0">
                <a:latin typeface="+mj-lt"/>
                <a:ea typeface="Arial" panose="020B0604020202020204" pitchFamily="34" charset="0"/>
                <a:cs typeface="Times New Roman" panose="02020603050405020304" pitchFamily="18" charset="0"/>
              </a:rPr>
              <a:t>Thuộc </a:t>
            </a:r>
            <a:r>
              <a:rPr lang="vi-VN" sz="2400" b="1" dirty="0">
                <a:latin typeface="+mj-lt"/>
                <a:ea typeface="Arial" panose="020B0604020202020204" pitchFamily="34" charset="0"/>
                <a:cs typeface="Times New Roman" panose="02020603050405020304" pitchFamily="18" charset="0"/>
              </a:rPr>
              <a:t>tính có độ lợi thông tin cao nhất sẽ chọn làm node gốc</a:t>
            </a:r>
            <a:r>
              <a:rPr lang="vi-VN" sz="2400" b="1" dirty="0" smtClean="0">
                <a:latin typeface="+mj-lt"/>
                <a:ea typeface="Arial" panose="020B0604020202020204" pitchFamily="34" charset="0"/>
                <a:cs typeface="Times New Roman" panose="02020603050405020304" pitchFamily="18" charset="0"/>
              </a:rPr>
              <a:t>.</a:t>
            </a:r>
          </a:p>
          <a:p>
            <a:pPr>
              <a:lnSpc>
                <a:spcPct val="107000"/>
              </a:lnSpc>
              <a:spcAft>
                <a:spcPts val="800"/>
              </a:spcAft>
            </a:pPr>
            <a:endParaRPr lang="vi-VN" sz="2400" dirty="0">
              <a:latin typeface="+mj-lt"/>
              <a:ea typeface="Arial" panose="020B0604020202020204" pitchFamily="34" charset="0"/>
              <a:cs typeface="Times New Roman" panose="02020603050405020304" pitchFamily="18" charset="0"/>
            </a:endParaRPr>
          </a:p>
          <a:p>
            <a:pPr>
              <a:lnSpc>
                <a:spcPct val="107000"/>
              </a:lnSpc>
              <a:spcAft>
                <a:spcPts val="800"/>
              </a:spcAft>
            </a:pPr>
            <a:r>
              <a:rPr lang="vi-VN" sz="2400" b="1" dirty="0" smtClean="0">
                <a:latin typeface="+mj-lt"/>
                <a:ea typeface="Arial" panose="020B0604020202020204" pitchFamily="34" charset="0"/>
                <a:cs typeface="Times New Roman" panose="02020603050405020304" pitchFamily="18" charset="0"/>
              </a:rPr>
              <a:t>-   Nghĩa </a:t>
            </a:r>
            <a:r>
              <a:rPr lang="vi-VN" sz="2400" b="1" dirty="0">
                <a:latin typeface="+mj-lt"/>
                <a:ea typeface="Arial" panose="020B0604020202020204" pitchFamily="34" charset="0"/>
                <a:cs typeface="Times New Roman" panose="02020603050405020304" pitchFamily="18" charset="0"/>
              </a:rPr>
              <a:t>là thuộc tính nào có độ hỗn loạn thấp nhất ưu tiên trước để phân chia.</a:t>
            </a:r>
            <a:endParaRPr lang="vi-VN" sz="2400" dirty="0">
              <a:latin typeface="+mj-lt"/>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607546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1</a:t>
            </a:r>
            <a:r>
              <a:rPr lang="en-US" sz="3600"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Machine </a:t>
            </a:r>
            <a:r>
              <a:rPr lang="en-US" sz="3600" dirty="0" smtClean="0">
                <a:latin typeface="Times New Roman" panose="02020603050405020304" pitchFamily="18" charset="0"/>
                <a:cs typeface="Times New Roman" panose="02020603050405020304" pitchFamily="18" charset="0"/>
              </a:rPr>
              <a:t>Learning</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3</a:t>
            </a:fld>
            <a:endParaRPr lang="en-US"/>
          </a:p>
        </p:txBody>
      </p:sp>
      <p:sp>
        <p:nvSpPr>
          <p:cNvPr id="2" name="Rectangle 1"/>
          <p:cNvSpPr/>
          <p:nvPr/>
        </p:nvSpPr>
        <p:spPr>
          <a:xfrm>
            <a:off x="780905" y="1933084"/>
            <a:ext cx="7662929" cy="461665"/>
          </a:xfrm>
          <a:prstGeom prst="rect">
            <a:avLst/>
          </a:prstGeom>
        </p:spPr>
        <p:txBody>
          <a:bodyPr wrap="square">
            <a:spAutoFit/>
          </a:bodyPr>
          <a:lstStyle/>
          <a:p>
            <a:endParaRPr lang="vi-VN" sz="2400" dirty="0"/>
          </a:p>
        </p:txBody>
      </p:sp>
      <p:sp>
        <p:nvSpPr>
          <p:cNvPr id="6" name="Rectangle 5"/>
          <p:cNvSpPr/>
          <p:nvPr/>
        </p:nvSpPr>
        <p:spPr>
          <a:xfrm>
            <a:off x="270456" y="3332784"/>
            <a:ext cx="8173378" cy="830997"/>
          </a:xfrm>
          <a:prstGeom prst="rect">
            <a:avLst/>
          </a:prstGeom>
        </p:spPr>
        <p:txBody>
          <a:bodyPr wrap="square">
            <a:spAutoFit/>
          </a:bodyPr>
          <a:lstStyle/>
          <a:p>
            <a:endParaRPr lang="vi-VN" sz="2400" b="1" dirty="0" smtClean="0">
              <a:solidFill>
                <a:schemeClr val="tx1">
                  <a:lumMod val="85000"/>
                  <a:lumOff val="15000"/>
                </a:schemeClr>
              </a:solidFill>
              <a:latin typeface="Times New Roman (Headings)"/>
            </a:endParaRPr>
          </a:p>
          <a:p>
            <a:endParaRPr lang="vi-VN" sz="2400" b="1" dirty="0" smtClean="0">
              <a:solidFill>
                <a:schemeClr val="tx1">
                  <a:lumMod val="85000"/>
                  <a:lumOff val="15000"/>
                </a:schemeClr>
              </a:solidFill>
              <a:latin typeface="Times New Roman (Headings)"/>
            </a:endParaRPr>
          </a:p>
        </p:txBody>
      </p:sp>
      <p:pic>
        <p:nvPicPr>
          <p:cNvPr id="5" name="Picture 4"/>
          <p:cNvPicPr>
            <a:picLocks noChangeAspect="1"/>
          </p:cNvPicPr>
          <p:nvPr/>
        </p:nvPicPr>
        <p:blipFill>
          <a:blip r:embed="rId2"/>
          <a:stretch>
            <a:fillRect/>
          </a:stretch>
        </p:blipFill>
        <p:spPr>
          <a:xfrm>
            <a:off x="716510" y="1248763"/>
            <a:ext cx="7791718" cy="4585365"/>
          </a:xfrm>
          <a:prstGeom prst="rect">
            <a:avLst/>
          </a:prstGeom>
        </p:spPr>
      </p:pic>
    </p:spTree>
    <p:extLst>
      <p:ext uri="{BB962C8B-B14F-4D97-AF65-F5344CB8AC3E}">
        <p14:creationId xmlns:p14="http://schemas.microsoft.com/office/powerpoint/2010/main" val="28643797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30</a:t>
            </a:fld>
            <a:endParaRPr lang="en-US"/>
          </a:p>
        </p:txBody>
      </p:sp>
      <p:sp>
        <p:nvSpPr>
          <p:cNvPr id="9" name="Rectangle 8"/>
          <p:cNvSpPr/>
          <p:nvPr/>
        </p:nvSpPr>
        <p:spPr>
          <a:xfrm>
            <a:off x="3168203" y="2819415"/>
            <a:ext cx="2562895"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i="1" dirty="0" smtClean="0">
                <a:latin typeface="+mj-lt"/>
              </a:rPr>
              <a:t>Bài Tập &amp; Demo</a:t>
            </a:r>
            <a:endParaRPr lang="vi-VN" sz="2400" b="1" i="1" dirty="0">
              <a:latin typeface="+mj-lt"/>
            </a:endParaRPr>
          </a:p>
        </p:txBody>
      </p:sp>
    </p:spTree>
    <p:extLst>
      <p:ext uri="{BB962C8B-B14F-4D97-AF65-F5344CB8AC3E}">
        <p14:creationId xmlns:p14="http://schemas.microsoft.com/office/powerpoint/2010/main" val="29442647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31</a:t>
            </a:fld>
            <a:endParaRPr lang="en-US"/>
          </a:p>
        </p:txBody>
      </p:sp>
      <p:sp>
        <p:nvSpPr>
          <p:cNvPr id="5" name="Rectangle 4"/>
          <p:cNvSpPr/>
          <p:nvPr/>
        </p:nvSpPr>
        <p:spPr>
          <a:xfrm>
            <a:off x="566670" y="1643799"/>
            <a:ext cx="3987532" cy="461665"/>
          </a:xfrm>
          <a:prstGeom prst="rect">
            <a:avLst/>
          </a:prstGeom>
        </p:spPr>
        <p:txBody>
          <a:bodyPr wrap="square">
            <a:spAutoFit/>
          </a:bodyPr>
          <a:lstStyle/>
          <a:p>
            <a:r>
              <a:rPr lang="vi-VN" sz="2400" b="1" i="1" dirty="0" smtClean="0">
                <a:latin typeface="+mj-lt"/>
              </a:rPr>
              <a:t>Hạn chế của Decision Trees:</a:t>
            </a:r>
            <a:endParaRPr lang="vi-VN" sz="2400" b="1" i="1" dirty="0">
              <a:latin typeface="+mj-lt"/>
            </a:endParaRPr>
          </a:p>
        </p:txBody>
      </p:sp>
      <p:sp>
        <p:nvSpPr>
          <p:cNvPr id="2" name="Rectangle 1"/>
          <p:cNvSpPr/>
          <p:nvPr/>
        </p:nvSpPr>
        <p:spPr>
          <a:xfrm>
            <a:off x="566670" y="2436134"/>
            <a:ext cx="7727324" cy="1200329"/>
          </a:xfrm>
          <a:prstGeom prst="rect">
            <a:avLst/>
          </a:prstGeom>
        </p:spPr>
        <p:txBody>
          <a:bodyPr wrap="square">
            <a:spAutoFit/>
          </a:bodyPr>
          <a:lstStyle/>
          <a:p>
            <a:pPr marL="457200" indent="-457200">
              <a:buAutoNum type="arabicPeriod"/>
            </a:pPr>
            <a:r>
              <a:rPr lang="vi-VN" sz="2400" b="1" dirty="0" smtClean="0">
                <a:latin typeface="+mj-lt"/>
              </a:rPr>
              <a:t>Tính </a:t>
            </a:r>
            <a:r>
              <a:rPr lang="vi-VN" sz="2400" b="1" dirty="0">
                <a:latin typeface="+mj-lt"/>
              </a:rPr>
              <a:t>bất ổn: Dữ liệu thay đổi ít -&gt; cây thay đổi </a:t>
            </a:r>
            <a:r>
              <a:rPr lang="vi-VN" sz="2400" b="1" dirty="0" smtClean="0">
                <a:latin typeface="+mj-lt"/>
              </a:rPr>
              <a:t>nhiều</a:t>
            </a:r>
          </a:p>
          <a:p>
            <a:endParaRPr lang="vi-VN" sz="2400" b="1" dirty="0" smtClean="0">
              <a:latin typeface="+mj-lt"/>
            </a:endParaRPr>
          </a:p>
          <a:p>
            <a:r>
              <a:rPr lang="vi-VN" sz="2400" b="1" dirty="0" smtClean="0">
                <a:latin typeface="+mj-lt"/>
              </a:rPr>
              <a:t>2.   Dễ bị overfiting</a:t>
            </a:r>
            <a:endParaRPr lang="vi-VN" sz="2400" b="1" dirty="0">
              <a:latin typeface="+mj-lt"/>
            </a:endParaRPr>
          </a:p>
        </p:txBody>
      </p:sp>
    </p:spTree>
    <p:extLst>
      <p:ext uri="{BB962C8B-B14F-4D97-AF65-F5344CB8AC3E}">
        <p14:creationId xmlns:p14="http://schemas.microsoft.com/office/powerpoint/2010/main" val="1750953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32</a:t>
            </a:fld>
            <a:endParaRPr lang="en-US"/>
          </a:p>
        </p:txBody>
      </p:sp>
      <p:sp>
        <p:nvSpPr>
          <p:cNvPr id="5" name="Rectangle 4"/>
          <p:cNvSpPr/>
          <p:nvPr/>
        </p:nvSpPr>
        <p:spPr>
          <a:xfrm>
            <a:off x="346209" y="1323308"/>
            <a:ext cx="3987532" cy="461665"/>
          </a:xfrm>
          <a:prstGeom prst="rect">
            <a:avLst/>
          </a:prstGeom>
        </p:spPr>
        <p:txBody>
          <a:bodyPr wrap="square">
            <a:spAutoFit/>
          </a:bodyPr>
          <a:lstStyle/>
          <a:p>
            <a:r>
              <a:rPr lang="vi-VN" sz="2400" b="1" i="1" dirty="0" smtClean="0">
                <a:latin typeface="+mj-lt"/>
              </a:rPr>
              <a:t>Đánh giá mô hình:</a:t>
            </a:r>
            <a:endParaRPr lang="vi-VN" sz="2400" b="1" i="1" dirty="0">
              <a:latin typeface="+mj-lt"/>
            </a:endParaRPr>
          </a:p>
        </p:txBody>
      </p:sp>
      <p:sp>
        <p:nvSpPr>
          <p:cNvPr id="6" name="Rectangle 5"/>
          <p:cNvSpPr/>
          <p:nvPr/>
        </p:nvSpPr>
        <p:spPr>
          <a:xfrm>
            <a:off x="90153" y="1936301"/>
            <a:ext cx="9018678" cy="3416320"/>
          </a:xfrm>
          <a:prstGeom prst="rect">
            <a:avLst/>
          </a:prstGeom>
        </p:spPr>
        <p:txBody>
          <a:bodyPr wrap="square">
            <a:spAutoFit/>
          </a:bodyPr>
          <a:lstStyle/>
          <a:p>
            <a:pPr>
              <a:lnSpc>
                <a:spcPct val="200000"/>
              </a:lnSpc>
            </a:pPr>
            <a:r>
              <a:rPr lang="vi-VN" sz="2400" b="1" dirty="0" smtClean="0">
                <a:latin typeface="+mj-lt"/>
              </a:rPr>
              <a:t>1. Mô </a:t>
            </a:r>
            <a:r>
              <a:rPr lang="vi-VN" sz="2400" b="1" dirty="0">
                <a:latin typeface="+mj-lt"/>
              </a:rPr>
              <a:t>hình </a:t>
            </a:r>
            <a:r>
              <a:rPr lang="vi-VN" sz="2400" b="1" dirty="0" smtClean="0">
                <a:latin typeface="+mj-lt"/>
              </a:rPr>
              <a:t>tốt </a:t>
            </a:r>
            <a:r>
              <a:rPr lang="vi-VN" sz="2400" b="1" dirty="0">
                <a:latin typeface="+mj-lt"/>
              </a:rPr>
              <a:t>(fit) nếu cả train error và test error đều </a:t>
            </a:r>
            <a:r>
              <a:rPr lang="vi-VN" sz="2400" b="1" dirty="0" smtClean="0">
                <a:latin typeface="+mj-lt"/>
              </a:rPr>
              <a:t>thấp.</a:t>
            </a:r>
          </a:p>
          <a:p>
            <a:pPr>
              <a:lnSpc>
                <a:spcPct val="200000"/>
              </a:lnSpc>
            </a:pPr>
            <a:r>
              <a:rPr lang="en-US" sz="2400" b="1" dirty="0" smtClean="0">
                <a:latin typeface="Times New Roman" panose="02020603050405020304" pitchFamily="18" charset="0"/>
                <a:cs typeface="Times New Roman" panose="02020603050405020304" pitchFamily="18" charset="0"/>
              </a:rPr>
              <a:t>2. </a:t>
            </a:r>
            <a:r>
              <a:rPr lang="en-US" sz="2400" b="1" dirty="0" err="1" smtClean="0">
                <a:latin typeface="Times New Roman" panose="02020603050405020304" pitchFamily="18" charset="0"/>
                <a:cs typeface="Times New Roman" panose="02020603050405020304" pitchFamily="18" charset="0"/>
              </a:rPr>
              <a:t>Nếu</a:t>
            </a:r>
            <a:r>
              <a:rPr lang="en-US" sz="2400" b="1" dirty="0">
                <a:latin typeface="Times New Roman" panose="02020603050405020304" pitchFamily="18" charset="0"/>
                <a:cs typeface="Times New Roman" panose="02020603050405020304" pitchFamily="18" charset="0"/>
              </a:rPr>
              <a:t> train error </a:t>
            </a:r>
            <a:r>
              <a:rPr lang="en-US" sz="2400" b="1" dirty="0" err="1">
                <a:latin typeface="Times New Roman" panose="02020603050405020304" pitchFamily="18" charset="0"/>
                <a:cs typeface="Times New Roman" panose="02020603050405020304" pitchFamily="18" charset="0"/>
              </a:rPr>
              <a:t>thấp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nhưng</a:t>
            </a:r>
            <a:r>
              <a:rPr lang="en-US" sz="2400" b="1" dirty="0">
                <a:latin typeface="Times New Roman" panose="02020603050405020304" pitchFamily="18" charset="0"/>
                <a:cs typeface="Times New Roman" panose="02020603050405020304" pitchFamily="18" charset="0"/>
              </a:rPr>
              <a:t> test error </a:t>
            </a:r>
            <a:r>
              <a:rPr lang="en-US" sz="2400" b="1" dirty="0" err="1">
                <a:latin typeface="Times New Roman" panose="02020603050405020304" pitchFamily="18" charset="0"/>
                <a:cs typeface="Times New Roman" panose="02020603050405020304" pitchFamily="18" charset="0"/>
              </a:rPr>
              <a:t>cao</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mô</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hình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bị</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overfitting.</a:t>
            </a:r>
            <a:endParaRPr lang="vi-VN" sz="2400" b="1" dirty="0">
              <a:latin typeface="Times New Roman" panose="02020603050405020304" pitchFamily="18" charset="0"/>
              <a:cs typeface="Times New Roman" panose="02020603050405020304" pitchFamily="18" charset="0"/>
            </a:endParaRPr>
          </a:p>
          <a:p>
            <a:pPr>
              <a:lnSpc>
                <a:spcPct val="200000"/>
              </a:lnSpc>
            </a:pPr>
            <a:r>
              <a:rPr lang="vi-VN" sz="2400" b="1" dirty="0" smtClean="0">
                <a:latin typeface="Times New Roman" panose="02020603050405020304" pitchFamily="18" charset="0"/>
                <a:cs typeface="Times New Roman" panose="02020603050405020304" pitchFamily="18" charset="0"/>
              </a:rPr>
              <a:t>3. Nếu</a:t>
            </a:r>
            <a:r>
              <a:rPr lang="vi-VN" sz="2400" b="1" dirty="0">
                <a:latin typeface="Times New Roman" panose="02020603050405020304" pitchFamily="18" charset="0"/>
                <a:cs typeface="Times New Roman" panose="02020603050405020304" pitchFamily="18" charset="0"/>
              </a:rPr>
              <a:t> train error cao và test error </a:t>
            </a:r>
            <a:r>
              <a:rPr lang="vi-VN" sz="2400" b="1" dirty="0" smtClean="0">
                <a:latin typeface="Times New Roman" panose="02020603050405020304" pitchFamily="18" charset="0"/>
                <a:cs typeface="Times New Roman" panose="02020603050405020304" pitchFamily="18" charset="0"/>
              </a:rPr>
              <a:t>cao, mô </a:t>
            </a:r>
            <a:r>
              <a:rPr lang="vi-VN" sz="2400" b="1" dirty="0">
                <a:latin typeface="Times New Roman" panose="02020603050405020304" pitchFamily="18" charset="0"/>
                <a:cs typeface="Times New Roman" panose="02020603050405020304" pitchFamily="18" charset="0"/>
              </a:rPr>
              <a:t>hình bị </a:t>
            </a:r>
            <a:r>
              <a:rPr lang="vi-VN" sz="2400" b="1" dirty="0" smtClean="0">
                <a:latin typeface="Times New Roman" panose="02020603050405020304" pitchFamily="18" charset="0"/>
                <a:cs typeface="Times New Roman" panose="02020603050405020304" pitchFamily="18" charset="0"/>
              </a:rPr>
              <a:t>underfitting.</a:t>
            </a:r>
            <a:endParaRPr lang="vi-VN" sz="2400" b="1" dirty="0">
              <a:latin typeface="Times New Roman" panose="02020603050405020304" pitchFamily="18" charset="0"/>
              <a:cs typeface="Times New Roman" panose="02020603050405020304" pitchFamily="18" charset="0"/>
            </a:endParaRPr>
          </a:p>
          <a:p>
            <a:pPr>
              <a:lnSpc>
                <a:spcPct val="200000"/>
              </a:lnSpc>
            </a:pPr>
            <a:r>
              <a:rPr lang="vi-VN" sz="2400" b="1" dirty="0" smtClean="0">
                <a:latin typeface="Times New Roman" panose="02020603050405020304" pitchFamily="18" charset="0"/>
                <a:cs typeface="Times New Roman" panose="02020603050405020304" pitchFamily="18" charset="0"/>
              </a:rPr>
              <a:t>4. Nếu</a:t>
            </a:r>
            <a:r>
              <a:rPr lang="vi-VN" sz="2400" b="1" dirty="0">
                <a:latin typeface="Times New Roman" panose="02020603050405020304" pitchFamily="18" charset="0"/>
                <a:cs typeface="Times New Roman" panose="02020603050405020304" pitchFamily="18" charset="0"/>
              </a:rPr>
              <a:t> train error cao nhưng test error thấp, mô hình may </a:t>
            </a:r>
            <a:r>
              <a:rPr lang="vi-VN" sz="2400" b="1" dirty="0" smtClean="0">
                <a:latin typeface="Times New Roman" panose="02020603050405020304" pitchFamily="18" charset="0"/>
                <a:cs typeface="Times New Roman" panose="02020603050405020304" pitchFamily="18" charset="0"/>
              </a:rPr>
              <a:t>mắn.</a:t>
            </a:r>
            <a:endParaRPr lang="vi-VN" sz="2400" b="1" dirty="0">
              <a:latin typeface="Times New Roman" panose="02020603050405020304" pitchFamily="18" charset="0"/>
              <a:cs typeface="Times New Roman" panose="02020603050405020304" pitchFamily="18" charset="0"/>
            </a:endParaRPr>
          </a:p>
          <a:p>
            <a:endParaRPr lang="vi-VN" sz="2400" dirty="0"/>
          </a:p>
        </p:txBody>
      </p:sp>
    </p:spTree>
    <p:extLst>
      <p:ext uri="{BB962C8B-B14F-4D97-AF65-F5344CB8AC3E}">
        <p14:creationId xmlns:p14="http://schemas.microsoft.com/office/powerpoint/2010/main" val="7837521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3</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Random Forest</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33</a:t>
            </a:fld>
            <a:endParaRPr lang="en-US"/>
          </a:p>
        </p:txBody>
      </p:sp>
      <p:sp>
        <p:nvSpPr>
          <p:cNvPr id="7" name="Rectangle 6"/>
          <p:cNvSpPr/>
          <p:nvPr/>
        </p:nvSpPr>
        <p:spPr>
          <a:xfrm>
            <a:off x="917724" y="2542076"/>
            <a:ext cx="7453544" cy="830997"/>
          </a:xfrm>
          <a:prstGeom prst="rect">
            <a:avLst/>
          </a:prstGeom>
        </p:spPr>
        <p:txBody>
          <a:bodyPr wrap="square">
            <a:spAutoFit/>
          </a:bodyPr>
          <a:lstStyle/>
          <a:p>
            <a:r>
              <a:rPr lang="en-US" sz="2400" b="1" dirty="0" err="1" smtClean="0">
                <a:latin typeface="Times New Roman" panose="02020603050405020304" pitchFamily="18" charset="0"/>
                <a:cs typeface="Times New Roman" panose="02020603050405020304" pitchFamily="18" charset="0"/>
              </a:rPr>
              <a:t>Một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người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có</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thể</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học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yếu</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nhưng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khi</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kết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hợp</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những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người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học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yếu</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sẽ</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ra</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người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học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mạnh</a:t>
            </a:r>
            <a:endParaRPr lang="vi-V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5883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3</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Random Forest</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34</a:t>
            </a:fld>
            <a:endParaRPr lang="en-US"/>
          </a:p>
        </p:txBody>
      </p:sp>
      <p:pic>
        <p:nvPicPr>
          <p:cNvPr id="2" name="Picture 1"/>
          <p:cNvPicPr>
            <a:picLocks noChangeAspect="1"/>
          </p:cNvPicPr>
          <p:nvPr/>
        </p:nvPicPr>
        <p:blipFill>
          <a:blip r:embed="rId2"/>
          <a:stretch>
            <a:fillRect/>
          </a:stretch>
        </p:blipFill>
        <p:spPr>
          <a:xfrm>
            <a:off x="1460879" y="864666"/>
            <a:ext cx="5931593" cy="3777199"/>
          </a:xfrm>
          <a:prstGeom prst="rect">
            <a:avLst/>
          </a:prstGeom>
        </p:spPr>
      </p:pic>
      <p:sp>
        <p:nvSpPr>
          <p:cNvPr id="6" name="Rectangle 5"/>
          <p:cNvSpPr/>
          <p:nvPr/>
        </p:nvSpPr>
        <p:spPr>
          <a:xfrm>
            <a:off x="505742" y="4712073"/>
            <a:ext cx="8603088" cy="830997"/>
          </a:xfrm>
          <a:prstGeom prst="rect">
            <a:avLst/>
          </a:prstGeom>
        </p:spPr>
        <p:txBody>
          <a:bodyPr wrap="square">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sz="2400" dirty="0" smtClean="0">
                <a:latin typeface="Times New Roman" panose="02020603050405020304" pitchFamily="18" charset="0"/>
                <a:cs typeface="Times New Roman" panose="02020603050405020304" pitchFamily="18" charset="0"/>
              </a:rPr>
              <a:t>Random Forest </a:t>
            </a:r>
            <a:r>
              <a:rPr lang="en-US" sz="2400" dirty="0" err="1" smtClean="0">
                <a:latin typeface="Times New Roman" panose="02020603050405020304" pitchFamily="18" charset="0"/>
                <a:cs typeface="Times New Roman" panose="02020603050405020304" pitchFamily="18" charset="0"/>
              </a:rPr>
              <a:t>áp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vừa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loại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hồi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quy</a:t>
            </a:r>
            <a:r>
              <a:rPr lang="en-US" sz="2400" dirty="0" smtClean="0">
                <a:latin typeface="Times New Roman" panose="02020603050405020304" pitchFamily="18" charset="0"/>
                <a:cs typeface="Times New Roman" panose="02020603050405020304" pitchFamily="18" charset="0"/>
              </a:rPr>
              <a:t>(regression).</a:t>
            </a:r>
          </a:p>
        </p:txBody>
      </p:sp>
    </p:spTree>
    <p:extLst>
      <p:ext uri="{BB962C8B-B14F-4D97-AF65-F5344CB8AC3E}">
        <p14:creationId xmlns:p14="http://schemas.microsoft.com/office/powerpoint/2010/main" val="40839464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3</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Random Forest</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35</a:t>
            </a:fld>
            <a:endParaRPr lang="en-US"/>
          </a:p>
        </p:txBody>
      </p:sp>
      <p:sp>
        <p:nvSpPr>
          <p:cNvPr id="5" name="Rectangle 4"/>
          <p:cNvSpPr/>
          <p:nvPr/>
        </p:nvSpPr>
        <p:spPr>
          <a:xfrm>
            <a:off x="463638" y="770552"/>
            <a:ext cx="4572001" cy="718466"/>
          </a:xfrm>
          <a:prstGeom prst="rect">
            <a:avLst/>
          </a:prstGeom>
        </p:spPr>
        <p:txBody>
          <a:bodyPr wrap="square">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sz="2400" i="1" dirty="0" smtClean="0">
                <a:latin typeface="Times New Roman" panose="02020603050405020304" pitchFamily="18" charset="0"/>
                <a:cs typeface="Times New Roman" panose="02020603050405020304" pitchFamily="18" charset="0"/>
              </a:rPr>
              <a:t>Random forest dung </a:t>
            </a:r>
            <a:r>
              <a:rPr lang="en-US" sz="2400" i="1" dirty="0" err="1" smtClean="0">
                <a:latin typeface="Times New Roman" panose="02020603050405020304" pitchFamily="18" charset="0"/>
                <a:cs typeface="Times New Roman" panose="02020603050405020304" pitchFamily="18" charset="0"/>
              </a:rPr>
              <a:t>để</a:t>
            </a:r>
            <a:r>
              <a:rPr lang="en-US" sz="2400" i="1" dirty="0" smtClean="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p</a:t>
            </a:r>
            <a:r>
              <a:rPr lang="en-US" sz="2400" i="1" dirty="0" err="1" smtClean="0">
                <a:latin typeface="Times New Roman" panose="02020603050405020304" pitchFamily="18" charset="0"/>
                <a:cs typeface="Times New Roman" panose="02020603050405020304" pitchFamily="18" charset="0"/>
              </a:rPr>
              <a:t>hân</a:t>
            </a: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loại</a:t>
            </a:r>
            <a:endParaRPr lang="en-US" sz="2400" i="1"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824248" y="1680020"/>
            <a:ext cx="7365677" cy="3548801"/>
          </a:xfrm>
          <a:prstGeom prst="rect">
            <a:avLst/>
          </a:prstGeom>
        </p:spPr>
      </p:pic>
    </p:spTree>
    <p:extLst>
      <p:ext uri="{BB962C8B-B14F-4D97-AF65-F5344CB8AC3E}">
        <p14:creationId xmlns:p14="http://schemas.microsoft.com/office/powerpoint/2010/main" val="4137557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3</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Random Forest</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36</a:t>
            </a:fld>
            <a:endParaRPr lang="en-US"/>
          </a:p>
        </p:txBody>
      </p:sp>
      <p:sp>
        <p:nvSpPr>
          <p:cNvPr id="5" name="Rectangle 4"/>
          <p:cNvSpPr/>
          <p:nvPr/>
        </p:nvSpPr>
        <p:spPr>
          <a:xfrm>
            <a:off x="463638" y="770552"/>
            <a:ext cx="5743979" cy="830997"/>
          </a:xfrm>
          <a:prstGeom prst="rect">
            <a:avLst/>
          </a:prstGeom>
        </p:spPr>
        <p:txBody>
          <a:bodyPr wrap="square">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sz="2400" i="1" dirty="0" smtClean="0">
                <a:latin typeface="Times New Roman" panose="02020603050405020304" pitchFamily="18" charset="0"/>
                <a:cs typeface="Times New Roman" panose="02020603050405020304" pitchFamily="18" charset="0"/>
              </a:rPr>
              <a:t>Random forest dung </a:t>
            </a:r>
            <a:r>
              <a:rPr lang="en-US" sz="2400" i="1" dirty="0" err="1" smtClean="0">
                <a:latin typeface="Times New Roman" panose="02020603050405020304" pitchFamily="18" charset="0"/>
                <a:cs typeface="Times New Roman" panose="02020603050405020304" pitchFamily="18" charset="0"/>
              </a:rPr>
              <a:t>để</a:t>
            </a: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hồi</a:t>
            </a: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quy</a:t>
            </a:r>
            <a:r>
              <a:rPr lang="en-US" sz="2400" i="1" dirty="0" smtClean="0">
                <a:latin typeface="Times New Roman" panose="02020603050405020304" pitchFamily="18" charset="0"/>
                <a:cs typeface="Times New Roman" panose="02020603050405020304" pitchFamily="18" charset="0"/>
              </a:rPr>
              <a:t>(regression)</a:t>
            </a:r>
          </a:p>
        </p:txBody>
      </p:sp>
      <p:pic>
        <p:nvPicPr>
          <p:cNvPr id="6" name="Picture 5"/>
          <p:cNvPicPr>
            <a:picLocks noChangeAspect="1"/>
          </p:cNvPicPr>
          <p:nvPr/>
        </p:nvPicPr>
        <p:blipFill>
          <a:blip r:embed="rId2"/>
          <a:stretch>
            <a:fillRect/>
          </a:stretch>
        </p:blipFill>
        <p:spPr>
          <a:xfrm>
            <a:off x="824248" y="1792551"/>
            <a:ext cx="7149387" cy="4376429"/>
          </a:xfrm>
          <a:prstGeom prst="rect">
            <a:avLst/>
          </a:prstGeom>
        </p:spPr>
      </p:pic>
    </p:spTree>
    <p:extLst>
      <p:ext uri="{BB962C8B-B14F-4D97-AF65-F5344CB8AC3E}">
        <p14:creationId xmlns:p14="http://schemas.microsoft.com/office/powerpoint/2010/main" val="17178743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3</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Random Forest</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37</a:t>
            </a:fld>
            <a:endParaRPr lang="en-US"/>
          </a:p>
        </p:txBody>
      </p:sp>
      <p:sp>
        <p:nvSpPr>
          <p:cNvPr id="5" name="Rectangle 4"/>
          <p:cNvSpPr/>
          <p:nvPr/>
        </p:nvSpPr>
        <p:spPr>
          <a:xfrm>
            <a:off x="167423" y="289775"/>
            <a:ext cx="3567449" cy="830997"/>
          </a:xfrm>
          <a:prstGeom prst="rect">
            <a:avLst/>
          </a:prstGeom>
        </p:spPr>
        <p:txBody>
          <a:bodyPr wrap="square">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sz="2400" i="1" dirty="0" err="1" smtClean="0">
                <a:latin typeface="Times New Roman" panose="02020603050405020304" pitchFamily="18" charset="0"/>
                <a:cs typeface="Times New Roman" panose="02020603050405020304" pitchFamily="18" charset="0"/>
              </a:rPr>
              <a:t>Cách</a:t>
            </a: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tạo</a:t>
            </a: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rừng</a:t>
            </a: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ngẫu</a:t>
            </a: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nhiên</a:t>
            </a:r>
            <a:r>
              <a:rPr lang="en-US" sz="2400" i="1" dirty="0" smtClean="0">
                <a:latin typeface="Times New Roman" panose="02020603050405020304" pitchFamily="18" charset="0"/>
                <a:cs typeface="Times New Roman" panose="02020603050405020304" pitchFamily="18" charset="0"/>
              </a:rPr>
              <a:t>:</a:t>
            </a:r>
          </a:p>
        </p:txBody>
      </p:sp>
      <p:sp>
        <p:nvSpPr>
          <p:cNvPr id="2" name="Rectangle 1"/>
          <p:cNvSpPr/>
          <p:nvPr/>
        </p:nvSpPr>
        <p:spPr>
          <a:xfrm>
            <a:off x="656822" y="983525"/>
            <a:ext cx="8165206" cy="2400657"/>
          </a:xfrm>
          <a:prstGeom prst="rect">
            <a:avLst/>
          </a:prstGeom>
        </p:spPr>
        <p:txBody>
          <a:bodyPr wrap="square">
            <a:spAutoFit/>
          </a:bodyPr>
          <a:lstStyle/>
          <a:p>
            <a:pPr>
              <a:lnSpc>
                <a:spcPct val="150000"/>
              </a:lnSpc>
            </a:pP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Lựa</a:t>
            </a:r>
            <a:r>
              <a:rPr lang="en-US" sz="2200" b="1" dirty="0" smtClean="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chọn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mẫu</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phụ</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từ</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mẫu</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chính</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bằng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kỹ</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thuật</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lấy</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mẫu</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có</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hoàn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lại</a:t>
            </a:r>
            <a:r>
              <a:rPr lang="en-US" sz="2200" b="1" dirty="0">
                <a:latin typeface="Times New Roman" panose="02020603050405020304" pitchFamily="18" charset="0"/>
                <a:cs typeface="Times New Roman" panose="02020603050405020304" pitchFamily="18" charset="0"/>
              </a:rPr>
              <a:t>(bootstrap</a:t>
            </a:r>
            <a:r>
              <a:rPr lang="en-US" sz="2200" b="1" dirty="0" smtClean="0">
                <a:latin typeface="Times New Roman" panose="02020603050405020304" pitchFamily="18" charset="0"/>
                <a:cs typeface="Times New Roman" panose="02020603050405020304" pitchFamily="18" charset="0"/>
              </a:rPr>
              <a:t>).</a:t>
            </a:r>
          </a:p>
          <a:p>
            <a:pPr>
              <a:lnSpc>
                <a:spcPct val="150000"/>
              </a:lnSpc>
            </a:pP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Mỗi</a:t>
            </a:r>
            <a:r>
              <a:rPr lang="en-US" sz="2200" b="1" dirty="0" smtClean="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mẫu</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phụ</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tạo</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ra</a:t>
            </a:r>
            <a:r>
              <a:rPr lang="en-US" sz="2200" b="1" dirty="0">
                <a:latin typeface="Times New Roman" panose="02020603050405020304" pitchFamily="18" charset="0"/>
                <a:cs typeface="Times New Roman" panose="02020603050405020304" pitchFamily="18" charset="0"/>
              </a:rPr>
              <a:t> 1 </a:t>
            </a:r>
            <a:r>
              <a:rPr lang="en-US" sz="2200" b="1" dirty="0" err="1">
                <a:latin typeface="Times New Roman" panose="02020603050405020304" pitchFamily="18" charset="0"/>
                <a:cs typeface="Times New Roman" panose="02020603050405020304" pitchFamily="18" charset="0"/>
              </a:rPr>
              <a:t>câu</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quyết</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định</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duy</a:t>
            </a:r>
            <a:r>
              <a:rPr lang="en-US" sz="2200" b="1" dirty="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nhất</a:t>
            </a:r>
            <a:r>
              <a:rPr lang="en-US" sz="2200" b="1" dirty="0" smtClean="0">
                <a:latin typeface="Times New Roman" panose="02020603050405020304" pitchFamily="18" charset="0"/>
                <a:cs typeface="Times New Roman" panose="02020603050405020304" pitchFamily="18" charset="0"/>
              </a:rPr>
              <a:t>.</a:t>
            </a:r>
            <a:endParaRPr lang="vi-VN" sz="2200" b="1" dirty="0">
              <a:latin typeface="Times New Roman" panose="02020603050405020304" pitchFamily="18" charset="0"/>
              <a:cs typeface="Times New Roman" panose="02020603050405020304" pitchFamily="18" charset="0"/>
            </a:endParaRPr>
          </a:p>
          <a:p>
            <a:pPr>
              <a:lnSpc>
                <a:spcPct val="150000"/>
              </a:lnSpc>
            </a:pP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Áp</a:t>
            </a:r>
            <a:r>
              <a:rPr lang="en-US" sz="2200" b="1" dirty="0" smtClean="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dụng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rừng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dựa</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trên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đa</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số</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thắng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thiểu</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số</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của</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tập</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hợp</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các</a:t>
            </a:r>
            <a:r>
              <a:rPr lang="en-US" sz="2200" b="1" dirty="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cây</a:t>
            </a:r>
            <a:r>
              <a:rPr lang="en-US" sz="2200" b="1" dirty="0" smtClean="0">
                <a:latin typeface="Times New Roman" panose="02020603050405020304" pitchFamily="18" charset="0"/>
                <a:cs typeface="Times New Roman" panose="02020603050405020304" pitchFamily="18" charset="0"/>
              </a:rPr>
              <a:t>. </a:t>
            </a:r>
            <a:endParaRPr lang="vi-VN" sz="2200" b="1"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824248" y="3107868"/>
            <a:ext cx="7508383" cy="3202779"/>
          </a:xfrm>
          <a:prstGeom prst="rect">
            <a:avLst/>
          </a:prstGeom>
        </p:spPr>
      </p:pic>
    </p:spTree>
    <p:extLst>
      <p:ext uri="{BB962C8B-B14F-4D97-AF65-F5344CB8AC3E}">
        <p14:creationId xmlns:p14="http://schemas.microsoft.com/office/powerpoint/2010/main" val="24445613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3</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Random Forest</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38</a:t>
            </a:fld>
            <a:endParaRPr lang="en-US"/>
          </a:p>
        </p:txBody>
      </p:sp>
      <p:sp>
        <p:nvSpPr>
          <p:cNvPr id="5" name="Rectangle 4"/>
          <p:cNvSpPr/>
          <p:nvPr/>
        </p:nvSpPr>
        <p:spPr>
          <a:xfrm>
            <a:off x="3503052" y="2453426"/>
            <a:ext cx="1893197" cy="1446550"/>
          </a:xfrm>
          <a:prstGeom prst="rect">
            <a:avLst/>
          </a:prstGeom>
        </p:spPr>
        <p:txBody>
          <a:bodyPr wrap="square">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sz="4400" i="1" dirty="0" smtClean="0">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41339714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96DFF45-9395-4868-8AAF-F01E5DAEBC17}" type="slidenum">
              <a:rPr lang="en-US" smtClean="0"/>
              <a:pPr/>
              <a:t>39</a:t>
            </a:fld>
            <a:endParaRPr lang="en-US"/>
          </a:p>
        </p:txBody>
      </p:sp>
      <p:pic>
        <p:nvPicPr>
          <p:cNvPr id="6" name="Picture 5"/>
          <p:cNvPicPr>
            <a:picLocks noChangeAspect="1"/>
          </p:cNvPicPr>
          <p:nvPr/>
        </p:nvPicPr>
        <p:blipFill>
          <a:blip r:embed="rId2"/>
          <a:stretch>
            <a:fillRect/>
          </a:stretch>
        </p:blipFill>
        <p:spPr>
          <a:xfrm>
            <a:off x="1067604" y="584848"/>
            <a:ext cx="7136238" cy="5300797"/>
          </a:xfrm>
          <a:prstGeom prst="rect">
            <a:avLst/>
          </a:prstGeom>
        </p:spPr>
      </p:pic>
    </p:spTree>
    <p:extLst>
      <p:ext uri="{BB962C8B-B14F-4D97-AF65-F5344CB8AC3E}">
        <p14:creationId xmlns:p14="http://schemas.microsoft.com/office/powerpoint/2010/main" val="3278409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1</a:t>
            </a:r>
            <a:r>
              <a:rPr lang="en-US" sz="3600"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Machine </a:t>
            </a:r>
            <a:r>
              <a:rPr lang="en-US" sz="3600" dirty="0" smtClean="0">
                <a:latin typeface="Times New Roman" panose="02020603050405020304" pitchFamily="18" charset="0"/>
                <a:cs typeface="Times New Roman" panose="02020603050405020304" pitchFamily="18" charset="0"/>
              </a:rPr>
              <a:t>Learning</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4</a:t>
            </a:fld>
            <a:endParaRPr lang="en-US"/>
          </a:p>
        </p:txBody>
      </p:sp>
      <p:sp>
        <p:nvSpPr>
          <p:cNvPr id="2" name="Rectangle 1"/>
          <p:cNvSpPr/>
          <p:nvPr/>
        </p:nvSpPr>
        <p:spPr>
          <a:xfrm>
            <a:off x="780905" y="1933084"/>
            <a:ext cx="7662929" cy="461665"/>
          </a:xfrm>
          <a:prstGeom prst="rect">
            <a:avLst/>
          </a:prstGeom>
        </p:spPr>
        <p:txBody>
          <a:bodyPr wrap="square">
            <a:spAutoFit/>
          </a:bodyPr>
          <a:lstStyle/>
          <a:p>
            <a:r>
              <a:rPr lang="vi-VN" sz="2400" b="1" i="1" dirty="0" smtClean="0">
                <a:latin typeface="+mj-lt"/>
              </a:rPr>
              <a:t>Khái niệm:</a:t>
            </a:r>
            <a:endParaRPr lang="vi-VN" sz="2400" b="1" i="1" dirty="0">
              <a:latin typeface="+mj-lt"/>
            </a:endParaRPr>
          </a:p>
        </p:txBody>
      </p:sp>
      <p:sp>
        <p:nvSpPr>
          <p:cNvPr id="6" name="Rectangle 5"/>
          <p:cNvSpPr/>
          <p:nvPr/>
        </p:nvSpPr>
        <p:spPr>
          <a:xfrm>
            <a:off x="270456" y="3332784"/>
            <a:ext cx="8173378" cy="830997"/>
          </a:xfrm>
          <a:prstGeom prst="rect">
            <a:avLst/>
          </a:prstGeom>
        </p:spPr>
        <p:txBody>
          <a:bodyPr wrap="square">
            <a:spAutoFit/>
          </a:bodyPr>
          <a:lstStyle/>
          <a:p>
            <a:endParaRPr lang="vi-VN" sz="2400" b="1" dirty="0" smtClean="0">
              <a:solidFill>
                <a:schemeClr val="tx1">
                  <a:lumMod val="85000"/>
                  <a:lumOff val="15000"/>
                </a:schemeClr>
              </a:solidFill>
              <a:latin typeface="Times New Roman (Headings)"/>
            </a:endParaRPr>
          </a:p>
          <a:p>
            <a:endParaRPr lang="vi-VN" sz="2400" b="1" dirty="0" smtClean="0">
              <a:solidFill>
                <a:schemeClr val="tx1">
                  <a:lumMod val="85000"/>
                  <a:lumOff val="15000"/>
                </a:schemeClr>
              </a:solidFill>
              <a:latin typeface="Times New Roman (Headings)"/>
            </a:endParaRPr>
          </a:p>
        </p:txBody>
      </p:sp>
      <p:sp>
        <p:nvSpPr>
          <p:cNvPr id="8" name="Content Placeholder 2"/>
          <p:cNvSpPr txBox="1">
            <a:spLocks/>
          </p:cNvSpPr>
          <p:nvPr/>
        </p:nvSpPr>
        <p:spPr>
          <a:xfrm>
            <a:off x="780905" y="2636079"/>
            <a:ext cx="8173378" cy="152770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vi-VN" b="1" i="1" dirty="0" smtClean="0">
                <a:solidFill>
                  <a:schemeClr val="tx1">
                    <a:lumMod val="85000"/>
                    <a:lumOff val="15000"/>
                  </a:schemeClr>
                </a:solidFill>
                <a:latin typeface="Times New Roman (Headings)"/>
              </a:rPr>
              <a:t>Máy học </a:t>
            </a:r>
            <a:r>
              <a:rPr lang="vi-VN" b="1" i="1" dirty="0">
                <a:solidFill>
                  <a:schemeClr val="tx1">
                    <a:lumMod val="85000"/>
                    <a:lumOff val="15000"/>
                  </a:schemeClr>
                </a:solidFill>
                <a:latin typeface="Times New Roman (Headings)"/>
              </a:rPr>
              <a:t>là một tập hợp </a:t>
            </a:r>
            <a:r>
              <a:rPr lang="vi-VN" b="1" i="1" dirty="0" smtClean="0">
                <a:solidFill>
                  <a:schemeClr val="tx1">
                    <a:lumMod val="85000"/>
                    <a:lumOff val="15000"/>
                  </a:schemeClr>
                </a:solidFill>
                <a:latin typeface="Times New Roman (Headings)"/>
              </a:rPr>
              <a:t>các thuật toán để làm cho máy tính có khả </a:t>
            </a:r>
            <a:r>
              <a:rPr lang="vi-VN" b="1" i="1" dirty="0">
                <a:solidFill>
                  <a:schemeClr val="tx1">
                    <a:lumMod val="85000"/>
                    <a:lumOff val="15000"/>
                  </a:schemeClr>
                </a:solidFill>
                <a:latin typeface="Times New Roman (Headings)"/>
              </a:rPr>
              <a:t>năng "học" (tức là, cải thiện dần hiệu suất </a:t>
            </a:r>
            <a:r>
              <a:rPr lang="vi-VN" b="1" i="1" dirty="0" smtClean="0">
                <a:solidFill>
                  <a:schemeClr val="tx1">
                    <a:lumMod val="85000"/>
                    <a:lumOff val="15000"/>
                  </a:schemeClr>
                </a:solidFill>
                <a:latin typeface="Times New Roman (Headings)"/>
              </a:rPr>
              <a:t>trên một </a:t>
            </a:r>
            <a:r>
              <a:rPr lang="vi-VN" b="1" i="1" dirty="0">
                <a:solidFill>
                  <a:schemeClr val="tx1">
                    <a:lumMod val="85000"/>
                    <a:lumOff val="15000"/>
                  </a:schemeClr>
                </a:solidFill>
                <a:latin typeface="Times New Roman (Headings)"/>
              </a:rPr>
              <a:t>tác vụ cụ thể) với dữ liệu, mà không </a:t>
            </a:r>
            <a:r>
              <a:rPr lang="vi-VN" b="1" i="1" dirty="0" smtClean="0">
                <a:solidFill>
                  <a:schemeClr val="tx1">
                    <a:lumMod val="85000"/>
                    <a:lumOff val="15000"/>
                  </a:schemeClr>
                </a:solidFill>
                <a:latin typeface="Times New Roman (Headings)"/>
              </a:rPr>
              <a:t>cần </a:t>
            </a:r>
            <a:r>
              <a:rPr lang="vi-VN" b="1" i="1" dirty="0">
                <a:solidFill>
                  <a:schemeClr val="tx1">
                    <a:lumMod val="85000"/>
                    <a:lumOff val="15000"/>
                  </a:schemeClr>
                </a:solidFill>
                <a:latin typeface="Times New Roman (Headings)"/>
              </a:rPr>
              <a:t>lập </a:t>
            </a:r>
            <a:r>
              <a:rPr lang="vi-VN" b="1" i="1" dirty="0" smtClean="0">
                <a:solidFill>
                  <a:schemeClr val="tx1">
                    <a:lumMod val="85000"/>
                    <a:lumOff val="15000"/>
                  </a:schemeClr>
                </a:solidFill>
                <a:latin typeface="Times New Roman (Headings)"/>
              </a:rPr>
              <a:t>trình rõ ràng.</a:t>
            </a:r>
            <a:endParaRPr lang="en-US" b="1" i="1" dirty="0" smtClean="0">
              <a:solidFill>
                <a:schemeClr val="tx1">
                  <a:lumMod val="85000"/>
                  <a:lumOff val="15000"/>
                </a:schemeClr>
              </a:solidFill>
              <a:latin typeface="Times New Roman (Headings)"/>
            </a:endParaRPr>
          </a:p>
        </p:txBody>
      </p:sp>
    </p:spTree>
    <p:extLst>
      <p:ext uri="{BB962C8B-B14F-4D97-AF65-F5344CB8AC3E}">
        <p14:creationId xmlns:p14="http://schemas.microsoft.com/office/powerpoint/2010/main" val="1280922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1</a:t>
            </a:r>
            <a:r>
              <a:rPr lang="en-US" sz="3600"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Machine </a:t>
            </a:r>
            <a:r>
              <a:rPr lang="en-US" sz="3600" dirty="0" smtClean="0">
                <a:latin typeface="Times New Roman" panose="02020603050405020304" pitchFamily="18" charset="0"/>
                <a:cs typeface="Times New Roman" panose="02020603050405020304" pitchFamily="18" charset="0"/>
              </a:rPr>
              <a:t>Learning</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5</a:t>
            </a:fld>
            <a:endParaRPr lang="en-US"/>
          </a:p>
        </p:txBody>
      </p:sp>
      <p:sp>
        <p:nvSpPr>
          <p:cNvPr id="2" name="Rectangle 1"/>
          <p:cNvSpPr/>
          <p:nvPr/>
        </p:nvSpPr>
        <p:spPr>
          <a:xfrm>
            <a:off x="780905" y="1933084"/>
            <a:ext cx="7662929" cy="461665"/>
          </a:xfrm>
          <a:prstGeom prst="rect">
            <a:avLst/>
          </a:prstGeom>
        </p:spPr>
        <p:txBody>
          <a:bodyPr wrap="square">
            <a:spAutoFit/>
          </a:bodyPr>
          <a:lstStyle/>
          <a:p>
            <a:endParaRPr lang="vi-VN" sz="2400" dirty="0"/>
          </a:p>
        </p:txBody>
      </p:sp>
      <p:sp>
        <p:nvSpPr>
          <p:cNvPr id="6" name="Rectangle 5"/>
          <p:cNvSpPr/>
          <p:nvPr/>
        </p:nvSpPr>
        <p:spPr>
          <a:xfrm>
            <a:off x="270456" y="3332784"/>
            <a:ext cx="8173378" cy="830997"/>
          </a:xfrm>
          <a:prstGeom prst="rect">
            <a:avLst/>
          </a:prstGeom>
        </p:spPr>
        <p:txBody>
          <a:bodyPr wrap="square">
            <a:spAutoFit/>
          </a:bodyPr>
          <a:lstStyle/>
          <a:p>
            <a:endParaRPr lang="vi-VN" sz="2400" b="1" dirty="0" smtClean="0">
              <a:solidFill>
                <a:schemeClr val="tx1">
                  <a:lumMod val="85000"/>
                  <a:lumOff val="15000"/>
                </a:schemeClr>
              </a:solidFill>
              <a:latin typeface="Times New Roman (Headings)"/>
            </a:endParaRPr>
          </a:p>
          <a:p>
            <a:endParaRPr lang="vi-VN" sz="2400" b="1" dirty="0" smtClean="0">
              <a:solidFill>
                <a:schemeClr val="tx1">
                  <a:lumMod val="85000"/>
                  <a:lumOff val="15000"/>
                </a:schemeClr>
              </a:solidFill>
              <a:latin typeface="Times New Roman (Headings)"/>
            </a:endParaRPr>
          </a:p>
        </p:txBody>
      </p:sp>
      <p:sp>
        <p:nvSpPr>
          <p:cNvPr id="8" name="Content Placeholder 2"/>
          <p:cNvSpPr txBox="1">
            <a:spLocks/>
          </p:cNvSpPr>
          <p:nvPr/>
        </p:nvSpPr>
        <p:spPr>
          <a:xfrm>
            <a:off x="93618" y="1850653"/>
            <a:ext cx="9002333" cy="296426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b="1" i="1" dirty="0" err="1" smtClean="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Nhiệm</a:t>
            </a:r>
            <a:r>
              <a:rPr lang="en-US" b="1" i="1" dirty="0" smtClean="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 </a:t>
            </a:r>
            <a:r>
              <a:rPr lang="en-US" b="1" i="1" dirty="0" err="1" smtClean="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vụ</a:t>
            </a:r>
            <a:r>
              <a:rPr lang="en-US" b="1" i="1" dirty="0" smtClean="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 </a:t>
            </a:r>
            <a:r>
              <a:rPr lang="en-US" b="1" i="1" dirty="0" err="1" smtClean="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của</a:t>
            </a:r>
            <a:r>
              <a:rPr lang="en-US" b="1" i="1" dirty="0" smtClean="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 machine learning:</a:t>
            </a:r>
            <a:endParaRPr lang="en-US" b="1" i="1" dirty="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endParaRPr>
          </a:p>
          <a:p>
            <a:pPr marL="457200" lvl="1" indent="0">
              <a:buNone/>
            </a:pPr>
            <a:endParaRPr lang="vi-VN" b="1" dirty="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endParaRPr>
          </a:p>
          <a:p>
            <a:pPr marL="457200" lvl="1" indent="0">
              <a:buNone/>
            </a:pPr>
            <a:r>
              <a:rPr lang="vi-VN" b="1" dirty="0" smtClean="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1. Dự </a:t>
            </a:r>
            <a:r>
              <a:rPr lang="vi-VN" b="1" dirty="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đoán kết quả tương lai: </a:t>
            </a:r>
            <a:r>
              <a:rPr lang="vi-VN" b="1" dirty="0" smtClean="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doanh </a:t>
            </a:r>
            <a:r>
              <a:rPr lang="vi-VN" b="1" dirty="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số, giá vàng, số </a:t>
            </a:r>
            <a:r>
              <a:rPr lang="vi-VN" b="1" dirty="0" smtClean="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lượng khách hàng ...</a:t>
            </a:r>
          </a:p>
          <a:p>
            <a:pPr marL="457200" lvl="1" indent="0">
              <a:buNone/>
            </a:pPr>
            <a:r>
              <a:rPr lang="vi-VN" b="1" dirty="0" smtClean="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 </a:t>
            </a:r>
            <a:endParaRPr lang="en-US" b="1" dirty="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endParaRPr>
          </a:p>
          <a:p>
            <a:pPr marL="457200" lvl="1" indent="0">
              <a:buNone/>
            </a:pPr>
            <a:r>
              <a:rPr lang="en-US" b="1" dirty="0" smtClean="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2. </a:t>
            </a:r>
            <a:r>
              <a:rPr lang="en-US" b="1" dirty="0" err="1" smtClean="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Phân</a:t>
            </a:r>
            <a:r>
              <a:rPr lang="en-US" b="1" dirty="0" smtClean="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 </a:t>
            </a:r>
            <a:r>
              <a:rPr lang="en-US" b="1" dirty="0" err="1">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loại</a:t>
            </a:r>
            <a:r>
              <a:rPr lang="en-US" b="1" dirty="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 </a:t>
            </a:r>
            <a:r>
              <a:rPr lang="en-US" b="1" dirty="0" err="1">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đối</a:t>
            </a:r>
            <a:r>
              <a:rPr lang="en-US" b="1" dirty="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 </a:t>
            </a:r>
            <a:r>
              <a:rPr lang="en-US" b="1" dirty="0" err="1">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tượng</a:t>
            </a:r>
            <a:r>
              <a:rPr lang="en-US" b="1" dirty="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 </a:t>
            </a:r>
            <a:r>
              <a:rPr lang="en-US" b="1" dirty="0" err="1">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vào</a:t>
            </a:r>
            <a:r>
              <a:rPr lang="en-US" b="1" dirty="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 </a:t>
            </a:r>
            <a:r>
              <a:rPr lang="en-US" b="1" dirty="0" err="1">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lớp</a:t>
            </a:r>
            <a:r>
              <a:rPr lang="en-US" b="1" dirty="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 </a:t>
            </a:r>
            <a:r>
              <a:rPr lang="en-US" b="1" dirty="0" err="1">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cụ</a:t>
            </a:r>
            <a:r>
              <a:rPr lang="en-US" b="1" dirty="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 </a:t>
            </a:r>
            <a:r>
              <a:rPr lang="en-US" b="1" dirty="0" err="1">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thể</a:t>
            </a:r>
            <a:r>
              <a:rPr lang="en-US" b="1" dirty="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 </a:t>
            </a:r>
            <a:r>
              <a:rPr lang="en-US" b="1" dirty="0" err="1">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p</a:t>
            </a:r>
            <a:r>
              <a:rPr lang="en-US" b="1" dirty="0" err="1" smtClean="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h</a:t>
            </a:r>
            <a:r>
              <a:rPr lang="vi-VN" b="1" dirty="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ân khúc khách hàng, </a:t>
            </a:r>
            <a:r>
              <a:rPr lang="vi-VN" b="1" dirty="0" smtClean="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phân loại </a:t>
            </a:r>
            <a:r>
              <a:rPr lang="vi-VN" b="1" dirty="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rPr>
              <a:t>CV...</a:t>
            </a:r>
            <a:endParaRPr lang="en-US" b="1" dirty="0">
              <a:solidFill>
                <a:schemeClr val="tx1">
                  <a:lumMod val="85000"/>
                  <a:lumOff val="15000"/>
                </a:schemeClr>
              </a:solidFill>
              <a:latin typeface="Times New Roman" panose="02020603050405020304" pitchFamily="18" charset="0"/>
              <a:ea typeface="Century Gothic" panose="020B0502020202020204" pitchFamily="34" charset="0"/>
              <a:cs typeface="Times New Roman" panose="02020603050405020304" pitchFamily="18" charset="0"/>
            </a:endParaRPr>
          </a:p>
          <a:p>
            <a:pPr lvl="1">
              <a:buFont typeface="Wingdings" panose="05000000000000000000" pitchFamily="2" charset="2"/>
              <a:buChar char="v"/>
            </a:pPr>
            <a:endParaRPr lang="en-US" dirty="0" smtClean="0">
              <a:solidFill>
                <a:schemeClr val="tx1">
                  <a:lumMod val="85000"/>
                  <a:lumOff val="15000"/>
                </a:schemeClr>
              </a:solidFill>
              <a:latin typeface="Times New Roman (Headings)"/>
            </a:endParaRPr>
          </a:p>
        </p:txBody>
      </p:sp>
    </p:spTree>
    <p:extLst>
      <p:ext uri="{BB962C8B-B14F-4D97-AF65-F5344CB8AC3E}">
        <p14:creationId xmlns:p14="http://schemas.microsoft.com/office/powerpoint/2010/main" val="4023818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1</a:t>
            </a:r>
            <a:r>
              <a:rPr lang="en-US" sz="3600"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Machine </a:t>
            </a:r>
            <a:r>
              <a:rPr lang="en-US" sz="3600" dirty="0" smtClean="0">
                <a:latin typeface="Times New Roman" panose="02020603050405020304" pitchFamily="18" charset="0"/>
                <a:cs typeface="Times New Roman" panose="02020603050405020304" pitchFamily="18" charset="0"/>
              </a:rPr>
              <a:t>Learning</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6</a:t>
            </a:fld>
            <a:endParaRPr lang="en-US"/>
          </a:p>
        </p:txBody>
      </p:sp>
      <p:sp>
        <p:nvSpPr>
          <p:cNvPr id="2" name="Rectangle 1"/>
          <p:cNvSpPr/>
          <p:nvPr/>
        </p:nvSpPr>
        <p:spPr>
          <a:xfrm>
            <a:off x="780905" y="1933084"/>
            <a:ext cx="7662929" cy="461665"/>
          </a:xfrm>
          <a:prstGeom prst="rect">
            <a:avLst/>
          </a:prstGeom>
        </p:spPr>
        <p:txBody>
          <a:bodyPr wrap="square">
            <a:spAutoFit/>
          </a:bodyPr>
          <a:lstStyle/>
          <a:p>
            <a:endParaRPr lang="vi-VN" sz="2400" dirty="0"/>
          </a:p>
        </p:txBody>
      </p:sp>
      <p:sp>
        <p:nvSpPr>
          <p:cNvPr id="6" name="Rectangle 5"/>
          <p:cNvSpPr/>
          <p:nvPr/>
        </p:nvSpPr>
        <p:spPr>
          <a:xfrm>
            <a:off x="621613" y="3332784"/>
            <a:ext cx="8173378" cy="830997"/>
          </a:xfrm>
          <a:prstGeom prst="rect">
            <a:avLst/>
          </a:prstGeom>
        </p:spPr>
        <p:txBody>
          <a:bodyPr wrap="square">
            <a:spAutoFit/>
          </a:bodyPr>
          <a:lstStyle/>
          <a:p>
            <a:endParaRPr lang="vi-VN" sz="2400" b="1" dirty="0" smtClean="0">
              <a:solidFill>
                <a:schemeClr val="tx1">
                  <a:lumMod val="85000"/>
                  <a:lumOff val="15000"/>
                </a:schemeClr>
              </a:solidFill>
              <a:latin typeface="Times New Roman (Headings)"/>
            </a:endParaRPr>
          </a:p>
          <a:p>
            <a:endParaRPr lang="vi-VN" sz="2400" b="1" dirty="0" smtClean="0">
              <a:solidFill>
                <a:schemeClr val="tx1">
                  <a:lumMod val="85000"/>
                  <a:lumOff val="15000"/>
                </a:schemeClr>
              </a:solidFill>
              <a:latin typeface="Times New Roman (Headings)"/>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24" t="25255" r="-424" b="-1684"/>
          <a:stretch/>
        </p:blipFill>
        <p:spPr>
          <a:xfrm>
            <a:off x="621613" y="1786365"/>
            <a:ext cx="7656076" cy="4754832"/>
          </a:xfrm>
          <a:prstGeom prst="rect">
            <a:avLst/>
          </a:prstGeom>
        </p:spPr>
      </p:pic>
      <p:sp>
        <p:nvSpPr>
          <p:cNvPr id="9" name="Rectangle 8"/>
          <p:cNvSpPr/>
          <p:nvPr/>
        </p:nvSpPr>
        <p:spPr>
          <a:xfrm>
            <a:off x="621613" y="1039616"/>
            <a:ext cx="7656076" cy="461665"/>
          </a:xfrm>
          <a:prstGeom prst="rect">
            <a:avLst/>
          </a:prstGeom>
        </p:spPr>
        <p:txBody>
          <a:bodyPr wrap="square">
            <a:spAutoFit/>
          </a:bodyPr>
          <a:lstStyle/>
          <a:p>
            <a:r>
              <a:rPr lang="vi-VN" sz="2400" b="1" i="1" dirty="0" smtClean="0">
                <a:latin typeface="+mj-lt"/>
              </a:rPr>
              <a:t>Quy trình phát triển mô hình machine learning:</a:t>
            </a:r>
            <a:endParaRPr lang="vi-VN" sz="2400" b="1" i="1" dirty="0">
              <a:latin typeface="+mj-lt"/>
            </a:endParaRPr>
          </a:p>
        </p:txBody>
      </p:sp>
    </p:spTree>
    <p:extLst>
      <p:ext uri="{BB962C8B-B14F-4D97-AF65-F5344CB8AC3E}">
        <p14:creationId xmlns:p14="http://schemas.microsoft.com/office/powerpoint/2010/main" val="4079611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1</a:t>
            </a:r>
            <a:r>
              <a:rPr lang="en-US" sz="3600"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Machine </a:t>
            </a:r>
            <a:r>
              <a:rPr lang="en-US" sz="3600" dirty="0" smtClean="0">
                <a:latin typeface="Times New Roman" panose="02020603050405020304" pitchFamily="18" charset="0"/>
                <a:cs typeface="Times New Roman" panose="02020603050405020304" pitchFamily="18" charset="0"/>
              </a:rPr>
              <a:t>Learning</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7</a:t>
            </a:fld>
            <a:endParaRPr lang="en-US"/>
          </a:p>
        </p:txBody>
      </p:sp>
      <p:sp>
        <p:nvSpPr>
          <p:cNvPr id="2" name="Rectangle 1"/>
          <p:cNvSpPr/>
          <p:nvPr/>
        </p:nvSpPr>
        <p:spPr>
          <a:xfrm>
            <a:off x="780905" y="1933084"/>
            <a:ext cx="7662929" cy="461665"/>
          </a:xfrm>
          <a:prstGeom prst="rect">
            <a:avLst/>
          </a:prstGeom>
        </p:spPr>
        <p:txBody>
          <a:bodyPr wrap="square">
            <a:spAutoFit/>
          </a:bodyPr>
          <a:lstStyle/>
          <a:p>
            <a:endParaRPr lang="vi-VN" sz="2400" dirty="0"/>
          </a:p>
        </p:txBody>
      </p:sp>
      <p:sp>
        <p:nvSpPr>
          <p:cNvPr id="6" name="Rectangle 5"/>
          <p:cNvSpPr/>
          <p:nvPr/>
        </p:nvSpPr>
        <p:spPr>
          <a:xfrm>
            <a:off x="270456" y="3332784"/>
            <a:ext cx="8173378" cy="830997"/>
          </a:xfrm>
          <a:prstGeom prst="rect">
            <a:avLst/>
          </a:prstGeom>
        </p:spPr>
        <p:txBody>
          <a:bodyPr wrap="square">
            <a:spAutoFit/>
          </a:bodyPr>
          <a:lstStyle/>
          <a:p>
            <a:endParaRPr lang="vi-VN" sz="2400" b="1" dirty="0" smtClean="0">
              <a:solidFill>
                <a:schemeClr val="tx1">
                  <a:lumMod val="85000"/>
                  <a:lumOff val="15000"/>
                </a:schemeClr>
              </a:solidFill>
              <a:latin typeface="Times New Roman (Headings)"/>
            </a:endParaRPr>
          </a:p>
          <a:p>
            <a:endParaRPr lang="vi-VN" sz="2400" b="1" dirty="0" smtClean="0">
              <a:solidFill>
                <a:schemeClr val="tx1">
                  <a:lumMod val="85000"/>
                  <a:lumOff val="15000"/>
                </a:schemeClr>
              </a:solidFill>
              <a:latin typeface="Times New Roman (Headings)"/>
            </a:endParaRPr>
          </a:p>
        </p:txBody>
      </p:sp>
      <p:sp>
        <p:nvSpPr>
          <p:cNvPr id="8" name="Rectangle 7"/>
          <p:cNvSpPr/>
          <p:nvPr/>
        </p:nvSpPr>
        <p:spPr>
          <a:xfrm>
            <a:off x="270456" y="544427"/>
            <a:ext cx="3025462"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i="1" dirty="0" smtClean="0">
                <a:latin typeface="+mj-lt"/>
              </a:rPr>
              <a:t>Các nhóm thuật toán</a:t>
            </a:r>
            <a:r>
              <a:rPr lang="vi-VN" sz="2400" b="1" i="1" dirty="0" smtClean="0">
                <a:latin typeface="+mj-lt"/>
              </a:rPr>
              <a:t>:</a:t>
            </a:r>
            <a:endParaRPr lang="vi-VN" sz="2400" b="1" i="1" dirty="0">
              <a:latin typeface="+mj-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420" y="1006092"/>
            <a:ext cx="5922236" cy="5595145"/>
          </a:xfrm>
          <a:prstGeom prst="rect">
            <a:avLst/>
          </a:prstGeom>
        </p:spPr>
      </p:pic>
    </p:spTree>
    <p:extLst>
      <p:ext uri="{BB962C8B-B14F-4D97-AF65-F5344CB8AC3E}">
        <p14:creationId xmlns:p14="http://schemas.microsoft.com/office/powerpoint/2010/main" val="691464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8</a:t>
            </a:fld>
            <a:endParaRPr lang="en-US"/>
          </a:p>
        </p:txBody>
      </p:sp>
      <p:sp>
        <p:nvSpPr>
          <p:cNvPr id="2" name="Rectangle 1"/>
          <p:cNvSpPr/>
          <p:nvPr/>
        </p:nvSpPr>
        <p:spPr>
          <a:xfrm>
            <a:off x="780905" y="1933084"/>
            <a:ext cx="7662929" cy="461665"/>
          </a:xfrm>
          <a:prstGeom prst="rect">
            <a:avLst/>
          </a:prstGeom>
        </p:spPr>
        <p:txBody>
          <a:bodyPr wrap="square">
            <a:spAutoFit/>
          </a:bodyPr>
          <a:lstStyle/>
          <a:p>
            <a:endParaRPr lang="vi-VN" sz="2400" dirty="0"/>
          </a:p>
        </p:txBody>
      </p:sp>
      <p:sp>
        <p:nvSpPr>
          <p:cNvPr id="6" name="Rectangle 5"/>
          <p:cNvSpPr/>
          <p:nvPr/>
        </p:nvSpPr>
        <p:spPr>
          <a:xfrm>
            <a:off x="270456" y="3332784"/>
            <a:ext cx="8173378" cy="830997"/>
          </a:xfrm>
          <a:prstGeom prst="rect">
            <a:avLst/>
          </a:prstGeom>
        </p:spPr>
        <p:txBody>
          <a:bodyPr wrap="square">
            <a:spAutoFit/>
          </a:bodyPr>
          <a:lstStyle/>
          <a:p>
            <a:endParaRPr lang="vi-VN" sz="2400" b="1" dirty="0" smtClean="0">
              <a:solidFill>
                <a:schemeClr val="tx1">
                  <a:lumMod val="85000"/>
                  <a:lumOff val="15000"/>
                </a:schemeClr>
              </a:solidFill>
              <a:latin typeface="Times New Roman (Headings)"/>
            </a:endParaRPr>
          </a:p>
          <a:p>
            <a:endParaRPr lang="vi-VN" sz="2400" b="1" dirty="0" smtClean="0">
              <a:solidFill>
                <a:schemeClr val="tx1">
                  <a:lumMod val="85000"/>
                  <a:lumOff val="15000"/>
                </a:schemeClr>
              </a:solidFill>
              <a:latin typeface="Times New Roman (Headings)"/>
            </a:endParaRPr>
          </a:p>
        </p:txBody>
      </p:sp>
      <p:sp>
        <p:nvSpPr>
          <p:cNvPr id="8" name="Rectangle 7"/>
          <p:cNvSpPr/>
          <p:nvPr/>
        </p:nvSpPr>
        <p:spPr>
          <a:xfrm>
            <a:off x="517301" y="817735"/>
            <a:ext cx="1080752"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i="1" dirty="0" smtClean="0">
                <a:latin typeface="+mj-lt"/>
              </a:rPr>
              <a:t>Ví dụ:</a:t>
            </a:r>
            <a:endParaRPr lang="vi-VN" sz="2400" b="1" i="1" dirty="0">
              <a:latin typeface="+mj-lt"/>
            </a:endParaRPr>
          </a:p>
        </p:txBody>
      </p:sp>
      <p:sp>
        <p:nvSpPr>
          <p:cNvPr id="5" name="Rectangle 4"/>
          <p:cNvSpPr/>
          <p:nvPr/>
        </p:nvSpPr>
        <p:spPr>
          <a:xfrm>
            <a:off x="517301" y="1356520"/>
            <a:ext cx="8538692" cy="1569660"/>
          </a:xfrm>
          <a:prstGeom prst="rect">
            <a:avLst/>
          </a:prstGeom>
        </p:spPr>
        <p:txBody>
          <a:bodyPr wrap="square">
            <a:spAutoFit/>
          </a:bodyPr>
          <a:lstStyle/>
          <a:p>
            <a:r>
              <a:rPr lang="vi-VN" sz="2400" dirty="0">
                <a:solidFill>
                  <a:srgbClr val="222222"/>
                </a:solidFill>
                <a:latin typeface="+mj-lt"/>
              </a:rPr>
              <a:t>David là quản lý của một câu lạc bộ đánh golf nổi tiếng. Anh ta đang có rắc </a:t>
            </a:r>
            <a:r>
              <a:rPr lang="vi-VN" sz="2400" dirty="0" smtClean="0">
                <a:solidFill>
                  <a:srgbClr val="222222"/>
                </a:solidFill>
                <a:latin typeface="+mj-lt"/>
              </a:rPr>
              <a:t>rối. </a:t>
            </a:r>
            <a:r>
              <a:rPr lang="vi-VN" sz="2400" dirty="0">
                <a:solidFill>
                  <a:srgbClr val="222222"/>
                </a:solidFill>
                <a:latin typeface="+mj-lt"/>
              </a:rPr>
              <a:t>Có ngày </a:t>
            </a:r>
            <a:r>
              <a:rPr lang="vi-VN" sz="2400" dirty="0" smtClean="0">
                <a:solidFill>
                  <a:srgbClr val="222222"/>
                </a:solidFill>
                <a:latin typeface="+mj-lt"/>
              </a:rPr>
              <a:t>nhiều người chơi </a:t>
            </a:r>
            <a:r>
              <a:rPr lang="vi-VN" sz="2400" dirty="0">
                <a:solidFill>
                  <a:srgbClr val="222222"/>
                </a:solidFill>
                <a:latin typeface="+mj-lt"/>
              </a:rPr>
              <a:t>golf nhưng số nhân viên câu lạc bộ lại </a:t>
            </a:r>
            <a:r>
              <a:rPr lang="vi-VN" sz="2400" dirty="0" smtClean="0">
                <a:solidFill>
                  <a:srgbClr val="222222"/>
                </a:solidFill>
                <a:latin typeface="+mj-lt"/>
              </a:rPr>
              <a:t>ít. </a:t>
            </a:r>
            <a:r>
              <a:rPr lang="vi-VN" sz="2400" dirty="0">
                <a:solidFill>
                  <a:srgbClr val="222222"/>
                </a:solidFill>
                <a:latin typeface="+mj-lt"/>
              </a:rPr>
              <a:t>Có hôm, </a:t>
            </a:r>
            <a:r>
              <a:rPr lang="vi-VN" sz="2400" dirty="0" smtClean="0">
                <a:solidFill>
                  <a:srgbClr val="222222"/>
                </a:solidFill>
                <a:latin typeface="+mj-lt"/>
              </a:rPr>
              <a:t>chẳng </a:t>
            </a:r>
            <a:r>
              <a:rPr lang="vi-VN" sz="2400" dirty="0">
                <a:solidFill>
                  <a:srgbClr val="222222"/>
                </a:solidFill>
                <a:latin typeface="+mj-lt"/>
              </a:rPr>
              <a:t>ai đến chơi, và câu lạc bộ lại thừa nhân viên</a:t>
            </a:r>
            <a:r>
              <a:rPr lang="vi-VN" sz="2400" dirty="0" smtClean="0">
                <a:solidFill>
                  <a:srgbClr val="222222"/>
                </a:solidFill>
                <a:latin typeface="+mj-lt"/>
              </a:rPr>
              <a:t>.</a:t>
            </a:r>
            <a:endParaRPr lang="vi-VN" sz="2400" dirty="0">
              <a:solidFill>
                <a:srgbClr val="222222"/>
              </a:solidFill>
              <a:latin typeface="+mj-lt"/>
            </a:endParaRPr>
          </a:p>
        </p:txBody>
      </p:sp>
      <p:pic>
        <p:nvPicPr>
          <p:cNvPr id="9" name="Picture 8"/>
          <p:cNvPicPr>
            <a:picLocks noChangeAspect="1"/>
          </p:cNvPicPr>
          <p:nvPr/>
        </p:nvPicPr>
        <p:blipFill>
          <a:blip r:embed="rId2"/>
          <a:stretch>
            <a:fillRect/>
          </a:stretch>
        </p:blipFill>
        <p:spPr>
          <a:xfrm>
            <a:off x="1161276" y="3003300"/>
            <a:ext cx="6576750" cy="3457919"/>
          </a:xfrm>
          <a:prstGeom prst="rect">
            <a:avLst/>
          </a:prstGeom>
        </p:spPr>
      </p:pic>
    </p:spTree>
    <p:extLst>
      <p:ext uri="{BB962C8B-B14F-4D97-AF65-F5344CB8AC3E}">
        <p14:creationId xmlns:p14="http://schemas.microsoft.com/office/powerpoint/2010/main" val="1085870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248" y="0"/>
            <a:ext cx="7250806" cy="579550"/>
          </a:xfrm>
        </p:spPr>
        <p:txBody>
          <a:bodyPr>
            <a:normAutofit fontScale="90000"/>
          </a:bodyPr>
          <a:lstStyle/>
          <a:p>
            <a:pPr>
              <a:lnSpc>
                <a:spcPts val="5700"/>
              </a:lnSpc>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Decision </a:t>
            </a:r>
            <a:r>
              <a:rPr lang="vi-VN" sz="3600" dirty="0">
                <a:latin typeface="Times New Roman" panose="02020603050405020304" pitchFamily="18" charset="0"/>
                <a:cs typeface="Times New Roman" panose="02020603050405020304" pitchFamily="18" charset="0"/>
              </a:rPr>
              <a:t>Trees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6DFF45-9395-4868-8AAF-F01E5DAEBC17}" type="slidenum">
              <a:rPr lang="en-US" smtClean="0"/>
              <a:pPr/>
              <a:t>9</a:t>
            </a:fld>
            <a:endParaRPr lang="en-US"/>
          </a:p>
        </p:txBody>
      </p:sp>
      <p:sp>
        <p:nvSpPr>
          <p:cNvPr id="2" name="Rectangle 1"/>
          <p:cNvSpPr/>
          <p:nvPr/>
        </p:nvSpPr>
        <p:spPr>
          <a:xfrm>
            <a:off x="780905" y="1933084"/>
            <a:ext cx="7662929" cy="461665"/>
          </a:xfrm>
          <a:prstGeom prst="rect">
            <a:avLst/>
          </a:prstGeom>
        </p:spPr>
        <p:txBody>
          <a:bodyPr wrap="square">
            <a:spAutoFit/>
          </a:bodyPr>
          <a:lstStyle/>
          <a:p>
            <a:endParaRPr lang="vi-VN" sz="2400" dirty="0"/>
          </a:p>
        </p:txBody>
      </p:sp>
      <p:sp>
        <p:nvSpPr>
          <p:cNvPr id="6" name="Rectangle 5"/>
          <p:cNvSpPr/>
          <p:nvPr/>
        </p:nvSpPr>
        <p:spPr>
          <a:xfrm>
            <a:off x="270456" y="3332784"/>
            <a:ext cx="8173378" cy="830997"/>
          </a:xfrm>
          <a:prstGeom prst="rect">
            <a:avLst/>
          </a:prstGeom>
        </p:spPr>
        <p:txBody>
          <a:bodyPr wrap="square">
            <a:spAutoFit/>
          </a:bodyPr>
          <a:lstStyle/>
          <a:p>
            <a:endParaRPr lang="vi-VN" sz="2400" b="1" dirty="0" smtClean="0">
              <a:solidFill>
                <a:schemeClr val="tx1">
                  <a:lumMod val="85000"/>
                  <a:lumOff val="15000"/>
                </a:schemeClr>
              </a:solidFill>
              <a:latin typeface="Times New Roman (Headings)"/>
            </a:endParaRPr>
          </a:p>
          <a:p>
            <a:endParaRPr lang="vi-VN" sz="2400" b="1" dirty="0" smtClean="0">
              <a:solidFill>
                <a:schemeClr val="tx1">
                  <a:lumMod val="85000"/>
                  <a:lumOff val="15000"/>
                </a:schemeClr>
              </a:solidFill>
              <a:latin typeface="Times New Roman (Headings)"/>
            </a:endParaRPr>
          </a:p>
        </p:txBody>
      </p:sp>
      <p:sp>
        <p:nvSpPr>
          <p:cNvPr id="8" name="Rectangle 7"/>
          <p:cNvSpPr/>
          <p:nvPr/>
        </p:nvSpPr>
        <p:spPr>
          <a:xfrm>
            <a:off x="529107" y="514015"/>
            <a:ext cx="1080752"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i="1" dirty="0" smtClean="0">
                <a:latin typeface="+mj-lt"/>
              </a:rPr>
              <a:t>Ví dụ:</a:t>
            </a:r>
            <a:endParaRPr lang="vi-VN" sz="2400" b="1" i="1" dirty="0">
              <a:latin typeface="+mj-lt"/>
            </a:endParaRPr>
          </a:p>
        </p:txBody>
      </p:sp>
      <p:sp>
        <p:nvSpPr>
          <p:cNvPr id="5" name="Rectangle 4"/>
          <p:cNvSpPr/>
          <p:nvPr/>
        </p:nvSpPr>
        <p:spPr>
          <a:xfrm>
            <a:off x="605308" y="888942"/>
            <a:ext cx="8538692" cy="1569660"/>
          </a:xfrm>
          <a:prstGeom prst="rect">
            <a:avLst/>
          </a:prstGeom>
        </p:spPr>
        <p:txBody>
          <a:bodyPr wrap="square">
            <a:spAutoFit/>
          </a:bodyPr>
          <a:lstStyle/>
          <a:p>
            <a:r>
              <a:rPr lang="vi-VN" sz="2400" dirty="0" smtClean="0">
                <a:solidFill>
                  <a:srgbClr val="222222"/>
                </a:solidFill>
                <a:latin typeface="+mj-lt"/>
              </a:rPr>
              <a:t>Mục </a:t>
            </a:r>
            <a:r>
              <a:rPr lang="vi-VN" sz="2400" dirty="0">
                <a:solidFill>
                  <a:srgbClr val="222222"/>
                </a:solidFill>
                <a:latin typeface="+mj-lt"/>
              </a:rPr>
              <a:t>tiêu của David là tối ưu hóa số nhân viên phục vụ mỗi </a:t>
            </a:r>
            <a:r>
              <a:rPr lang="vi-VN" sz="2400" dirty="0" smtClean="0">
                <a:solidFill>
                  <a:srgbClr val="222222"/>
                </a:solidFill>
                <a:latin typeface="+mj-lt"/>
              </a:rPr>
              <a:t>ngày. Để </a:t>
            </a:r>
            <a:r>
              <a:rPr lang="vi-VN" sz="2400" dirty="0">
                <a:solidFill>
                  <a:srgbClr val="222222"/>
                </a:solidFill>
                <a:latin typeface="+mj-lt"/>
              </a:rPr>
              <a:t>thực hiện điều đó, anh cần hiểu được tại sao khách hàng quyết định chơi và tìm hiểu xem có cách giải thích nào cho việc đó hay </a:t>
            </a:r>
            <a:r>
              <a:rPr lang="vi-VN" sz="2400" dirty="0" smtClean="0">
                <a:solidFill>
                  <a:srgbClr val="222222"/>
                </a:solidFill>
                <a:latin typeface="+mj-lt"/>
              </a:rPr>
              <a:t>không?</a:t>
            </a:r>
            <a:endParaRPr lang="vi-VN" sz="2400" dirty="0">
              <a:solidFill>
                <a:srgbClr val="222222"/>
              </a:solidFill>
              <a:latin typeface="+mj-lt"/>
            </a:endParaRPr>
          </a:p>
        </p:txBody>
      </p:sp>
      <p:pic>
        <p:nvPicPr>
          <p:cNvPr id="7" name="Picture 6"/>
          <p:cNvPicPr>
            <a:picLocks noChangeAspect="1"/>
          </p:cNvPicPr>
          <p:nvPr/>
        </p:nvPicPr>
        <p:blipFill>
          <a:blip r:embed="rId2"/>
          <a:stretch>
            <a:fillRect/>
          </a:stretch>
        </p:blipFill>
        <p:spPr>
          <a:xfrm>
            <a:off x="1069483" y="2810590"/>
            <a:ext cx="7005571" cy="3981467"/>
          </a:xfrm>
          <a:prstGeom prst="rect">
            <a:avLst/>
          </a:prstGeom>
        </p:spPr>
      </p:pic>
    </p:spTree>
    <p:extLst>
      <p:ext uri="{BB962C8B-B14F-4D97-AF65-F5344CB8AC3E}">
        <p14:creationId xmlns:p14="http://schemas.microsoft.com/office/powerpoint/2010/main" val="1408217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1815</TotalTime>
  <Words>1175</Words>
  <Application>Microsoft Office PowerPoint</Application>
  <PresentationFormat>On-screen Show (4:3)</PresentationFormat>
  <Paragraphs>176</Paragraphs>
  <Slides>39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Kozuka Mincho Pro B</vt:lpstr>
      <vt:lpstr>Arial</vt:lpstr>
      <vt:lpstr>Calibri</vt:lpstr>
      <vt:lpstr>Calibri Light</vt:lpstr>
      <vt:lpstr>Century Gothic</vt:lpstr>
      <vt:lpstr>LMRoman12-Bold</vt:lpstr>
      <vt:lpstr>Segoe UI</vt:lpstr>
      <vt:lpstr>Times New Roman</vt:lpstr>
      <vt:lpstr>Times New Roman (Headings)</vt:lpstr>
      <vt:lpstr>Wingdings</vt:lpstr>
      <vt:lpstr>Office Theme</vt:lpstr>
      <vt:lpstr>PowerPoint Presentation</vt:lpstr>
      <vt:lpstr>Nội Dung</vt:lpstr>
      <vt:lpstr>1. Machine Learning</vt:lpstr>
      <vt:lpstr>1. Machine Learning</vt:lpstr>
      <vt:lpstr>1. Machine Learning</vt:lpstr>
      <vt:lpstr>1. Machine Learning</vt:lpstr>
      <vt:lpstr>1. Machine Learning</vt:lpstr>
      <vt:lpstr>2. Decision Trees</vt:lpstr>
      <vt:lpstr>2. Decision Trees</vt:lpstr>
      <vt:lpstr>2. Decision Trees</vt:lpstr>
      <vt:lpstr>2. Decision Trees</vt:lpstr>
      <vt:lpstr>2. Decision Trees</vt:lpstr>
      <vt:lpstr>2. Decision Trees</vt:lpstr>
      <vt:lpstr>2. Decision Trees</vt:lpstr>
      <vt:lpstr>2. Decision Trees</vt:lpstr>
      <vt:lpstr>2. Decision Trees</vt:lpstr>
      <vt:lpstr>2. Decision Trees</vt:lpstr>
      <vt:lpstr>2. Decision Trees</vt:lpstr>
      <vt:lpstr>2. Decision Trees</vt:lpstr>
      <vt:lpstr>2. Decision Trees</vt:lpstr>
      <vt:lpstr>2. Decision Trees</vt:lpstr>
      <vt:lpstr>2. Decision Trees</vt:lpstr>
      <vt:lpstr>2. Decision Trees</vt:lpstr>
      <vt:lpstr>2. Decision Trees</vt:lpstr>
      <vt:lpstr>2. Decision Trees</vt:lpstr>
      <vt:lpstr>2. Decision Trees</vt:lpstr>
      <vt:lpstr>2. Decision Trees</vt:lpstr>
      <vt:lpstr>2. Decision Trees</vt:lpstr>
      <vt:lpstr>2. Decision Trees</vt:lpstr>
      <vt:lpstr>2. Decision Trees</vt:lpstr>
      <vt:lpstr>2. Decision Trees</vt:lpstr>
      <vt:lpstr>2. Decision Trees</vt:lpstr>
      <vt:lpstr>3. Random Forest</vt:lpstr>
      <vt:lpstr>3. Random Forest</vt:lpstr>
      <vt:lpstr>3. Random Forest</vt:lpstr>
      <vt:lpstr>3. Random Forest</vt:lpstr>
      <vt:lpstr>3. Random Forest</vt:lpstr>
      <vt:lpstr>3. Random Forest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Zanchi</dc:creator>
  <cp:lastModifiedBy>THI THU HANG VO</cp:lastModifiedBy>
  <cp:revision>230</cp:revision>
  <dcterms:created xsi:type="dcterms:W3CDTF">2018-04-10T16:05:10Z</dcterms:created>
  <dcterms:modified xsi:type="dcterms:W3CDTF">2018-07-04T15:46:59Z</dcterms:modified>
</cp:coreProperties>
</file>