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28.wmf" ContentType="image/x-wmf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9.png" ContentType="image/png"/>
  <Override PartName="/ppt/media/image30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11E1C8E-86B1-433C-ABCF-72A35F1664A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CD7ED6B-2845-4137-B31D-328348C778E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47933B2-DEE6-4FFA-87B9-F91910569F5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974520" cy="1026000"/>
          </a:xfrm>
          <a:prstGeom prst="rect">
            <a:avLst/>
          </a:prstGeom>
          <a:ln>
            <a:noFill/>
          </a:ln>
        </p:spPr>
      </p:pic>
      <p:pic>
        <p:nvPicPr>
          <p:cNvPr id="37" name="Picture 7" descr=""/>
          <p:cNvPicPr/>
          <p:nvPr/>
        </p:nvPicPr>
        <p:blipFill>
          <a:blip r:embed="rId3"/>
          <a:stretch/>
        </p:blipFill>
        <p:spPr>
          <a:xfrm>
            <a:off x="10490760" y="5085360"/>
            <a:ext cx="1698120" cy="176940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974520" cy="1026000"/>
          </a:xfrm>
          <a:prstGeom prst="rect">
            <a:avLst/>
          </a:prstGeom>
          <a:ln>
            <a:noFill/>
          </a:ln>
        </p:spPr>
      </p:pic>
      <p:pic>
        <p:nvPicPr>
          <p:cNvPr id="75" name="Picture 7" descr=""/>
          <p:cNvPicPr/>
          <p:nvPr/>
        </p:nvPicPr>
        <p:blipFill>
          <a:blip r:embed="rId3"/>
          <a:stretch/>
        </p:blipFill>
        <p:spPr>
          <a:xfrm>
            <a:off x="10490760" y="5085360"/>
            <a:ext cx="1698120" cy="1769400"/>
          </a:xfrm>
          <a:prstGeom prst="rect">
            <a:avLst/>
          </a:prstGeom>
          <a:ln>
            <a:noFill/>
          </a:ln>
        </p:spPr>
      </p:pic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49.xml"/><Relationship Id="rId5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11" descr=""/>
          <p:cNvPicPr/>
          <p:nvPr/>
        </p:nvPicPr>
        <p:blipFill>
          <a:blip r:embed="rId1"/>
          <a:stretch/>
        </p:blipFill>
        <p:spPr>
          <a:xfrm>
            <a:off x="6440400" y="-19080"/>
            <a:ext cx="3936960" cy="6873840"/>
          </a:xfrm>
          <a:prstGeom prst="rect">
            <a:avLst/>
          </a:prstGeom>
          <a:ln>
            <a:noFill/>
          </a:ln>
        </p:spPr>
      </p:pic>
      <p:pic>
        <p:nvPicPr>
          <p:cNvPr id="190" name="Graphic 10" descr=""/>
          <p:cNvPicPr/>
          <p:nvPr/>
        </p:nvPicPr>
        <p:blipFill>
          <a:blip r:embed="rId2"/>
          <a:stretch/>
        </p:blipFill>
        <p:spPr>
          <a:xfrm>
            <a:off x="442440" y="348120"/>
            <a:ext cx="3030840" cy="991080"/>
          </a:xfrm>
          <a:prstGeom prst="rect">
            <a:avLst/>
          </a:prstGeom>
          <a:ln>
            <a:noFill/>
          </a:ln>
        </p:spPr>
      </p:pic>
      <p:sp>
        <p:nvSpPr>
          <p:cNvPr id="191" name="CustomShape 1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DE731EA-67E9-437C-8AAB-5BAD2C2733F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 flipH="1">
            <a:off x="6837840" y="0"/>
            <a:ext cx="3536640" cy="6854760"/>
          </a:xfrm>
          <a:custGeom>
            <a:avLst/>
            <a:gdLst/>
            <a:ahLst/>
            <a:rect l="l" t="t" r="r" b="b"/>
            <a:pathLst>
              <a:path w="3540007" h="6858000">
                <a:moveTo>
                  <a:pt x="0" y="0"/>
                </a:moveTo>
                <a:lnTo>
                  <a:pt x="1728166" y="0"/>
                </a:lnTo>
                <a:lnTo>
                  <a:pt x="1829016" y="70142"/>
                </a:lnTo>
                <a:cubicBezTo>
                  <a:pt x="2871624" y="844004"/>
                  <a:pt x="3540007" y="2037942"/>
                  <a:pt x="3540007" y="3377524"/>
                </a:cubicBezTo>
                <a:cubicBezTo>
                  <a:pt x="3540007" y="4744444"/>
                  <a:pt x="2844065" y="5959716"/>
                  <a:pt x="1764717" y="6731758"/>
                </a:cubicBezTo>
                <a:lnTo>
                  <a:pt x="15768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a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3"/>
          <p:cNvSpPr/>
          <p:nvPr/>
        </p:nvSpPr>
        <p:spPr>
          <a:xfrm>
            <a:off x="10380600" y="0"/>
            <a:ext cx="1808280" cy="6854760"/>
          </a:xfrm>
          <a:prstGeom prst="rect">
            <a:avLst/>
          </a:prstGeom>
          <a:solidFill>
            <a:srgbClr val="19a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4" name="Picture 3" descr=""/>
          <p:cNvPicPr/>
          <p:nvPr/>
        </p:nvPicPr>
        <p:blipFill>
          <a:blip r:embed="rId3"/>
          <a:stretch/>
        </p:blipFill>
        <p:spPr>
          <a:xfrm>
            <a:off x="6253200" y="0"/>
            <a:ext cx="5935320" cy="6854760"/>
          </a:xfrm>
          <a:prstGeom prst="rect">
            <a:avLst/>
          </a:prstGeom>
          <a:ln>
            <a:noFill/>
          </a:ln>
        </p:spPr>
      </p:pic>
      <p:sp>
        <p:nvSpPr>
          <p:cNvPr id="195" name="CustomShape 4"/>
          <p:cNvSpPr/>
          <p:nvPr/>
        </p:nvSpPr>
        <p:spPr>
          <a:xfrm>
            <a:off x="10998000" y="6492240"/>
            <a:ext cx="1217880" cy="3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Version 1.0.0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1038240" y="2895480"/>
            <a:ext cx="5679360" cy="13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AWS IoT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0" y="102600"/>
            <a:ext cx="1218888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f3b31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RULES ENGINE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9401760" y="644436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58DB683-C88C-4625-B927-A2FD703A80B9}" type="slidenum">
              <a:rPr b="1" lang="en-US" sz="2000" spc="-1" strike="noStrike">
                <a:solidFill>
                  <a:srgbClr val="f3918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6595920" y="1425240"/>
            <a:ext cx="4782600" cy="5203800"/>
          </a:xfrm>
          <a:prstGeom prst="round2DiagRect">
            <a:avLst>
              <a:gd name="adj1" fmla="val 16667"/>
              <a:gd name="adj2" fmla="val 0"/>
            </a:avLst>
          </a:prstGeom>
          <a:noFill/>
          <a:ln w="28440">
            <a:solidFill>
              <a:srgbClr val="e6557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4"/>
          <p:cNvSpPr/>
          <p:nvPr/>
        </p:nvSpPr>
        <p:spPr>
          <a:xfrm>
            <a:off x="6961680" y="1518840"/>
            <a:ext cx="4131000" cy="49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06440" indent="-285480">
              <a:lnSpc>
                <a:spcPts val="776"/>
              </a:lnSpc>
              <a:buClr>
                <a:srgbClr val="40404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Simple &amp; Familiar SQL syntax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85480">
              <a:lnSpc>
                <a:spcPts val="776"/>
              </a:lnSpc>
              <a:buClr>
                <a:srgbClr val="40404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SQL Statement to define topic filter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85480">
              <a:lnSpc>
                <a:spcPts val="776"/>
              </a:lnSpc>
              <a:buClr>
                <a:srgbClr val="40404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Optional WHERE clause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85480">
              <a:lnSpc>
                <a:spcPts val="776"/>
              </a:lnSpc>
              <a:buClr>
                <a:srgbClr val="40404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Advanced JSON support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6440" indent="-285480">
              <a:lnSpc>
                <a:spcPts val="776"/>
              </a:lnSpc>
              <a:buClr>
                <a:srgbClr val="40404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Functions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85480">
              <a:lnSpc>
                <a:spcPts val="776"/>
              </a:lnSpc>
              <a:buClr>
                <a:srgbClr val="40404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String manipulation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85480">
              <a:lnSpc>
                <a:spcPts val="776"/>
              </a:lnSpc>
              <a:buClr>
                <a:srgbClr val="40404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Mathematical operations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85480">
              <a:lnSpc>
                <a:spcPts val="776"/>
              </a:lnSpc>
              <a:buClr>
                <a:srgbClr val="40404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Context based helper functions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85480">
              <a:lnSpc>
                <a:spcPts val="776"/>
              </a:lnSpc>
              <a:buClr>
                <a:srgbClr val="40404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Crypto support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85480">
              <a:lnSpc>
                <a:spcPts val="776"/>
              </a:lnSpc>
              <a:buClr>
                <a:srgbClr val="40404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UUID, Timestamp, rand,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6440" indent="-285480">
              <a:lnSpc>
                <a:spcPts val="776"/>
              </a:lnSpc>
              <a:buClr>
                <a:srgbClr val="40404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Execute simultaneous actions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6" name="Picture 2" descr=""/>
          <p:cNvPicPr/>
          <p:nvPr/>
        </p:nvPicPr>
        <p:blipFill>
          <a:blip r:embed="rId1"/>
          <a:stretch/>
        </p:blipFill>
        <p:spPr>
          <a:xfrm>
            <a:off x="1713960" y="1518840"/>
            <a:ext cx="4881960" cy="4254120"/>
          </a:xfrm>
          <a:prstGeom prst="rect">
            <a:avLst/>
          </a:prstGeom>
          <a:ln>
            <a:noFill/>
          </a:ln>
        </p:spPr>
      </p:pic>
      <p:pic>
        <p:nvPicPr>
          <p:cNvPr id="247" name="Picture 1" descr=""/>
          <p:cNvPicPr/>
          <p:nvPr/>
        </p:nvPicPr>
        <p:blipFill>
          <a:blip r:embed="rId2"/>
          <a:stretch/>
        </p:blipFill>
        <p:spPr>
          <a:xfrm>
            <a:off x="194760" y="1878480"/>
            <a:ext cx="1874880" cy="344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0" y="102600"/>
            <a:ext cx="1218888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f3b31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DEVICE GATEWAY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9401760" y="644436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6783B0B-5733-44FF-82D4-F7C38015E6F6}" type="slidenum">
              <a:rPr b="1" lang="en-US" sz="2000" spc="-1" strike="noStrike">
                <a:solidFill>
                  <a:srgbClr val="f3918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0" name="Picture 3" descr=""/>
          <p:cNvPicPr/>
          <p:nvPr/>
        </p:nvPicPr>
        <p:blipFill>
          <a:blip r:embed="rId1"/>
          <a:stretch/>
        </p:blipFill>
        <p:spPr>
          <a:xfrm>
            <a:off x="3457800" y="1185120"/>
            <a:ext cx="5273640" cy="542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0" y="102600"/>
            <a:ext cx="1218888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f3b31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DEVICE GATEWAY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9401760" y="644436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5AFC840-6259-46AC-BEFD-7BA9D1FA86B4}" type="slidenum">
              <a:rPr b="1" lang="en-US" sz="2000" spc="-1" strike="noStrike">
                <a:solidFill>
                  <a:srgbClr val="f3918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685800" y="1425240"/>
            <a:ext cx="5206680" cy="4505400"/>
          </a:xfrm>
          <a:prstGeom prst="round2DiagRect">
            <a:avLst>
              <a:gd name="adj1" fmla="val 16667"/>
              <a:gd name="adj2" fmla="val 0"/>
            </a:avLst>
          </a:prstGeom>
          <a:noFill/>
          <a:ln w="28440">
            <a:solidFill>
              <a:srgbClr val="e6557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4"/>
          <p:cNvSpPr/>
          <p:nvPr/>
        </p:nvSpPr>
        <p:spPr>
          <a:xfrm>
            <a:off x="777600" y="2522160"/>
            <a:ext cx="4581360" cy="308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06440" indent="-285480">
              <a:lnSpc>
                <a:spcPts val="776"/>
              </a:lnSpc>
              <a:buClr>
                <a:srgbClr val="40404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Standard Protocol Support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85480">
              <a:lnSpc>
                <a:spcPts val="776"/>
              </a:lnSpc>
              <a:buClr>
                <a:srgbClr val="40404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MQTT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85480">
              <a:lnSpc>
                <a:spcPts val="776"/>
              </a:lnSpc>
              <a:buClr>
                <a:srgbClr val="40404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HTTP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85480">
              <a:lnSpc>
                <a:spcPts val="776"/>
              </a:lnSpc>
              <a:buClr>
                <a:srgbClr val="40404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WebSockets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6440" indent="-285480">
              <a:lnSpc>
                <a:spcPts val="776"/>
              </a:lnSpc>
              <a:buClr>
                <a:srgbClr val="40404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Long Lived Connection: </a:t>
            </a: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Receive signals from the cloud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6440" indent="-285480">
              <a:lnSpc>
                <a:spcPts val="776"/>
              </a:lnSpc>
              <a:buClr>
                <a:srgbClr val="40404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Secure By Default: </a:t>
            </a: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Connect securely via X.509 Certs and TLS 1.2 Client Mutual Auth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5"/>
          <p:cNvSpPr/>
          <p:nvPr/>
        </p:nvSpPr>
        <p:spPr>
          <a:xfrm>
            <a:off x="1098720" y="1720800"/>
            <a:ext cx="3617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e65579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Publish/Subscribe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6"/>
          <p:cNvSpPr/>
          <p:nvPr/>
        </p:nvSpPr>
        <p:spPr>
          <a:xfrm>
            <a:off x="6073200" y="1425240"/>
            <a:ext cx="5267520" cy="4505400"/>
          </a:xfrm>
          <a:prstGeom prst="round2DiagRect">
            <a:avLst>
              <a:gd name="adj1" fmla="val 16667"/>
              <a:gd name="adj2" fmla="val 0"/>
            </a:avLst>
          </a:prstGeom>
          <a:noFill/>
          <a:ln w="28440">
            <a:solidFill>
              <a:srgbClr val="19afe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7"/>
          <p:cNvSpPr/>
          <p:nvPr/>
        </p:nvSpPr>
        <p:spPr>
          <a:xfrm>
            <a:off x="6182640" y="2522160"/>
            <a:ext cx="4719240" cy="29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06440" indent="-285480">
              <a:lnSpc>
                <a:spcPts val="776"/>
              </a:lnSpc>
              <a:buClr>
                <a:srgbClr val="40404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Standard Protocol Support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85480">
              <a:lnSpc>
                <a:spcPts val="776"/>
              </a:lnSpc>
              <a:buClr>
                <a:srgbClr val="40404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MQTT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85480">
              <a:lnSpc>
                <a:spcPts val="776"/>
              </a:lnSpc>
              <a:buClr>
                <a:srgbClr val="40404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HTTP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85480">
              <a:lnSpc>
                <a:spcPts val="776"/>
              </a:lnSpc>
              <a:buClr>
                <a:srgbClr val="40404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WebSockets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3680" indent="-3427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Topic/Channel: </a:t>
            </a: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Message routing hierarchy Control over full tree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3680" indent="-3427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Payload (JSON): </a:t>
            </a: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Customer-defined JSON payload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8"/>
          <p:cNvSpPr/>
          <p:nvPr/>
        </p:nvSpPr>
        <p:spPr>
          <a:xfrm>
            <a:off x="6828480" y="1720800"/>
            <a:ext cx="3410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79dd8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Sensor Messages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0" y="102600"/>
            <a:ext cx="1218888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f3b31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DEVICE REGISTRY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9401760" y="644436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DFF52D8-CE7B-4ADA-B515-1B62DAB14BD2}" type="slidenum">
              <a:rPr b="1" lang="en-US" sz="2000" spc="-1" strike="noStrike">
                <a:solidFill>
                  <a:srgbClr val="f3918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3848040" y="1425240"/>
            <a:ext cx="4393800" cy="5245200"/>
          </a:xfrm>
          <a:prstGeom prst="round2DiagRect">
            <a:avLst>
              <a:gd name="adj1" fmla="val 16667"/>
              <a:gd name="adj2" fmla="val 0"/>
            </a:avLst>
          </a:prstGeom>
          <a:noFill/>
          <a:ln w="28440">
            <a:solidFill>
              <a:srgbClr val="e6557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4"/>
          <p:cNvSpPr/>
          <p:nvPr/>
        </p:nvSpPr>
        <p:spPr>
          <a:xfrm>
            <a:off x="3979440" y="1539720"/>
            <a:ext cx="4131000" cy="49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06440" indent="-285480">
              <a:lnSpc>
                <a:spcPts val="776"/>
              </a:lnSpc>
              <a:buClr>
                <a:srgbClr val="40404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Static attributes associated to Thing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85480">
              <a:lnSpc>
                <a:spcPts val="776"/>
              </a:lnSpc>
              <a:buClr>
                <a:srgbClr val="40404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Firmware version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85480">
              <a:lnSpc>
                <a:spcPts val="776"/>
              </a:lnSpc>
              <a:buClr>
                <a:srgbClr val="40404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Serial Numbers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85480">
              <a:lnSpc>
                <a:spcPts val="776"/>
              </a:lnSpc>
              <a:buClr>
                <a:srgbClr val="40404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Device 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85480">
              <a:lnSpc>
                <a:spcPts val="776"/>
              </a:lnSpc>
              <a:buClr>
                <a:srgbClr val="40404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Device Group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85480">
              <a:lnSpc>
                <a:spcPts val="776"/>
              </a:lnSpc>
              <a:buClr>
                <a:srgbClr val="40404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Device 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85480">
              <a:lnSpc>
                <a:spcPts val="776"/>
              </a:lnSpc>
              <a:buClr>
                <a:srgbClr val="40404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Sensor 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6440" indent="-285480">
              <a:lnSpc>
                <a:spcPts val="776"/>
              </a:lnSpc>
              <a:buClr>
                <a:srgbClr val="40404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Support and Maintenance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85480">
              <a:lnSpc>
                <a:spcPts val="776"/>
              </a:lnSpc>
              <a:buClr>
                <a:srgbClr val="40404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Reference Manual URL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85480">
              <a:lnSpc>
                <a:spcPts val="776"/>
              </a:lnSpc>
              <a:buClr>
                <a:srgbClr val="40404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Part # reference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6440" indent="-285480">
              <a:lnSpc>
                <a:spcPts val="776"/>
              </a:lnSpc>
              <a:buClr>
                <a:srgbClr val="40404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Reference to external support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Picture 1" descr=""/>
          <p:cNvPicPr/>
          <p:nvPr/>
        </p:nvPicPr>
        <p:blipFill>
          <a:blip r:embed="rId1"/>
          <a:stretch/>
        </p:blipFill>
        <p:spPr>
          <a:xfrm>
            <a:off x="0" y="1425240"/>
            <a:ext cx="8072280" cy="4741200"/>
          </a:xfrm>
          <a:prstGeom prst="rect">
            <a:avLst/>
          </a:prstGeom>
          <a:ln>
            <a:noFill/>
          </a:ln>
        </p:spPr>
      </p:pic>
      <p:sp>
        <p:nvSpPr>
          <p:cNvPr id="264" name="CustomShape 1"/>
          <p:cNvSpPr/>
          <p:nvPr/>
        </p:nvSpPr>
        <p:spPr>
          <a:xfrm>
            <a:off x="0" y="102600"/>
            <a:ext cx="1218888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f3b31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DEVICE REGISTRY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9401760" y="644436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60E8D27-72E2-4F44-A52D-8B4A49119F86}" type="slidenum">
              <a:rPr b="1" lang="en-US" sz="2000" spc="-1" strike="noStrike">
                <a:solidFill>
                  <a:srgbClr val="f3918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6595920" y="1425240"/>
            <a:ext cx="4782600" cy="2181240"/>
          </a:xfrm>
          <a:prstGeom prst="round2DiagRect">
            <a:avLst>
              <a:gd name="adj1" fmla="val 16667"/>
              <a:gd name="adj2" fmla="val 0"/>
            </a:avLst>
          </a:prstGeom>
          <a:noFill/>
          <a:ln w="28440">
            <a:solidFill>
              <a:srgbClr val="e6557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4"/>
          <p:cNvSpPr/>
          <p:nvPr/>
        </p:nvSpPr>
        <p:spPr>
          <a:xfrm>
            <a:off x="6707880" y="1607760"/>
            <a:ext cx="4559040" cy="20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06440" indent="-285480">
              <a:lnSpc>
                <a:spcPts val="776"/>
              </a:lnSpc>
              <a:buClr>
                <a:srgbClr val="40404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Ability to upgrade global or with a region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6440" indent="-285480">
              <a:lnSpc>
                <a:spcPts val="776"/>
              </a:lnSpc>
              <a:buClr>
                <a:srgbClr val="40404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Rulses Engines helps keeping state of updates and tracks progress in a DynamoDB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6440" indent="-285480">
              <a:lnSpc>
                <a:spcPts val="776"/>
              </a:lnSpc>
              <a:buClr>
                <a:srgbClr val="40404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Store Version in Registry Entry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5" descr=""/>
          <p:cNvPicPr/>
          <p:nvPr/>
        </p:nvPicPr>
        <p:blipFill>
          <a:blip r:embed="rId1"/>
          <a:srcRect l="0" t="0" r="5511" b="0"/>
          <a:stretch/>
        </p:blipFill>
        <p:spPr>
          <a:xfrm>
            <a:off x="-12960" y="4239000"/>
            <a:ext cx="12215160" cy="2653920"/>
          </a:xfrm>
          <a:prstGeom prst="rect">
            <a:avLst/>
          </a:prstGeom>
          <a:ln>
            <a:noFill/>
          </a:ln>
        </p:spPr>
      </p:pic>
      <p:sp>
        <p:nvSpPr>
          <p:cNvPr id="269" name="CustomShape 1"/>
          <p:cNvSpPr/>
          <p:nvPr/>
        </p:nvSpPr>
        <p:spPr>
          <a:xfrm>
            <a:off x="0" y="1789200"/>
            <a:ext cx="12188880" cy="154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8000" spc="-1" strike="noStrike">
                <a:solidFill>
                  <a:srgbClr val="ef3b31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Thank you!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0" name="Graphic 10" descr=""/>
          <p:cNvPicPr/>
          <p:nvPr/>
        </p:nvPicPr>
        <p:blipFill>
          <a:blip r:embed="rId2"/>
          <a:stretch/>
        </p:blipFill>
        <p:spPr>
          <a:xfrm>
            <a:off x="4718880" y="783000"/>
            <a:ext cx="2750760" cy="899280"/>
          </a:xfrm>
          <a:prstGeom prst="rect">
            <a:avLst/>
          </a:prstGeom>
          <a:ln>
            <a:noFill/>
          </a:ln>
        </p:spPr>
      </p:pic>
      <p:sp>
        <p:nvSpPr>
          <p:cNvPr id="271" name="CustomShape 2"/>
          <p:cNvSpPr/>
          <p:nvPr/>
        </p:nvSpPr>
        <p:spPr>
          <a:xfrm>
            <a:off x="120240" y="3491640"/>
            <a:ext cx="1303920" cy="4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4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Email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Website: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1318680" y="3491640"/>
            <a:ext cx="2831040" cy="4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4"/>
          <p:cNvSpPr/>
          <p:nvPr/>
        </p:nvSpPr>
        <p:spPr>
          <a:xfrm>
            <a:off x="1286280" y="6218640"/>
            <a:ext cx="1292400" cy="4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4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Vietnam: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North America: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5"/>
          <p:cNvSpPr/>
          <p:nvPr/>
        </p:nvSpPr>
        <p:spPr>
          <a:xfrm>
            <a:off x="2471400" y="6218640"/>
            <a:ext cx="2301840" cy="4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4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+84-2839-951-059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+1 844 224 4188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6"/>
          <p:cNvSpPr/>
          <p:nvPr/>
        </p:nvSpPr>
        <p:spPr>
          <a:xfrm>
            <a:off x="8089560" y="6202080"/>
            <a:ext cx="1303920" cy="4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4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Email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Website: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7"/>
          <p:cNvSpPr/>
          <p:nvPr/>
        </p:nvSpPr>
        <p:spPr>
          <a:xfrm>
            <a:off x="9009000" y="6202080"/>
            <a:ext cx="2831040" cy="4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4000"/>
              </a:lnSpc>
            </a:pPr>
            <a:r>
              <a:rPr b="0" lang="en-US" sz="12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innovation@tma.com.vn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2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http://tma-innovation.center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8"/>
          <p:cNvSpPr/>
          <p:nvPr/>
        </p:nvSpPr>
        <p:spPr>
          <a:xfrm>
            <a:off x="4339800" y="6202080"/>
            <a:ext cx="1292400" cy="4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4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Australia: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Japan: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9"/>
          <p:cNvSpPr/>
          <p:nvPr/>
        </p:nvSpPr>
        <p:spPr>
          <a:xfrm>
            <a:off x="5142960" y="6207840"/>
            <a:ext cx="2301840" cy="4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4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+61 414 734 277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+81 364 324 994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Line 10"/>
          <p:cNvSpPr/>
          <p:nvPr/>
        </p:nvSpPr>
        <p:spPr>
          <a:xfrm>
            <a:off x="4069080" y="6306480"/>
            <a:ext cx="360" cy="360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0" name="Picture 20" descr=""/>
          <p:cNvPicPr/>
          <p:nvPr/>
        </p:nvPicPr>
        <p:blipFill>
          <a:blip r:embed="rId3"/>
          <a:stretch/>
        </p:blipFill>
        <p:spPr>
          <a:xfrm rot="20513400">
            <a:off x="10060200" y="5208120"/>
            <a:ext cx="678240" cy="36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9401760" y="644436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CE7657E-5B11-4C5B-9CDC-7E0C0EE4A8D2}" type="slidenum">
              <a:rPr b="1" lang="en-US" sz="2000" spc="-1" strike="noStrike">
                <a:solidFill>
                  <a:srgbClr val="f3918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8" name="Picture 1" descr=""/>
          <p:cNvPicPr/>
          <p:nvPr/>
        </p:nvPicPr>
        <p:blipFill>
          <a:blip r:embed="rId1"/>
          <a:stretch/>
        </p:blipFill>
        <p:spPr>
          <a:xfrm>
            <a:off x="808200" y="216720"/>
            <a:ext cx="3549600" cy="1124640"/>
          </a:xfrm>
          <a:prstGeom prst="rect">
            <a:avLst/>
          </a:prstGeom>
          <a:ln>
            <a:noFill/>
          </a:ln>
        </p:spPr>
      </p:pic>
      <p:sp>
        <p:nvSpPr>
          <p:cNvPr id="199" name="CustomShape 2"/>
          <p:cNvSpPr/>
          <p:nvPr/>
        </p:nvSpPr>
        <p:spPr>
          <a:xfrm>
            <a:off x="1223280" y="1416240"/>
            <a:ext cx="9595080" cy="748440"/>
          </a:xfrm>
          <a:prstGeom prst="roundRect">
            <a:avLst>
              <a:gd name="adj" fmla="val 16667"/>
            </a:avLst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/>
          <a:fillRef idx="0"/>
          <a:effectRef idx="2"/>
          <a:fontRef idx="minor"/>
        </p:style>
        <p:txBody>
          <a:bodyPr lIns="158760" rIns="122040" tIns="158760" bIns="1584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Device SDKs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1223280" y="2257200"/>
            <a:ext cx="9595080" cy="748440"/>
          </a:xfrm>
          <a:prstGeom prst="roundRect">
            <a:avLst>
              <a:gd name="adj" fmla="val 16667"/>
            </a:avLst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/>
          <a:fillRef idx="0"/>
          <a:effectRef idx="2"/>
          <a:fontRef idx="minor"/>
        </p:style>
        <p:txBody>
          <a:bodyPr lIns="158760" rIns="122040" tIns="158760" bIns="1584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Security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1223280" y="3098160"/>
            <a:ext cx="9595080" cy="748440"/>
          </a:xfrm>
          <a:prstGeom prst="roundRect">
            <a:avLst>
              <a:gd name="adj" fmla="val 16667"/>
            </a:avLst>
          </a:prstGeom>
          <a:solidFill>
            <a:schemeClr val="accent4">
              <a:hueOff val="0"/>
              <a:satOff val="0"/>
              <a:lumOff val="0"/>
              <a:alphaOff val="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/>
          <a:fillRef idx="0"/>
          <a:effectRef idx="2"/>
          <a:fontRef idx="minor"/>
        </p:style>
        <p:txBody>
          <a:bodyPr lIns="158760" rIns="122040" tIns="158760" bIns="1584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Device Shadow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1223280" y="3939120"/>
            <a:ext cx="9595080" cy="748440"/>
          </a:xfrm>
          <a:prstGeom prst="roundRect">
            <a:avLst>
              <a:gd name="adj" fmla="val 16667"/>
            </a:avLst>
          </a:prstGeom>
          <a:solidFill>
            <a:schemeClr val="accent5">
              <a:hueOff val="0"/>
              <a:satOff val="0"/>
              <a:lumOff val="0"/>
              <a:alphaOff val="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/>
          <a:fillRef idx="0"/>
          <a:effectRef idx="2"/>
          <a:fontRef idx="minor"/>
        </p:style>
        <p:txBody>
          <a:bodyPr lIns="158760" rIns="122040" tIns="158760" bIns="1584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Rules Engine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6"/>
          <p:cNvSpPr/>
          <p:nvPr/>
        </p:nvSpPr>
        <p:spPr>
          <a:xfrm>
            <a:off x="1223280" y="4780080"/>
            <a:ext cx="9595080" cy="748440"/>
          </a:xfrm>
          <a:prstGeom prst="roundRect">
            <a:avLst>
              <a:gd name="adj" fmla="val 16667"/>
            </a:avLst>
          </a:prstGeom>
          <a:solidFill>
            <a:schemeClr val="accent6">
              <a:hueOff val="0"/>
              <a:satOff val="0"/>
              <a:lumOff val="0"/>
              <a:alphaOff val="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/>
          <a:fillRef idx="0"/>
          <a:effectRef idx="2"/>
          <a:fontRef idx="minor"/>
        </p:style>
        <p:txBody>
          <a:bodyPr lIns="158760" rIns="122040" tIns="158760" bIns="1584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Device Gateway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7"/>
          <p:cNvSpPr/>
          <p:nvPr/>
        </p:nvSpPr>
        <p:spPr>
          <a:xfrm>
            <a:off x="1223280" y="5621040"/>
            <a:ext cx="9595080" cy="748440"/>
          </a:xfrm>
          <a:prstGeom prst="roundRect">
            <a:avLst>
              <a:gd name="adj" fmla="val 16667"/>
            </a:avLst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/>
          <a:fillRef idx="0"/>
          <a:effectRef idx="2"/>
          <a:fontRef idx="minor"/>
        </p:style>
        <p:txBody>
          <a:bodyPr lIns="158760" rIns="122040" tIns="158760" bIns="1584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Device Registry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9401760" y="644436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D2F2BE3-2838-4EB7-8818-9561ABA5BD0D}" type="slidenum">
              <a:rPr b="1" lang="en-US" sz="2000" spc="-1" strike="noStrike">
                <a:solidFill>
                  <a:srgbClr val="f3918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6" name="Picture 3" descr=""/>
          <p:cNvPicPr/>
          <p:nvPr/>
        </p:nvPicPr>
        <p:blipFill>
          <a:blip r:embed="rId1"/>
          <a:stretch/>
        </p:blipFill>
        <p:spPr>
          <a:xfrm>
            <a:off x="650160" y="243360"/>
            <a:ext cx="10891080" cy="637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0" y="102600"/>
            <a:ext cx="1218888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f3b31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DEVICE SDKs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9401760" y="644436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4B4AD40-A97C-4A5C-BD03-829647A77D37}" type="slidenum">
              <a:rPr b="1" lang="en-US" sz="2000" spc="-1" strike="noStrike">
                <a:solidFill>
                  <a:srgbClr val="f3918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205920" y="944280"/>
            <a:ext cx="11616480" cy="188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Helps you quickly and easily connect your hardware to AWS IoT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Source library, samples, porting guide, documents are provided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0" name="Picture 2" descr=""/>
          <p:cNvPicPr/>
          <p:nvPr/>
        </p:nvPicPr>
        <p:blipFill>
          <a:blip r:embed="rId1"/>
          <a:stretch/>
        </p:blipFill>
        <p:spPr>
          <a:xfrm>
            <a:off x="1628280" y="2460240"/>
            <a:ext cx="8772120" cy="364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0" y="102600"/>
            <a:ext cx="1218888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f3b31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SECURITY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9401760" y="644436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C7CF65A-36AA-4522-806D-FE8BAE4E6A91}" type="slidenum">
              <a:rPr b="1" lang="en-US" sz="2000" spc="-1" strike="noStrike">
                <a:solidFill>
                  <a:srgbClr val="f3918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393840" y="1425240"/>
            <a:ext cx="5206680" cy="3844800"/>
          </a:xfrm>
          <a:prstGeom prst="round2DiagRect">
            <a:avLst>
              <a:gd name="adj1" fmla="val 16667"/>
              <a:gd name="adj2" fmla="val 0"/>
            </a:avLst>
          </a:prstGeom>
          <a:noFill/>
          <a:ln w="28440">
            <a:solidFill>
              <a:srgbClr val="e6557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4"/>
          <p:cNvSpPr/>
          <p:nvPr/>
        </p:nvSpPr>
        <p:spPr>
          <a:xfrm>
            <a:off x="485640" y="2522160"/>
            <a:ext cx="4581360" cy="252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06440" indent="-285480">
              <a:lnSpc>
                <a:spcPts val="776"/>
              </a:lnSpc>
              <a:buClr>
                <a:srgbClr val="40404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Create CSR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6440" indent="-285480">
              <a:lnSpc>
                <a:spcPts val="776"/>
              </a:lnSpc>
              <a:buClr>
                <a:srgbClr val="40404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Create X.509 certificate from CSR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6440" indent="-285480">
              <a:lnSpc>
                <a:spcPts val="776"/>
              </a:lnSpc>
              <a:buClr>
                <a:srgbClr val="40404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Activate the certificate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6440" indent="-285480">
              <a:lnSpc>
                <a:spcPts val="776"/>
              </a:lnSpc>
              <a:buClr>
                <a:srgbClr val="40404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Create Policy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6440" indent="-285480">
              <a:lnSpc>
                <a:spcPts val="776"/>
              </a:lnSpc>
              <a:buClr>
                <a:srgbClr val="40404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Attach policy to certificate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0600">
              <a:lnSpc>
                <a:spcPts val="776"/>
              </a:lnSpc>
            </a:pPr>
            <a:r>
              <a:rPr b="1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Note: Certificate must be issued by AWS IoT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5"/>
          <p:cNvSpPr/>
          <p:nvPr/>
        </p:nvSpPr>
        <p:spPr>
          <a:xfrm>
            <a:off x="904320" y="1720800"/>
            <a:ext cx="37623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e65579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TLS authentication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6"/>
          <p:cNvSpPr/>
          <p:nvPr/>
        </p:nvSpPr>
        <p:spPr>
          <a:xfrm>
            <a:off x="5781240" y="1425240"/>
            <a:ext cx="5724360" cy="3844800"/>
          </a:xfrm>
          <a:prstGeom prst="round2DiagRect">
            <a:avLst>
              <a:gd name="adj1" fmla="val 16667"/>
              <a:gd name="adj2" fmla="val 0"/>
            </a:avLst>
          </a:prstGeom>
          <a:noFill/>
          <a:ln w="28440">
            <a:solidFill>
              <a:srgbClr val="19afe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7"/>
          <p:cNvSpPr/>
          <p:nvPr/>
        </p:nvSpPr>
        <p:spPr>
          <a:xfrm>
            <a:off x="5890680" y="2522160"/>
            <a:ext cx="4719240" cy="97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63680" indent="-3427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Use certificates issued by your own CA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3680" indent="-3427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New API calls to support management of certificates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8"/>
          <p:cNvSpPr/>
          <p:nvPr/>
        </p:nvSpPr>
        <p:spPr>
          <a:xfrm>
            <a:off x="6304320" y="1720800"/>
            <a:ext cx="51735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79dd8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Bring your own certificate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0" y="102600"/>
            <a:ext cx="1218888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f3b31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SECURITY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9401760" y="644436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E0ED015-03CA-4CE1-8C95-D975A3BFAB61}" type="slidenum">
              <a:rPr b="1" lang="en-US" sz="2000" spc="-1" strike="noStrike">
                <a:solidFill>
                  <a:srgbClr val="f3918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393840" y="1425240"/>
            <a:ext cx="5206680" cy="3273480"/>
          </a:xfrm>
          <a:prstGeom prst="round2DiagRect">
            <a:avLst>
              <a:gd name="adj1" fmla="val 16667"/>
              <a:gd name="adj2" fmla="val 0"/>
            </a:avLst>
          </a:prstGeom>
          <a:noFill/>
          <a:ln w="28440">
            <a:solidFill>
              <a:srgbClr val="e6557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4"/>
          <p:cNvSpPr/>
          <p:nvPr/>
        </p:nvSpPr>
        <p:spPr>
          <a:xfrm>
            <a:off x="485640" y="2522160"/>
            <a:ext cx="4581360" cy="179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06440" indent="-285480">
              <a:lnSpc>
                <a:spcPts val="776"/>
              </a:lnSpc>
              <a:buClr>
                <a:srgbClr val="40404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Effect: </a:t>
            </a: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allow or deny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6440" indent="-285480">
              <a:lnSpc>
                <a:spcPts val="776"/>
              </a:lnSpc>
              <a:buClr>
                <a:srgbClr val="40404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Action: </a:t>
            </a: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Publish, subscribe, update, retrieve and delete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6440" indent="-285480">
              <a:lnSpc>
                <a:spcPts val="776"/>
              </a:lnSpc>
              <a:buClr>
                <a:srgbClr val="40404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Resource:</a:t>
            </a: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 client, Topic ARN or Topic filter ARN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903600" y="1720800"/>
            <a:ext cx="33739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e65579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AWS IoT policies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6"/>
          <p:cNvSpPr/>
          <p:nvPr/>
        </p:nvSpPr>
        <p:spPr>
          <a:xfrm>
            <a:off x="5781240" y="1425240"/>
            <a:ext cx="5724360" cy="3273480"/>
          </a:xfrm>
          <a:prstGeom prst="round2DiagRect">
            <a:avLst>
              <a:gd name="adj1" fmla="val 16667"/>
              <a:gd name="adj2" fmla="val 0"/>
            </a:avLst>
          </a:prstGeom>
          <a:noFill/>
          <a:ln w="28440">
            <a:solidFill>
              <a:srgbClr val="19afe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7"/>
          <p:cNvSpPr/>
          <p:nvPr/>
        </p:nvSpPr>
        <p:spPr>
          <a:xfrm>
            <a:off x="5890680" y="2522160"/>
            <a:ext cx="4719240" cy="13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63680" indent="-3427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WebSockets support Signature Version 4 authentication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3680" indent="-3427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IAM roles and policies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3680" indent="-3427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Amazon Cognito identity pools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8"/>
          <p:cNvSpPr/>
          <p:nvPr/>
        </p:nvSpPr>
        <p:spPr>
          <a:xfrm>
            <a:off x="6300720" y="1720800"/>
            <a:ext cx="4065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79dd8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Securing user access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0" y="102600"/>
            <a:ext cx="1218888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f3b31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DEVICE SHADOW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9401760" y="644436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53C8002-500B-48CE-A2AF-21A6B0BD5CE8}" type="slidenum">
              <a:rPr b="1" lang="en-US" sz="2000" spc="-1" strike="noStrike">
                <a:solidFill>
                  <a:srgbClr val="f3918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9" name="Picture 6" descr=""/>
          <p:cNvPicPr/>
          <p:nvPr/>
        </p:nvPicPr>
        <p:blipFill>
          <a:blip r:embed="rId1"/>
          <a:srcRect l="3228" t="0" r="0" b="0"/>
          <a:stretch/>
        </p:blipFill>
        <p:spPr>
          <a:xfrm>
            <a:off x="1104480" y="1425240"/>
            <a:ext cx="9257760" cy="538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0" y="102600"/>
            <a:ext cx="1218888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f3b31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DEVICE SHADOW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9401760" y="644436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529497F-D0C8-4162-BE22-5A63E1FFD47F}" type="slidenum">
              <a:rPr b="1" lang="en-US" sz="2000" spc="-1" strike="noStrike">
                <a:solidFill>
                  <a:srgbClr val="f3918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2" name="Picture 2" descr=""/>
          <p:cNvPicPr/>
          <p:nvPr/>
        </p:nvPicPr>
        <p:blipFill>
          <a:blip r:embed="rId1"/>
          <a:srcRect l="2829" t="0" r="0" b="0"/>
          <a:stretch/>
        </p:blipFill>
        <p:spPr>
          <a:xfrm>
            <a:off x="961920" y="1319760"/>
            <a:ext cx="9384840" cy="543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0" y="102600"/>
            <a:ext cx="1218888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f3b31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RULES ENGINE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9401760" y="644436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3EF8E47-0A7A-46E6-8F68-3205ABA9E66D}" type="slidenum">
              <a:rPr b="1" lang="en-US" sz="2000" spc="-1" strike="noStrike">
                <a:solidFill>
                  <a:srgbClr val="f3918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8043480" y="1322280"/>
            <a:ext cx="3556440" cy="1978560"/>
          </a:xfrm>
          <a:prstGeom prst="round2DiagRect">
            <a:avLst>
              <a:gd name="adj1" fmla="val 34438"/>
              <a:gd name="adj2" fmla="val 0"/>
            </a:avLst>
          </a:prstGeom>
          <a:noFill/>
          <a:ln w="28440">
            <a:solidFill>
              <a:srgbClr val="19afe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4"/>
          <p:cNvSpPr/>
          <p:nvPr/>
        </p:nvSpPr>
        <p:spPr>
          <a:xfrm>
            <a:off x="4383000" y="1322280"/>
            <a:ext cx="3556440" cy="1978560"/>
          </a:xfrm>
          <a:prstGeom prst="round2DiagRect">
            <a:avLst>
              <a:gd name="adj1" fmla="val 34438"/>
              <a:gd name="adj2" fmla="val 0"/>
            </a:avLst>
          </a:prstGeom>
          <a:noFill/>
          <a:ln w="28440">
            <a:solidFill>
              <a:srgbClr val="19afe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5"/>
          <p:cNvSpPr/>
          <p:nvPr/>
        </p:nvSpPr>
        <p:spPr>
          <a:xfrm>
            <a:off x="635760" y="1322280"/>
            <a:ext cx="3651480" cy="1978560"/>
          </a:xfrm>
          <a:prstGeom prst="round2DiagRect">
            <a:avLst>
              <a:gd name="adj1" fmla="val 34438"/>
              <a:gd name="adj2" fmla="val 0"/>
            </a:avLst>
          </a:prstGeom>
          <a:noFill/>
          <a:ln w="28440">
            <a:solidFill>
              <a:srgbClr val="19afe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6"/>
          <p:cNvSpPr/>
          <p:nvPr/>
        </p:nvSpPr>
        <p:spPr>
          <a:xfrm flipH="1">
            <a:off x="591120" y="1313640"/>
            <a:ext cx="3645720" cy="1940040"/>
          </a:xfrm>
          <a:prstGeom prst="rect">
            <a:avLst/>
          </a:prstGeom>
          <a:noFill/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11736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Connects AWS IoT to External Endpoints and AWS Services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7"/>
          <p:cNvSpPr/>
          <p:nvPr/>
        </p:nvSpPr>
        <p:spPr>
          <a:xfrm>
            <a:off x="8294040" y="1775880"/>
            <a:ext cx="279396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1736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Transforms and delivers messages to appropriate endpoints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8"/>
          <p:cNvSpPr/>
          <p:nvPr/>
        </p:nvSpPr>
        <p:spPr>
          <a:xfrm>
            <a:off x="4646880" y="1811160"/>
            <a:ext cx="297360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1736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Evaluates inbound messages published into AWS IoT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1" name="Picture 14" descr=""/>
          <p:cNvPicPr/>
          <p:nvPr/>
        </p:nvPicPr>
        <p:blipFill>
          <a:blip r:embed="rId1"/>
          <a:stretch/>
        </p:blipFill>
        <p:spPr>
          <a:xfrm>
            <a:off x="1705680" y="3362040"/>
            <a:ext cx="7517160" cy="349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4149</TotalTime>
  <Application>LibreOffice/5.2.0.4$Windows_X86_64 LibreOffice_project/066b007f5ebcc236395c7d282ba488bca6720265</Application>
  <Words>396</Words>
  <Paragraphs>113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2017-12-08T03:12:47Z</dcterms:created>
  <dc:creator>Vy Nguyen Pham Ha</dc:creator>
  <dc:description/>
  <dc:language>en-US</dc:language>
  <cp:lastModifiedBy/>
  <dcterms:modified xsi:type="dcterms:W3CDTF">2018-01-19T15:18:33Z</dcterms:modified>
  <cp:revision>504</cp:revision>
  <dc:subject/>
  <dc:title>Service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