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9"/>
  </p:notesMasterIdLst>
  <p:sldIdLst>
    <p:sldId id="258" r:id="rId2"/>
    <p:sldId id="261" r:id="rId3"/>
    <p:sldId id="289" r:id="rId4"/>
    <p:sldId id="290" r:id="rId5"/>
    <p:sldId id="291" r:id="rId6"/>
    <p:sldId id="262"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8" r:id="rId23"/>
    <p:sldId id="309" r:id="rId24"/>
    <p:sldId id="310" r:id="rId25"/>
    <p:sldId id="311" r:id="rId26"/>
    <p:sldId id="312" r:id="rId27"/>
    <p:sldId id="313" r:id="rId28"/>
    <p:sldId id="314" r:id="rId29"/>
    <p:sldId id="315" r:id="rId30"/>
    <p:sldId id="316" r:id="rId31"/>
    <p:sldId id="317" r:id="rId32"/>
    <p:sldId id="318" r:id="rId33"/>
    <p:sldId id="320" r:id="rId34"/>
    <p:sldId id="321" r:id="rId35"/>
    <p:sldId id="323" r:id="rId36"/>
    <p:sldId id="324" r:id="rId37"/>
    <p:sldId id="325" r:id="rId3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varScale="1">
        <p:scale>
          <a:sx n="70" d="100"/>
          <a:sy n="70"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61D0F-51B9-49ED-9F90-C5ABD0CAC4D7}" type="datetimeFigureOut">
              <a:rPr lang="vi-VN" smtClean="0"/>
              <a:t>24/02/2018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FE8BA-1153-443E-8FB7-BD020BD255A8}" type="slidenum">
              <a:rPr lang="vi-VN" smtClean="0"/>
              <a:t>‹#›</a:t>
            </a:fld>
            <a:endParaRPr lang="vi-VN"/>
          </a:p>
        </p:txBody>
      </p:sp>
    </p:spTree>
    <p:extLst>
      <p:ext uri="{BB962C8B-B14F-4D97-AF65-F5344CB8AC3E}">
        <p14:creationId xmlns:p14="http://schemas.microsoft.com/office/powerpoint/2010/main" val="4119535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24/02/2018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77831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24/02/2018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857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24/02/2018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29487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24/02/2018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635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24/02/2018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649348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9A96325-F7A6-4E12-AE10-3A3907BAC0FA}" type="datetimeFigureOut">
              <a:rPr lang="vi-VN" smtClean="0"/>
              <a:t>24/02/2018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4206405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9A96325-F7A6-4E12-AE10-3A3907BAC0FA}" type="datetimeFigureOut">
              <a:rPr lang="vi-VN" smtClean="0"/>
              <a:t>24/02/2018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7661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24/02/2018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740251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24/02/2018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71596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24/02/2018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31319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96325-F7A6-4E12-AE10-3A3907BAC0FA}" type="datetimeFigureOut">
              <a:rPr lang="vi-VN" smtClean="0"/>
              <a:t>24/02/2018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6714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A96325-F7A6-4E12-AE10-3A3907BAC0FA}" type="datetimeFigureOut">
              <a:rPr lang="vi-VN" smtClean="0"/>
              <a:t>24/02/2018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85913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A96325-F7A6-4E12-AE10-3A3907BAC0FA}" type="datetimeFigureOut">
              <a:rPr lang="vi-VN" smtClean="0"/>
              <a:t>24/02/2018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408152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A96325-F7A6-4E12-AE10-3A3907BAC0FA}" type="datetimeFigureOut">
              <a:rPr lang="vi-VN" smtClean="0"/>
              <a:t>24/02/2018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7647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9A96325-F7A6-4E12-AE10-3A3907BAC0FA}" type="datetimeFigureOut">
              <a:rPr lang="vi-VN" smtClean="0"/>
              <a:t>24/02/2018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27297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24/02/2018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7488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24/02/2018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54619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9A96325-F7A6-4E12-AE10-3A3907BAC0FA}" type="datetimeFigureOut">
              <a:rPr lang="vi-VN" smtClean="0"/>
              <a:t>24/02/2018</a:t>
            </a:fld>
            <a:endParaRPr lang="vi-V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vi-V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C6D46F1-8EF9-4D3C-8BA3-7598786A3FD9}" type="slidenum">
              <a:rPr lang="vi-VN" smtClean="0"/>
              <a:t>‹#›</a:t>
            </a:fld>
            <a:endParaRPr lang="vi-VN"/>
          </a:p>
        </p:txBody>
      </p:sp>
    </p:spTree>
    <p:extLst>
      <p:ext uri="{BB962C8B-B14F-4D97-AF65-F5344CB8AC3E}">
        <p14:creationId xmlns:p14="http://schemas.microsoft.com/office/powerpoint/2010/main" val="33651558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smtClean="0">
                <a:solidFill>
                  <a:schemeClr val="accent6">
                    <a:lumMod val="75000"/>
                  </a:schemeClr>
                </a:solidFill>
              </a:rPr>
              <a:t>UNIVARIATE </a:t>
            </a:r>
            <a:r>
              <a:rPr lang="vi-VN" b="1" dirty="0">
                <a:solidFill>
                  <a:schemeClr val="accent6">
                    <a:lumMod val="75000"/>
                  </a:schemeClr>
                </a:solidFill>
              </a:rPr>
              <a:t>STATISTICS </a:t>
            </a:r>
          </a:p>
        </p:txBody>
      </p:sp>
      <p:sp>
        <p:nvSpPr>
          <p:cNvPr id="3" name="Content Placeholder 2"/>
          <p:cNvSpPr>
            <a:spLocks noGrp="1"/>
          </p:cNvSpPr>
          <p:nvPr>
            <p:ph sz="quarter" idx="13"/>
          </p:nvPr>
        </p:nvSpPr>
        <p:spPr>
          <a:xfrm>
            <a:off x="1036603" y="1828803"/>
            <a:ext cx="9567707" cy="3316403"/>
          </a:xfrm>
        </p:spPr>
        <p:txBody>
          <a:bodyPr>
            <a:normAutofit lnSpcReduction="10000"/>
          </a:bodyPr>
          <a:lstStyle/>
          <a:p>
            <a:pPr marL="0" indent="0">
              <a:lnSpc>
                <a:spcPct val="150000"/>
              </a:lnSpc>
              <a:buNone/>
            </a:pPr>
            <a:r>
              <a:rPr lang="en-US" b="1" dirty="0" smtClean="0">
                <a:solidFill>
                  <a:srgbClr val="0070C0"/>
                </a:solidFill>
                <a:latin typeface="Times New Roman (Headings)"/>
              </a:rPr>
              <a:t>1. Estimators </a:t>
            </a:r>
            <a:r>
              <a:rPr lang="en-US" b="1" dirty="0">
                <a:solidFill>
                  <a:srgbClr val="0070C0"/>
                </a:solidFill>
                <a:latin typeface="Times New Roman (Headings)"/>
              </a:rPr>
              <a:t>of the main statistical measures </a:t>
            </a:r>
            <a:r>
              <a:rPr lang="en-US" b="1" dirty="0">
                <a:solidFill>
                  <a:srgbClr val="0070C0"/>
                </a:solidFill>
                <a:latin typeface="Times New Roman (Headings)"/>
              </a:rPr>
              <a:t/>
            </a:r>
            <a:br>
              <a:rPr lang="en-US" b="1" dirty="0">
                <a:solidFill>
                  <a:srgbClr val="0070C0"/>
                </a:solidFill>
                <a:latin typeface="Times New Roman (Headings)"/>
              </a:rPr>
            </a:br>
            <a:r>
              <a:rPr lang="vi-VN" b="1" dirty="0">
                <a:solidFill>
                  <a:srgbClr val="0070C0"/>
                </a:solidFill>
                <a:latin typeface="Times New Roman (Headings)"/>
              </a:rPr>
              <a:t>2. Normal distribution </a:t>
            </a:r>
            <a:br>
              <a:rPr lang="vi-VN" b="1" dirty="0">
                <a:solidFill>
                  <a:srgbClr val="0070C0"/>
                </a:solidFill>
                <a:latin typeface="Times New Roman (Headings)"/>
              </a:rPr>
            </a:br>
            <a:r>
              <a:rPr lang="vi-VN" b="1" dirty="0">
                <a:solidFill>
                  <a:srgbClr val="0070C0"/>
                </a:solidFill>
                <a:latin typeface="Times New Roman (Headings)"/>
              </a:rPr>
              <a:t>3. Testing pairwise associations </a:t>
            </a:r>
            <a:br>
              <a:rPr lang="vi-VN" b="1" dirty="0">
                <a:solidFill>
                  <a:srgbClr val="0070C0"/>
                </a:solidFill>
                <a:latin typeface="Times New Roman (Headings)"/>
              </a:rPr>
            </a:br>
            <a:r>
              <a:rPr lang="vi-VN" b="1" dirty="0">
                <a:solidFill>
                  <a:srgbClr val="0070C0"/>
                </a:solidFill>
                <a:latin typeface="Times New Roman (Headings)"/>
              </a:rPr>
              <a:t>4. </a:t>
            </a:r>
            <a:r>
              <a:rPr lang="en-US" b="1" dirty="0">
                <a:solidFill>
                  <a:srgbClr val="0070C0"/>
                </a:solidFill>
                <a:latin typeface="Times New Roman (Headings)"/>
              </a:rPr>
              <a:t>Non-parametric test of pairwise associations </a:t>
            </a:r>
            <a:r>
              <a:rPr lang="vi-VN" b="1" dirty="0">
                <a:solidFill>
                  <a:srgbClr val="0070C0"/>
                </a:solidFill>
                <a:latin typeface="Times New Roman (Headings)"/>
              </a:rPr>
              <a:t/>
            </a:r>
            <a:br>
              <a:rPr lang="vi-VN" b="1" dirty="0">
                <a:solidFill>
                  <a:srgbClr val="0070C0"/>
                </a:solidFill>
                <a:latin typeface="Times New Roman (Headings)"/>
              </a:rPr>
            </a:br>
            <a:r>
              <a:rPr lang="vi-VN" b="1" dirty="0">
                <a:solidFill>
                  <a:srgbClr val="0070C0"/>
                </a:solidFill>
                <a:latin typeface="Times New Roman (Headings)"/>
              </a:rPr>
              <a:t>5. Linear model </a:t>
            </a:r>
            <a:br>
              <a:rPr lang="vi-VN" b="1" dirty="0">
                <a:solidFill>
                  <a:srgbClr val="0070C0"/>
                </a:solidFill>
                <a:latin typeface="Times New Roman (Headings)"/>
              </a:rPr>
            </a:br>
            <a:r>
              <a:rPr lang="vi-VN" b="1" dirty="0">
                <a:solidFill>
                  <a:srgbClr val="0070C0"/>
                </a:solidFill>
                <a:latin typeface="Times New Roman (Headings)"/>
              </a:rPr>
              <a:t>6. </a:t>
            </a:r>
            <a:r>
              <a:rPr lang="vi-VN" b="1" dirty="0">
                <a:solidFill>
                  <a:srgbClr val="0070C0"/>
                </a:solidFill>
                <a:latin typeface="Times New Roman (Headings)"/>
              </a:rPr>
              <a:t>Linear </a:t>
            </a:r>
            <a:r>
              <a:rPr lang="vi-VN" b="1" dirty="0">
                <a:solidFill>
                  <a:srgbClr val="0070C0"/>
                </a:solidFill>
                <a:latin typeface="Times New Roman (Headings)"/>
              </a:rPr>
              <a:t>model </a:t>
            </a:r>
            <a:r>
              <a:rPr lang="vi-VN" b="1" dirty="0">
                <a:solidFill>
                  <a:srgbClr val="0070C0"/>
                </a:solidFill>
                <a:latin typeface="Times New Roman (Headings)"/>
              </a:rPr>
              <a:t>with statsmodels </a:t>
            </a:r>
          </a:p>
          <a:p>
            <a:pPr marL="0" indent="0">
              <a:lnSpc>
                <a:spcPct val="160000"/>
              </a:lnSpc>
              <a:buNone/>
            </a:pPr>
            <a:r>
              <a:rPr lang="vi-VN" b="1" dirty="0">
                <a:solidFill>
                  <a:srgbClr val="0070C0"/>
                </a:solidFill>
                <a:latin typeface="Times New Roman (Headings)"/>
              </a:rPr>
              <a:t>7. Exercise </a:t>
            </a:r>
            <a:endParaRPr lang="en-US" b="1" dirty="0">
              <a:solidFill>
                <a:srgbClr val="0070C0"/>
              </a:solidFill>
              <a:latin typeface="Times New Roman (Headings)"/>
            </a:endParaRPr>
          </a:p>
        </p:txBody>
      </p:sp>
    </p:spTree>
    <p:extLst>
      <p:ext uri="{BB962C8B-B14F-4D97-AF65-F5344CB8AC3E}">
        <p14:creationId xmlns:p14="http://schemas.microsoft.com/office/powerpoint/2010/main" val="2463657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39" y="903026"/>
            <a:ext cx="10364451" cy="393510"/>
          </a:xfrm>
        </p:spPr>
        <p:txBody>
          <a:bodyPr vert="horz" lIns="91440" tIns="45720" rIns="91440" bIns="45720" rtlCol="0" anchor="ctr">
            <a:noAutofit/>
          </a:bodyPr>
          <a:lstStyle/>
          <a:p>
            <a:pPr algn="l"/>
            <a:r>
              <a:rPr lang="vi-VN" sz="2400" b="1" cap="none" dirty="0" smtClean="0">
                <a:solidFill>
                  <a:schemeClr val="accent4">
                    <a:lumMod val="75000"/>
                  </a:schemeClr>
                </a:solidFill>
                <a:latin typeface="Times New Roman (Headings)"/>
              </a:rPr>
              <a:t>Quy tắc Sigma:</a:t>
            </a:r>
            <a:endParaRPr lang="vi-VN" sz="2400" b="1" cap="none" dirty="0">
              <a:solidFill>
                <a:schemeClr val="accent4">
                  <a:lumMod val="75000"/>
                </a:schemeClr>
              </a:solidFill>
              <a:latin typeface="Times New Roman (Headings)"/>
            </a:endParaRPr>
          </a:p>
        </p:txBody>
      </p:sp>
      <p:sp>
        <p:nvSpPr>
          <p:cNvPr id="6"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smtClean="0">
                <a:solidFill>
                  <a:srgbClr val="0070C0"/>
                </a:solidFill>
                <a:latin typeface="Times New Roman (Headings)"/>
              </a:rPr>
              <a:t>2. Normal distribution </a:t>
            </a:r>
            <a:endParaRPr lang="vi-VN" b="1" dirty="0">
              <a:solidFill>
                <a:schemeClr val="accent6">
                  <a:lumMod val="75000"/>
                </a:schemeClr>
              </a:solidFill>
            </a:endParaRPr>
          </a:p>
        </p:txBody>
      </p:sp>
      <p:pic>
        <p:nvPicPr>
          <p:cNvPr id="3" name="Picture 2"/>
          <p:cNvPicPr>
            <a:picLocks noChangeAspect="1"/>
          </p:cNvPicPr>
          <p:nvPr/>
        </p:nvPicPr>
        <p:blipFill>
          <a:blip r:embed="rId2"/>
          <a:stretch>
            <a:fillRect/>
          </a:stretch>
        </p:blipFill>
        <p:spPr>
          <a:xfrm>
            <a:off x="1" y="1453203"/>
            <a:ext cx="12091916" cy="4565460"/>
          </a:xfrm>
          <a:prstGeom prst="rect">
            <a:avLst/>
          </a:prstGeom>
        </p:spPr>
      </p:pic>
    </p:spTree>
    <p:extLst>
      <p:ext uri="{BB962C8B-B14F-4D97-AF65-F5344CB8AC3E}">
        <p14:creationId xmlns:p14="http://schemas.microsoft.com/office/powerpoint/2010/main" val="1539260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39" y="903026"/>
            <a:ext cx="10364451" cy="393510"/>
          </a:xfrm>
        </p:spPr>
        <p:txBody>
          <a:bodyPr vert="horz" lIns="91440" tIns="45720" rIns="91440" bIns="45720" rtlCol="0" anchor="ctr">
            <a:noAutofit/>
          </a:bodyPr>
          <a:lstStyle/>
          <a:p>
            <a:pPr algn="l"/>
            <a:r>
              <a:rPr lang="vi-VN" sz="2400" b="1" cap="none" dirty="0" smtClean="0">
                <a:solidFill>
                  <a:schemeClr val="accent4">
                    <a:lumMod val="75000"/>
                  </a:schemeClr>
                </a:solidFill>
                <a:latin typeface="Times New Roman (Headings)"/>
              </a:rPr>
              <a:t>Giá </a:t>
            </a:r>
            <a:r>
              <a:rPr lang="vi-VN" sz="2400" b="1" cap="none" dirty="0">
                <a:solidFill>
                  <a:schemeClr val="accent4">
                    <a:lumMod val="75000"/>
                  </a:schemeClr>
                </a:solidFill>
                <a:latin typeface="Times New Roman (Headings)"/>
              </a:rPr>
              <a:t>trị tới hạn chuẩn </a:t>
            </a:r>
            <a:r>
              <a:rPr lang="vi-VN" sz="2400" b="1" cap="none" dirty="0" smtClean="0">
                <a:solidFill>
                  <a:schemeClr val="accent4">
                    <a:lumMod val="75000"/>
                  </a:schemeClr>
                </a:solidFill>
                <a:latin typeface="Times New Roman (Headings)"/>
              </a:rPr>
              <a:t>tắc:  </a:t>
            </a:r>
            <a:endParaRPr lang="vi-VN" sz="2400" b="1" cap="none" dirty="0">
              <a:solidFill>
                <a:schemeClr val="accent4">
                  <a:lumMod val="75000"/>
                </a:schemeClr>
              </a:solidFill>
              <a:latin typeface="Times New Roman (Headings)"/>
            </a:endParaRPr>
          </a:p>
        </p:txBody>
      </p:sp>
      <p:sp>
        <p:nvSpPr>
          <p:cNvPr id="6"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smtClean="0">
                <a:solidFill>
                  <a:srgbClr val="0070C0"/>
                </a:solidFill>
                <a:latin typeface="Times New Roman (Headings)"/>
              </a:rPr>
              <a:t>2. Normal distribution </a:t>
            </a:r>
            <a:endParaRPr lang="vi-VN" b="1"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282905" y="1392142"/>
            <a:ext cx="7318897" cy="5336204"/>
          </a:xfrm>
          <a:prstGeom prst="rect">
            <a:avLst/>
          </a:prstGeom>
        </p:spPr>
      </p:pic>
      <p:pic>
        <p:nvPicPr>
          <p:cNvPr id="5" name="Picture 4"/>
          <p:cNvPicPr>
            <a:picLocks noChangeAspect="1"/>
          </p:cNvPicPr>
          <p:nvPr/>
        </p:nvPicPr>
        <p:blipFill>
          <a:blip r:embed="rId3"/>
          <a:stretch>
            <a:fillRect/>
          </a:stretch>
        </p:blipFill>
        <p:spPr>
          <a:xfrm>
            <a:off x="7601802" y="1801504"/>
            <a:ext cx="4590198" cy="4503761"/>
          </a:xfrm>
          <a:prstGeom prst="rect">
            <a:avLst/>
          </a:prstGeom>
        </p:spPr>
      </p:pic>
    </p:spTree>
    <p:extLst>
      <p:ext uri="{BB962C8B-B14F-4D97-AF65-F5344CB8AC3E}">
        <p14:creationId xmlns:p14="http://schemas.microsoft.com/office/powerpoint/2010/main" val="3302173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18" y="4806285"/>
            <a:ext cx="10364451" cy="1922061"/>
          </a:xfrm>
        </p:spPr>
        <p:txBody>
          <a:bodyPr vert="horz" lIns="91440" tIns="45720" rIns="91440" bIns="45720" rtlCol="0" anchor="ctr">
            <a:noAutofit/>
          </a:bodyPr>
          <a:lstStyle/>
          <a:p>
            <a:pPr marL="342900" indent="-342900" algn="l">
              <a:buFont typeface="Wingdings" panose="05000000000000000000" pitchFamily="2" charset="2"/>
              <a:buChar char="v"/>
            </a:pPr>
            <a:r>
              <a:rPr lang="vi-VN" sz="2400" b="1" cap="none" dirty="0" smtClean="0">
                <a:solidFill>
                  <a:schemeClr val="accent4">
                    <a:lumMod val="75000"/>
                  </a:schemeClr>
                </a:solidFill>
                <a:latin typeface="Times New Roman (Headings)"/>
              </a:rPr>
              <a:t>Biến thứ tự là một biến phân loại với một thứ tự rõ ràng nhưng không đều nhau thứ. Ví </a:t>
            </a:r>
            <a:r>
              <a:rPr lang="vi-VN" sz="2400" b="1" cap="none" dirty="0">
                <a:solidFill>
                  <a:schemeClr val="accent4">
                    <a:lumMod val="75000"/>
                  </a:schemeClr>
                </a:solidFill>
                <a:latin typeface="Times New Roman (Headings)"/>
              </a:rPr>
              <a:t>dụ</a:t>
            </a:r>
            <a:r>
              <a:rPr lang="vi-VN"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Uống</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bia</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trong</a:t>
            </a:r>
            <a:r>
              <a:rPr lang="en-US" sz="2400" b="1" cap="none" dirty="0" smtClean="0">
                <a:solidFill>
                  <a:schemeClr val="accent4">
                    <a:lumMod val="75000"/>
                  </a:schemeClr>
                </a:solidFill>
                <a:latin typeface="Times New Roman (Headings)"/>
              </a:rPr>
              <a:t> 1 </a:t>
            </a:r>
            <a:r>
              <a:rPr lang="en-US" sz="2400" b="1" cap="none" dirty="0" err="1" smtClean="0">
                <a:solidFill>
                  <a:schemeClr val="accent4">
                    <a:lumMod val="75000"/>
                  </a:schemeClr>
                </a:solidFill>
                <a:latin typeface="Times New Roman (Headings)"/>
              </a:rPr>
              <a:t>ngày</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có</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các</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mức</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sau</a:t>
            </a:r>
            <a:r>
              <a:rPr lang="en-US" sz="2400" b="1" cap="none" dirty="0" smtClean="0">
                <a:solidFill>
                  <a:schemeClr val="accent4">
                    <a:lumMod val="75000"/>
                  </a:schemeClr>
                </a:solidFill>
                <a:latin typeface="Times New Roman (Headings)"/>
              </a:rPr>
              <a:t>: (</a:t>
            </a:r>
            <a:r>
              <a:rPr lang="en-US" sz="2400" b="1" cap="none" dirty="0" err="1">
                <a:solidFill>
                  <a:schemeClr val="accent4">
                    <a:lumMod val="75000"/>
                  </a:schemeClr>
                </a:solidFill>
                <a:latin typeface="Times New Roman (Headings)"/>
              </a:rPr>
              <a:t>Không</a:t>
            </a:r>
            <a:r>
              <a:rPr lang="en-US" sz="2400" b="1" cap="none" dirty="0">
                <a:solidFill>
                  <a:schemeClr val="accent4">
                    <a:lumMod val="75000"/>
                  </a:schemeClr>
                </a:solidFill>
                <a:latin typeface="Times New Roman (Headings)"/>
              </a:rPr>
              <a:t> </a:t>
            </a:r>
            <a:r>
              <a:rPr lang="en-US" sz="2400" b="1" cap="none" dirty="0" err="1">
                <a:solidFill>
                  <a:schemeClr val="accent4">
                    <a:lumMod val="75000"/>
                  </a:schemeClr>
                </a:solidFill>
                <a:latin typeface="Times New Roman (Headings)"/>
              </a:rPr>
              <a:t>uống</a:t>
            </a:r>
            <a:r>
              <a:rPr lang="en-US" sz="2400" b="1" cap="none" dirty="0">
                <a:solidFill>
                  <a:schemeClr val="accent4">
                    <a:lumMod val="75000"/>
                  </a:schemeClr>
                </a:solidFill>
                <a:latin typeface="Times New Roman (Headings)"/>
              </a:rPr>
              <a:t>, </a:t>
            </a:r>
            <a:r>
              <a:rPr lang="en-US" sz="2400" b="1" cap="none" dirty="0" err="1">
                <a:solidFill>
                  <a:schemeClr val="accent4">
                    <a:lumMod val="75000"/>
                  </a:schemeClr>
                </a:solidFill>
                <a:latin typeface="Times New Roman (Headings)"/>
              </a:rPr>
              <a:t>uống</a:t>
            </a:r>
            <a:r>
              <a:rPr lang="en-US" sz="2400" b="1" cap="none" dirty="0">
                <a:solidFill>
                  <a:schemeClr val="accent4">
                    <a:lumMod val="75000"/>
                  </a:schemeClr>
                </a:solidFill>
                <a:latin typeface="Times New Roman (Headings)"/>
              </a:rPr>
              <a:t> </a:t>
            </a:r>
            <a:r>
              <a:rPr lang="en-US" sz="2400" b="1" cap="none" dirty="0" err="1">
                <a:solidFill>
                  <a:schemeClr val="accent4">
                    <a:lumMod val="75000"/>
                  </a:schemeClr>
                </a:solidFill>
                <a:latin typeface="Times New Roman (Headings)"/>
              </a:rPr>
              <a:t>ít</a:t>
            </a:r>
            <a:r>
              <a:rPr lang="en-US" sz="2400" b="1" cap="none" dirty="0">
                <a:solidFill>
                  <a:schemeClr val="accent4">
                    <a:lumMod val="75000"/>
                  </a:schemeClr>
                </a:solidFill>
                <a:latin typeface="Times New Roman (Headings)"/>
              </a:rPr>
              <a:t>, </a:t>
            </a:r>
            <a:r>
              <a:rPr lang="en-US" sz="2400" b="1" cap="none" dirty="0" err="1">
                <a:solidFill>
                  <a:schemeClr val="accent4">
                    <a:lumMod val="75000"/>
                  </a:schemeClr>
                </a:solidFill>
                <a:latin typeface="Times New Roman (Headings)"/>
              </a:rPr>
              <a:t>uống</a:t>
            </a:r>
            <a:r>
              <a:rPr lang="en-US" sz="2400" b="1" cap="none" dirty="0">
                <a:solidFill>
                  <a:schemeClr val="accent4">
                    <a:lumMod val="75000"/>
                  </a:schemeClr>
                </a:solidFill>
                <a:latin typeface="Times New Roman (Headings)"/>
              </a:rPr>
              <a:t> </a:t>
            </a:r>
            <a:r>
              <a:rPr lang="en-US" sz="2400" b="1" cap="none" dirty="0" err="1">
                <a:solidFill>
                  <a:schemeClr val="accent4">
                    <a:lumMod val="75000"/>
                  </a:schemeClr>
                </a:solidFill>
                <a:latin typeface="Times New Roman (Headings)"/>
              </a:rPr>
              <a:t>vừa</a:t>
            </a:r>
            <a:r>
              <a:rPr lang="en-US" sz="2400" b="1" cap="none" dirty="0">
                <a:solidFill>
                  <a:schemeClr val="accent4">
                    <a:lumMod val="75000"/>
                  </a:schemeClr>
                </a:solidFill>
                <a:latin typeface="Times New Roman (Headings)"/>
              </a:rPr>
              <a:t>, </a:t>
            </a:r>
            <a:r>
              <a:rPr lang="en-US" sz="2400" b="1" cap="none" dirty="0" err="1">
                <a:solidFill>
                  <a:schemeClr val="accent4">
                    <a:lumMod val="75000"/>
                  </a:schemeClr>
                </a:solidFill>
                <a:latin typeface="Times New Roman (Headings)"/>
              </a:rPr>
              <a:t>uống</a:t>
            </a:r>
            <a:r>
              <a:rPr lang="en-US" sz="2400" b="1" cap="none" dirty="0">
                <a:solidFill>
                  <a:schemeClr val="accent4">
                    <a:lumMod val="75000"/>
                  </a:schemeClr>
                </a:solidFill>
                <a:latin typeface="Times New Roman (Headings)"/>
              </a:rPr>
              <a:t> </a:t>
            </a:r>
            <a:r>
              <a:rPr lang="en-US" sz="2400" b="1" cap="none" dirty="0" err="1">
                <a:solidFill>
                  <a:schemeClr val="accent4">
                    <a:lumMod val="75000"/>
                  </a:schemeClr>
                </a:solidFill>
                <a:latin typeface="Times New Roman (Headings)"/>
              </a:rPr>
              <a:t>nhiều</a:t>
            </a:r>
            <a:r>
              <a:rPr lang="en-US" sz="2400" b="1" cap="none" dirty="0" smtClean="0">
                <a:solidFill>
                  <a:schemeClr val="accent4">
                    <a:lumMod val="75000"/>
                  </a:schemeClr>
                </a:solidFill>
                <a:latin typeface="Times New Roman (Headings)"/>
              </a:rPr>
              <a:t>). Do </a:t>
            </a:r>
            <a:r>
              <a:rPr lang="en-US" sz="2400" b="1" cap="none" dirty="0" err="1" smtClean="0">
                <a:solidFill>
                  <a:schemeClr val="accent4">
                    <a:lumMod val="75000"/>
                  </a:schemeClr>
                </a:solidFill>
                <a:latin typeface="Times New Roman (Headings)"/>
              </a:rPr>
              <a:t>không</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đều</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nhau</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nên</a:t>
            </a:r>
            <a:r>
              <a:rPr lang="en-US" sz="2400" b="1" cap="none" dirty="0" smtClean="0">
                <a:solidFill>
                  <a:schemeClr val="accent4">
                    <a:lumMod val="75000"/>
                  </a:schemeClr>
                </a:solidFill>
                <a:latin typeface="Times New Roman (Headings)"/>
              </a:rPr>
              <a:t> ta </a:t>
            </a:r>
            <a:r>
              <a:rPr lang="en-US" sz="2400" b="1" cap="none" dirty="0" err="1" smtClean="0">
                <a:solidFill>
                  <a:schemeClr val="accent4">
                    <a:lumMod val="75000"/>
                  </a:schemeClr>
                </a:solidFill>
                <a:latin typeface="Times New Roman (Headings)"/>
              </a:rPr>
              <a:t>không</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thể</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nói</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người</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uống</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nhiều</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thì</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sẽ</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uống</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gấp</a:t>
            </a:r>
            <a:r>
              <a:rPr lang="en-US" sz="2400" b="1" cap="none" dirty="0" smtClean="0">
                <a:solidFill>
                  <a:schemeClr val="accent4">
                    <a:lumMod val="75000"/>
                  </a:schemeClr>
                </a:solidFill>
                <a:latin typeface="Times New Roman (Headings)"/>
              </a:rPr>
              <a:t> 2 </a:t>
            </a:r>
            <a:r>
              <a:rPr lang="en-US" sz="2400" b="1" cap="none" dirty="0" err="1" smtClean="0">
                <a:solidFill>
                  <a:schemeClr val="accent4">
                    <a:lumMod val="75000"/>
                  </a:schemeClr>
                </a:solidFill>
                <a:latin typeface="Times New Roman (Headings)"/>
              </a:rPr>
              <a:t>lần</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người</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uống</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vừa</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và</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gấp</a:t>
            </a:r>
            <a:r>
              <a:rPr lang="en-US" sz="2400" b="1" cap="none" dirty="0" smtClean="0">
                <a:solidFill>
                  <a:schemeClr val="accent4">
                    <a:lumMod val="75000"/>
                  </a:schemeClr>
                </a:solidFill>
                <a:latin typeface="Times New Roman (Headings)"/>
              </a:rPr>
              <a:t> 5 </a:t>
            </a:r>
            <a:r>
              <a:rPr lang="en-US" sz="2400" b="1" cap="none" dirty="0" err="1" smtClean="0">
                <a:solidFill>
                  <a:schemeClr val="accent4">
                    <a:lumMod val="75000"/>
                  </a:schemeClr>
                </a:solidFill>
                <a:latin typeface="Times New Roman (Headings)"/>
              </a:rPr>
              <a:t>lần</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người</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uống</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ít</a:t>
            </a:r>
            <a:r>
              <a:rPr lang="en-US" sz="2400" b="1" cap="none" dirty="0" smtClean="0">
                <a:solidFill>
                  <a:schemeClr val="accent4">
                    <a:lumMod val="75000"/>
                  </a:schemeClr>
                </a:solidFill>
                <a:latin typeface="Times New Roman (Headings)"/>
              </a:rPr>
              <a:t> </a:t>
            </a:r>
            <a:r>
              <a:rPr lang="en-US" sz="2400" b="1" cap="none" dirty="0" err="1" smtClean="0">
                <a:solidFill>
                  <a:schemeClr val="accent4">
                    <a:lumMod val="75000"/>
                  </a:schemeClr>
                </a:solidFill>
                <a:latin typeface="Times New Roman (Headings)"/>
              </a:rPr>
              <a:t>được</a:t>
            </a:r>
            <a:r>
              <a:rPr lang="en-US" sz="2400" b="1" cap="none" dirty="0" smtClean="0">
                <a:solidFill>
                  <a:schemeClr val="accent4">
                    <a:lumMod val="75000"/>
                  </a:schemeClr>
                </a:solidFill>
                <a:latin typeface="Times New Roman (Headings)"/>
              </a:rPr>
              <a:t>.</a:t>
            </a:r>
            <a:r>
              <a:rPr lang="en-US" sz="2400" dirty="0"/>
              <a:t/>
            </a:r>
            <a:br>
              <a:rPr lang="en-US" sz="2400" dirty="0"/>
            </a:br>
            <a:r>
              <a:rPr lang="vi-VN" sz="2400" b="1" cap="none" dirty="0" smtClean="0">
                <a:solidFill>
                  <a:schemeClr val="accent4">
                    <a:lumMod val="75000"/>
                  </a:schemeClr>
                </a:solidFill>
                <a:latin typeface="Times New Roman (Headings)"/>
              </a:rPr>
              <a:t/>
            </a:r>
            <a:br>
              <a:rPr lang="vi-VN" sz="2400" b="1" cap="none" dirty="0" smtClean="0">
                <a:solidFill>
                  <a:schemeClr val="accent4">
                    <a:lumMod val="75000"/>
                  </a:schemeClr>
                </a:solidFill>
                <a:latin typeface="Times New Roman (Headings)"/>
              </a:rPr>
            </a:br>
            <a:r>
              <a:rPr lang="vi-VN" sz="2400" b="1" cap="none" dirty="0">
                <a:solidFill>
                  <a:schemeClr val="accent4">
                    <a:lumMod val="75000"/>
                  </a:schemeClr>
                </a:solidFill>
                <a:latin typeface="Times New Roman (Headings)"/>
              </a:rPr>
              <a:t/>
            </a:r>
            <a:br>
              <a:rPr lang="vi-VN" sz="2400" b="1" cap="none" dirty="0">
                <a:solidFill>
                  <a:schemeClr val="accent4">
                    <a:lumMod val="75000"/>
                  </a:schemeClr>
                </a:solidFill>
                <a:latin typeface="Times New Roman (Headings)"/>
              </a:rPr>
            </a:br>
            <a:endParaRPr lang="vi-VN" sz="2400" b="1" cap="none" dirty="0">
              <a:solidFill>
                <a:schemeClr val="accent4">
                  <a:lumMod val="75000"/>
                </a:schemeClr>
              </a:solidFill>
              <a:latin typeface="Times New Roman (Headings)"/>
            </a:endParaRPr>
          </a:p>
        </p:txBody>
      </p:sp>
      <p:sp>
        <p:nvSpPr>
          <p:cNvPr id="6" name="Title 1"/>
          <p:cNvSpPr txBox="1">
            <a:spLocks/>
          </p:cNvSpPr>
          <p:nvPr/>
        </p:nvSpPr>
        <p:spPr>
          <a:xfrm>
            <a:off x="793218" y="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latin typeface="Times New Roman (Headings)"/>
              </a:rPr>
              <a:t>3</a:t>
            </a:r>
            <a:r>
              <a:rPr lang="vi-VN" b="1" dirty="0" smtClean="0">
                <a:solidFill>
                  <a:srgbClr val="0070C0"/>
                </a:solidFill>
                <a:latin typeface="Times New Roman (Headings)"/>
              </a:rPr>
              <a:t>. </a:t>
            </a:r>
            <a:r>
              <a:rPr lang="vi-VN" b="1" dirty="0">
                <a:solidFill>
                  <a:srgbClr val="0070C0"/>
                </a:solidFill>
                <a:latin typeface="Times New Roman (Headings)"/>
              </a:rPr>
              <a:t>Testing pairwise associations </a:t>
            </a:r>
            <a:endParaRPr lang="vi-VN" b="1" dirty="0">
              <a:solidFill>
                <a:schemeClr val="accent6">
                  <a:lumMod val="75000"/>
                </a:schemeClr>
              </a:solidFill>
            </a:endParaRPr>
          </a:p>
        </p:txBody>
      </p:sp>
      <p:sp>
        <p:nvSpPr>
          <p:cNvPr id="7" name="Title 1"/>
          <p:cNvSpPr txBox="1">
            <a:spLocks/>
          </p:cNvSpPr>
          <p:nvPr/>
        </p:nvSpPr>
        <p:spPr>
          <a:xfrm>
            <a:off x="752339" y="1055425"/>
            <a:ext cx="10364451" cy="315035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400" b="1" cap="none" dirty="0" smtClean="0">
                <a:solidFill>
                  <a:schemeClr val="accent4">
                    <a:lumMod val="75000"/>
                  </a:schemeClr>
                </a:solidFill>
                <a:latin typeface="Times New Roman (Headings)"/>
              </a:rPr>
              <a:t>Biến phân loại là một biến nhằm phân biệt, và thường cố định các giá trị, nhằm phân biệt loại này với loại kia.</a:t>
            </a:r>
            <a:br>
              <a:rPr lang="vi-VN" sz="2400" b="1" cap="none" dirty="0" smtClean="0">
                <a:solidFill>
                  <a:schemeClr val="accent4">
                    <a:lumMod val="75000"/>
                  </a:schemeClr>
                </a:solidFill>
                <a:latin typeface="Times New Roman (Headings)"/>
              </a:rPr>
            </a:br>
            <a:r>
              <a:rPr lang="vi-VN" sz="2400" b="1" cap="none" dirty="0" smtClean="0">
                <a:solidFill>
                  <a:schemeClr val="accent4">
                    <a:lumMod val="75000"/>
                  </a:schemeClr>
                </a:solidFill>
                <a:latin typeface="Times New Roman (Headings)"/>
              </a:rPr>
              <a:t>- Các loại là các giá trị có thể của biến. Số lượng các loại = 2: nhị thức; Số lượng các loại &gt; 2: Đa thức. </a:t>
            </a:r>
            <a:br>
              <a:rPr lang="vi-VN" sz="2400" b="1" cap="none" dirty="0" smtClean="0">
                <a:solidFill>
                  <a:schemeClr val="accent4">
                    <a:lumMod val="75000"/>
                  </a:schemeClr>
                </a:solidFill>
                <a:latin typeface="Times New Roman (Headings)"/>
              </a:rPr>
            </a:br>
            <a:r>
              <a:rPr lang="vi-VN" sz="2400" b="1" cap="none" dirty="0" smtClean="0">
                <a:solidFill>
                  <a:schemeClr val="accent4">
                    <a:lumMod val="75000"/>
                  </a:schemeClr>
                </a:solidFill>
                <a:latin typeface="Times New Roman (Headings)"/>
              </a:rPr>
              <a:t>- Không có thứ tự nội tại cho các loại khác nhau. Ví dụ: giới tính là một biến phân loại có hai loại (nam và nữ) và không có thứ tự nội tại cho các loại, nên ta không thể nói nữ lớn hơn nam hay là nam lớn hơn nữa.</a:t>
            </a:r>
            <a:br>
              <a:rPr lang="vi-VN" sz="2400" b="1" cap="none" dirty="0" smtClean="0">
                <a:solidFill>
                  <a:schemeClr val="accent4">
                    <a:lumMod val="75000"/>
                  </a:schemeClr>
                </a:solidFill>
                <a:latin typeface="Times New Roman (Headings)"/>
              </a:rPr>
            </a:br>
            <a:r>
              <a:rPr lang="vi-VN" sz="2400" b="1" cap="none" dirty="0" smtClean="0">
                <a:solidFill>
                  <a:schemeClr val="accent4">
                    <a:lumMod val="75000"/>
                  </a:schemeClr>
                </a:solidFill>
                <a:latin typeface="Times New Roman (Headings)"/>
              </a:rPr>
              <a:t>- Ví dụ: Giới tính (Nữ, Nam), Màu tóc (màu vàng, nâu, v.v.)</a:t>
            </a:r>
            <a:endParaRPr lang="vi-VN" sz="2400" b="1" cap="none" dirty="0">
              <a:solidFill>
                <a:schemeClr val="accent4">
                  <a:lumMod val="75000"/>
                </a:schemeClr>
              </a:solidFill>
              <a:latin typeface="Times New Roman (Headings)"/>
            </a:endParaRPr>
          </a:p>
        </p:txBody>
      </p:sp>
    </p:spTree>
    <p:extLst>
      <p:ext uri="{BB962C8B-B14F-4D97-AF65-F5344CB8AC3E}">
        <p14:creationId xmlns:p14="http://schemas.microsoft.com/office/powerpoint/2010/main" val="2296453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93218" y="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latin typeface="Times New Roman (Headings)"/>
              </a:rPr>
              <a:t>3</a:t>
            </a:r>
            <a:r>
              <a:rPr lang="vi-VN" b="1" dirty="0" smtClean="0">
                <a:solidFill>
                  <a:srgbClr val="0070C0"/>
                </a:solidFill>
                <a:latin typeface="Times New Roman (Headings)"/>
              </a:rPr>
              <a:t>. </a:t>
            </a:r>
            <a:r>
              <a:rPr lang="vi-VN" b="1" dirty="0">
                <a:solidFill>
                  <a:srgbClr val="0070C0"/>
                </a:solidFill>
                <a:latin typeface="Times New Roman (Headings)"/>
              </a:rPr>
              <a:t>Testing pairwise associations </a:t>
            </a:r>
            <a:endParaRPr lang="vi-VN" b="1" dirty="0">
              <a:solidFill>
                <a:schemeClr val="accent6">
                  <a:lumMod val="75000"/>
                </a:schemeClr>
              </a:solidFill>
            </a:endParaRPr>
          </a:p>
        </p:txBody>
      </p:sp>
      <p:sp>
        <p:nvSpPr>
          <p:cNvPr id="7" name="Title 1"/>
          <p:cNvSpPr txBox="1">
            <a:spLocks/>
          </p:cNvSpPr>
          <p:nvPr/>
        </p:nvSpPr>
        <p:spPr>
          <a:xfrm>
            <a:off x="179132" y="573204"/>
            <a:ext cx="11817249" cy="13374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400" b="1" cap="none" dirty="0" smtClean="0">
                <a:solidFill>
                  <a:schemeClr val="accent4">
                    <a:lumMod val="75000"/>
                  </a:schemeClr>
                </a:solidFill>
                <a:latin typeface="Times New Roman (Headings)"/>
              </a:rPr>
              <a:t>Biến liên tục(Biến định lượng): là biến thuộc R và có thể mang bất kỳ giá trị nào: Khối lượng, Lương... Ta có thể nói lương của anh A gấp 2 lương của chị B.</a:t>
            </a:r>
            <a:endParaRPr lang="vi-VN" sz="2400" b="1" cap="none" dirty="0">
              <a:solidFill>
                <a:schemeClr val="accent4">
                  <a:lumMod val="75000"/>
                </a:schemeClr>
              </a:solidFill>
              <a:latin typeface="Times New Roman (Headings)"/>
            </a:endParaRPr>
          </a:p>
        </p:txBody>
      </p:sp>
      <p:sp>
        <p:nvSpPr>
          <p:cNvPr id="8" name="Title 1"/>
          <p:cNvSpPr txBox="1">
            <a:spLocks/>
          </p:cNvSpPr>
          <p:nvPr/>
        </p:nvSpPr>
        <p:spPr>
          <a:xfrm>
            <a:off x="288316" y="1842449"/>
            <a:ext cx="11093918" cy="9416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400" b="1" cap="none" dirty="0" smtClean="0">
                <a:solidFill>
                  <a:schemeClr val="accent4">
                    <a:lumMod val="75000"/>
                  </a:schemeClr>
                </a:solidFill>
                <a:latin typeface="Times New Roman (Headings)"/>
              </a:rPr>
              <a:t>Pearson </a:t>
            </a:r>
            <a:r>
              <a:rPr lang="vi-VN" sz="2400" b="1" cap="none" dirty="0">
                <a:solidFill>
                  <a:schemeClr val="accent4">
                    <a:lumMod val="75000"/>
                  </a:schemeClr>
                </a:solidFill>
                <a:latin typeface="Times New Roman (Headings)"/>
              </a:rPr>
              <a:t>correlation test (quantitative ~ quantitative</a:t>
            </a:r>
            <a:r>
              <a:rPr lang="vi-VN" sz="2400" b="1" cap="none" dirty="0" smtClean="0">
                <a:solidFill>
                  <a:schemeClr val="accent4">
                    <a:lumMod val="75000"/>
                  </a:schemeClr>
                </a:solidFill>
                <a:latin typeface="Times New Roman (Headings)"/>
              </a:rPr>
              <a:t>): Tính hệ số tương quan </a:t>
            </a:r>
            <a:r>
              <a:rPr lang="vi-VN" sz="2400" b="1" cap="none" dirty="0">
                <a:solidFill>
                  <a:schemeClr val="accent4">
                    <a:lumMod val="75000"/>
                  </a:schemeClr>
                </a:solidFill>
                <a:latin typeface="Times New Roman (Headings)"/>
              </a:rPr>
              <a:t>Pearson </a:t>
            </a:r>
            <a:r>
              <a:rPr lang="vi-VN" sz="2400" b="1" cap="none" dirty="0" smtClean="0">
                <a:solidFill>
                  <a:schemeClr val="accent4">
                    <a:lumMod val="75000"/>
                  </a:schemeClr>
                </a:solidFill>
                <a:latin typeface="Times New Roman (Headings)"/>
              </a:rPr>
              <a:t>và kiểm định hệ số này. Yêu cầu 2 biến có pp chuẩn.</a:t>
            </a:r>
            <a:endParaRPr lang="vi-VN" sz="2400" b="1" cap="none" dirty="0">
              <a:solidFill>
                <a:schemeClr val="accent4">
                  <a:lumMod val="75000"/>
                </a:schemeClr>
              </a:solidFill>
              <a:latin typeface="Times New Roman (Headings)"/>
            </a:endParaRPr>
          </a:p>
        </p:txBody>
      </p:sp>
      <p:pic>
        <p:nvPicPr>
          <p:cNvPr id="4" name="Picture 3"/>
          <p:cNvPicPr>
            <a:picLocks noChangeAspect="1"/>
          </p:cNvPicPr>
          <p:nvPr/>
        </p:nvPicPr>
        <p:blipFill>
          <a:blip r:embed="rId2"/>
          <a:stretch>
            <a:fillRect/>
          </a:stretch>
        </p:blipFill>
        <p:spPr>
          <a:xfrm>
            <a:off x="614930" y="2709085"/>
            <a:ext cx="11217678" cy="2361062"/>
          </a:xfrm>
          <a:prstGeom prst="rect">
            <a:avLst/>
          </a:prstGeom>
        </p:spPr>
      </p:pic>
    </p:spTree>
    <p:extLst>
      <p:ext uri="{BB962C8B-B14F-4D97-AF65-F5344CB8AC3E}">
        <p14:creationId xmlns:p14="http://schemas.microsoft.com/office/powerpoint/2010/main" val="948188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93218" y="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latin typeface="Times New Roman (Headings)"/>
              </a:rPr>
              <a:t>3</a:t>
            </a:r>
            <a:r>
              <a:rPr lang="vi-VN" b="1" dirty="0" smtClean="0">
                <a:solidFill>
                  <a:srgbClr val="0070C0"/>
                </a:solidFill>
                <a:latin typeface="Times New Roman (Headings)"/>
              </a:rPr>
              <a:t>. </a:t>
            </a:r>
            <a:r>
              <a:rPr lang="vi-VN" b="1" dirty="0">
                <a:solidFill>
                  <a:srgbClr val="0070C0"/>
                </a:solidFill>
                <a:latin typeface="Times New Roman (Headings)"/>
              </a:rPr>
              <a:t>Testing pairwise associations </a:t>
            </a:r>
            <a:endParaRPr lang="vi-VN" b="1" dirty="0">
              <a:solidFill>
                <a:schemeClr val="accent6">
                  <a:lumMod val="75000"/>
                </a:schemeClr>
              </a:solidFill>
            </a:endParaRPr>
          </a:p>
        </p:txBody>
      </p:sp>
      <p:sp>
        <p:nvSpPr>
          <p:cNvPr id="7" name="Title 1"/>
          <p:cNvSpPr txBox="1">
            <a:spLocks/>
          </p:cNvSpPr>
          <p:nvPr/>
        </p:nvSpPr>
        <p:spPr>
          <a:xfrm>
            <a:off x="179133" y="573205"/>
            <a:ext cx="7108772" cy="36849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400" b="1" cap="none" dirty="0">
                <a:solidFill>
                  <a:schemeClr val="accent4">
                    <a:lumMod val="75000"/>
                  </a:schemeClr>
                </a:solidFill>
                <a:latin typeface="Times New Roman (Headings)"/>
              </a:rPr>
              <a:t>One sample T-Test(quantitative ~ constant</a:t>
            </a:r>
            <a:r>
              <a:rPr lang="vi-VN" sz="2400" b="1" cap="none" dirty="0" smtClean="0">
                <a:solidFill>
                  <a:schemeClr val="accent4">
                    <a:lumMod val="75000"/>
                  </a:schemeClr>
                </a:solidFill>
                <a:latin typeface="Times New Roman (Headings)"/>
              </a:rPr>
              <a:t>):</a:t>
            </a:r>
            <a:endParaRPr lang="vi-VN" sz="2400" dirty="0"/>
          </a:p>
        </p:txBody>
      </p:sp>
      <p:pic>
        <p:nvPicPr>
          <p:cNvPr id="2" name="Picture 1"/>
          <p:cNvPicPr>
            <a:picLocks noChangeAspect="1"/>
          </p:cNvPicPr>
          <p:nvPr/>
        </p:nvPicPr>
        <p:blipFill>
          <a:blip r:embed="rId2"/>
          <a:stretch>
            <a:fillRect/>
          </a:stretch>
        </p:blipFill>
        <p:spPr>
          <a:xfrm>
            <a:off x="335010" y="1010077"/>
            <a:ext cx="11856990" cy="1118974"/>
          </a:xfrm>
          <a:prstGeom prst="rect">
            <a:avLst/>
          </a:prstGeom>
        </p:spPr>
      </p:pic>
      <p:sp>
        <p:nvSpPr>
          <p:cNvPr id="5" name="Title 1"/>
          <p:cNvSpPr txBox="1">
            <a:spLocks/>
          </p:cNvSpPr>
          <p:nvPr/>
        </p:nvSpPr>
        <p:spPr>
          <a:xfrm>
            <a:off x="335010" y="1890504"/>
            <a:ext cx="11667124" cy="51164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vi-VN" sz="2000" b="1" cap="none" dirty="0" smtClean="0">
                <a:solidFill>
                  <a:schemeClr val="accent4">
                    <a:lumMod val="75000"/>
                  </a:schemeClr>
                </a:solidFill>
                <a:latin typeface="Times New Roman (Headings)"/>
              </a:rPr>
              <a:t>Chưa biết phương sai(sử dụng T-Test). Đã biết phương sai(sử dụng z-test)</a:t>
            </a:r>
            <a:endParaRPr lang="vi-VN" sz="2000" dirty="0"/>
          </a:p>
        </p:txBody>
      </p:sp>
      <p:pic>
        <p:nvPicPr>
          <p:cNvPr id="3" name="Picture 2"/>
          <p:cNvPicPr>
            <a:picLocks noChangeAspect="1"/>
          </p:cNvPicPr>
          <p:nvPr/>
        </p:nvPicPr>
        <p:blipFill>
          <a:blip r:embed="rId3"/>
          <a:stretch>
            <a:fillRect/>
          </a:stretch>
        </p:blipFill>
        <p:spPr>
          <a:xfrm>
            <a:off x="335010" y="2388359"/>
            <a:ext cx="11667124" cy="4469642"/>
          </a:xfrm>
          <a:prstGeom prst="rect">
            <a:avLst/>
          </a:prstGeom>
        </p:spPr>
      </p:pic>
    </p:spTree>
    <p:extLst>
      <p:ext uri="{BB962C8B-B14F-4D97-AF65-F5344CB8AC3E}">
        <p14:creationId xmlns:p14="http://schemas.microsoft.com/office/powerpoint/2010/main" val="69568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93218" y="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latin typeface="Times New Roman (Headings)"/>
              </a:rPr>
              <a:t>3</a:t>
            </a:r>
            <a:r>
              <a:rPr lang="vi-VN" b="1" dirty="0" smtClean="0">
                <a:solidFill>
                  <a:srgbClr val="0070C0"/>
                </a:solidFill>
                <a:latin typeface="Times New Roman (Headings)"/>
              </a:rPr>
              <a:t>. </a:t>
            </a:r>
            <a:r>
              <a:rPr lang="vi-VN" b="1" dirty="0">
                <a:solidFill>
                  <a:srgbClr val="0070C0"/>
                </a:solidFill>
                <a:latin typeface="Times New Roman (Headings)"/>
              </a:rPr>
              <a:t>Testing pairwise associations </a:t>
            </a:r>
            <a:endParaRPr lang="vi-VN" b="1" dirty="0">
              <a:solidFill>
                <a:schemeClr val="accent6">
                  <a:lumMod val="75000"/>
                </a:schemeClr>
              </a:solidFill>
            </a:endParaRPr>
          </a:p>
        </p:txBody>
      </p:sp>
      <p:sp>
        <p:nvSpPr>
          <p:cNvPr id="7" name="Title 1"/>
          <p:cNvSpPr txBox="1">
            <a:spLocks/>
          </p:cNvSpPr>
          <p:nvPr/>
        </p:nvSpPr>
        <p:spPr>
          <a:xfrm>
            <a:off x="179133" y="573205"/>
            <a:ext cx="7108772" cy="36849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400" b="1" cap="none" dirty="0">
                <a:solidFill>
                  <a:schemeClr val="accent4">
                    <a:lumMod val="75000"/>
                  </a:schemeClr>
                </a:solidFill>
                <a:latin typeface="Times New Roman (Headings)"/>
              </a:rPr>
              <a:t>One sample T-Test(quantitative ~ constant</a:t>
            </a:r>
            <a:r>
              <a:rPr lang="vi-VN" sz="2400" b="1" cap="none" dirty="0" smtClean="0">
                <a:solidFill>
                  <a:schemeClr val="accent4">
                    <a:lumMod val="75000"/>
                  </a:schemeClr>
                </a:solidFill>
                <a:latin typeface="Times New Roman (Headings)"/>
              </a:rPr>
              <a:t>):</a:t>
            </a:r>
            <a:endParaRPr lang="vi-VN" sz="2400" dirty="0"/>
          </a:p>
        </p:txBody>
      </p:sp>
      <p:pic>
        <p:nvPicPr>
          <p:cNvPr id="4" name="Picture 3"/>
          <p:cNvPicPr>
            <a:picLocks noChangeAspect="1"/>
          </p:cNvPicPr>
          <p:nvPr/>
        </p:nvPicPr>
        <p:blipFill>
          <a:blip r:embed="rId2"/>
          <a:stretch>
            <a:fillRect/>
          </a:stretch>
        </p:blipFill>
        <p:spPr>
          <a:xfrm>
            <a:off x="336573" y="941696"/>
            <a:ext cx="11973708" cy="5786650"/>
          </a:xfrm>
          <a:prstGeom prst="rect">
            <a:avLst/>
          </a:prstGeom>
        </p:spPr>
      </p:pic>
    </p:spTree>
    <p:extLst>
      <p:ext uri="{BB962C8B-B14F-4D97-AF65-F5344CB8AC3E}">
        <p14:creationId xmlns:p14="http://schemas.microsoft.com/office/powerpoint/2010/main" val="1276544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93218" y="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latin typeface="Times New Roman (Headings)"/>
              </a:rPr>
              <a:t>3</a:t>
            </a:r>
            <a:r>
              <a:rPr lang="vi-VN" b="1" dirty="0" smtClean="0">
                <a:solidFill>
                  <a:srgbClr val="0070C0"/>
                </a:solidFill>
                <a:latin typeface="Times New Roman (Headings)"/>
              </a:rPr>
              <a:t>. </a:t>
            </a:r>
            <a:r>
              <a:rPr lang="vi-VN" b="1" dirty="0">
                <a:solidFill>
                  <a:srgbClr val="0070C0"/>
                </a:solidFill>
                <a:latin typeface="Times New Roman (Headings)"/>
              </a:rPr>
              <a:t>Testing pairwise associations </a:t>
            </a:r>
            <a:endParaRPr lang="vi-VN" b="1" dirty="0">
              <a:solidFill>
                <a:schemeClr val="accent6">
                  <a:lumMod val="75000"/>
                </a:schemeClr>
              </a:solidFill>
            </a:endParaRPr>
          </a:p>
        </p:txBody>
      </p:sp>
      <p:sp>
        <p:nvSpPr>
          <p:cNvPr id="7" name="Title 1"/>
          <p:cNvSpPr txBox="1">
            <a:spLocks/>
          </p:cNvSpPr>
          <p:nvPr/>
        </p:nvSpPr>
        <p:spPr>
          <a:xfrm>
            <a:off x="165485" y="627798"/>
            <a:ext cx="2359351" cy="49132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400" b="1" cap="none" dirty="0">
                <a:solidFill>
                  <a:schemeClr val="accent4">
                    <a:lumMod val="75000"/>
                  </a:schemeClr>
                </a:solidFill>
                <a:latin typeface="Times New Roman (Headings)"/>
              </a:rPr>
              <a:t>Two </a:t>
            </a:r>
            <a:r>
              <a:rPr lang="vi-VN" sz="2400" b="1" cap="none" dirty="0" smtClean="0">
                <a:solidFill>
                  <a:schemeClr val="accent4">
                    <a:lumMod val="75000"/>
                  </a:schemeClr>
                </a:solidFill>
                <a:latin typeface="Times New Roman (Headings)"/>
              </a:rPr>
              <a:t>sample: </a:t>
            </a:r>
            <a:r>
              <a:rPr lang="vi-VN" sz="2400" dirty="0" smtClean="0"/>
              <a:t> </a:t>
            </a:r>
            <a:endParaRPr lang="vi-VN" sz="2400" dirty="0"/>
          </a:p>
        </p:txBody>
      </p:sp>
      <p:pic>
        <p:nvPicPr>
          <p:cNvPr id="2" name="Picture 1"/>
          <p:cNvPicPr>
            <a:picLocks noChangeAspect="1"/>
          </p:cNvPicPr>
          <p:nvPr/>
        </p:nvPicPr>
        <p:blipFill>
          <a:blip r:embed="rId2"/>
          <a:stretch>
            <a:fillRect/>
          </a:stretch>
        </p:blipFill>
        <p:spPr>
          <a:xfrm>
            <a:off x="2524836" y="655091"/>
            <a:ext cx="4749421" cy="549467"/>
          </a:xfrm>
          <a:prstGeom prst="rect">
            <a:avLst/>
          </a:prstGeom>
        </p:spPr>
      </p:pic>
      <p:sp>
        <p:nvSpPr>
          <p:cNvPr id="8" name="Title 1"/>
          <p:cNvSpPr txBox="1">
            <a:spLocks/>
          </p:cNvSpPr>
          <p:nvPr/>
        </p:nvSpPr>
        <p:spPr>
          <a:xfrm>
            <a:off x="567269" y="1049094"/>
            <a:ext cx="9873268" cy="63136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vi-VN" sz="2000" b="1" cap="none" dirty="0" smtClean="0">
                <a:solidFill>
                  <a:schemeClr val="accent4">
                    <a:lumMod val="75000"/>
                  </a:schemeClr>
                </a:solidFill>
                <a:latin typeface="Times New Roman (Headings)"/>
              </a:rPr>
              <a:t>T-test </a:t>
            </a:r>
            <a:r>
              <a:rPr lang="en-US" sz="2000" b="1" cap="none" dirty="0" smtClean="0">
                <a:solidFill>
                  <a:schemeClr val="accent4">
                    <a:lumMod val="75000"/>
                  </a:schemeClr>
                </a:solidFill>
                <a:latin typeface="Times New Roman (Headings)"/>
              </a:rPr>
              <a:t>is </a:t>
            </a:r>
            <a:r>
              <a:rPr lang="en-US" sz="2000" b="1" cap="none" dirty="0">
                <a:solidFill>
                  <a:schemeClr val="accent4">
                    <a:lumMod val="75000"/>
                  </a:schemeClr>
                </a:solidFill>
                <a:latin typeface="Times New Roman (Headings)"/>
              </a:rPr>
              <a:t>used to determine if two population means are equal</a:t>
            </a:r>
            <a:r>
              <a:rPr lang="en-US" sz="2000" b="1" cap="none" dirty="0" smtClean="0">
                <a:solidFill>
                  <a:schemeClr val="accent4">
                    <a:lumMod val="75000"/>
                  </a:schemeClr>
                </a:solidFill>
                <a:latin typeface="Times New Roman (Headings)"/>
              </a:rPr>
              <a:t>.</a:t>
            </a:r>
            <a:endParaRPr lang="vi-VN" sz="2000" b="1" cap="none" dirty="0">
              <a:solidFill>
                <a:schemeClr val="accent4">
                  <a:lumMod val="75000"/>
                </a:schemeClr>
              </a:solidFill>
              <a:latin typeface="Times New Roman (Headings)"/>
            </a:endParaRPr>
          </a:p>
        </p:txBody>
      </p:sp>
      <p:sp>
        <p:nvSpPr>
          <p:cNvPr id="9" name="Title 1"/>
          <p:cNvSpPr txBox="1">
            <a:spLocks/>
          </p:cNvSpPr>
          <p:nvPr/>
        </p:nvSpPr>
        <p:spPr>
          <a:xfrm>
            <a:off x="567269" y="1514901"/>
            <a:ext cx="9873268" cy="4776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vi-VN" sz="2000" b="1" cap="none" dirty="0" smtClean="0">
                <a:solidFill>
                  <a:schemeClr val="accent4">
                    <a:lumMod val="75000"/>
                  </a:schemeClr>
                </a:solidFill>
                <a:latin typeface="Times New Roman (Headings)"/>
              </a:rPr>
              <a:t>Chưa </a:t>
            </a:r>
            <a:r>
              <a:rPr lang="vi-VN" sz="2000" b="1" cap="none" dirty="0">
                <a:solidFill>
                  <a:schemeClr val="accent4">
                    <a:lumMod val="75000"/>
                  </a:schemeClr>
                </a:solidFill>
                <a:latin typeface="Times New Roman (Headings)"/>
              </a:rPr>
              <a:t>biết phương </a:t>
            </a:r>
            <a:r>
              <a:rPr lang="vi-VN" sz="2000" b="1" cap="none" dirty="0" smtClean="0">
                <a:solidFill>
                  <a:schemeClr val="accent4">
                    <a:lumMod val="75000"/>
                  </a:schemeClr>
                </a:solidFill>
                <a:latin typeface="Times New Roman (Headings)"/>
              </a:rPr>
              <a:t>sai</a:t>
            </a:r>
            <a:r>
              <a:rPr lang="en-US" sz="2000" b="1" cap="none" dirty="0" smtClean="0">
                <a:solidFill>
                  <a:schemeClr val="accent4">
                    <a:lumMod val="75000"/>
                  </a:schemeClr>
                </a:solidFill>
                <a:latin typeface="Times New Roman (Headings)"/>
              </a:rPr>
              <a:t>(</a:t>
            </a:r>
            <a:r>
              <a:rPr lang="en-US" sz="2000" b="1" cap="none" dirty="0" err="1" smtClean="0">
                <a:solidFill>
                  <a:schemeClr val="accent4">
                    <a:lumMod val="75000"/>
                  </a:schemeClr>
                </a:solidFill>
                <a:latin typeface="Times New Roman (Headings)"/>
              </a:rPr>
              <a:t>sử</a:t>
            </a:r>
            <a:r>
              <a:rPr lang="en-US" sz="2000" b="1" cap="none" dirty="0" smtClean="0">
                <a:solidFill>
                  <a:schemeClr val="accent4">
                    <a:lumMod val="75000"/>
                  </a:schemeClr>
                </a:solidFill>
                <a:latin typeface="Times New Roman (Headings)"/>
              </a:rPr>
              <a:t> </a:t>
            </a:r>
            <a:r>
              <a:rPr lang="en-US" sz="2000" b="1" cap="none" dirty="0" err="1" smtClean="0">
                <a:solidFill>
                  <a:schemeClr val="accent4">
                    <a:lumMod val="75000"/>
                  </a:schemeClr>
                </a:solidFill>
                <a:latin typeface="Times New Roman (Headings)"/>
              </a:rPr>
              <a:t>dụng</a:t>
            </a:r>
            <a:r>
              <a:rPr lang="en-US" sz="2000" b="1" cap="none" dirty="0" smtClean="0">
                <a:solidFill>
                  <a:schemeClr val="accent4">
                    <a:lumMod val="75000"/>
                  </a:schemeClr>
                </a:solidFill>
                <a:latin typeface="Times New Roman (Headings)"/>
              </a:rPr>
              <a:t> T-test). </a:t>
            </a:r>
            <a:r>
              <a:rPr lang="en-US" sz="2000" b="1" cap="none" dirty="0" err="1" smtClean="0">
                <a:solidFill>
                  <a:schemeClr val="accent4">
                    <a:lumMod val="75000"/>
                  </a:schemeClr>
                </a:solidFill>
                <a:latin typeface="Times New Roman (Headings)"/>
              </a:rPr>
              <a:t>Đã</a:t>
            </a:r>
            <a:r>
              <a:rPr lang="en-US" sz="2000" b="1" cap="none" dirty="0" smtClean="0">
                <a:solidFill>
                  <a:schemeClr val="accent4">
                    <a:lumMod val="75000"/>
                  </a:schemeClr>
                </a:solidFill>
                <a:latin typeface="Times New Roman (Headings)"/>
              </a:rPr>
              <a:t> </a:t>
            </a:r>
            <a:r>
              <a:rPr lang="en-US" sz="2000" b="1" cap="none" dirty="0" err="1" smtClean="0">
                <a:solidFill>
                  <a:schemeClr val="accent4">
                    <a:lumMod val="75000"/>
                  </a:schemeClr>
                </a:solidFill>
                <a:latin typeface="Times New Roman (Headings)"/>
              </a:rPr>
              <a:t>biết</a:t>
            </a:r>
            <a:r>
              <a:rPr lang="en-US" sz="2000" b="1" cap="none" dirty="0" smtClean="0">
                <a:solidFill>
                  <a:schemeClr val="accent4">
                    <a:lumMod val="75000"/>
                  </a:schemeClr>
                </a:solidFill>
                <a:latin typeface="Times New Roman (Headings)"/>
              </a:rPr>
              <a:t> Phương </a:t>
            </a:r>
            <a:r>
              <a:rPr lang="en-US" sz="2000" b="1" cap="none" dirty="0" err="1" smtClean="0">
                <a:solidFill>
                  <a:schemeClr val="accent4">
                    <a:lumMod val="75000"/>
                  </a:schemeClr>
                </a:solidFill>
                <a:latin typeface="Times New Roman (Headings)"/>
              </a:rPr>
              <a:t>sai</a:t>
            </a:r>
            <a:r>
              <a:rPr lang="en-US" sz="2000" b="1" cap="none" dirty="0" smtClean="0">
                <a:solidFill>
                  <a:schemeClr val="accent4">
                    <a:lumMod val="75000"/>
                  </a:schemeClr>
                </a:solidFill>
                <a:latin typeface="Times New Roman (Headings)"/>
              </a:rPr>
              <a:t>(</a:t>
            </a:r>
            <a:r>
              <a:rPr lang="en-US" sz="2000" b="1" cap="none" dirty="0" err="1" smtClean="0">
                <a:solidFill>
                  <a:schemeClr val="accent4">
                    <a:lumMod val="75000"/>
                  </a:schemeClr>
                </a:solidFill>
                <a:latin typeface="Times New Roman (Headings)"/>
              </a:rPr>
              <a:t>sử</a:t>
            </a:r>
            <a:r>
              <a:rPr lang="en-US" sz="2000" b="1" cap="none" dirty="0" smtClean="0">
                <a:solidFill>
                  <a:schemeClr val="accent4">
                    <a:lumMod val="75000"/>
                  </a:schemeClr>
                </a:solidFill>
                <a:latin typeface="Times New Roman (Headings)"/>
              </a:rPr>
              <a:t> </a:t>
            </a:r>
            <a:r>
              <a:rPr lang="en-US" sz="2000" b="1" cap="none" dirty="0" err="1" smtClean="0">
                <a:solidFill>
                  <a:schemeClr val="accent4">
                    <a:lumMod val="75000"/>
                  </a:schemeClr>
                </a:solidFill>
                <a:latin typeface="Times New Roman (Headings)"/>
              </a:rPr>
              <a:t>dụng</a:t>
            </a:r>
            <a:r>
              <a:rPr lang="en-US" sz="2000" b="1" cap="none" dirty="0" smtClean="0">
                <a:solidFill>
                  <a:schemeClr val="accent4">
                    <a:lumMod val="75000"/>
                  </a:schemeClr>
                </a:solidFill>
                <a:latin typeface="Times New Roman (Headings)"/>
              </a:rPr>
              <a:t> z-test) </a:t>
            </a:r>
            <a:endParaRPr lang="vi-VN" sz="2000" b="1" cap="none" dirty="0">
              <a:solidFill>
                <a:schemeClr val="accent4">
                  <a:lumMod val="75000"/>
                </a:schemeClr>
              </a:solidFill>
              <a:latin typeface="Times New Roman (Headings)"/>
            </a:endParaRPr>
          </a:p>
        </p:txBody>
      </p:sp>
      <p:pic>
        <p:nvPicPr>
          <p:cNvPr id="3" name="Picture 2"/>
          <p:cNvPicPr>
            <a:picLocks noChangeAspect="1"/>
          </p:cNvPicPr>
          <p:nvPr/>
        </p:nvPicPr>
        <p:blipFill>
          <a:blip r:embed="rId3"/>
          <a:stretch>
            <a:fillRect/>
          </a:stretch>
        </p:blipFill>
        <p:spPr>
          <a:xfrm>
            <a:off x="567268" y="2146262"/>
            <a:ext cx="11333579" cy="3176365"/>
          </a:xfrm>
          <a:prstGeom prst="rect">
            <a:avLst/>
          </a:prstGeom>
        </p:spPr>
      </p:pic>
    </p:spTree>
    <p:extLst>
      <p:ext uri="{BB962C8B-B14F-4D97-AF65-F5344CB8AC3E}">
        <p14:creationId xmlns:p14="http://schemas.microsoft.com/office/powerpoint/2010/main" val="3981568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93218" y="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latin typeface="Times New Roman (Headings)"/>
              </a:rPr>
              <a:t>3</a:t>
            </a:r>
            <a:r>
              <a:rPr lang="vi-VN" b="1" dirty="0" smtClean="0">
                <a:solidFill>
                  <a:srgbClr val="0070C0"/>
                </a:solidFill>
                <a:latin typeface="Times New Roman (Headings)"/>
              </a:rPr>
              <a:t>. </a:t>
            </a:r>
            <a:r>
              <a:rPr lang="vi-VN" b="1" dirty="0">
                <a:solidFill>
                  <a:srgbClr val="0070C0"/>
                </a:solidFill>
                <a:latin typeface="Times New Roman (Headings)"/>
              </a:rPr>
              <a:t>Testing pairwise associations </a:t>
            </a:r>
            <a:endParaRPr lang="vi-VN" b="1" dirty="0">
              <a:solidFill>
                <a:schemeClr val="accent6">
                  <a:lumMod val="75000"/>
                </a:schemeClr>
              </a:solidFill>
            </a:endParaRPr>
          </a:p>
        </p:txBody>
      </p:sp>
      <p:sp>
        <p:nvSpPr>
          <p:cNvPr id="7" name="Title 1"/>
          <p:cNvSpPr txBox="1">
            <a:spLocks/>
          </p:cNvSpPr>
          <p:nvPr/>
        </p:nvSpPr>
        <p:spPr>
          <a:xfrm>
            <a:off x="165485" y="627798"/>
            <a:ext cx="1881679" cy="49132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400" b="1" cap="none" dirty="0" smtClean="0">
                <a:solidFill>
                  <a:schemeClr val="accent4">
                    <a:lumMod val="75000"/>
                  </a:schemeClr>
                </a:solidFill>
                <a:latin typeface="Times New Roman (Headings)"/>
              </a:rPr>
              <a:t>ANOVA </a:t>
            </a:r>
            <a:r>
              <a:rPr lang="vi-VN" sz="2400" b="1" cap="none" dirty="0">
                <a:solidFill>
                  <a:schemeClr val="accent4">
                    <a:lumMod val="75000"/>
                  </a:schemeClr>
                </a:solidFill>
                <a:latin typeface="Times New Roman (Headings)"/>
              </a:rPr>
              <a:t>:  </a:t>
            </a:r>
          </a:p>
        </p:txBody>
      </p:sp>
      <p:pic>
        <p:nvPicPr>
          <p:cNvPr id="4" name="Picture 3"/>
          <p:cNvPicPr>
            <a:picLocks noChangeAspect="1"/>
          </p:cNvPicPr>
          <p:nvPr/>
        </p:nvPicPr>
        <p:blipFill>
          <a:blip r:embed="rId2"/>
          <a:stretch>
            <a:fillRect/>
          </a:stretch>
        </p:blipFill>
        <p:spPr>
          <a:xfrm>
            <a:off x="1918789" y="701930"/>
            <a:ext cx="4632135" cy="338937"/>
          </a:xfrm>
          <a:prstGeom prst="rect">
            <a:avLst/>
          </a:prstGeom>
        </p:spPr>
      </p:pic>
      <p:pic>
        <p:nvPicPr>
          <p:cNvPr id="5" name="Picture 4"/>
          <p:cNvPicPr>
            <a:picLocks noChangeAspect="1"/>
          </p:cNvPicPr>
          <p:nvPr/>
        </p:nvPicPr>
        <p:blipFill>
          <a:blip r:embed="rId3"/>
          <a:stretch>
            <a:fillRect/>
          </a:stretch>
        </p:blipFill>
        <p:spPr>
          <a:xfrm>
            <a:off x="224155" y="1040866"/>
            <a:ext cx="11676692" cy="1361139"/>
          </a:xfrm>
          <a:prstGeom prst="rect">
            <a:avLst/>
          </a:prstGeom>
        </p:spPr>
      </p:pic>
      <p:pic>
        <p:nvPicPr>
          <p:cNvPr id="10" name="Picture 9"/>
          <p:cNvPicPr>
            <a:picLocks noChangeAspect="1"/>
          </p:cNvPicPr>
          <p:nvPr/>
        </p:nvPicPr>
        <p:blipFill>
          <a:blip r:embed="rId4"/>
          <a:stretch>
            <a:fillRect/>
          </a:stretch>
        </p:blipFill>
        <p:spPr>
          <a:xfrm>
            <a:off x="332760" y="2402004"/>
            <a:ext cx="11626757" cy="4455995"/>
          </a:xfrm>
          <a:prstGeom prst="rect">
            <a:avLst/>
          </a:prstGeom>
        </p:spPr>
      </p:pic>
    </p:spTree>
    <p:extLst>
      <p:ext uri="{BB962C8B-B14F-4D97-AF65-F5344CB8AC3E}">
        <p14:creationId xmlns:p14="http://schemas.microsoft.com/office/powerpoint/2010/main" val="1321194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93218" y="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latin typeface="Times New Roman (Headings)"/>
              </a:rPr>
              <a:t>3</a:t>
            </a:r>
            <a:r>
              <a:rPr lang="vi-VN" b="1" dirty="0" smtClean="0">
                <a:solidFill>
                  <a:srgbClr val="0070C0"/>
                </a:solidFill>
                <a:latin typeface="Times New Roman (Headings)"/>
              </a:rPr>
              <a:t>. </a:t>
            </a:r>
            <a:r>
              <a:rPr lang="vi-VN" b="1" dirty="0">
                <a:solidFill>
                  <a:srgbClr val="0070C0"/>
                </a:solidFill>
                <a:latin typeface="Times New Roman (Headings)"/>
              </a:rPr>
              <a:t>Testing pairwise associations </a:t>
            </a:r>
            <a:endParaRPr lang="vi-VN" b="1" dirty="0">
              <a:solidFill>
                <a:schemeClr val="accent6">
                  <a:lumMod val="75000"/>
                </a:schemeClr>
              </a:solidFill>
            </a:endParaRPr>
          </a:p>
        </p:txBody>
      </p:sp>
      <p:sp>
        <p:nvSpPr>
          <p:cNvPr id="7" name="Title 1"/>
          <p:cNvSpPr txBox="1">
            <a:spLocks/>
          </p:cNvSpPr>
          <p:nvPr/>
        </p:nvSpPr>
        <p:spPr>
          <a:xfrm>
            <a:off x="165484" y="627797"/>
            <a:ext cx="8746503" cy="6202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400" b="1" cap="none" dirty="0" smtClean="0">
                <a:solidFill>
                  <a:schemeClr val="accent4">
                    <a:lumMod val="75000"/>
                  </a:schemeClr>
                </a:solidFill>
                <a:latin typeface="Times New Roman (Headings)"/>
              </a:rPr>
              <a:t>Kiểm tra 2 biến phân loại có phụ thuộc?</a:t>
            </a:r>
            <a:endParaRPr lang="vi-VN" sz="2400" b="1" cap="none" dirty="0">
              <a:solidFill>
                <a:schemeClr val="accent4">
                  <a:lumMod val="75000"/>
                </a:schemeClr>
              </a:solidFill>
              <a:latin typeface="Times New Roman (Headings)"/>
            </a:endParaRPr>
          </a:p>
        </p:txBody>
      </p:sp>
      <p:pic>
        <p:nvPicPr>
          <p:cNvPr id="2" name="Picture 1"/>
          <p:cNvPicPr>
            <a:picLocks noChangeAspect="1"/>
          </p:cNvPicPr>
          <p:nvPr/>
        </p:nvPicPr>
        <p:blipFill>
          <a:blip r:embed="rId2"/>
          <a:stretch>
            <a:fillRect/>
          </a:stretch>
        </p:blipFill>
        <p:spPr>
          <a:xfrm>
            <a:off x="558207" y="1092790"/>
            <a:ext cx="4982785" cy="513540"/>
          </a:xfrm>
          <a:prstGeom prst="rect">
            <a:avLst/>
          </a:prstGeom>
        </p:spPr>
      </p:pic>
      <p:sp>
        <p:nvSpPr>
          <p:cNvPr id="8" name="Title 1"/>
          <p:cNvSpPr txBox="1">
            <a:spLocks/>
          </p:cNvSpPr>
          <p:nvPr/>
        </p:nvSpPr>
        <p:spPr>
          <a:xfrm>
            <a:off x="7131809" y="682348"/>
            <a:ext cx="3560355" cy="82088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vi-VN" sz="2400" b="1" cap="none" dirty="0" smtClean="0">
                <a:solidFill>
                  <a:schemeClr val="accent4">
                    <a:lumMod val="75000"/>
                  </a:schemeClr>
                </a:solidFill>
                <a:latin typeface="Times New Roman (Headings)"/>
              </a:rPr>
              <a:t>H0: A độc lập với B</a:t>
            </a:r>
          </a:p>
          <a:p>
            <a:pPr algn="l"/>
            <a:r>
              <a:rPr lang="vi-VN" sz="2400" b="1" cap="none" dirty="0" smtClean="0">
                <a:solidFill>
                  <a:schemeClr val="accent4">
                    <a:lumMod val="75000"/>
                  </a:schemeClr>
                </a:solidFill>
                <a:latin typeface="Times New Roman (Headings)"/>
              </a:rPr>
              <a:t>H1: A phụ thuộc với B</a:t>
            </a:r>
            <a:endParaRPr lang="vi-VN" sz="2400" b="1" cap="none" dirty="0">
              <a:solidFill>
                <a:schemeClr val="accent4">
                  <a:lumMod val="75000"/>
                </a:schemeClr>
              </a:solidFill>
              <a:latin typeface="Times New Roman (Headings)"/>
            </a:endParaRPr>
          </a:p>
        </p:txBody>
      </p:sp>
      <p:pic>
        <p:nvPicPr>
          <p:cNvPr id="3" name="Picture 2"/>
          <p:cNvPicPr>
            <a:picLocks noChangeAspect="1"/>
          </p:cNvPicPr>
          <p:nvPr/>
        </p:nvPicPr>
        <p:blipFill>
          <a:blip r:embed="rId3"/>
          <a:stretch>
            <a:fillRect/>
          </a:stretch>
        </p:blipFill>
        <p:spPr>
          <a:xfrm>
            <a:off x="558207" y="1557782"/>
            <a:ext cx="11520062" cy="5300217"/>
          </a:xfrm>
          <a:prstGeom prst="rect">
            <a:avLst/>
          </a:prstGeom>
        </p:spPr>
      </p:pic>
    </p:spTree>
    <p:extLst>
      <p:ext uri="{BB962C8B-B14F-4D97-AF65-F5344CB8AC3E}">
        <p14:creationId xmlns:p14="http://schemas.microsoft.com/office/powerpoint/2010/main" val="2158824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12192000"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4</a:t>
            </a:r>
            <a:r>
              <a:rPr lang="vi-VN" sz="3200" b="1" dirty="0" smtClean="0">
                <a:solidFill>
                  <a:srgbClr val="0070C0"/>
                </a:solidFill>
                <a:latin typeface="Times New Roman (Headings)"/>
              </a:rPr>
              <a:t>. </a:t>
            </a:r>
            <a:r>
              <a:rPr lang="en-US" sz="3200" b="1" dirty="0">
                <a:solidFill>
                  <a:srgbClr val="0070C0"/>
                </a:solidFill>
                <a:latin typeface="Times New Roman (Headings)"/>
              </a:rPr>
              <a:t>Non-parametric test of </a:t>
            </a:r>
            <a:r>
              <a:rPr lang="en-US" sz="3200" b="1" dirty="0" smtClean="0">
                <a:solidFill>
                  <a:srgbClr val="0070C0"/>
                </a:solidFill>
                <a:latin typeface="Times New Roman (Headings)"/>
              </a:rPr>
              <a:t>pairwise associations</a:t>
            </a:r>
            <a:endParaRPr lang="vi-VN" sz="3200" b="1" dirty="0">
              <a:solidFill>
                <a:srgbClr val="0070C0"/>
              </a:solidFill>
              <a:latin typeface="Times New Roman (Headings)"/>
            </a:endParaRPr>
          </a:p>
        </p:txBody>
      </p:sp>
      <p:sp>
        <p:nvSpPr>
          <p:cNvPr id="7" name="Title 1"/>
          <p:cNvSpPr txBox="1">
            <a:spLocks/>
          </p:cNvSpPr>
          <p:nvPr/>
        </p:nvSpPr>
        <p:spPr>
          <a:xfrm>
            <a:off x="98956" y="503810"/>
            <a:ext cx="12026516" cy="6202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Wingdings" panose="05000000000000000000" pitchFamily="2" charset="2"/>
              <a:buChar char="v"/>
            </a:pPr>
            <a:r>
              <a:rPr lang="vi-VN" sz="3000" b="1" cap="none" dirty="0">
                <a:solidFill>
                  <a:schemeClr val="accent4">
                    <a:lumMod val="75000"/>
                  </a:schemeClr>
                </a:solidFill>
                <a:latin typeface="Times New Roman (Headings)"/>
              </a:rPr>
              <a:t>Spearman rank-order correlation (quantitative ~ </a:t>
            </a:r>
            <a:r>
              <a:rPr lang="vi-VN" sz="3000" b="1" cap="none" dirty="0" smtClean="0">
                <a:solidFill>
                  <a:schemeClr val="accent4">
                    <a:lumMod val="75000"/>
                  </a:schemeClr>
                </a:solidFill>
                <a:latin typeface="Times New Roman (Headings)"/>
              </a:rPr>
              <a:t>quantitative)</a:t>
            </a:r>
            <a:endParaRPr lang="vi-VN" sz="3000" b="1" cap="none" dirty="0">
              <a:solidFill>
                <a:schemeClr val="accent4">
                  <a:lumMod val="75000"/>
                </a:schemeClr>
              </a:solidFill>
              <a:latin typeface="Times New Roman (Headings)"/>
            </a:endParaRPr>
          </a:p>
        </p:txBody>
      </p:sp>
      <p:sp>
        <p:nvSpPr>
          <p:cNvPr id="9" name="Title 1"/>
          <p:cNvSpPr txBox="1">
            <a:spLocks/>
          </p:cNvSpPr>
          <p:nvPr/>
        </p:nvSpPr>
        <p:spPr>
          <a:xfrm>
            <a:off x="573205" y="1047230"/>
            <a:ext cx="7506269" cy="38711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vi-VN" sz="2400" b="1" cap="none" dirty="0" smtClean="0">
                <a:solidFill>
                  <a:schemeClr val="accent4">
                    <a:lumMod val="75000"/>
                  </a:schemeClr>
                </a:solidFill>
                <a:latin typeface="Times New Roman (Headings)"/>
              </a:rPr>
              <a:t>Không yêu cầu phân phối chuẩn, cho biến thứ tự.</a:t>
            </a:r>
            <a:endParaRPr lang="vi-VN" sz="2400" b="1" cap="none" dirty="0">
              <a:solidFill>
                <a:schemeClr val="accent4">
                  <a:lumMod val="75000"/>
                </a:schemeClr>
              </a:solidFill>
              <a:latin typeface="Times New Roman (Headings)"/>
            </a:endParaRPr>
          </a:p>
        </p:txBody>
      </p:sp>
      <p:pic>
        <p:nvPicPr>
          <p:cNvPr id="4" name="Picture 3"/>
          <p:cNvPicPr>
            <a:picLocks noChangeAspect="1"/>
          </p:cNvPicPr>
          <p:nvPr/>
        </p:nvPicPr>
        <p:blipFill>
          <a:blip r:embed="rId2"/>
          <a:stretch>
            <a:fillRect/>
          </a:stretch>
        </p:blipFill>
        <p:spPr>
          <a:xfrm>
            <a:off x="573204" y="1434344"/>
            <a:ext cx="11552267" cy="5423656"/>
          </a:xfrm>
          <a:prstGeom prst="rect">
            <a:avLst/>
          </a:prstGeom>
        </p:spPr>
      </p:pic>
    </p:spTree>
    <p:extLst>
      <p:ext uri="{BB962C8B-B14F-4D97-AF65-F5344CB8AC3E}">
        <p14:creationId xmlns:p14="http://schemas.microsoft.com/office/powerpoint/2010/main" val="734694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1. </a:t>
            </a:r>
            <a:r>
              <a:rPr lang="en-US" b="1" dirty="0">
                <a:solidFill>
                  <a:srgbClr val="0070C0"/>
                </a:solidFill>
              </a:rPr>
              <a:t>Estimators of the main statistical </a:t>
            </a:r>
            <a:r>
              <a:rPr lang="en-US" b="1" dirty="0" smtClean="0">
                <a:solidFill>
                  <a:srgbClr val="0070C0"/>
                </a:solidFill>
              </a:rPr>
              <a:t>measures</a:t>
            </a:r>
            <a:endParaRPr lang="vi-VN" b="1" dirty="0">
              <a:solidFill>
                <a:srgbClr val="0070C0"/>
              </a:solidFill>
            </a:endParaRPr>
          </a:p>
        </p:txBody>
      </p:sp>
      <p:sp>
        <p:nvSpPr>
          <p:cNvPr id="3" name="Content Placeholder 2"/>
          <p:cNvSpPr>
            <a:spLocks noGrp="1"/>
          </p:cNvSpPr>
          <p:nvPr>
            <p:ph sz="quarter" idx="13"/>
          </p:nvPr>
        </p:nvSpPr>
        <p:spPr>
          <a:xfrm>
            <a:off x="302839" y="1044062"/>
            <a:ext cx="11573301" cy="484487"/>
          </a:xfrm>
        </p:spPr>
        <p:txBody>
          <a:bodyPr>
            <a:noAutofit/>
          </a:bodyPr>
          <a:lstStyle/>
          <a:p>
            <a:pPr>
              <a:buFont typeface="Wingdings" panose="05000000000000000000" pitchFamily="2" charset="2"/>
              <a:buChar char="v"/>
            </a:pPr>
            <a:r>
              <a:rPr lang="vi-VN" b="1" cap="none" dirty="0" smtClean="0">
                <a:latin typeface="+mj-lt"/>
              </a:rPr>
              <a:t> Mean: Đại lượng này phản ánh giá trị trung tâm của biến ngẫu nhiên X.</a:t>
            </a:r>
            <a:endParaRPr lang="en-US" cap="none" dirty="0" smtClean="0">
              <a:solidFill>
                <a:srgbClr val="FF0000"/>
              </a:solidFill>
              <a:latin typeface="+mj-lt"/>
            </a:endParaRPr>
          </a:p>
        </p:txBody>
      </p:sp>
      <p:pic>
        <p:nvPicPr>
          <p:cNvPr id="4" name="Picture 3"/>
          <p:cNvPicPr>
            <a:picLocks noChangeAspect="1"/>
          </p:cNvPicPr>
          <p:nvPr/>
        </p:nvPicPr>
        <p:blipFill>
          <a:blip r:embed="rId2"/>
          <a:stretch>
            <a:fillRect/>
          </a:stretch>
        </p:blipFill>
        <p:spPr>
          <a:xfrm>
            <a:off x="942194" y="1753738"/>
            <a:ext cx="10521926" cy="4792339"/>
          </a:xfrm>
          <a:prstGeom prst="rect">
            <a:avLst/>
          </a:prstGeom>
        </p:spPr>
      </p:pic>
    </p:spTree>
    <p:extLst>
      <p:ext uri="{BB962C8B-B14F-4D97-AF65-F5344CB8AC3E}">
        <p14:creationId xmlns:p14="http://schemas.microsoft.com/office/powerpoint/2010/main" val="312332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6529" y="-174932"/>
            <a:ext cx="12192000"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4</a:t>
            </a:r>
            <a:r>
              <a:rPr lang="vi-VN" sz="3200" b="1" dirty="0" smtClean="0">
                <a:solidFill>
                  <a:srgbClr val="0070C0"/>
                </a:solidFill>
                <a:latin typeface="Times New Roman (Headings)"/>
              </a:rPr>
              <a:t>. </a:t>
            </a:r>
            <a:r>
              <a:rPr lang="en-US" sz="3200" b="1" dirty="0">
                <a:solidFill>
                  <a:srgbClr val="0070C0"/>
                </a:solidFill>
                <a:latin typeface="Times New Roman (Headings)"/>
              </a:rPr>
              <a:t>Non-parametric test of </a:t>
            </a:r>
            <a:r>
              <a:rPr lang="en-US" sz="3200" b="1" dirty="0" smtClean="0">
                <a:solidFill>
                  <a:srgbClr val="0070C0"/>
                </a:solidFill>
                <a:latin typeface="Times New Roman (Headings)"/>
              </a:rPr>
              <a:t>pairwise associations</a:t>
            </a:r>
            <a:endParaRPr lang="vi-VN" sz="3200" b="1" dirty="0">
              <a:solidFill>
                <a:srgbClr val="0070C0"/>
              </a:solidFill>
              <a:latin typeface="Times New Roman (Headings)"/>
            </a:endParaRPr>
          </a:p>
        </p:txBody>
      </p:sp>
      <p:sp>
        <p:nvSpPr>
          <p:cNvPr id="7" name="Title 1"/>
          <p:cNvSpPr txBox="1">
            <a:spLocks/>
          </p:cNvSpPr>
          <p:nvPr/>
        </p:nvSpPr>
        <p:spPr>
          <a:xfrm>
            <a:off x="98956" y="395780"/>
            <a:ext cx="12026516" cy="42805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Wingdings" panose="05000000000000000000" pitchFamily="2" charset="2"/>
              <a:buChar char="v"/>
            </a:pPr>
            <a:r>
              <a:rPr lang="vi-VN" sz="3000" b="1" cap="none" dirty="0">
                <a:solidFill>
                  <a:schemeClr val="accent4">
                    <a:lumMod val="75000"/>
                  </a:schemeClr>
                </a:solidFill>
                <a:latin typeface="Times New Roman (Headings)"/>
              </a:rPr>
              <a:t>Wilcoxon signed-rank </a:t>
            </a:r>
            <a:r>
              <a:rPr lang="vi-VN" sz="3000" b="1" cap="none" dirty="0" smtClean="0">
                <a:solidFill>
                  <a:schemeClr val="accent4">
                    <a:lumMod val="75000"/>
                  </a:schemeClr>
                </a:solidFill>
                <a:latin typeface="Times New Roman (Headings)"/>
              </a:rPr>
              <a:t>test</a:t>
            </a:r>
            <a:endParaRPr lang="vi-VN" sz="3000" b="1" cap="none" dirty="0">
              <a:solidFill>
                <a:schemeClr val="accent4">
                  <a:lumMod val="75000"/>
                </a:schemeClr>
              </a:solidFill>
              <a:latin typeface="Times New Roman (Headings)"/>
            </a:endParaRPr>
          </a:p>
        </p:txBody>
      </p:sp>
      <p:pic>
        <p:nvPicPr>
          <p:cNvPr id="2" name="Picture 1"/>
          <p:cNvPicPr>
            <a:picLocks noChangeAspect="1"/>
          </p:cNvPicPr>
          <p:nvPr/>
        </p:nvPicPr>
        <p:blipFill>
          <a:blip r:embed="rId2"/>
          <a:stretch>
            <a:fillRect/>
          </a:stretch>
        </p:blipFill>
        <p:spPr>
          <a:xfrm>
            <a:off x="309632" y="823835"/>
            <a:ext cx="11700397" cy="4335020"/>
          </a:xfrm>
          <a:prstGeom prst="rect">
            <a:avLst/>
          </a:prstGeom>
        </p:spPr>
      </p:pic>
    </p:spTree>
    <p:extLst>
      <p:ext uri="{BB962C8B-B14F-4D97-AF65-F5344CB8AC3E}">
        <p14:creationId xmlns:p14="http://schemas.microsoft.com/office/powerpoint/2010/main" val="1933907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6529" y="-174932"/>
            <a:ext cx="12192000"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4</a:t>
            </a:r>
            <a:r>
              <a:rPr lang="vi-VN" sz="3200" b="1" dirty="0" smtClean="0">
                <a:solidFill>
                  <a:srgbClr val="0070C0"/>
                </a:solidFill>
                <a:latin typeface="Times New Roman (Headings)"/>
              </a:rPr>
              <a:t>. </a:t>
            </a:r>
            <a:r>
              <a:rPr lang="en-US" sz="3200" b="1" dirty="0">
                <a:solidFill>
                  <a:srgbClr val="0070C0"/>
                </a:solidFill>
                <a:latin typeface="Times New Roman (Headings)"/>
              </a:rPr>
              <a:t>Non-parametric test of </a:t>
            </a:r>
            <a:r>
              <a:rPr lang="en-US" sz="3200" b="1" dirty="0" smtClean="0">
                <a:solidFill>
                  <a:srgbClr val="0070C0"/>
                </a:solidFill>
                <a:latin typeface="Times New Roman (Headings)"/>
              </a:rPr>
              <a:t>pairwise associations</a:t>
            </a:r>
            <a:endParaRPr lang="vi-VN" sz="3200" b="1" dirty="0">
              <a:solidFill>
                <a:srgbClr val="0070C0"/>
              </a:solidFill>
              <a:latin typeface="Times New Roman (Headings)"/>
            </a:endParaRPr>
          </a:p>
        </p:txBody>
      </p:sp>
      <p:sp>
        <p:nvSpPr>
          <p:cNvPr id="7" name="Title 1"/>
          <p:cNvSpPr txBox="1">
            <a:spLocks/>
          </p:cNvSpPr>
          <p:nvPr/>
        </p:nvSpPr>
        <p:spPr>
          <a:xfrm>
            <a:off x="98956" y="395780"/>
            <a:ext cx="12026516" cy="42805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Wingdings" panose="05000000000000000000" pitchFamily="2" charset="2"/>
              <a:buChar char="v"/>
            </a:pPr>
            <a:r>
              <a:rPr lang="vi-VN" sz="3000" b="1" cap="none" dirty="0">
                <a:solidFill>
                  <a:schemeClr val="accent4">
                    <a:lumMod val="75000"/>
                  </a:schemeClr>
                </a:solidFill>
                <a:latin typeface="Times New Roman (Headings)"/>
              </a:rPr>
              <a:t>Wilcoxon signed-rank </a:t>
            </a:r>
            <a:r>
              <a:rPr lang="vi-VN" sz="3000" b="1" cap="none" dirty="0" smtClean="0">
                <a:solidFill>
                  <a:schemeClr val="accent4">
                    <a:lumMod val="75000"/>
                  </a:schemeClr>
                </a:solidFill>
                <a:latin typeface="Times New Roman (Headings)"/>
              </a:rPr>
              <a:t>test</a:t>
            </a:r>
            <a:endParaRPr lang="vi-VN" sz="3000" b="1" cap="none" dirty="0">
              <a:solidFill>
                <a:schemeClr val="accent4">
                  <a:lumMod val="75000"/>
                </a:schemeClr>
              </a:solidFill>
              <a:latin typeface="Times New Roman (Headings)"/>
            </a:endParaRPr>
          </a:p>
        </p:txBody>
      </p:sp>
      <p:pic>
        <p:nvPicPr>
          <p:cNvPr id="3" name="Picture 2"/>
          <p:cNvPicPr>
            <a:picLocks noChangeAspect="1"/>
          </p:cNvPicPr>
          <p:nvPr/>
        </p:nvPicPr>
        <p:blipFill>
          <a:blip r:embed="rId2"/>
          <a:stretch>
            <a:fillRect/>
          </a:stretch>
        </p:blipFill>
        <p:spPr>
          <a:xfrm>
            <a:off x="335009" y="823835"/>
            <a:ext cx="11790462" cy="3311437"/>
          </a:xfrm>
          <a:prstGeom prst="rect">
            <a:avLst/>
          </a:prstGeom>
        </p:spPr>
      </p:pic>
      <p:pic>
        <p:nvPicPr>
          <p:cNvPr id="4" name="Picture 3"/>
          <p:cNvPicPr>
            <a:picLocks noChangeAspect="1"/>
          </p:cNvPicPr>
          <p:nvPr/>
        </p:nvPicPr>
        <p:blipFill>
          <a:blip r:embed="rId3"/>
          <a:stretch>
            <a:fillRect/>
          </a:stretch>
        </p:blipFill>
        <p:spPr>
          <a:xfrm>
            <a:off x="335009" y="4271749"/>
            <a:ext cx="11790461" cy="2402006"/>
          </a:xfrm>
          <a:prstGeom prst="rect">
            <a:avLst/>
          </a:prstGeom>
        </p:spPr>
      </p:pic>
    </p:spTree>
    <p:extLst>
      <p:ext uri="{BB962C8B-B14F-4D97-AF65-F5344CB8AC3E}">
        <p14:creationId xmlns:p14="http://schemas.microsoft.com/office/powerpoint/2010/main" val="4084515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9601"/>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4</a:t>
            </a:r>
            <a:r>
              <a:rPr lang="vi-VN" sz="3200" b="1" dirty="0" smtClean="0">
                <a:solidFill>
                  <a:srgbClr val="0070C0"/>
                </a:solidFill>
                <a:latin typeface="Times New Roman (Headings)"/>
              </a:rPr>
              <a:t>. </a:t>
            </a:r>
            <a:r>
              <a:rPr lang="en-US" sz="3200" b="1" dirty="0">
                <a:solidFill>
                  <a:srgbClr val="0070C0"/>
                </a:solidFill>
                <a:latin typeface="Times New Roman (Headings)"/>
              </a:rPr>
              <a:t>Non-parametric test of </a:t>
            </a:r>
            <a:r>
              <a:rPr lang="en-US" sz="3200" b="1" dirty="0" smtClean="0">
                <a:solidFill>
                  <a:srgbClr val="0070C0"/>
                </a:solidFill>
                <a:latin typeface="Times New Roman (Headings)"/>
              </a:rPr>
              <a:t>pairwise associations</a:t>
            </a:r>
            <a:endParaRPr lang="vi-VN" sz="3200" b="1" dirty="0">
              <a:solidFill>
                <a:srgbClr val="0070C0"/>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251356" y="548180"/>
            <a:ext cx="12026516" cy="42805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Wingdings" panose="05000000000000000000" pitchFamily="2" charset="2"/>
              <a:buChar char="v"/>
            </a:pPr>
            <a:r>
              <a:rPr lang="vi-VN" sz="3000" b="1" cap="none" dirty="0">
                <a:solidFill>
                  <a:schemeClr val="accent4">
                    <a:lumMod val="75000"/>
                  </a:schemeClr>
                </a:solidFill>
                <a:latin typeface="Times New Roman (Headings)"/>
              </a:rPr>
              <a:t>Mann–Whitney U </a:t>
            </a:r>
            <a:r>
              <a:rPr lang="vi-VN" sz="3000" b="1" cap="none" dirty="0" smtClean="0">
                <a:solidFill>
                  <a:schemeClr val="accent4">
                    <a:lumMod val="75000"/>
                  </a:schemeClr>
                </a:solidFill>
                <a:latin typeface="Times New Roman (Headings)"/>
              </a:rPr>
              <a:t>test</a:t>
            </a:r>
            <a:endParaRPr lang="vi-VN" sz="3000" b="1" cap="none" dirty="0">
              <a:solidFill>
                <a:schemeClr val="accent4">
                  <a:lumMod val="75000"/>
                </a:schemeClr>
              </a:solidFill>
              <a:latin typeface="Times New Roman (Headings)"/>
            </a:endParaRPr>
          </a:p>
        </p:txBody>
      </p:sp>
      <p:sp>
        <p:nvSpPr>
          <p:cNvPr id="9" name="Title 1"/>
          <p:cNvSpPr txBox="1">
            <a:spLocks/>
          </p:cNvSpPr>
          <p:nvPr/>
        </p:nvSpPr>
        <p:spPr>
          <a:xfrm>
            <a:off x="165484" y="1105462"/>
            <a:ext cx="12026516" cy="5002833"/>
          </a:xfrm>
          <a:prstGeom prst="rect">
            <a:avLst/>
          </a:prstGeom>
        </p:spPr>
        <p:txBody>
          <a:bodyPr vert="horz" lIns="91440" tIns="45720" rIns="91440" bIns="45720" rtlCol="0" anchor="ctr">
            <a:no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solidFill>
                  <a:schemeClr val="bg2">
                    <a:lumMod val="50000"/>
                  </a:schemeClr>
                </a:solidFill>
                <a:latin typeface="Times New Roman (Headings)"/>
              </a:rPr>
              <a:t>- In </a:t>
            </a:r>
            <a:r>
              <a:rPr lang="en-US" sz="2400" b="1" dirty="0">
                <a:solidFill>
                  <a:schemeClr val="bg2">
                    <a:lumMod val="50000"/>
                  </a:schemeClr>
                </a:solidFill>
                <a:latin typeface="Times New Roman (Headings)"/>
              </a:rPr>
              <a:t>statistics, the Mann–Whitney U test (also called the Mann Whitney–Wilcoxon (MWW), Wilcoxon rank-sum test, or Wilcoxon Mann–Whitney test) is a nonparametric test of the null hypothesis that it is equally likely that a randomly selected value from one sample will be less than or greater than a randomly selected value from a second sample</a:t>
            </a:r>
            <a:r>
              <a:rPr lang="en-US" sz="2400" b="1" dirty="0" smtClean="0">
                <a:solidFill>
                  <a:schemeClr val="bg2">
                    <a:lumMod val="50000"/>
                  </a:schemeClr>
                </a:solidFill>
                <a:latin typeface="Times New Roman (Headings)"/>
              </a:rPr>
              <a:t>.</a:t>
            </a:r>
            <a:endParaRPr lang="en-US" sz="2400" b="1" dirty="0">
              <a:solidFill>
                <a:schemeClr val="bg2">
                  <a:lumMod val="50000"/>
                </a:schemeClr>
              </a:solidFill>
              <a:latin typeface="Times New Roman (Headings)"/>
            </a:endParaRPr>
          </a:p>
          <a:p>
            <a:endParaRPr lang="en-US" sz="2400" b="1" dirty="0" smtClean="0">
              <a:solidFill>
                <a:schemeClr val="bg2">
                  <a:lumMod val="50000"/>
                </a:schemeClr>
              </a:solidFill>
              <a:latin typeface="Times New Roman (Headings)"/>
            </a:endParaRPr>
          </a:p>
          <a:p>
            <a:r>
              <a:rPr lang="en-US" sz="2400" b="1" dirty="0" smtClean="0">
                <a:solidFill>
                  <a:schemeClr val="bg2">
                    <a:lumMod val="50000"/>
                  </a:schemeClr>
                </a:solidFill>
                <a:latin typeface="Times New Roman (Headings)"/>
              </a:rPr>
              <a:t>- Unlike </a:t>
            </a:r>
            <a:r>
              <a:rPr lang="en-US" sz="2400" b="1" dirty="0">
                <a:solidFill>
                  <a:schemeClr val="bg2">
                    <a:lumMod val="50000"/>
                  </a:schemeClr>
                </a:solidFill>
                <a:latin typeface="Times New Roman (Headings)"/>
              </a:rPr>
              <a:t>the t-test it does not require the assumption of normal distributions. It is nearly as efficient as the t-test on normal distributions</a:t>
            </a:r>
            <a:r>
              <a:rPr lang="en-US" sz="2400" b="1" dirty="0" smtClean="0">
                <a:solidFill>
                  <a:schemeClr val="bg2">
                    <a:lumMod val="50000"/>
                  </a:schemeClr>
                </a:solidFill>
                <a:latin typeface="Times New Roman (Headings)"/>
              </a:rPr>
              <a:t>.</a:t>
            </a:r>
            <a:endParaRPr lang="en-US" sz="2400" b="1" dirty="0">
              <a:solidFill>
                <a:schemeClr val="bg2">
                  <a:lumMod val="50000"/>
                </a:schemeClr>
              </a:solidFill>
              <a:latin typeface="Times New Roman (Headings)"/>
            </a:endParaRPr>
          </a:p>
          <a:p>
            <a:endParaRPr lang="en-US" sz="2400" b="1" dirty="0" smtClean="0">
              <a:solidFill>
                <a:schemeClr val="bg2">
                  <a:lumMod val="50000"/>
                </a:schemeClr>
              </a:solidFill>
              <a:latin typeface="Times New Roman (Headings)"/>
            </a:endParaRPr>
          </a:p>
          <a:p>
            <a:r>
              <a:rPr lang="en-US" sz="2400" b="1" dirty="0" smtClean="0">
                <a:solidFill>
                  <a:schemeClr val="bg2">
                    <a:lumMod val="50000"/>
                  </a:schemeClr>
                </a:solidFill>
                <a:latin typeface="Times New Roman (Headings)"/>
              </a:rPr>
              <a:t>- This </a:t>
            </a:r>
            <a:r>
              <a:rPr lang="en-US" sz="2400" b="1" dirty="0">
                <a:solidFill>
                  <a:schemeClr val="bg2">
                    <a:lumMod val="50000"/>
                  </a:schemeClr>
                </a:solidFill>
                <a:latin typeface="Times New Roman (Headings)"/>
              </a:rPr>
              <a:t>test can be used to determine whether two independent samples were selected from populations having the same distribution; a similar nonparametric test used on dependent samples is the Wilcoxon signed-rank test.</a:t>
            </a:r>
            <a:endParaRPr lang="vi-VN" sz="2400" b="1" cap="none" dirty="0">
              <a:solidFill>
                <a:schemeClr val="bg2">
                  <a:lumMod val="50000"/>
                </a:schemeClr>
              </a:solidFill>
              <a:latin typeface="Times New Roman (Headings)"/>
            </a:endParaRPr>
          </a:p>
        </p:txBody>
      </p:sp>
    </p:spTree>
    <p:extLst>
      <p:ext uri="{BB962C8B-B14F-4D97-AF65-F5344CB8AC3E}">
        <p14:creationId xmlns:p14="http://schemas.microsoft.com/office/powerpoint/2010/main" val="4140242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9601"/>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4</a:t>
            </a:r>
            <a:r>
              <a:rPr lang="vi-VN" sz="3200" b="1" dirty="0" smtClean="0">
                <a:solidFill>
                  <a:srgbClr val="0070C0"/>
                </a:solidFill>
                <a:latin typeface="Times New Roman (Headings)"/>
              </a:rPr>
              <a:t>. </a:t>
            </a:r>
            <a:r>
              <a:rPr lang="en-US" sz="3200" b="1" dirty="0">
                <a:solidFill>
                  <a:srgbClr val="0070C0"/>
                </a:solidFill>
                <a:latin typeface="Times New Roman (Headings)"/>
              </a:rPr>
              <a:t>Non-parametric test of </a:t>
            </a:r>
            <a:r>
              <a:rPr lang="en-US" sz="3200" b="1" dirty="0" smtClean="0">
                <a:solidFill>
                  <a:srgbClr val="0070C0"/>
                </a:solidFill>
                <a:latin typeface="Times New Roman (Headings)"/>
              </a:rPr>
              <a:t>pairwise associations</a:t>
            </a:r>
            <a:endParaRPr lang="vi-VN" sz="3200" b="1" dirty="0">
              <a:solidFill>
                <a:srgbClr val="0070C0"/>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251356" y="548180"/>
            <a:ext cx="12026516" cy="42805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Wingdings" panose="05000000000000000000" pitchFamily="2" charset="2"/>
              <a:buChar char="v"/>
            </a:pPr>
            <a:r>
              <a:rPr lang="vi-VN" sz="3000" b="1" cap="none" dirty="0">
                <a:solidFill>
                  <a:schemeClr val="accent4">
                    <a:lumMod val="75000"/>
                  </a:schemeClr>
                </a:solidFill>
                <a:latin typeface="Times New Roman (Headings)"/>
              </a:rPr>
              <a:t>Mann–Whitney U </a:t>
            </a:r>
            <a:r>
              <a:rPr lang="vi-VN" sz="3000" b="1" cap="none" dirty="0" smtClean="0">
                <a:solidFill>
                  <a:schemeClr val="accent4">
                    <a:lumMod val="75000"/>
                  </a:schemeClr>
                </a:solidFill>
                <a:latin typeface="Times New Roman (Headings)"/>
              </a:rPr>
              <a:t>test</a:t>
            </a:r>
            <a:endParaRPr lang="vi-VN" sz="3000" b="1" cap="none" dirty="0">
              <a:solidFill>
                <a:schemeClr val="accent4">
                  <a:lumMod val="75000"/>
                </a:schemeClr>
              </a:solidFill>
              <a:latin typeface="Times New Roman (Headings)"/>
            </a:endParaRPr>
          </a:p>
        </p:txBody>
      </p:sp>
      <p:pic>
        <p:nvPicPr>
          <p:cNvPr id="2" name="Picture 1"/>
          <p:cNvPicPr>
            <a:picLocks noChangeAspect="1"/>
          </p:cNvPicPr>
          <p:nvPr/>
        </p:nvPicPr>
        <p:blipFill>
          <a:blip r:embed="rId2"/>
          <a:stretch>
            <a:fillRect/>
          </a:stretch>
        </p:blipFill>
        <p:spPr>
          <a:xfrm>
            <a:off x="631138" y="976235"/>
            <a:ext cx="11337949" cy="5383622"/>
          </a:xfrm>
          <a:prstGeom prst="rect">
            <a:avLst/>
          </a:prstGeom>
        </p:spPr>
      </p:pic>
    </p:spTree>
    <p:extLst>
      <p:ext uri="{BB962C8B-B14F-4D97-AF65-F5344CB8AC3E}">
        <p14:creationId xmlns:p14="http://schemas.microsoft.com/office/powerpoint/2010/main" val="2164966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5534" y="-86278"/>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pic>
        <p:nvPicPr>
          <p:cNvPr id="3" name="Picture 2"/>
          <p:cNvPicPr>
            <a:picLocks noChangeAspect="1"/>
          </p:cNvPicPr>
          <p:nvPr/>
        </p:nvPicPr>
        <p:blipFill>
          <a:blip r:embed="rId2"/>
          <a:stretch>
            <a:fillRect/>
          </a:stretch>
        </p:blipFill>
        <p:spPr>
          <a:xfrm>
            <a:off x="251356" y="662580"/>
            <a:ext cx="11845110" cy="1398232"/>
          </a:xfrm>
          <a:prstGeom prst="rect">
            <a:avLst/>
          </a:prstGeom>
        </p:spPr>
      </p:pic>
      <p:pic>
        <p:nvPicPr>
          <p:cNvPr id="4" name="Picture 3"/>
          <p:cNvPicPr>
            <a:picLocks noChangeAspect="1"/>
          </p:cNvPicPr>
          <p:nvPr/>
        </p:nvPicPr>
        <p:blipFill>
          <a:blip r:embed="rId3"/>
          <a:stretch>
            <a:fillRect/>
          </a:stretch>
        </p:blipFill>
        <p:spPr>
          <a:xfrm>
            <a:off x="251356" y="2206221"/>
            <a:ext cx="11845110" cy="2051880"/>
          </a:xfrm>
          <a:prstGeom prst="rect">
            <a:avLst/>
          </a:prstGeom>
        </p:spPr>
      </p:pic>
      <p:pic>
        <p:nvPicPr>
          <p:cNvPr id="5" name="Picture 4"/>
          <p:cNvPicPr>
            <a:picLocks noChangeAspect="1"/>
          </p:cNvPicPr>
          <p:nvPr/>
        </p:nvPicPr>
        <p:blipFill>
          <a:blip r:embed="rId4"/>
          <a:stretch>
            <a:fillRect/>
          </a:stretch>
        </p:blipFill>
        <p:spPr>
          <a:xfrm>
            <a:off x="251356" y="4389862"/>
            <a:ext cx="11817814" cy="1901756"/>
          </a:xfrm>
          <a:prstGeom prst="rect">
            <a:avLst/>
          </a:prstGeom>
        </p:spPr>
      </p:pic>
    </p:spTree>
    <p:extLst>
      <p:ext uri="{BB962C8B-B14F-4D97-AF65-F5344CB8AC3E}">
        <p14:creationId xmlns:p14="http://schemas.microsoft.com/office/powerpoint/2010/main" val="583071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7427" y="665280"/>
            <a:ext cx="11341289" cy="4820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en-US" sz="2800" b="1" cap="none" dirty="0">
                <a:solidFill>
                  <a:schemeClr val="accent4">
                    <a:lumMod val="75000"/>
                  </a:schemeClr>
                </a:solidFill>
                <a:latin typeface="Times New Roman (Headings)"/>
              </a:rPr>
              <a:t>Simple linear regression(one continuous independent variable</a:t>
            </a:r>
            <a:r>
              <a:rPr lang="en-US" sz="2800" b="1" cap="none" dirty="0" smtClean="0">
                <a:solidFill>
                  <a:schemeClr val="accent4">
                    <a:lumMod val="75000"/>
                  </a:schemeClr>
                </a:solidFill>
                <a:latin typeface="Times New Roman (Headings)"/>
              </a:rPr>
              <a:t>)</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pic>
        <p:nvPicPr>
          <p:cNvPr id="10" name="Picture 9"/>
          <p:cNvPicPr>
            <a:picLocks noChangeAspect="1"/>
          </p:cNvPicPr>
          <p:nvPr/>
        </p:nvPicPr>
        <p:blipFill>
          <a:blip r:embed="rId2"/>
          <a:stretch>
            <a:fillRect/>
          </a:stretch>
        </p:blipFill>
        <p:spPr>
          <a:xfrm>
            <a:off x="561691" y="1147337"/>
            <a:ext cx="11077586" cy="5526417"/>
          </a:xfrm>
          <a:prstGeom prst="rect">
            <a:avLst/>
          </a:prstGeom>
        </p:spPr>
      </p:pic>
    </p:spTree>
    <p:extLst>
      <p:ext uri="{BB962C8B-B14F-4D97-AF65-F5344CB8AC3E}">
        <p14:creationId xmlns:p14="http://schemas.microsoft.com/office/powerpoint/2010/main" val="3341201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7427" y="665280"/>
            <a:ext cx="11341289" cy="4820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en-US" sz="2800" b="1" cap="none" dirty="0">
                <a:solidFill>
                  <a:schemeClr val="accent4">
                    <a:lumMod val="75000"/>
                  </a:schemeClr>
                </a:solidFill>
                <a:latin typeface="Times New Roman (Headings)"/>
              </a:rPr>
              <a:t>Simple linear regression(one continuous independent variable</a:t>
            </a:r>
            <a:r>
              <a:rPr lang="en-US" sz="2800" b="1" cap="none" dirty="0" smtClean="0">
                <a:solidFill>
                  <a:schemeClr val="accent4">
                    <a:lumMod val="75000"/>
                  </a:schemeClr>
                </a:solidFill>
                <a:latin typeface="Times New Roman (Headings)"/>
              </a:rPr>
              <a:t>)</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pic>
        <p:nvPicPr>
          <p:cNvPr id="2" name="Picture 1"/>
          <p:cNvPicPr>
            <a:picLocks noChangeAspect="1"/>
          </p:cNvPicPr>
          <p:nvPr/>
        </p:nvPicPr>
        <p:blipFill>
          <a:blip r:embed="rId2"/>
          <a:stretch>
            <a:fillRect/>
          </a:stretch>
        </p:blipFill>
        <p:spPr>
          <a:xfrm>
            <a:off x="508387" y="1147337"/>
            <a:ext cx="11296925" cy="5540065"/>
          </a:xfrm>
          <a:prstGeom prst="rect">
            <a:avLst/>
          </a:prstGeom>
        </p:spPr>
      </p:pic>
    </p:spTree>
    <p:extLst>
      <p:ext uri="{BB962C8B-B14F-4D97-AF65-F5344CB8AC3E}">
        <p14:creationId xmlns:p14="http://schemas.microsoft.com/office/powerpoint/2010/main" val="1643787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7427" y="665280"/>
            <a:ext cx="11341289" cy="4820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en-US" sz="2800" b="1" cap="none" dirty="0">
                <a:solidFill>
                  <a:schemeClr val="accent4">
                    <a:lumMod val="75000"/>
                  </a:schemeClr>
                </a:solidFill>
                <a:latin typeface="Times New Roman (Headings)"/>
              </a:rPr>
              <a:t>Simple linear regression(one continuous independent variable</a:t>
            </a:r>
            <a:r>
              <a:rPr lang="en-US" sz="2800" b="1" cap="none" dirty="0" smtClean="0">
                <a:solidFill>
                  <a:schemeClr val="accent4">
                    <a:lumMod val="75000"/>
                  </a:schemeClr>
                </a:solidFill>
                <a:latin typeface="Times New Roman (Headings)"/>
              </a:rPr>
              <a:t>)</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pic>
        <p:nvPicPr>
          <p:cNvPr id="3" name="Picture 2"/>
          <p:cNvPicPr>
            <a:picLocks noChangeAspect="1"/>
          </p:cNvPicPr>
          <p:nvPr/>
        </p:nvPicPr>
        <p:blipFill>
          <a:blip r:embed="rId2"/>
          <a:stretch>
            <a:fillRect/>
          </a:stretch>
        </p:blipFill>
        <p:spPr>
          <a:xfrm>
            <a:off x="418543" y="1147337"/>
            <a:ext cx="11400420" cy="2100829"/>
          </a:xfrm>
          <a:prstGeom prst="rect">
            <a:avLst/>
          </a:prstGeom>
        </p:spPr>
      </p:pic>
      <p:pic>
        <p:nvPicPr>
          <p:cNvPr id="4" name="Picture 3"/>
          <p:cNvPicPr>
            <a:picLocks noChangeAspect="1"/>
          </p:cNvPicPr>
          <p:nvPr/>
        </p:nvPicPr>
        <p:blipFill>
          <a:blip r:embed="rId3"/>
          <a:stretch>
            <a:fillRect/>
          </a:stretch>
        </p:blipFill>
        <p:spPr>
          <a:xfrm>
            <a:off x="418543" y="3248166"/>
            <a:ext cx="11310575" cy="3480180"/>
          </a:xfrm>
          <a:prstGeom prst="rect">
            <a:avLst/>
          </a:prstGeom>
        </p:spPr>
      </p:pic>
    </p:spTree>
    <p:extLst>
      <p:ext uri="{BB962C8B-B14F-4D97-AF65-F5344CB8AC3E}">
        <p14:creationId xmlns:p14="http://schemas.microsoft.com/office/powerpoint/2010/main" val="2066542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7427" y="665280"/>
            <a:ext cx="11341289" cy="4820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en-US" sz="2800" b="1" cap="none" dirty="0">
                <a:solidFill>
                  <a:schemeClr val="accent4">
                    <a:lumMod val="75000"/>
                  </a:schemeClr>
                </a:solidFill>
                <a:latin typeface="Times New Roman (Headings)"/>
              </a:rPr>
              <a:t>Simple linear regression(one continuous independent variable</a:t>
            </a:r>
            <a:r>
              <a:rPr lang="en-US" sz="2800" b="1" cap="none" dirty="0" smtClean="0">
                <a:solidFill>
                  <a:schemeClr val="accent4">
                    <a:lumMod val="75000"/>
                  </a:schemeClr>
                </a:solidFill>
                <a:latin typeface="Times New Roman (Headings)"/>
              </a:rPr>
              <a:t>)</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pic>
        <p:nvPicPr>
          <p:cNvPr id="2" name="Picture 1"/>
          <p:cNvPicPr>
            <a:picLocks noChangeAspect="1"/>
          </p:cNvPicPr>
          <p:nvPr/>
        </p:nvPicPr>
        <p:blipFill>
          <a:blip r:embed="rId2"/>
          <a:stretch>
            <a:fillRect/>
          </a:stretch>
        </p:blipFill>
        <p:spPr>
          <a:xfrm>
            <a:off x="508388" y="1256521"/>
            <a:ext cx="11010328" cy="4625663"/>
          </a:xfrm>
          <a:prstGeom prst="rect">
            <a:avLst/>
          </a:prstGeom>
        </p:spPr>
      </p:pic>
    </p:spTree>
    <p:extLst>
      <p:ext uri="{BB962C8B-B14F-4D97-AF65-F5344CB8AC3E}">
        <p14:creationId xmlns:p14="http://schemas.microsoft.com/office/powerpoint/2010/main" val="137598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7427" y="665280"/>
            <a:ext cx="11341289" cy="4820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en-US" sz="2800" b="1" cap="none" dirty="0">
                <a:solidFill>
                  <a:schemeClr val="accent4">
                    <a:lumMod val="75000"/>
                  </a:schemeClr>
                </a:solidFill>
                <a:latin typeface="Times New Roman (Headings)"/>
              </a:rPr>
              <a:t>Simple linear regression(one continuous independent variable</a:t>
            </a:r>
            <a:r>
              <a:rPr lang="en-US" sz="2800" b="1" cap="none" dirty="0" smtClean="0">
                <a:solidFill>
                  <a:schemeClr val="accent4">
                    <a:lumMod val="75000"/>
                  </a:schemeClr>
                </a:solidFill>
                <a:latin typeface="Times New Roman (Headings)"/>
              </a:rPr>
              <a:t>)</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pic>
        <p:nvPicPr>
          <p:cNvPr id="3" name="Picture 2"/>
          <p:cNvPicPr>
            <a:picLocks noChangeAspect="1"/>
          </p:cNvPicPr>
          <p:nvPr/>
        </p:nvPicPr>
        <p:blipFill>
          <a:blip r:embed="rId2"/>
          <a:stretch>
            <a:fillRect/>
          </a:stretch>
        </p:blipFill>
        <p:spPr>
          <a:xfrm>
            <a:off x="508388" y="1147338"/>
            <a:ext cx="11010328" cy="5335349"/>
          </a:xfrm>
          <a:prstGeom prst="rect">
            <a:avLst/>
          </a:prstGeom>
        </p:spPr>
      </p:pic>
    </p:spTree>
    <p:extLst>
      <p:ext uri="{BB962C8B-B14F-4D97-AF65-F5344CB8AC3E}">
        <p14:creationId xmlns:p14="http://schemas.microsoft.com/office/powerpoint/2010/main" val="2288340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1. </a:t>
            </a:r>
            <a:r>
              <a:rPr lang="en-US" b="1" dirty="0">
                <a:solidFill>
                  <a:srgbClr val="0070C0"/>
                </a:solidFill>
              </a:rPr>
              <a:t>Estimators of the main statistical </a:t>
            </a:r>
            <a:r>
              <a:rPr lang="en-US" b="1" dirty="0" smtClean="0">
                <a:solidFill>
                  <a:srgbClr val="0070C0"/>
                </a:solidFill>
              </a:rPr>
              <a:t>measures</a:t>
            </a:r>
            <a:endParaRPr lang="vi-VN" b="1" dirty="0">
              <a:solidFill>
                <a:srgbClr val="0070C0"/>
              </a:solidFill>
            </a:endParaRPr>
          </a:p>
        </p:txBody>
      </p:sp>
      <p:sp>
        <p:nvSpPr>
          <p:cNvPr id="3" name="Content Placeholder 2"/>
          <p:cNvSpPr>
            <a:spLocks noGrp="1"/>
          </p:cNvSpPr>
          <p:nvPr>
            <p:ph sz="quarter" idx="13"/>
          </p:nvPr>
        </p:nvSpPr>
        <p:spPr>
          <a:xfrm>
            <a:off x="302839" y="1044061"/>
            <a:ext cx="11573301" cy="825681"/>
          </a:xfrm>
        </p:spPr>
        <p:txBody>
          <a:bodyPr>
            <a:noAutofit/>
          </a:bodyPr>
          <a:lstStyle/>
          <a:p>
            <a:pPr>
              <a:buFont typeface="Wingdings" panose="05000000000000000000" pitchFamily="2" charset="2"/>
              <a:buChar char="v"/>
            </a:pPr>
            <a:r>
              <a:rPr lang="vi-VN" b="1" cap="none" dirty="0" smtClean="0">
                <a:latin typeface="+mj-lt"/>
              </a:rPr>
              <a:t> Variance</a:t>
            </a:r>
            <a:r>
              <a:rPr lang="vi-VN" cap="none" dirty="0" smtClean="0">
                <a:latin typeface="+mj-lt"/>
              </a:rPr>
              <a:t> </a:t>
            </a:r>
            <a:r>
              <a:rPr lang="vi-VN" b="1" cap="none" dirty="0" smtClean="0">
                <a:latin typeface="+mj-lt"/>
              </a:rPr>
              <a:t>: Đại lượng này phản ánh mức độ phân tán của biến ngẫu nhiên X xung quanh giá trị trung bình E(X).</a:t>
            </a:r>
            <a:endParaRPr lang="en-US" cap="none" dirty="0" smtClean="0">
              <a:solidFill>
                <a:srgbClr val="FF0000"/>
              </a:solidFill>
              <a:latin typeface="+mj-lt"/>
            </a:endParaRPr>
          </a:p>
        </p:txBody>
      </p:sp>
      <p:pic>
        <p:nvPicPr>
          <p:cNvPr id="5" name="Picture 4"/>
          <p:cNvPicPr>
            <a:picLocks noChangeAspect="1"/>
          </p:cNvPicPr>
          <p:nvPr/>
        </p:nvPicPr>
        <p:blipFill>
          <a:blip r:embed="rId2"/>
          <a:stretch>
            <a:fillRect/>
          </a:stretch>
        </p:blipFill>
        <p:spPr>
          <a:xfrm>
            <a:off x="1058341" y="1753738"/>
            <a:ext cx="8995795" cy="1962719"/>
          </a:xfrm>
          <a:prstGeom prst="rect">
            <a:avLst/>
          </a:prstGeom>
        </p:spPr>
      </p:pic>
      <p:pic>
        <p:nvPicPr>
          <p:cNvPr id="6" name="Picture 5"/>
          <p:cNvPicPr>
            <a:picLocks noChangeAspect="1"/>
          </p:cNvPicPr>
          <p:nvPr/>
        </p:nvPicPr>
        <p:blipFill>
          <a:blip r:embed="rId3"/>
          <a:stretch>
            <a:fillRect/>
          </a:stretch>
        </p:blipFill>
        <p:spPr>
          <a:xfrm>
            <a:off x="1753751" y="4192422"/>
            <a:ext cx="8823263" cy="2193354"/>
          </a:xfrm>
          <a:prstGeom prst="rect">
            <a:avLst/>
          </a:prstGeom>
        </p:spPr>
      </p:pic>
    </p:spTree>
    <p:extLst>
      <p:ext uri="{BB962C8B-B14F-4D97-AF65-F5344CB8AC3E}">
        <p14:creationId xmlns:p14="http://schemas.microsoft.com/office/powerpoint/2010/main" val="1503660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7427" y="665280"/>
            <a:ext cx="11341289" cy="4820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en-US" sz="2800" b="1" cap="none" dirty="0">
                <a:solidFill>
                  <a:schemeClr val="accent4">
                    <a:lumMod val="75000"/>
                  </a:schemeClr>
                </a:solidFill>
                <a:latin typeface="Times New Roman (Headings)"/>
              </a:rPr>
              <a:t>Simple linear regression(one continuous independent variable</a:t>
            </a:r>
            <a:r>
              <a:rPr lang="en-US" sz="2800" b="1" cap="none" dirty="0" smtClean="0">
                <a:solidFill>
                  <a:schemeClr val="accent4">
                    <a:lumMod val="75000"/>
                  </a:schemeClr>
                </a:solidFill>
                <a:latin typeface="Times New Roman (Headings)"/>
              </a:rPr>
              <a:t>)</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pic>
        <p:nvPicPr>
          <p:cNvPr id="2" name="Picture 1"/>
          <p:cNvPicPr>
            <a:picLocks noChangeAspect="1"/>
          </p:cNvPicPr>
          <p:nvPr/>
        </p:nvPicPr>
        <p:blipFill>
          <a:blip r:embed="rId2"/>
          <a:stretch>
            <a:fillRect/>
          </a:stretch>
        </p:blipFill>
        <p:spPr>
          <a:xfrm>
            <a:off x="456636" y="1256522"/>
            <a:ext cx="11392460" cy="5485472"/>
          </a:xfrm>
          <a:prstGeom prst="rect">
            <a:avLst/>
          </a:prstGeom>
        </p:spPr>
      </p:pic>
    </p:spTree>
    <p:extLst>
      <p:ext uri="{BB962C8B-B14F-4D97-AF65-F5344CB8AC3E}">
        <p14:creationId xmlns:p14="http://schemas.microsoft.com/office/powerpoint/2010/main" val="3530846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41194" y="533435"/>
            <a:ext cx="3985152" cy="4820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vi-VN" sz="2800" b="1" cap="none" dirty="0" smtClean="0">
                <a:solidFill>
                  <a:schemeClr val="accent4">
                    <a:lumMod val="75000"/>
                  </a:schemeClr>
                </a:solidFill>
                <a:latin typeface="Times New Roman (Headings)"/>
              </a:rPr>
              <a:t>Multiple </a:t>
            </a:r>
            <a:r>
              <a:rPr lang="vi-VN" sz="2800" b="1" cap="none" dirty="0">
                <a:solidFill>
                  <a:schemeClr val="accent4">
                    <a:lumMod val="75000"/>
                  </a:schemeClr>
                </a:solidFill>
                <a:latin typeface="Times New Roman (Headings)"/>
              </a:rPr>
              <a:t>regression </a:t>
            </a: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pic>
        <p:nvPicPr>
          <p:cNvPr id="5" name="Picture 4"/>
          <p:cNvPicPr>
            <a:picLocks noChangeAspect="1"/>
          </p:cNvPicPr>
          <p:nvPr/>
        </p:nvPicPr>
        <p:blipFill>
          <a:blip r:embed="rId2"/>
          <a:stretch>
            <a:fillRect/>
          </a:stretch>
        </p:blipFill>
        <p:spPr>
          <a:xfrm>
            <a:off x="341194" y="3413667"/>
            <a:ext cx="11042497" cy="2077119"/>
          </a:xfrm>
          <a:prstGeom prst="rect">
            <a:avLst/>
          </a:prstGeom>
        </p:spPr>
      </p:pic>
      <p:pic>
        <p:nvPicPr>
          <p:cNvPr id="9" name="Picture 8"/>
          <p:cNvPicPr>
            <a:picLocks noChangeAspect="1"/>
          </p:cNvPicPr>
          <p:nvPr/>
        </p:nvPicPr>
        <p:blipFill>
          <a:blip r:embed="rId3"/>
          <a:stretch>
            <a:fillRect/>
          </a:stretch>
        </p:blipFill>
        <p:spPr>
          <a:xfrm>
            <a:off x="341194" y="1608092"/>
            <a:ext cx="5291785" cy="1094166"/>
          </a:xfrm>
          <a:prstGeom prst="rect">
            <a:avLst/>
          </a:prstGeom>
        </p:spPr>
      </p:pic>
      <p:pic>
        <p:nvPicPr>
          <p:cNvPr id="10" name="Picture 9"/>
          <p:cNvPicPr>
            <a:picLocks noChangeAspect="1"/>
          </p:cNvPicPr>
          <p:nvPr/>
        </p:nvPicPr>
        <p:blipFill>
          <a:blip r:embed="rId4"/>
          <a:stretch>
            <a:fillRect/>
          </a:stretch>
        </p:blipFill>
        <p:spPr>
          <a:xfrm>
            <a:off x="6521646" y="1360662"/>
            <a:ext cx="4903278" cy="1589026"/>
          </a:xfrm>
          <a:prstGeom prst="rect">
            <a:avLst/>
          </a:prstGeom>
        </p:spPr>
      </p:pic>
      <p:pic>
        <p:nvPicPr>
          <p:cNvPr id="11" name="Picture 10"/>
          <p:cNvPicPr>
            <a:picLocks noChangeAspect="1"/>
          </p:cNvPicPr>
          <p:nvPr/>
        </p:nvPicPr>
        <p:blipFill>
          <a:blip r:embed="rId5"/>
          <a:stretch>
            <a:fillRect/>
          </a:stretch>
        </p:blipFill>
        <p:spPr>
          <a:xfrm>
            <a:off x="92551" y="2355132"/>
            <a:ext cx="4063612" cy="1176309"/>
          </a:xfrm>
          <a:prstGeom prst="rect">
            <a:avLst/>
          </a:prstGeom>
        </p:spPr>
      </p:pic>
      <p:pic>
        <p:nvPicPr>
          <p:cNvPr id="12" name="Picture 11"/>
          <p:cNvPicPr>
            <a:picLocks noChangeAspect="1"/>
          </p:cNvPicPr>
          <p:nvPr/>
        </p:nvPicPr>
        <p:blipFill>
          <a:blip r:embed="rId6"/>
          <a:stretch>
            <a:fillRect/>
          </a:stretch>
        </p:blipFill>
        <p:spPr>
          <a:xfrm>
            <a:off x="3559690" y="5720137"/>
            <a:ext cx="5186351" cy="1056524"/>
          </a:xfrm>
          <a:prstGeom prst="rect">
            <a:avLst/>
          </a:prstGeom>
        </p:spPr>
      </p:pic>
    </p:spTree>
    <p:extLst>
      <p:ext uri="{BB962C8B-B14F-4D97-AF65-F5344CB8AC3E}">
        <p14:creationId xmlns:p14="http://schemas.microsoft.com/office/powerpoint/2010/main" val="3701982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41194" y="533435"/>
            <a:ext cx="3985152" cy="4820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vi-VN" sz="2800" b="1" cap="none" dirty="0" smtClean="0">
                <a:solidFill>
                  <a:schemeClr val="accent4">
                    <a:lumMod val="75000"/>
                  </a:schemeClr>
                </a:solidFill>
                <a:latin typeface="Times New Roman (Headings)"/>
              </a:rPr>
              <a:t>Multiple </a:t>
            </a:r>
            <a:r>
              <a:rPr lang="vi-VN" sz="2800" b="1" cap="none" dirty="0">
                <a:solidFill>
                  <a:schemeClr val="accent4">
                    <a:lumMod val="75000"/>
                  </a:schemeClr>
                </a:solidFill>
                <a:latin typeface="Times New Roman (Headings)"/>
              </a:rPr>
              <a:t>regression </a:t>
            </a: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5. Linear </a:t>
            </a:r>
            <a:r>
              <a:rPr lang="vi-VN" sz="3200" b="1" dirty="0" smtClean="0">
                <a:solidFill>
                  <a:srgbClr val="0070C0"/>
                </a:solidFill>
                <a:latin typeface="Times New Roman (Headings)"/>
              </a:rPr>
              <a:t>model</a:t>
            </a:r>
            <a:endParaRPr lang="vi-VN" sz="3200" b="1" dirty="0">
              <a:solidFill>
                <a:srgbClr val="0070C0"/>
              </a:solidFill>
              <a:latin typeface="Times New Roman (Headings)"/>
            </a:endParaRPr>
          </a:p>
        </p:txBody>
      </p:sp>
      <p:pic>
        <p:nvPicPr>
          <p:cNvPr id="3" name="Picture 2"/>
          <p:cNvPicPr>
            <a:picLocks noChangeAspect="1"/>
          </p:cNvPicPr>
          <p:nvPr/>
        </p:nvPicPr>
        <p:blipFill>
          <a:blip r:embed="rId2"/>
          <a:stretch>
            <a:fillRect/>
          </a:stretch>
        </p:blipFill>
        <p:spPr>
          <a:xfrm>
            <a:off x="525871" y="1015493"/>
            <a:ext cx="11525102" cy="2486025"/>
          </a:xfrm>
          <a:prstGeom prst="rect">
            <a:avLst/>
          </a:prstGeom>
        </p:spPr>
      </p:pic>
      <p:pic>
        <p:nvPicPr>
          <p:cNvPr id="4" name="Picture 3"/>
          <p:cNvPicPr>
            <a:picLocks noChangeAspect="1"/>
          </p:cNvPicPr>
          <p:nvPr/>
        </p:nvPicPr>
        <p:blipFill>
          <a:blip r:embed="rId3"/>
          <a:stretch>
            <a:fillRect/>
          </a:stretch>
        </p:blipFill>
        <p:spPr>
          <a:xfrm>
            <a:off x="525871" y="3501518"/>
            <a:ext cx="11525102" cy="3254124"/>
          </a:xfrm>
          <a:prstGeom prst="rect">
            <a:avLst/>
          </a:prstGeom>
        </p:spPr>
      </p:pic>
    </p:spTree>
    <p:extLst>
      <p:ext uri="{BB962C8B-B14F-4D97-AF65-F5344CB8AC3E}">
        <p14:creationId xmlns:p14="http://schemas.microsoft.com/office/powerpoint/2010/main" val="268500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6</a:t>
            </a:r>
            <a:r>
              <a:rPr lang="vi-VN" sz="3200" b="1" dirty="0" smtClean="0">
                <a:solidFill>
                  <a:srgbClr val="0070C0"/>
                </a:solidFill>
                <a:latin typeface="Times New Roman (Headings)"/>
              </a:rPr>
              <a:t>. Linear model </a:t>
            </a:r>
            <a:r>
              <a:rPr lang="vi-VN" sz="3200" b="1" dirty="0">
                <a:solidFill>
                  <a:srgbClr val="0070C0"/>
                </a:solidFill>
                <a:latin typeface="Times New Roman (Headings)"/>
              </a:rPr>
              <a:t>with statsmodels </a:t>
            </a:r>
          </a:p>
        </p:txBody>
      </p:sp>
      <p:pic>
        <p:nvPicPr>
          <p:cNvPr id="2" name="Picture 1"/>
          <p:cNvPicPr>
            <a:picLocks noChangeAspect="1"/>
          </p:cNvPicPr>
          <p:nvPr/>
        </p:nvPicPr>
        <p:blipFill>
          <a:blip r:embed="rId2"/>
          <a:stretch>
            <a:fillRect/>
          </a:stretch>
        </p:blipFill>
        <p:spPr>
          <a:xfrm>
            <a:off x="1586558" y="904331"/>
            <a:ext cx="9522716" cy="6079035"/>
          </a:xfrm>
          <a:prstGeom prst="rect">
            <a:avLst/>
          </a:prstGeom>
        </p:spPr>
      </p:pic>
      <p:sp>
        <p:nvSpPr>
          <p:cNvPr id="9" name="Title 1"/>
          <p:cNvSpPr txBox="1">
            <a:spLocks/>
          </p:cNvSpPr>
          <p:nvPr/>
        </p:nvSpPr>
        <p:spPr>
          <a:xfrm>
            <a:off x="386686" y="587873"/>
            <a:ext cx="4458269" cy="42762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buFont typeface="Wingdings" panose="05000000000000000000" pitchFamily="2" charset="2"/>
              <a:buChar char="v"/>
            </a:pPr>
            <a:r>
              <a:rPr lang="vi-VN" sz="2400" b="1" dirty="0" smtClean="0">
                <a:solidFill>
                  <a:schemeClr val="accent4">
                    <a:lumMod val="75000"/>
                  </a:schemeClr>
                </a:solidFill>
              </a:rPr>
              <a:t> </a:t>
            </a:r>
            <a:r>
              <a:rPr lang="vi-VN" sz="2400" b="1" dirty="0">
                <a:solidFill>
                  <a:schemeClr val="accent4">
                    <a:lumMod val="75000"/>
                  </a:schemeClr>
                </a:solidFill>
              </a:rPr>
              <a:t>Multiple </a:t>
            </a:r>
            <a:r>
              <a:rPr lang="vi-VN" sz="2400" b="1" dirty="0" smtClean="0">
                <a:solidFill>
                  <a:schemeClr val="accent4">
                    <a:lumMod val="75000"/>
                  </a:schemeClr>
                </a:solidFill>
              </a:rPr>
              <a:t>regression</a:t>
            </a:r>
            <a:endParaRPr lang="vi-VN" sz="2400" b="1" dirty="0">
              <a:solidFill>
                <a:srgbClr val="0070C0"/>
              </a:solidFill>
            </a:endParaRPr>
          </a:p>
        </p:txBody>
      </p:sp>
    </p:spTree>
    <p:extLst>
      <p:ext uri="{BB962C8B-B14F-4D97-AF65-F5344CB8AC3E}">
        <p14:creationId xmlns:p14="http://schemas.microsoft.com/office/powerpoint/2010/main" val="10795642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41193" y="533435"/>
            <a:ext cx="10904561" cy="91322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Wingdings" panose="05000000000000000000" pitchFamily="2" charset="2"/>
              <a:buChar char="v"/>
            </a:pPr>
            <a:r>
              <a:rPr lang="en-US" sz="2800" b="1" cap="none" dirty="0" smtClean="0">
                <a:solidFill>
                  <a:schemeClr val="accent4">
                    <a:lumMod val="75000"/>
                  </a:schemeClr>
                </a:solidFill>
                <a:latin typeface="Times New Roman (Headings)"/>
              </a:rPr>
              <a:t>Multiple </a:t>
            </a:r>
            <a:r>
              <a:rPr lang="en-US" sz="2800" b="1" cap="none" dirty="0">
                <a:solidFill>
                  <a:schemeClr val="accent4">
                    <a:lumMod val="75000"/>
                  </a:schemeClr>
                </a:solidFill>
                <a:latin typeface="Times New Roman (Headings)"/>
              </a:rPr>
              <a:t>regression with categorical independent variables or factors: Analysis </a:t>
            </a:r>
            <a:r>
              <a:rPr lang="en-US" sz="2800" b="1" cap="none" dirty="0" smtClean="0">
                <a:solidFill>
                  <a:schemeClr val="accent4">
                    <a:lumMod val="75000"/>
                  </a:schemeClr>
                </a:solidFill>
                <a:latin typeface="Times New Roman (Headings)"/>
              </a:rPr>
              <a:t>of covariance </a:t>
            </a:r>
            <a:r>
              <a:rPr lang="en-US" sz="2800" b="1" cap="none" dirty="0">
                <a:solidFill>
                  <a:schemeClr val="accent4">
                    <a:lumMod val="75000"/>
                  </a:schemeClr>
                </a:solidFill>
                <a:latin typeface="Times New Roman (Headings)"/>
              </a:rPr>
              <a:t>(</a:t>
            </a:r>
            <a:r>
              <a:rPr lang="en-US" sz="2800" b="1" cap="none" dirty="0" smtClean="0">
                <a:solidFill>
                  <a:schemeClr val="accent4">
                    <a:lumMod val="75000"/>
                  </a:schemeClr>
                </a:solidFill>
                <a:latin typeface="Times New Roman (Headings)"/>
              </a:rPr>
              <a:t>ANCOVA) </a:t>
            </a:r>
            <a:r>
              <a:rPr lang="vi-VN" sz="2800" b="1" cap="none" dirty="0" smtClean="0">
                <a:solidFill>
                  <a:schemeClr val="accent4">
                    <a:lumMod val="75000"/>
                  </a:schemeClr>
                </a:solidFill>
                <a:latin typeface="Times New Roman (Headings)"/>
              </a:rPr>
              <a:t> </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6. Linear model with </a:t>
            </a:r>
            <a:r>
              <a:rPr lang="vi-VN" sz="3200" b="1" dirty="0" smtClean="0">
                <a:solidFill>
                  <a:srgbClr val="0070C0"/>
                </a:solidFill>
                <a:latin typeface="Times New Roman (Headings)"/>
              </a:rPr>
              <a:t>statsmodels</a:t>
            </a:r>
            <a:endParaRPr lang="vi-VN" sz="3200" b="1" dirty="0">
              <a:solidFill>
                <a:srgbClr val="0070C0"/>
              </a:solidFill>
              <a:latin typeface="Times New Roman (Headings)"/>
            </a:endParaRPr>
          </a:p>
        </p:txBody>
      </p:sp>
      <p:pic>
        <p:nvPicPr>
          <p:cNvPr id="2" name="Picture 1"/>
          <p:cNvPicPr>
            <a:picLocks noChangeAspect="1"/>
          </p:cNvPicPr>
          <p:nvPr/>
        </p:nvPicPr>
        <p:blipFill>
          <a:blip r:embed="rId2"/>
          <a:stretch>
            <a:fillRect/>
          </a:stretch>
        </p:blipFill>
        <p:spPr>
          <a:xfrm>
            <a:off x="766335" y="1446663"/>
            <a:ext cx="10998035" cy="4612943"/>
          </a:xfrm>
          <a:prstGeom prst="rect">
            <a:avLst/>
          </a:prstGeom>
        </p:spPr>
      </p:pic>
    </p:spTree>
    <p:extLst>
      <p:ext uri="{BB962C8B-B14F-4D97-AF65-F5344CB8AC3E}">
        <p14:creationId xmlns:p14="http://schemas.microsoft.com/office/powerpoint/2010/main" val="1604615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41193" y="533435"/>
            <a:ext cx="10904561" cy="91322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Wingdings" panose="05000000000000000000" pitchFamily="2" charset="2"/>
              <a:buChar char="v"/>
            </a:pPr>
            <a:r>
              <a:rPr lang="en-US" sz="2800" b="1" cap="none" dirty="0" smtClean="0">
                <a:solidFill>
                  <a:schemeClr val="accent4">
                    <a:lumMod val="75000"/>
                  </a:schemeClr>
                </a:solidFill>
                <a:latin typeface="Times New Roman (Headings)"/>
              </a:rPr>
              <a:t>Multiple </a:t>
            </a:r>
            <a:r>
              <a:rPr lang="en-US" sz="2800" b="1" cap="none" dirty="0">
                <a:solidFill>
                  <a:schemeClr val="accent4">
                    <a:lumMod val="75000"/>
                  </a:schemeClr>
                </a:solidFill>
                <a:latin typeface="Times New Roman (Headings)"/>
              </a:rPr>
              <a:t>regression with categorical independent variables or factors: Analysis </a:t>
            </a:r>
            <a:r>
              <a:rPr lang="en-US" sz="2800" b="1" cap="none" dirty="0" smtClean="0">
                <a:solidFill>
                  <a:schemeClr val="accent4">
                    <a:lumMod val="75000"/>
                  </a:schemeClr>
                </a:solidFill>
                <a:latin typeface="Times New Roman (Headings)"/>
              </a:rPr>
              <a:t>of covariance </a:t>
            </a:r>
            <a:r>
              <a:rPr lang="en-US" sz="2800" b="1" cap="none" dirty="0">
                <a:solidFill>
                  <a:schemeClr val="accent4">
                    <a:lumMod val="75000"/>
                  </a:schemeClr>
                </a:solidFill>
                <a:latin typeface="Times New Roman (Headings)"/>
              </a:rPr>
              <a:t>(</a:t>
            </a:r>
            <a:r>
              <a:rPr lang="en-US" sz="2800" b="1" cap="none" dirty="0" smtClean="0">
                <a:solidFill>
                  <a:schemeClr val="accent4">
                    <a:lumMod val="75000"/>
                  </a:schemeClr>
                </a:solidFill>
                <a:latin typeface="Times New Roman (Headings)"/>
              </a:rPr>
              <a:t>ANCOVA) </a:t>
            </a:r>
            <a:r>
              <a:rPr lang="vi-VN" sz="2800" b="1" cap="none" dirty="0" smtClean="0">
                <a:solidFill>
                  <a:schemeClr val="accent4">
                    <a:lumMod val="75000"/>
                  </a:schemeClr>
                </a:solidFill>
                <a:latin typeface="Times New Roman (Headings)"/>
              </a:rPr>
              <a:t> </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08388" y="125652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6. Linear model with </a:t>
            </a:r>
            <a:r>
              <a:rPr lang="vi-VN" sz="3200" b="1" dirty="0" smtClean="0">
                <a:solidFill>
                  <a:srgbClr val="0070C0"/>
                </a:solidFill>
                <a:latin typeface="Times New Roman (Headings)"/>
              </a:rPr>
              <a:t>statsmodels</a:t>
            </a:r>
            <a:endParaRPr lang="vi-VN" sz="3200" b="1" dirty="0">
              <a:solidFill>
                <a:srgbClr val="0070C0"/>
              </a:solidFill>
              <a:latin typeface="Times New Roman (Headings)"/>
            </a:endParaRPr>
          </a:p>
        </p:txBody>
      </p:sp>
      <p:pic>
        <p:nvPicPr>
          <p:cNvPr id="3" name="Picture 2"/>
          <p:cNvPicPr>
            <a:picLocks noChangeAspect="1"/>
          </p:cNvPicPr>
          <p:nvPr/>
        </p:nvPicPr>
        <p:blipFill>
          <a:blip r:embed="rId2"/>
          <a:stretch>
            <a:fillRect/>
          </a:stretch>
        </p:blipFill>
        <p:spPr>
          <a:xfrm>
            <a:off x="816164" y="1446663"/>
            <a:ext cx="9597078" cy="5227092"/>
          </a:xfrm>
          <a:prstGeom prst="rect">
            <a:avLst/>
          </a:prstGeom>
        </p:spPr>
      </p:pic>
    </p:spTree>
    <p:extLst>
      <p:ext uri="{BB962C8B-B14F-4D97-AF65-F5344CB8AC3E}">
        <p14:creationId xmlns:p14="http://schemas.microsoft.com/office/powerpoint/2010/main" val="224803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41193" y="533435"/>
            <a:ext cx="10904561" cy="91322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Wingdings" panose="05000000000000000000" pitchFamily="2" charset="2"/>
              <a:buChar char="v"/>
            </a:pPr>
            <a:r>
              <a:rPr lang="en-US" sz="2800" b="1" cap="none" dirty="0" smtClean="0">
                <a:solidFill>
                  <a:schemeClr val="accent4">
                    <a:lumMod val="75000"/>
                  </a:schemeClr>
                </a:solidFill>
                <a:latin typeface="Times New Roman (Headings)"/>
              </a:rPr>
              <a:t>Multiple </a:t>
            </a:r>
            <a:r>
              <a:rPr lang="en-US" sz="2800" b="1" cap="none" dirty="0">
                <a:solidFill>
                  <a:schemeClr val="accent4">
                    <a:lumMod val="75000"/>
                  </a:schemeClr>
                </a:solidFill>
                <a:latin typeface="Times New Roman (Headings)"/>
              </a:rPr>
              <a:t>regression with categorical independent variables or factors: Analysis </a:t>
            </a:r>
            <a:r>
              <a:rPr lang="en-US" sz="2800" b="1" cap="none" dirty="0" smtClean="0">
                <a:solidFill>
                  <a:schemeClr val="accent4">
                    <a:lumMod val="75000"/>
                  </a:schemeClr>
                </a:solidFill>
                <a:latin typeface="Times New Roman (Headings)"/>
              </a:rPr>
              <a:t>of covariance </a:t>
            </a:r>
            <a:r>
              <a:rPr lang="en-US" sz="2800" b="1" cap="none" dirty="0">
                <a:solidFill>
                  <a:schemeClr val="accent4">
                    <a:lumMod val="75000"/>
                  </a:schemeClr>
                </a:solidFill>
                <a:latin typeface="Times New Roman (Headings)"/>
              </a:rPr>
              <a:t>(</a:t>
            </a:r>
            <a:r>
              <a:rPr lang="en-US" sz="2800" b="1" cap="none" dirty="0" smtClean="0">
                <a:solidFill>
                  <a:schemeClr val="accent4">
                    <a:lumMod val="75000"/>
                  </a:schemeClr>
                </a:solidFill>
                <a:latin typeface="Times New Roman (Headings)"/>
              </a:rPr>
              <a:t>ANCOVA) </a:t>
            </a:r>
            <a:r>
              <a:rPr lang="vi-VN" sz="2800" b="1" cap="none" dirty="0" smtClean="0">
                <a:solidFill>
                  <a:schemeClr val="accent4">
                    <a:lumMod val="75000"/>
                  </a:schemeClr>
                </a:solidFill>
                <a:latin typeface="Times New Roman (Headings)"/>
              </a:rPr>
              <a:t> </a:t>
            </a:r>
            <a:endParaRPr lang="vi-VN" sz="2800" b="1" cap="none" dirty="0">
              <a:solidFill>
                <a:schemeClr val="accent4">
                  <a:lumMod val="75000"/>
                </a:schemeClr>
              </a:solidFill>
              <a:latin typeface="Times New Roman (Headings)"/>
            </a:endParaRPr>
          </a:p>
        </p:txBody>
      </p:sp>
      <p:sp>
        <p:nvSpPr>
          <p:cNvPr id="7" name="Title 1"/>
          <p:cNvSpPr txBox="1">
            <a:spLocks/>
          </p:cNvSpPr>
          <p:nvPr/>
        </p:nvSpPr>
        <p:spPr>
          <a:xfrm>
            <a:off x="569473" y="119765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6. Linear model with </a:t>
            </a:r>
            <a:r>
              <a:rPr lang="vi-VN" sz="3200" b="1" dirty="0" smtClean="0">
                <a:solidFill>
                  <a:srgbClr val="0070C0"/>
                </a:solidFill>
                <a:latin typeface="Times New Roman (Headings)"/>
              </a:rPr>
              <a:t>statsmodels</a:t>
            </a:r>
            <a:endParaRPr lang="vi-VN" sz="3200" b="1" dirty="0">
              <a:solidFill>
                <a:srgbClr val="0070C0"/>
              </a:solidFill>
              <a:latin typeface="Times New Roman (Headings)"/>
            </a:endParaRPr>
          </a:p>
        </p:txBody>
      </p:sp>
      <p:pic>
        <p:nvPicPr>
          <p:cNvPr id="2" name="Picture 1"/>
          <p:cNvPicPr>
            <a:picLocks noChangeAspect="1"/>
          </p:cNvPicPr>
          <p:nvPr/>
        </p:nvPicPr>
        <p:blipFill>
          <a:blip r:embed="rId2"/>
          <a:stretch>
            <a:fillRect/>
          </a:stretch>
        </p:blipFill>
        <p:spPr>
          <a:xfrm>
            <a:off x="797754" y="1446662"/>
            <a:ext cx="9943034" cy="3268943"/>
          </a:xfrm>
          <a:prstGeom prst="rect">
            <a:avLst/>
          </a:prstGeom>
        </p:spPr>
      </p:pic>
      <p:sp>
        <p:nvSpPr>
          <p:cNvPr id="9" name="Title 1"/>
          <p:cNvSpPr txBox="1">
            <a:spLocks/>
          </p:cNvSpPr>
          <p:nvPr/>
        </p:nvSpPr>
        <p:spPr>
          <a:xfrm>
            <a:off x="569473" y="4922563"/>
            <a:ext cx="10904561" cy="91867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000" b="1" cap="none" dirty="0" smtClean="0">
                <a:solidFill>
                  <a:srgbClr val="002060"/>
                </a:solidFill>
                <a:latin typeface="Times New Roman (Headings)"/>
              </a:rPr>
              <a:t>Trung </a:t>
            </a:r>
            <a:r>
              <a:rPr lang="en-US" sz="2000" b="1" cap="none" dirty="0" err="1" smtClean="0">
                <a:solidFill>
                  <a:srgbClr val="002060"/>
                </a:solidFill>
                <a:latin typeface="Times New Roman (Headings)"/>
              </a:rPr>
              <a:t>bình</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lương</a:t>
            </a:r>
            <a:r>
              <a:rPr lang="en-US" sz="2000" b="1" cap="none" dirty="0">
                <a:solidFill>
                  <a:srgbClr val="002060"/>
                </a:solidFill>
                <a:latin typeface="Times New Roman (Headings)"/>
              </a:rPr>
              <a:t> </a:t>
            </a:r>
            <a:r>
              <a:rPr lang="en-US" sz="2000" b="1" cap="none" dirty="0" err="1" smtClean="0">
                <a:solidFill>
                  <a:srgbClr val="002060"/>
                </a:solidFill>
                <a:latin typeface="Times New Roman (Headings)"/>
              </a:rPr>
              <a:t>tăng</a:t>
            </a:r>
            <a:r>
              <a:rPr lang="en-US" sz="2000" b="1" cap="none" dirty="0" smtClean="0">
                <a:solidFill>
                  <a:srgbClr val="002060"/>
                </a:solidFill>
                <a:latin typeface="Times New Roman (Headings)"/>
              </a:rPr>
              <a:t> 527.1081 </a:t>
            </a:r>
            <a:r>
              <a:rPr lang="en-US" sz="2000" b="1" cap="none" dirty="0" err="1" smtClean="0">
                <a:solidFill>
                  <a:srgbClr val="002060"/>
                </a:solidFill>
                <a:latin typeface="Times New Roman (Headings)"/>
              </a:rPr>
              <a:t>cho</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mỗi</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năm</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kinh</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nghiệm</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Hệ</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số</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hồi</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quy</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cho</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nhóm</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quản</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trị</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là</a:t>
            </a:r>
            <a:r>
              <a:rPr lang="en-US" sz="2000" b="1" cap="none" dirty="0" smtClean="0">
                <a:solidFill>
                  <a:srgbClr val="002060"/>
                </a:solidFill>
                <a:latin typeface="Times New Roman (Headings)"/>
              </a:rPr>
              <a:t> 7145.0151. </a:t>
            </a:r>
            <a:r>
              <a:rPr lang="en-US" sz="2000" b="1" cap="none" dirty="0" err="1" smtClean="0">
                <a:solidFill>
                  <a:srgbClr val="002060"/>
                </a:solidFill>
                <a:latin typeface="Times New Roman (Headings)"/>
              </a:rPr>
              <a:t>Nghĩa</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là</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điều</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chỉnh</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theo</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số</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năm</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kinh</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nghiệm</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thì</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nhóm</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quản</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trị</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có</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lương</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cao</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hơn</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nhóm</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không</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quản</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trị</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là</a:t>
            </a:r>
            <a:r>
              <a:rPr lang="en-US" sz="2000" b="1" cap="none" dirty="0" smtClean="0">
                <a:solidFill>
                  <a:srgbClr val="002060"/>
                </a:solidFill>
                <a:latin typeface="Times New Roman (Headings)"/>
              </a:rPr>
              <a:t> 7145 </a:t>
            </a:r>
            <a:r>
              <a:rPr lang="en-US" sz="2000" b="1" cap="none" dirty="0" err="1" smtClean="0">
                <a:solidFill>
                  <a:srgbClr val="002060"/>
                </a:solidFill>
                <a:latin typeface="Times New Roman (Headings)"/>
              </a:rPr>
              <a:t>và</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sự</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khác</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biệt</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này</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có</a:t>
            </a:r>
            <a:r>
              <a:rPr lang="en-US" sz="2000" b="1" cap="none" dirty="0" smtClean="0">
                <a:solidFill>
                  <a:srgbClr val="002060"/>
                </a:solidFill>
                <a:latin typeface="Times New Roman (Headings)"/>
              </a:rPr>
              <a:t> ý </a:t>
            </a:r>
            <a:r>
              <a:rPr lang="en-US" sz="2000" b="1" cap="none" dirty="0" err="1" smtClean="0">
                <a:solidFill>
                  <a:srgbClr val="002060"/>
                </a:solidFill>
                <a:latin typeface="Times New Roman (Headings)"/>
              </a:rPr>
              <a:t>nghĩa</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thống</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kê</a:t>
            </a:r>
            <a:r>
              <a:rPr lang="en-US" sz="2000" b="1" cap="none" dirty="0" smtClean="0">
                <a:solidFill>
                  <a:srgbClr val="002060"/>
                </a:solidFill>
                <a:latin typeface="Times New Roman (Headings)"/>
              </a:rPr>
              <a:t> </a:t>
            </a:r>
            <a:endParaRPr lang="vi-VN" sz="2000" b="1" cap="none" dirty="0">
              <a:solidFill>
                <a:srgbClr val="002060"/>
              </a:solidFill>
              <a:latin typeface="Times New Roman (Headings)"/>
            </a:endParaRPr>
          </a:p>
        </p:txBody>
      </p:sp>
      <p:sp>
        <p:nvSpPr>
          <p:cNvPr id="10" name="Title 1"/>
          <p:cNvSpPr txBox="1">
            <a:spLocks/>
          </p:cNvSpPr>
          <p:nvPr/>
        </p:nvSpPr>
        <p:spPr>
          <a:xfrm>
            <a:off x="569473" y="5841241"/>
            <a:ext cx="10904561" cy="91440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000" b="1" cap="none" dirty="0" smtClean="0">
                <a:solidFill>
                  <a:srgbClr val="002060"/>
                </a:solidFill>
                <a:latin typeface="Times New Roman (Headings)"/>
              </a:rPr>
              <a:t>salary = 10210 + 527*experience + 7145*management (</a:t>
            </a:r>
            <a:r>
              <a:rPr lang="en-US" sz="2000" b="1" cap="none" dirty="0" err="1" smtClean="0">
                <a:solidFill>
                  <a:srgbClr val="002060"/>
                </a:solidFill>
                <a:latin typeface="Times New Roman (Headings)"/>
              </a:rPr>
              <a:t>nhóm</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quản</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trị</a:t>
            </a:r>
            <a:r>
              <a:rPr lang="en-US" sz="2000" b="1" cap="none" dirty="0" smtClean="0">
                <a:solidFill>
                  <a:srgbClr val="002060"/>
                </a:solidFill>
                <a:latin typeface="Times New Roman (Headings)"/>
              </a:rPr>
              <a:t>)</a:t>
            </a:r>
          </a:p>
          <a:p>
            <a:pPr algn="l"/>
            <a:r>
              <a:rPr lang="en-US" sz="2000" b="1" cap="none" dirty="0">
                <a:solidFill>
                  <a:srgbClr val="002060"/>
                </a:solidFill>
                <a:latin typeface="Times New Roman (Headings)"/>
              </a:rPr>
              <a:t>salary = 10210 + 527*experience </a:t>
            </a:r>
            <a:r>
              <a:rPr lang="en-US" sz="2000" b="1" cap="none" dirty="0" smtClean="0">
                <a:solidFill>
                  <a:srgbClr val="002060"/>
                </a:solidFill>
                <a:latin typeface="Times New Roman (Headings)"/>
              </a:rPr>
              <a:t> </a:t>
            </a:r>
            <a:r>
              <a:rPr lang="en-US" sz="2000" b="1" cap="none" dirty="0">
                <a:solidFill>
                  <a:srgbClr val="002060"/>
                </a:solidFill>
                <a:latin typeface="Times New Roman (Headings)"/>
              </a:rPr>
              <a:t>(</a:t>
            </a:r>
            <a:r>
              <a:rPr lang="en-US" sz="2000" b="1" cap="none" dirty="0" err="1">
                <a:solidFill>
                  <a:srgbClr val="002060"/>
                </a:solidFill>
                <a:latin typeface="Times New Roman (Headings)"/>
              </a:rPr>
              <a:t>nhóm</a:t>
            </a:r>
            <a:r>
              <a:rPr lang="en-US" sz="2000" b="1" cap="none" dirty="0">
                <a:solidFill>
                  <a:srgbClr val="002060"/>
                </a:solidFill>
                <a:latin typeface="Times New Roman (Headings)"/>
              </a:rPr>
              <a:t> </a:t>
            </a:r>
            <a:r>
              <a:rPr lang="en-US" sz="2000" b="1" cap="none" dirty="0" err="1" smtClean="0">
                <a:solidFill>
                  <a:srgbClr val="002060"/>
                </a:solidFill>
                <a:latin typeface="Times New Roman (Headings)"/>
              </a:rPr>
              <a:t>không</a:t>
            </a:r>
            <a:r>
              <a:rPr lang="en-US" sz="2000" b="1" cap="none" dirty="0" smtClean="0">
                <a:solidFill>
                  <a:srgbClr val="002060"/>
                </a:solidFill>
                <a:latin typeface="Times New Roman (Headings)"/>
              </a:rPr>
              <a:t> </a:t>
            </a:r>
            <a:r>
              <a:rPr lang="en-US" sz="2000" b="1" cap="none" dirty="0" err="1" smtClean="0">
                <a:solidFill>
                  <a:srgbClr val="002060"/>
                </a:solidFill>
                <a:latin typeface="Times New Roman (Headings)"/>
              </a:rPr>
              <a:t>quản</a:t>
            </a:r>
            <a:r>
              <a:rPr lang="en-US" sz="2000" b="1" cap="none" dirty="0" smtClean="0">
                <a:solidFill>
                  <a:srgbClr val="002060"/>
                </a:solidFill>
                <a:latin typeface="Times New Roman (Headings)"/>
              </a:rPr>
              <a:t> </a:t>
            </a:r>
            <a:r>
              <a:rPr lang="en-US" sz="2000" b="1" cap="none" dirty="0" err="1">
                <a:solidFill>
                  <a:srgbClr val="002060"/>
                </a:solidFill>
                <a:latin typeface="Times New Roman (Headings)"/>
              </a:rPr>
              <a:t>trị</a:t>
            </a:r>
            <a:r>
              <a:rPr lang="en-US" sz="2000" b="1" cap="none" dirty="0">
                <a:solidFill>
                  <a:srgbClr val="002060"/>
                </a:solidFill>
                <a:latin typeface="Times New Roman (Headings)"/>
              </a:rPr>
              <a:t>)</a:t>
            </a:r>
            <a:endParaRPr lang="vi-VN" sz="2000" b="1" cap="none" dirty="0">
              <a:solidFill>
                <a:srgbClr val="002060"/>
              </a:solidFill>
              <a:latin typeface="Times New Roman (Headings)"/>
            </a:endParaRPr>
          </a:p>
        </p:txBody>
      </p:sp>
    </p:spTree>
    <p:extLst>
      <p:ext uri="{BB962C8B-B14F-4D97-AF65-F5344CB8AC3E}">
        <p14:creationId xmlns:p14="http://schemas.microsoft.com/office/powerpoint/2010/main" val="22455622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69473" y="1197652"/>
            <a:ext cx="12026516" cy="3752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vi-VN" sz="3000" b="1" cap="none" dirty="0">
              <a:solidFill>
                <a:schemeClr val="accent4">
                  <a:lumMod val="75000"/>
                </a:schemeClr>
              </a:solidFill>
              <a:latin typeface="Times New Roman (Headings)"/>
            </a:endParaRPr>
          </a:p>
        </p:txBody>
      </p:sp>
      <p:sp>
        <p:nvSpPr>
          <p:cNvPr id="8" name="Title 1"/>
          <p:cNvSpPr txBox="1">
            <a:spLocks/>
          </p:cNvSpPr>
          <p:nvPr/>
        </p:nvSpPr>
        <p:spPr>
          <a:xfrm>
            <a:off x="56866" y="66122"/>
            <a:ext cx="12192000" cy="70834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a:solidFill>
                  <a:srgbClr val="0070C0"/>
                </a:solidFill>
                <a:latin typeface="Times New Roman (Headings)"/>
              </a:rPr>
              <a:t>7</a:t>
            </a:r>
            <a:r>
              <a:rPr lang="vi-VN" sz="3200" b="1" dirty="0" smtClean="0">
                <a:solidFill>
                  <a:srgbClr val="0070C0"/>
                </a:solidFill>
                <a:latin typeface="Times New Roman (Headings)"/>
              </a:rPr>
              <a:t>. </a:t>
            </a:r>
            <a:r>
              <a:rPr lang="vi-VN" sz="3200" b="1" dirty="0">
                <a:solidFill>
                  <a:srgbClr val="0070C0"/>
                </a:solidFill>
                <a:latin typeface="Times New Roman (Headings)"/>
              </a:rPr>
              <a:t>Exercise </a:t>
            </a:r>
            <a:endParaRPr lang="en-US" sz="3200" b="1" dirty="0">
              <a:solidFill>
                <a:srgbClr val="0070C0"/>
              </a:solidFill>
              <a:latin typeface="Times New Roman (Headings)"/>
            </a:endParaRPr>
          </a:p>
        </p:txBody>
      </p:sp>
      <p:pic>
        <p:nvPicPr>
          <p:cNvPr id="3" name="Picture 2"/>
          <p:cNvPicPr>
            <a:picLocks noChangeAspect="1"/>
          </p:cNvPicPr>
          <p:nvPr/>
        </p:nvPicPr>
        <p:blipFill>
          <a:blip r:embed="rId2"/>
          <a:stretch>
            <a:fillRect/>
          </a:stretch>
        </p:blipFill>
        <p:spPr>
          <a:xfrm>
            <a:off x="273665" y="885824"/>
            <a:ext cx="11844289" cy="3126618"/>
          </a:xfrm>
          <a:prstGeom prst="rect">
            <a:avLst/>
          </a:prstGeom>
        </p:spPr>
      </p:pic>
    </p:spTree>
    <p:extLst>
      <p:ext uri="{BB962C8B-B14F-4D97-AF65-F5344CB8AC3E}">
        <p14:creationId xmlns:p14="http://schemas.microsoft.com/office/powerpoint/2010/main" val="2642306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1. </a:t>
            </a:r>
            <a:r>
              <a:rPr lang="en-US" b="1" dirty="0">
                <a:solidFill>
                  <a:srgbClr val="0070C0"/>
                </a:solidFill>
              </a:rPr>
              <a:t>Estimators of the main statistical </a:t>
            </a:r>
            <a:r>
              <a:rPr lang="en-US" b="1" dirty="0" smtClean="0">
                <a:solidFill>
                  <a:srgbClr val="0070C0"/>
                </a:solidFill>
              </a:rPr>
              <a:t>measures</a:t>
            </a:r>
            <a:endParaRPr lang="vi-VN" b="1" dirty="0">
              <a:solidFill>
                <a:srgbClr val="0070C0"/>
              </a:solidFill>
            </a:endParaRPr>
          </a:p>
        </p:txBody>
      </p:sp>
      <p:sp>
        <p:nvSpPr>
          <p:cNvPr id="3" name="Content Placeholder 2"/>
          <p:cNvSpPr>
            <a:spLocks noGrp="1"/>
          </p:cNvSpPr>
          <p:nvPr>
            <p:ph sz="quarter" idx="13"/>
          </p:nvPr>
        </p:nvSpPr>
        <p:spPr>
          <a:xfrm>
            <a:off x="302839" y="1044062"/>
            <a:ext cx="11573301" cy="457192"/>
          </a:xfrm>
        </p:spPr>
        <p:txBody>
          <a:bodyPr>
            <a:noAutofit/>
          </a:bodyPr>
          <a:lstStyle/>
          <a:p>
            <a:pPr>
              <a:buFont typeface="Wingdings" panose="05000000000000000000" pitchFamily="2" charset="2"/>
              <a:buChar char="v"/>
            </a:pPr>
            <a:r>
              <a:rPr lang="vi-VN" b="1" cap="none" dirty="0" smtClean="0">
                <a:latin typeface="+mj-lt"/>
              </a:rPr>
              <a:t> </a:t>
            </a:r>
            <a:r>
              <a:rPr lang="vi-VN" b="1" cap="none" dirty="0">
                <a:latin typeface="+mj-lt"/>
              </a:rPr>
              <a:t>C</a:t>
            </a:r>
            <a:r>
              <a:rPr lang="vi-VN" b="1" cap="none" dirty="0" smtClean="0">
                <a:latin typeface="+mj-lt"/>
              </a:rPr>
              <a:t>ovariance</a:t>
            </a:r>
            <a:r>
              <a:rPr lang="vi-VN" b="1" dirty="0" smtClean="0">
                <a:latin typeface="+mj-lt"/>
              </a:rPr>
              <a:t> </a:t>
            </a:r>
            <a:r>
              <a:rPr lang="vi-VN" b="1" cap="none" dirty="0" smtClean="0">
                <a:latin typeface="+mj-lt"/>
              </a:rPr>
              <a:t> : Đại lượng này phản ánh mức độ gắn kết của X và Y</a:t>
            </a:r>
            <a:endParaRPr lang="en-US" b="1" cap="none" dirty="0" smtClean="0">
              <a:solidFill>
                <a:srgbClr val="FF0000"/>
              </a:solidFill>
              <a:latin typeface="+mj-lt"/>
            </a:endParaRPr>
          </a:p>
        </p:txBody>
      </p:sp>
      <p:pic>
        <p:nvPicPr>
          <p:cNvPr id="4" name="Picture 3"/>
          <p:cNvPicPr>
            <a:picLocks noChangeAspect="1"/>
          </p:cNvPicPr>
          <p:nvPr/>
        </p:nvPicPr>
        <p:blipFill>
          <a:blip r:embed="rId2"/>
          <a:stretch>
            <a:fillRect/>
          </a:stretch>
        </p:blipFill>
        <p:spPr>
          <a:xfrm>
            <a:off x="631969" y="2036147"/>
            <a:ext cx="10721383" cy="4450087"/>
          </a:xfrm>
          <a:prstGeom prst="rect">
            <a:avLst/>
          </a:prstGeom>
        </p:spPr>
      </p:pic>
    </p:spTree>
    <p:extLst>
      <p:ext uri="{BB962C8B-B14F-4D97-AF65-F5344CB8AC3E}">
        <p14:creationId xmlns:p14="http://schemas.microsoft.com/office/powerpoint/2010/main" val="719175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1. </a:t>
            </a:r>
            <a:r>
              <a:rPr lang="en-US" b="1" dirty="0">
                <a:solidFill>
                  <a:srgbClr val="0070C0"/>
                </a:solidFill>
              </a:rPr>
              <a:t>Estimators of the main statistical </a:t>
            </a:r>
            <a:r>
              <a:rPr lang="en-US" b="1" dirty="0" smtClean="0">
                <a:solidFill>
                  <a:srgbClr val="0070C0"/>
                </a:solidFill>
              </a:rPr>
              <a:t>measures</a:t>
            </a:r>
            <a:endParaRPr lang="vi-VN" b="1" dirty="0">
              <a:solidFill>
                <a:srgbClr val="0070C0"/>
              </a:solidFill>
            </a:endParaRPr>
          </a:p>
        </p:txBody>
      </p:sp>
      <p:sp>
        <p:nvSpPr>
          <p:cNvPr id="3" name="Content Placeholder 2"/>
          <p:cNvSpPr>
            <a:spLocks noGrp="1"/>
          </p:cNvSpPr>
          <p:nvPr>
            <p:ph sz="quarter" idx="13"/>
          </p:nvPr>
        </p:nvSpPr>
        <p:spPr>
          <a:xfrm>
            <a:off x="302839" y="1044062"/>
            <a:ext cx="11573301" cy="457192"/>
          </a:xfrm>
        </p:spPr>
        <p:txBody>
          <a:bodyPr>
            <a:noAutofit/>
          </a:bodyPr>
          <a:lstStyle/>
          <a:p>
            <a:pPr>
              <a:buFont typeface="Wingdings" panose="05000000000000000000" pitchFamily="2" charset="2"/>
              <a:buChar char="v"/>
            </a:pPr>
            <a:r>
              <a:rPr lang="vi-VN" b="1" cap="none" dirty="0" smtClean="0">
                <a:latin typeface="+mj-lt"/>
              </a:rPr>
              <a:t> Correlation  : Đại lượng này phản ánh mối quan hệ tuyến tính của 2 biến ngẫu nhiên</a:t>
            </a:r>
            <a:endParaRPr lang="en-US" b="1" cap="none" dirty="0" smtClean="0">
              <a:solidFill>
                <a:srgbClr val="FF0000"/>
              </a:solidFill>
              <a:latin typeface="+mj-lt"/>
            </a:endParaRPr>
          </a:p>
        </p:txBody>
      </p:sp>
      <p:pic>
        <p:nvPicPr>
          <p:cNvPr id="5" name="Picture 4"/>
          <p:cNvPicPr>
            <a:picLocks noChangeAspect="1"/>
          </p:cNvPicPr>
          <p:nvPr/>
        </p:nvPicPr>
        <p:blipFill>
          <a:blip r:embed="rId2"/>
          <a:stretch>
            <a:fillRect/>
          </a:stretch>
        </p:blipFill>
        <p:spPr>
          <a:xfrm>
            <a:off x="1317790" y="1501254"/>
            <a:ext cx="7798915" cy="2106519"/>
          </a:xfrm>
          <a:prstGeom prst="rect">
            <a:avLst/>
          </a:prstGeom>
        </p:spPr>
      </p:pic>
      <p:pic>
        <p:nvPicPr>
          <p:cNvPr id="6" name="Picture 5"/>
          <p:cNvPicPr>
            <a:picLocks noChangeAspect="1"/>
          </p:cNvPicPr>
          <p:nvPr/>
        </p:nvPicPr>
        <p:blipFill>
          <a:blip r:embed="rId3"/>
          <a:stretch>
            <a:fillRect/>
          </a:stretch>
        </p:blipFill>
        <p:spPr>
          <a:xfrm>
            <a:off x="643719" y="3807725"/>
            <a:ext cx="11232421" cy="2627265"/>
          </a:xfrm>
          <a:prstGeom prst="rect">
            <a:avLst/>
          </a:prstGeom>
        </p:spPr>
      </p:pic>
    </p:spTree>
    <p:extLst>
      <p:ext uri="{BB962C8B-B14F-4D97-AF65-F5344CB8AC3E}">
        <p14:creationId xmlns:p14="http://schemas.microsoft.com/office/powerpoint/2010/main" val="1720877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39" y="1025857"/>
            <a:ext cx="10364451" cy="736977"/>
          </a:xfrm>
        </p:spPr>
        <p:txBody>
          <a:bodyPr>
            <a:noAutofit/>
          </a:bodyPr>
          <a:lstStyle/>
          <a:p>
            <a:pPr algn="l"/>
            <a:r>
              <a:rPr lang="vi-VN" sz="2400" b="1" cap="none" dirty="0">
                <a:solidFill>
                  <a:schemeClr val="accent4">
                    <a:lumMod val="75000"/>
                  </a:schemeClr>
                </a:solidFill>
                <a:latin typeface="Times New Roman (Headings)"/>
              </a:rPr>
              <a:t>P</a:t>
            </a:r>
            <a:r>
              <a:rPr lang="vi-VN" sz="2400" b="1" cap="none" dirty="0" smtClean="0">
                <a:solidFill>
                  <a:schemeClr val="accent4">
                    <a:lumMod val="75000"/>
                  </a:schemeClr>
                </a:solidFill>
                <a:latin typeface="Times New Roman (Headings)"/>
              </a:rPr>
              <a:t>hân phối chuẩn còn gọi là phân phối gauss, là 1 phân phối xác suất cực kỳ quan trọng được biểu thị bởi hàm mật độ xác suất :</a:t>
            </a:r>
            <a:endParaRPr lang="vi-VN" sz="2400" b="1" cap="none" dirty="0">
              <a:solidFill>
                <a:schemeClr val="accent4">
                  <a:lumMod val="75000"/>
                </a:schemeClr>
              </a:solidFill>
            </a:endParaRPr>
          </a:p>
        </p:txBody>
      </p:sp>
      <p:sp>
        <p:nvSpPr>
          <p:cNvPr id="6"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smtClean="0">
                <a:solidFill>
                  <a:srgbClr val="0070C0"/>
                </a:solidFill>
                <a:latin typeface="Times New Roman (Headings)"/>
              </a:rPr>
              <a:t>2. Normal distribution </a:t>
            </a:r>
            <a:endParaRPr lang="vi-VN" b="1"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440037" y="2081311"/>
            <a:ext cx="3177374" cy="1341203"/>
          </a:xfrm>
          <a:prstGeom prst="rect">
            <a:avLst/>
          </a:prstGeom>
        </p:spPr>
      </p:pic>
      <p:sp>
        <p:nvSpPr>
          <p:cNvPr id="8" name="Title 1"/>
          <p:cNvSpPr txBox="1">
            <a:spLocks/>
          </p:cNvSpPr>
          <p:nvPr/>
        </p:nvSpPr>
        <p:spPr>
          <a:xfrm>
            <a:off x="358040" y="4036662"/>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vi-VN" sz="2400" b="1" cap="none" dirty="0">
                <a:solidFill>
                  <a:schemeClr val="accent4">
                    <a:lumMod val="75000"/>
                  </a:schemeClr>
                </a:solidFill>
                <a:latin typeface="Times New Roman (Headings)"/>
              </a:rPr>
              <a:t>Đường cong mật độ có dạng hình chuông (the bell curve), đối xứng </a:t>
            </a:r>
            <a:r>
              <a:rPr lang="vi-VN" sz="2400" b="1" cap="none" dirty="0" smtClean="0">
                <a:solidFill>
                  <a:schemeClr val="accent4">
                    <a:lumMod val="75000"/>
                  </a:schemeClr>
                </a:solidFill>
                <a:latin typeface="Times New Roman (Headings)"/>
              </a:rPr>
              <a:t>qua đường </a:t>
            </a:r>
            <a:r>
              <a:rPr lang="vi-VN" sz="2400" b="1" cap="none" dirty="0">
                <a:solidFill>
                  <a:schemeClr val="accent4">
                    <a:lumMod val="75000"/>
                  </a:schemeClr>
                </a:solidFill>
                <a:latin typeface="Times New Roman (Headings)"/>
              </a:rPr>
              <a:t>x = </a:t>
            </a:r>
            <a:r>
              <a:rPr lang="el-GR" sz="2400" b="1" cap="none" dirty="0" smtClean="0">
                <a:solidFill>
                  <a:schemeClr val="accent4">
                    <a:lumMod val="75000"/>
                  </a:schemeClr>
                </a:solidFill>
                <a:latin typeface="Times New Roman (Headings)"/>
              </a:rPr>
              <a:t>μ</a:t>
            </a:r>
            <a:r>
              <a:rPr lang="vi-VN" sz="2400" b="1" cap="none" dirty="0" smtClean="0">
                <a:solidFill>
                  <a:schemeClr val="accent4">
                    <a:lumMod val="75000"/>
                  </a:schemeClr>
                </a:solidFill>
                <a:latin typeface="Times New Roman (Headings)"/>
              </a:rPr>
              <a:t> và </a:t>
            </a:r>
            <a:r>
              <a:rPr lang="vi-VN" sz="2400" b="1" cap="none" dirty="0">
                <a:solidFill>
                  <a:schemeClr val="accent4">
                    <a:lumMod val="75000"/>
                  </a:schemeClr>
                </a:solidFill>
                <a:latin typeface="Times New Roman (Headings)"/>
              </a:rPr>
              <a:t>nhận Ox làm tiệm cận </a:t>
            </a:r>
            <a:r>
              <a:rPr lang="vi-VN" sz="2400" b="1" cap="none" dirty="0" smtClean="0">
                <a:solidFill>
                  <a:schemeClr val="accent4">
                    <a:lumMod val="75000"/>
                  </a:schemeClr>
                </a:solidFill>
                <a:latin typeface="Times New Roman (Headings)"/>
              </a:rPr>
              <a:t>ngang. </a:t>
            </a:r>
            <a:endParaRPr lang="vi-VN" sz="2400" b="1" cap="none" dirty="0">
              <a:solidFill>
                <a:schemeClr val="accent4">
                  <a:lumMod val="75000"/>
                </a:schemeClr>
              </a:solidFill>
            </a:endParaRPr>
          </a:p>
        </p:txBody>
      </p:sp>
      <p:pic>
        <p:nvPicPr>
          <p:cNvPr id="5" name="Picture 4"/>
          <p:cNvPicPr>
            <a:picLocks noChangeAspect="1"/>
          </p:cNvPicPr>
          <p:nvPr/>
        </p:nvPicPr>
        <p:blipFill>
          <a:blip r:embed="rId3"/>
          <a:stretch>
            <a:fillRect/>
          </a:stretch>
        </p:blipFill>
        <p:spPr>
          <a:xfrm>
            <a:off x="3762029" y="1796551"/>
            <a:ext cx="4040269" cy="1985454"/>
          </a:xfrm>
          <a:prstGeom prst="rect">
            <a:avLst/>
          </a:prstGeom>
        </p:spPr>
      </p:pic>
      <p:pic>
        <p:nvPicPr>
          <p:cNvPr id="10" name="Picture 9"/>
          <p:cNvPicPr>
            <a:picLocks noChangeAspect="1"/>
          </p:cNvPicPr>
          <p:nvPr/>
        </p:nvPicPr>
        <p:blipFill>
          <a:blip r:embed="rId4"/>
          <a:stretch>
            <a:fillRect/>
          </a:stretch>
        </p:blipFill>
        <p:spPr>
          <a:xfrm>
            <a:off x="7652919" y="1969531"/>
            <a:ext cx="4322303" cy="1639494"/>
          </a:xfrm>
          <a:prstGeom prst="rect">
            <a:avLst/>
          </a:prstGeom>
        </p:spPr>
      </p:pic>
    </p:spTree>
    <p:extLst>
      <p:ext uri="{BB962C8B-B14F-4D97-AF65-F5344CB8AC3E}">
        <p14:creationId xmlns:p14="http://schemas.microsoft.com/office/powerpoint/2010/main" val="1045277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39" y="903026"/>
            <a:ext cx="10364451" cy="393510"/>
          </a:xfrm>
        </p:spPr>
        <p:txBody>
          <a:bodyPr vert="horz" lIns="91440" tIns="45720" rIns="91440" bIns="45720" rtlCol="0" anchor="ctr">
            <a:noAutofit/>
          </a:bodyPr>
          <a:lstStyle/>
          <a:p>
            <a:pPr algn="l"/>
            <a:r>
              <a:rPr lang="vi-VN" sz="2400" b="1" cap="none" dirty="0">
                <a:solidFill>
                  <a:schemeClr val="accent4">
                    <a:lumMod val="75000"/>
                  </a:schemeClr>
                </a:solidFill>
                <a:latin typeface="Times New Roman (Headings)"/>
              </a:rPr>
              <a:t>Phân phối chuẩn tắc:</a:t>
            </a:r>
          </a:p>
        </p:txBody>
      </p:sp>
      <p:sp>
        <p:nvSpPr>
          <p:cNvPr id="6"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smtClean="0">
                <a:solidFill>
                  <a:srgbClr val="0070C0"/>
                </a:solidFill>
                <a:latin typeface="Times New Roman (Headings)"/>
              </a:rPr>
              <a:t>2. Normal distribution </a:t>
            </a:r>
            <a:endParaRPr lang="vi-VN" b="1" dirty="0">
              <a:solidFill>
                <a:schemeClr val="accent6">
                  <a:lumMod val="75000"/>
                </a:schemeClr>
              </a:solidFill>
            </a:endParaRPr>
          </a:p>
        </p:txBody>
      </p:sp>
      <p:sp>
        <p:nvSpPr>
          <p:cNvPr id="9" name="Title 1"/>
          <p:cNvSpPr txBox="1">
            <a:spLocks/>
          </p:cNvSpPr>
          <p:nvPr/>
        </p:nvSpPr>
        <p:spPr>
          <a:xfrm>
            <a:off x="599940" y="1296537"/>
            <a:ext cx="6865386" cy="504968"/>
          </a:xfrm>
          <a:prstGeom prst="rect">
            <a:avLst/>
          </a:prstGeom>
        </p:spPr>
        <p:txBody>
          <a:bodyPr vert="horz" lIns="91440" tIns="45720" rIns="91440" bIns="45720" rtlCol="0" anchor="ctr">
            <a:noAutofit/>
          </a:bodyPr>
          <a:lstStyle>
            <a:lvl1pPr>
              <a:lnSpc>
                <a:spcPct val="90000"/>
              </a:lnSpc>
              <a:spcBef>
                <a:spcPct val="0"/>
              </a:spcBef>
              <a:buNone/>
              <a:defRPr sz="2400" b="1" cap="none" baseline="0">
                <a:solidFill>
                  <a:schemeClr val="accent4">
                    <a:lumMod val="75000"/>
                  </a:schemeClr>
                </a:solidFill>
                <a:effectLst/>
                <a:latin typeface="Times New Roman (Headings)"/>
                <a:ea typeface="+mj-ea"/>
                <a:cs typeface="+mj-cs"/>
              </a:defRPr>
            </a:lvl1pPr>
          </a:lstStyle>
          <a:p>
            <a:r>
              <a:rPr lang="vi-VN" b="0" dirty="0" smtClean="0">
                <a:solidFill>
                  <a:schemeClr val="tx1">
                    <a:lumMod val="95000"/>
                    <a:lumOff val="5000"/>
                  </a:schemeClr>
                </a:solidFill>
              </a:rPr>
              <a:t>Nếu </a:t>
            </a:r>
            <a:r>
              <a:rPr lang="vi-VN" b="0" dirty="0">
                <a:solidFill>
                  <a:schemeClr val="tx1">
                    <a:lumMod val="95000"/>
                    <a:lumOff val="5000"/>
                  </a:schemeClr>
                </a:solidFill>
              </a:rPr>
              <a:t>X là biến ngẫu nhiên có phân phối chuẩn </a:t>
            </a:r>
          </a:p>
        </p:txBody>
      </p:sp>
      <p:pic>
        <p:nvPicPr>
          <p:cNvPr id="3" name="Picture 2"/>
          <p:cNvPicPr>
            <a:picLocks noChangeAspect="1"/>
          </p:cNvPicPr>
          <p:nvPr/>
        </p:nvPicPr>
        <p:blipFill>
          <a:blip r:embed="rId2"/>
          <a:stretch>
            <a:fillRect/>
          </a:stretch>
        </p:blipFill>
        <p:spPr>
          <a:xfrm>
            <a:off x="7239190" y="1140583"/>
            <a:ext cx="1975667" cy="816875"/>
          </a:xfrm>
          <a:prstGeom prst="rect">
            <a:avLst/>
          </a:prstGeom>
        </p:spPr>
      </p:pic>
      <p:pic>
        <p:nvPicPr>
          <p:cNvPr id="7" name="Picture 6"/>
          <p:cNvPicPr>
            <a:picLocks noChangeAspect="1"/>
          </p:cNvPicPr>
          <p:nvPr/>
        </p:nvPicPr>
        <p:blipFill>
          <a:blip r:embed="rId3"/>
          <a:stretch>
            <a:fillRect/>
          </a:stretch>
        </p:blipFill>
        <p:spPr>
          <a:xfrm>
            <a:off x="3760812" y="1910682"/>
            <a:ext cx="3704514" cy="1260382"/>
          </a:xfrm>
          <a:prstGeom prst="rect">
            <a:avLst/>
          </a:prstGeom>
        </p:spPr>
      </p:pic>
      <p:pic>
        <p:nvPicPr>
          <p:cNvPr id="11" name="Picture 10"/>
          <p:cNvPicPr>
            <a:picLocks noChangeAspect="1"/>
          </p:cNvPicPr>
          <p:nvPr/>
        </p:nvPicPr>
        <p:blipFill>
          <a:blip r:embed="rId4"/>
          <a:stretch>
            <a:fillRect/>
          </a:stretch>
        </p:blipFill>
        <p:spPr>
          <a:xfrm>
            <a:off x="469035" y="3406466"/>
            <a:ext cx="11285771" cy="3171755"/>
          </a:xfrm>
          <a:prstGeom prst="rect">
            <a:avLst/>
          </a:prstGeom>
        </p:spPr>
      </p:pic>
    </p:spTree>
    <p:extLst>
      <p:ext uri="{BB962C8B-B14F-4D97-AF65-F5344CB8AC3E}">
        <p14:creationId xmlns:p14="http://schemas.microsoft.com/office/powerpoint/2010/main" val="4271453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39" y="903026"/>
            <a:ext cx="10364451" cy="393510"/>
          </a:xfrm>
        </p:spPr>
        <p:txBody>
          <a:bodyPr vert="horz" lIns="91440" tIns="45720" rIns="91440" bIns="45720" rtlCol="0" anchor="ctr">
            <a:noAutofit/>
          </a:bodyPr>
          <a:lstStyle/>
          <a:p>
            <a:pPr algn="l"/>
            <a:r>
              <a:rPr lang="vi-VN" sz="2400" b="1" cap="none" dirty="0">
                <a:solidFill>
                  <a:schemeClr val="accent4">
                    <a:lumMod val="75000"/>
                  </a:schemeClr>
                </a:solidFill>
                <a:latin typeface="Times New Roman (Headings)"/>
              </a:rPr>
              <a:t>Phân phối chuẩn tắc:</a:t>
            </a:r>
          </a:p>
        </p:txBody>
      </p:sp>
      <p:sp>
        <p:nvSpPr>
          <p:cNvPr id="6"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smtClean="0">
                <a:solidFill>
                  <a:srgbClr val="0070C0"/>
                </a:solidFill>
                <a:latin typeface="Times New Roman (Headings)"/>
              </a:rPr>
              <a:t>2. Normal distribution </a:t>
            </a:r>
            <a:endParaRPr lang="vi-VN" b="1"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599938" y="1435285"/>
            <a:ext cx="11150783" cy="2522565"/>
          </a:xfrm>
          <a:prstGeom prst="rect">
            <a:avLst/>
          </a:prstGeom>
        </p:spPr>
      </p:pic>
      <p:pic>
        <p:nvPicPr>
          <p:cNvPr id="5" name="Picture 4"/>
          <p:cNvPicPr>
            <a:picLocks noChangeAspect="1"/>
          </p:cNvPicPr>
          <p:nvPr/>
        </p:nvPicPr>
        <p:blipFill>
          <a:blip r:embed="rId3"/>
          <a:stretch>
            <a:fillRect/>
          </a:stretch>
        </p:blipFill>
        <p:spPr>
          <a:xfrm>
            <a:off x="599938" y="3957850"/>
            <a:ext cx="5297983" cy="2674962"/>
          </a:xfrm>
          <a:prstGeom prst="rect">
            <a:avLst/>
          </a:prstGeom>
        </p:spPr>
      </p:pic>
      <p:pic>
        <p:nvPicPr>
          <p:cNvPr id="8" name="Picture 7"/>
          <p:cNvPicPr>
            <a:picLocks noChangeAspect="1"/>
          </p:cNvPicPr>
          <p:nvPr/>
        </p:nvPicPr>
        <p:blipFill>
          <a:blip r:embed="rId4"/>
          <a:stretch>
            <a:fillRect/>
          </a:stretch>
        </p:blipFill>
        <p:spPr>
          <a:xfrm>
            <a:off x="5947043" y="3957850"/>
            <a:ext cx="5803678" cy="2674962"/>
          </a:xfrm>
          <a:prstGeom prst="rect">
            <a:avLst/>
          </a:prstGeom>
        </p:spPr>
      </p:pic>
    </p:spTree>
    <p:extLst>
      <p:ext uri="{BB962C8B-B14F-4D97-AF65-F5344CB8AC3E}">
        <p14:creationId xmlns:p14="http://schemas.microsoft.com/office/powerpoint/2010/main" val="3242055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39" y="903026"/>
            <a:ext cx="10364451" cy="393510"/>
          </a:xfrm>
        </p:spPr>
        <p:txBody>
          <a:bodyPr vert="horz" lIns="91440" tIns="45720" rIns="91440" bIns="45720" rtlCol="0" anchor="ctr">
            <a:noAutofit/>
          </a:bodyPr>
          <a:lstStyle/>
          <a:p>
            <a:pPr algn="l"/>
            <a:r>
              <a:rPr lang="vi-VN" sz="2400" b="1" cap="none" dirty="0">
                <a:solidFill>
                  <a:schemeClr val="accent4">
                    <a:lumMod val="75000"/>
                  </a:schemeClr>
                </a:solidFill>
                <a:latin typeface="Times New Roman (Headings)"/>
              </a:rPr>
              <a:t>Phân phối chuẩn tắc:</a:t>
            </a:r>
          </a:p>
        </p:txBody>
      </p:sp>
      <p:sp>
        <p:nvSpPr>
          <p:cNvPr id="6"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smtClean="0">
                <a:solidFill>
                  <a:srgbClr val="0070C0"/>
                </a:solidFill>
                <a:latin typeface="Times New Roman (Headings)"/>
              </a:rPr>
              <a:t>2. Normal distribution </a:t>
            </a:r>
            <a:endParaRPr lang="vi-VN" b="1"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599938" y="1435285"/>
            <a:ext cx="11150783" cy="2522565"/>
          </a:xfrm>
          <a:prstGeom prst="rect">
            <a:avLst/>
          </a:prstGeom>
        </p:spPr>
      </p:pic>
      <p:pic>
        <p:nvPicPr>
          <p:cNvPr id="5" name="Picture 4"/>
          <p:cNvPicPr>
            <a:picLocks noChangeAspect="1"/>
          </p:cNvPicPr>
          <p:nvPr/>
        </p:nvPicPr>
        <p:blipFill>
          <a:blip r:embed="rId3"/>
          <a:stretch>
            <a:fillRect/>
          </a:stretch>
        </p:blipFill>
        <p:spPr>
          <a:xfrm>
            <a:off x="599938" y="3957850"/>
            <a:ext cx="5297983" cy="2674962"/>
          </a:xfrm>
          <a:prstGeom prst="rect">
            <a:avLst/>
          </a:prstGeom>
        </p:spPr>
      </p:pic>
      <p:pic>
        <p:nvPicPr>
          <p:cNvPr id="8" name="Picture 7"/>
          <p:cNvPicPr>
            <a:picLocks noChangeAspect="1"/>
          </p:cNvPicPr>
          <p:nvPr/>
        </p:nvPicPr>
        <p:blipFill>
          <a:blip r:embed="rId4"/>
          <a:stretch>
            <a:fillRect/>
          </a:stretch>
        </p:blipFill>
        <p:spPr>
          <a:xfrm>
            <a:off x="5947043" y="3957850"/>
            <a:ext cx="5803678" cy="2674962"/>
          </a:xfrm>
          <a:prstGeom prst="rect">
            <a:avLst/>
          </a:prstGeom>
        </p:spPr>
      </p:pic>
    </p:spTree>
    <p:extLst>
      <p:ext uri="{BB962C8B-B14F-4D97-AF65-F5344CB8AC3E}">
        <p14:creationId xmlns:p14="http://schemas.microsoft.com/office/powerpoint/2010/main" val="202584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9564</TotalTime>
  <Words>948</Words>
  <Application>Microsoft Office PowerPoint</Application>
  <PresentationFormat>Widescreen</PresentationFormat>
  <Paragraphs>91</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Times New Roman</vt:lpstr>
      <vt:lpstr>Times New Roman (Headings)</vt:lpstr>
      <vt:lpstr>Tw Cen MT</vt:lpstr>
      <vt:lpstr>Wingdings</vt:lpstr>
      <vt:lpstr>Droplet</vt:lpstr>
      <vt:lpstr>UNIVARIATE STATISTICS </vt:lpstr>
      <vt:lpstr>1. Estimators of the main statistical measures</vt:lpstr>
      <vt:lpstr>1. Estimators of the main statistical measures</vt:lpstr>
      <vt:lpstr>1. Estimators of the main statistical measures</vt:lpstr>
      <vt:lpstr>1. Estimators of the main statistical measures</vt:lpstr>
      <vt:lpstr>Phân phối chuẩn còn gọi là phân phối gauss, là 1 phân phối xác suất cực kỳ quan trọng được biểu thị bởi hàm mật độ xác suất :</vt:lpstr>
      <vt:lpstr>Phân phối chuẩn tắc:</vt:lpstr>
      <vt:lpstr>Phân phối chuẩn tắc:</vt:lpstr>
      <vt:lpstr>Phân phối chuẩn tắc:</vt:lpstr>
      <vt:lpstr>Quy tắc Sigma:</vt:lpstr>
      <vt:lpstr>Giá trị tới hạn chuẩn tắc:  </vt:lpstr>
      <vt:lpstr>Biến thứ tự là một biến phân loại với một thứ tự rõ ràng nhưng không đều nhau thứ. Ví dụ: Uống bia trong 1 ngày có các mức sau: (Không uống, uống ít, uống vừa, uống nhiều). Do không đều nhau nên ta không thể nói người uống nhiều thì sẽ uống gấp 2 lần người uống vừa và gấp 5 lần người uống ít được.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VO HANG</dc:creator>
  <cp:lastModifiedBy>VO HANG</cp:lastModifiedBy>
  <cp:revision>79</cp:revision>
  <dcterms:created xsi:type="dcterms:W3CDTF">2018-01-17T02:36:40Z</dcterms:created>
  <dcterms:modified xsi:type="dcterms:W3CDTF">2018-02-24T02:32:17Z</dcterms:modified>
</cp:coreProperties>
</file>