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271" r:id="rId3"/>
    <p:sldId id="272" r:id="rId4"/>
    <p:sldId id="260" r:id="rId5"/>
    <p:sldId id="261" r:id="rId6"/>
    <p:sldId id="264" r:id="rId7"/>
    <p:sldId id="262" r:id="rId8"/>
    <p:sldId id="263" r:id="rId9"/>
    <p:sldId id="265" r:id="rId10"/>
    <p:sldId id="266" r:id="rId11"/>
    <p:sldId id="268" r:id="rId12"/>
    <p:sldId id="269"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Lst>
        </p14:section>
        <p14:section name="Spacy Tests" id="{E31FEFFE-FA6F-4FAA-BC1A-8AA77E67B93B}">
          <p14:sldIdLst>
            <p14:sldId id="260"/>
            <p14:sldId id="261"/>
            <p14:sldId id="264"/>
            <p14:sldId id="262"/>
            <p14:sldId id="263"/>
            <p14:sldId id="265"/>
            <p14:sldId id="266"/>
            <p14:sldId id="268"/>
            <p14:sldId id="269"/>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374" autoAdjust="0"/>
  </p:normalViewPr>
  <p:slideViewPr>
    <p:cSldViewPr snapToGrid="0">
      <p:cViewPr>
        <p:scale>
          <a:sx n="100" d="100"/>
          <a:sy n="100" d="100"/>
        </p:scale>
        <p:origin x="22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11/05/2022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11/05/2022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100136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 : introduce problem – specify that this is using only word matches and is meant as an example and does not reflect how spacy actually works)</a:t>
            </a:r>
          </a:p>
          <a:p>
            <a:r>
              <a:rPr lang="en-GB" dirty="0"/>
              <a:t>(1: Train data with phone data question)</a:t>
            </a:r>
          </a:p>
          <a:p>
            <a:r>
              <a:rPr lang="en-GB" dirty="0"/>
              <a:t>(2: Compare against an existing data item)</a:t>
            </a:r>
          </a:p>
          <a:p>
            <a:r>
              <a:rPr lang="en-GB" dirty="0"/>
              <a:t>(3: 100% similarity because it matches the item in the set)</a:t>
            </a:r>
          </a:p>
          <a:p>
            <a:r>
              <a:rPr lang="en-GB" dirty="0"/>
              <a:t>(4: Give more trained data)</a:t>
            </a:r>
          </a:p>
          <a:p>
            <a:r>
              <a:rPr lang="en-GB" dirty="0"/>
              <a:t>(5: attempt to pose the same question)</a:t>
            </a:r>
            <a:br>
              <a:rPr lang="en-GB" dirty="0"/>
            </a:br>
            <a:r>
              <a:rPr lang="en-GB" dirty="0"/>
              <a:t>(6: average becomes lower overall)</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4635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11/05/2022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11/05/2022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11/05/2022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11/05/2022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11/05/2022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11/05/2022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11/05/2022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11/05/2022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11/05/2022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11/05/2022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11/05/2022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11/05/2022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59048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Tree>
    <p:extLst>
      <p:ext uri="{BB962C8B-B14F-4D97-AF65-F5344CB8AC3E}">
        <p14:creationId xmlns:p14="http://schemas.microsoft.com/office/powerpoint/2010/main" val="336256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Problem</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13" name="TextBox 12">
            <a:extLst>
              <a:ext uri="{FF2B5EF4-FFF2-40B4-BE49-F238E27FC236}">
                <a16:creationId xmlns:a16="http://schemas.microsoft.com/office/drawing/2014/main" id="{C33B7D73-310D-4719-9D3C-F59A9E9F5D75}"/>
              </a:ext>
            </a:extLst>
          </p:cNvPr>
          <p:cNvSpPr txBox="1"/>
          <p:nvPr/>
        </p:nvSpPr>
        <p:spPr>
          <a:xfrm>
            <a:off x="1082038" y="3307208"/>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Trained Data</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11879" y="2368143"/>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sp>
        <p:nvSpPr>
          <p:cNvPr id="15" name="TextBox 14">
            <a:extLst>
              <a:ext uri="{FF2B5EF4-FFF2-40B4-BE49-F238E27FC236}">
                <a16:creationId xmlns:a16="http://schemas.microsoft.com/office/drawing/2014/main" id="{FC4D3D6D-3694-435C-8455-C6D1744B4D97}"/>
              </a:ext>
            </a:extLst>
          </p:cNvPr>
          <p:cNvSpPr txBox="1"/>
          <p:nvPr/>
        </p:nvSpPr>
        <p:spPr>
          <a:xfrm>
            <a:off x="949958" y="3974417"/>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How can I buy a phone?</a:t>
            </a:r>
          </a:p>
        </p:txBody>
      </p:sp>
      <p:sp>
        <p:nvSpPr>
          <p:cNvPr id="16" name="TextBox 15">
            <a:extLst>
              <a:ext uri="{FF2B5EF4-FFF2-40B4-BE49-F238E27FC236}">
                <a16:creationId xmlns:a16="http://schemas.microsoft.com/office/drawing/2014/main" id="{E7100B0A-7C60-4687-925C-02A34E6EFF89}"/>
              </a:ext>
            </a:extLst>
          </p:cNvPr>
          <p:cNvSpPr txBox="1"/>
          <p:nvPr/>
        </p:nvSpPr>
        <p:spPr>
          <a:xfrm>
            <a:off x="949958" y="4432195"/>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Where are phones available for purchase?</a:t>
            </a:r>
          </a:p>
        </p:txBody>
      </p:sp>
      <p:sp>
        <p:nvSpPr>
          <p:cNvPr id="17" name="TextBox 16">
            <a:extLst>
              <a:ext uri="{FF2B5EF4-FFF2-40B4-BE49-F238E27FC236}">
                <a16:creationId xmlns:a16="http://schemas.microsoft.com/office/drawing/2014/main" id="{4D8397E0-E9DA-45DF-96A8-525495153BF2}"/>
              </a:ext>
            </a:extLst>
          </p:cNvPr>
          <p:cNvSpPr txBox="1"/>
          <p:nvPr/>
        </p:nvSpPr>
        <p:spPr>
          <a:xfrm>
            <a:off x="5750559" y="3307208"/>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Similarity</a:t>
            </a:r>
          </a:p>
        </p:txBody>
      </p:sp>
      <p:sp>
        <p:nvSpPr>
          <p:cNvPr id="18" name="TextBox 17">
            <a:extLst>
              <a:ext uri="{FF2B5EF4-FFF2-40B4-BE49-F238E27FC236}">
                <a16:creationId xmlns:a16="http://schemas.microsoft.com/office/drawing/2014/main" id="{48F74CB5-4AD5-478E-824D-D660A32D492D}"/>
              </a:ext>
            </a:extLst>
          </p:cNvPr>
          <p:cNvSpPr txBox="1"/>
          <p:nvPr/>
        </p:nvSpPr>
        <p:spPr>
          <a:xfrm>
            <a:off x="5750559" y="3968930"/>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100%</a:t>
            </a:r>
          </a:p>
        </p:txBody>
      </p:sp>
      <p:sp>
        <p:nvSpPr>
          <p:cNvPr id="19" name="TextBox 18">
            <a:extLst>
              <a:ext uri="{FF2B5EF4-FFF2-40B4-BE49-F238E27FC236}">
                <a16:creationId xmlns:a16="http://schemas.microsoft.com/office/drawing/2014/main" id="{CAF17A5E-A703-4354-A88A-DABBB9D6310C}"/>
              </a:ext>
            </a:extLst>
          </p:cNvPr>
          <p:cNvSpPr txBox="1"/>
          <p:nvPr/>
        </p:nvSpPr>
        <p:spPr>
          <a:xfrm>
            <a:off x="5795009" y="4432195"/>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16%</a:t>
            </a:r>
          </a:p>
        </p:txBody>
      </p:sp>
      <p:sp>
        <p:nvSpPr>
          <p:cNvPr id="20" name="TextBox 19">
            <a:extLst>
              <a:ext uri="{FF2B5EF4-FFF2-40B4-BE49-F238E27FC236}">
                <a16:creationId xmlns:a16="http://schemas.microsoft.com/office/drawing/2014/main" id="{8C813DA1-5414-44A5-B006-9BF1B2BA2C6C}"/>
              </a:ext>
            </a:extLst>
          </p:cNvPr>
          <p:cNvSpPr txBox="1"/>
          <p:nvPr/>
        </p:nvSpPr>
        <p:spPr>
          <a:xfrm>
            <a:off x="5750559" y="4831253"/>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Average</a:t>
            </a:r>
          </a:p>
        </p:txBody>
      </p:sp>
      <p:sp>
        <p:nvSpPr>
          <p:cNvPr id="21" name="TextBox 20">
            <a:extLst>
              <a:ext uri="{FF2B5EF4-FFF2-40B4-BE49-F238E27FC236}">
                <a16:creationId xmlns:a16="http://schemas.microsoft.com/office/drawing/2014/main" id="{F96111B1-70E6-439C-8CE8-F5F13614046D}"/>
              </a:ext>
            </a:extLst>
          </p:cNvPr>
          <p:cNvSpPr txBox="1"/>
          <p:nvPr/>
        </p:nvSpPr>
        <p:spPr>
          <a:xfrm>
            <a:off x="5795009" y="5293972"/>
            <a:ext cx="4805682"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100%</a:t>
            </a:r>
          </a:p>
        </p:txBody>
      </p:sp>
      <p:sp>
        <p:nvSpPr>
          <p:cNvPr id="22" name="TextBox 21">
            <a:extLst>
              <a:ext uri="{FF2B5EF4-FFF2-40B4-BE49-F238E27FC236}">
                <a16:creationId xmlns:a16="http://schemas.microsoft.com/office/drawing/2014/main" id="{08B6938A-D557-41B1-B114-225C2E1D0FBA}"/>
              </a:ext>
            </a:extLst>
          </p:cNvPr>
          <p:cNvSpPr txBox="1"/>
          <p:nvPr/>
        </p:nvSpPr>
        <p:spPr>
          <a:xfrm>
            <a:off x="5833109" y="5287979"/>
            <a:ext cx="4805682"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58%</a:t>
            </a:r>
          </a:p>
        </p:txBody>
      </p:sp>
    </p:spTree>
    <p:extLst>
      <p:ext uri="{BB962C8B-B14F-4D97-AF65-F5344CB8AC3E}">
        <p14:creationId xmlns:p14="http://schemas.microsoft.com/office/powerpoint/2010/main" val="12656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3"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4"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5" grpId="0"/>
      <p:bldP spid="16" grpId="0"/>
      <p:bldP spid="18" grpId="0"/>
      <p:bldP spid="18" grpId="1"/>
      <p:bldP spid="18" grpId="2"/>
      <p:bldP spid="18" grpId="3"/>
      <p:bldP spid="18" grpId="4"/>
      <p:bldP spid="19" grpId="0"/>
      <p:bldP spid="19" grpId="1"/>
      <p:bldP spid="21" grpId="0"/>
      <p:bldP spid="21" grpId="1"/>
      <p:bldP spid="21" grpId="2"/>
      <p:bldP spid="22" grpId="0"/>
      <p:bldP spid="2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Averages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a:t>
            </a:r>
            <a:r>
              <a:rPr lang="en-GB" sz="2000">
                <a:latin typeface="Times New Roman" panose="02020603050405020304" pitchFamily="18" charset="0"/>
                <a:cs typeface="Times New Roman" panose="02020603050405020304" pitchFamily="18" charset="0"/>
              </a:rPr>
              <a:t>data were </a:t>
            </a:r>
            <a:r>
              <a:rPr lang="en-GB" sz="2000" dirty="0">
                <a:latin typeface="Times New Roman" panose="02020603050405020304" pitchFamily="18" charset="0"/>
                <a:cs typeface="Times New Roman" panose="02020603050405020304" pitchFamily="18" charset="0"/>
              </a:rPr>
              <a:t>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pic>
        <p:nvPicPr>
          <p:cNvPr id="7" name="Picture 6">
            <a:extLst>
              <a:ext uri="{FF2B5EF4-FFF2-40B4-BE49-F238E27FC236}">
                <a16:creationId xmlns:a16="http://schemas.microsoft.com/office/drawing/2014/main" id="{9BF1E2DD-C320-4064-97FB-64F7304CC1C5}"/>
              </a:ext>
            </a:extLst>
          </p:cNvPr>
          <p:cNvPicPr>
            <a:picLocks noChangeAspect="1"/>
          </p:cNvPicPr>
          <p:nvPr/>
        </p:nvPicPr>
        <p:blipFill rotWithShape="1">
          <a:blip r:embed="rId3"/>
          <a:srcRect l="-767" t="2449" r="767"/>
          <a:stretch/>
        </p:blipFill>
        <p:spPr>
          <a:xfrm>
            <a:off x="8153400" y="1825625"/>
            <a:ext cx="3724275" cy="3289300"/>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 - EDA</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76557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 - Task &amp; Library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a:t>SEC</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Distinctly not a prebuilt chatbot library. Spacy only intends to be a framework for NLP centric projects (such as chatbots) to build from</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a:t>SEC</a:t>
            </a:r>
          </a:p>
        </p:txBody>
      </p:sp>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Building a Simple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69068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80" y="319418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764535" y="2595822"/>
            <a:ext cx="3717154"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715572" y="3105750"/>
            <a:ext cx="381508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8377877" y="4606331"/>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61306" y="3699154"/>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8377876" y="5178162"/>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9457372" y="1634012"/>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a:p>
            <a:r>
              <a:rPr lang="en-GB" sz="2000" dirty="0">
                <a:latin typeface="Times New Roman" panose="02020603050405020304" pitchFamily="18" charset="0"/>
                <a:cs typeface="Times New Roman" panose="02020603050405020304" pitchFamily="18" charset="0"/>
              </a:rPr>
              <a:t>Due to this being a test of the library, little EDA or pre-processing was conducted.</a:t>
            </a:r>
          </a:p>
        </p:txBody>
      </p:sp>
    </p:spTree>
    <p:extLst>
      <p:ext uri="{BB962C8B-B14F-4D97-AF65-F5344CB8AC3E}">
        <p14:creationId xmlns:p14="http://schemas.microsoft.com/office/powerpoint/2010/main" val="17545840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1150</Words>
  <Application>Microsoft Office PowerPoint</Application>
  <PresentationFormat>Widescreen</PresentationFormat>
  <Paragraphs>94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Custom Design</vt:lpstr>
      <vt:lpstr>Building a Python Customer-Service Chatbot</vt:lpstr>
      <vt:lpstr>Problem Analysis - Task &amp; Library Analysis</vt:lpstr>
      <vt:lpstr>Customer Service Chatbot</vt:lpstr>
      <vt:lpstr>Spacy</vt:lpstr>
      <vt:lpstr>“Doc” Objects</vt:lpstr>
      <vt:lpstr>Spacy Similarity</vt:lpstr>
      <vt:lpstr>Building a Simple Question Classifier in Spacy</vt:lpstr>
      <vt:lpstr>Simple Implementation</vt:lpstr>
      <vt:lpstr>Extended Implementation</vt:lpstr>
      <vt:lpstr>Extended Implementation - Results</vt:lpstr>
      <vt:lpstr>Critical Analysis – Averages Problem</vt:lpstr>
      <vt:lpstr>Critical Analysis – Testing Averages</vt:lpstr>
      <vt:lpstr>Problem Analysis - EDA</vt:lpstr>
      <vt:lpstr>Solution Development</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91</cp:revision>
  <dcterms:created xsi:type="dcterms:W3CDTF">2022-04-14T15:14:03Z</dcterms:created>
  <dcterms:modified xsi:type="dcterms:W3CDTF">2022-05-11T12:50:11Z</dcterms:modified>
</cp:coreProperties>
</file>