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handoutMasterIdLst>
    <p:handoutMasterId r:id="rId25"/>
  </p:handoutMasterIdLst>
  <p:sldIdLst>
    <p:sldId id="256" r:id="rId2"/>
    <p:sldId id="271" r:id="rId3"/>
    <p:sldId id="272" r:id="rId4"/>
    <p:sldId id="260" r:id="rId5"/>
    <p:sldId id="261" r:id="rId6"/>
    <p:sldId id="264" r:id="rId7"/>
    <p:sldId id="281" r:id="rId8"/>
    <p:sldId id="262" r:id="rId9"/>
    <p:sldId id="263" r:id="rId10"/>
    <p:sldId id="265" r:id="rId11"/>
    <p:sldId id="266" r:id="rId12"/>
    <p:sldId id="268" r:id="rId13"/>
    <p:sldId id="269" r:id="rId14"/>
    <p:sldId id="283" r:id="rId15"/>
    <p:sldId id="284" r:id="rId16"/>
    <p:sldId id="273" r:id="rId17"/>
    <p:sldId id="276" r:id="rId18"/>
    <p:sldId id="277" r:id="rId19"/>
    <p:sldId id="278" r:id="rId20"/>
    <p:sldId id="285" r:id="rId21"/>
    <p:sldId id="275"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0B2110D-93E5-46C3-A97C-3F0A8EAA1A7B}">
          <p14:sldIdLst>
            <p14:sldId id="256"/>
            <p14:sldId id="271"/>
            <p14:sldId id="272"/>
            <p14:sldId id="260"/>
            <p14:sldId id="261"/>
            <p14:sldId id="264"/>
            <p14:sldId id="281"/>
            <p14:sldId id="262"/>
            <p14:sldId id="263"/>
            <p14:sldId id="265"/>
            <p14:sldId id="266"/>
            <p14:sldId id="268"/>
            <p14:sldId id="269"/>
            <p14:sldId id="283"/>
            <p14:sldId id="284"/>
            <p14:sldId id="273"/>
            <p14:sldId id="276"/>
            <p14:sldId id="277"/>
            <p14:sldId id="278"/>
            <p14:sldId id="285"/>
            <p14:sldId id="275"/>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2374" autoAdjust="0"/>
  </p:normalViewPr>
  <p:slideViewPr>
    <p:cSldViewPr snapToGrid="0">
      <p:cViewPr varScale="1">
        <p:scale>
          <a:sx n="94" d="100"/>
          <a:sy n="94" d="100"/>
        </p:scale>
        <p:origin x="1194" y="7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E2C9BD-D070-4437-9293-FA590DDBCF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1CC074ED-4A88-407A-9523-472D2028974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DF2B0D-01F9-40A6-83B8-CA688E599BFE}" type="datetimeFigureOut">
              <a:rPr lang="en-GB" smtClean="0"/>
              <a:t>13/05/2022</a:t>
            </a:fld>
            <a:endParaRPr lang="en-GB"/>
          </a:p>
        </p:txBody>
      </p:sp>
      <p:sp>
        <p:nvSpPr>
          <p:cNvPr id="4" name="Footer Placeholder 3">
            <a:extLst>
              <a:ext uri="{FF2B5EF4-FFF2-40B4-BE49-F238E27FC236}">
                <a16:creationId xmlns:a16="http://schemas.microsoft.com/office/drawing/2014/main" id="{05B28972-0EA1-40F5-89C6-CE81F4A773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E374B485-F8CA-4D81-BD03-C49359001E1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3E890F-436A-49D8-8C66-67533ADA8DDF}" type="slidenum">
              <a:rPr lang="en-GB" smtClean="0"/>
              <a:t>‹#›</a:t>
            </a:fld>
            <a:endParaRPr lang="en-GB"/>
          </a:p>
        </p:txBody>
      </p:sp>
    </p:spTree>
    <p:extLst>
      <p:ext uri="{BB962C8B-B14F-4D97-AF65-F5344CB8AC3E}">
        <p14:creationId xmlns:p14="http://schemas.microsoft.com/office/powerpoint/2010/main" val="5754533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411E22-B9AA-407B-9F29-B3EBA7D89382}" type="datetimeFigureOut">
              <a:rPr lang="en-GB" smtClean="0"/>
              <a:t>13/05/2022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9D5347-B203-4D7E-8C0C-C0F523BBFB73}" type="slidenum">
              <a:rPr lang="en-GB" smtClean="0"/>
              <a:t>‹#›</a:t>
            </a:fld>
            <a:endParaRPr lang="en-GB"/>
          </a:p>
        </p:txBody>
      </p:sp>
    </p:spTree>
    <p:extLst>
      <p:ext uri="{BB962C8B-B14F-4D97-AF65-F5344CB8AC3E}">
        <p14:creationId xmlns:p14="http://schemas.microsoft.com/office/powerpoint/2010/main" val="2356426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Went about this project in a strange order:</a:t>
            </a:r>
          </a:p>
          <a:p>
            <a:r>
              <a:rPr lang="en-GB" dirty="0"/>
              <a:t>Problem Analysis &amp; Libraries</a:t>
            </a:r>
          </a:p>
          <a:p>
            <a:r>
              <a:rPr lang="en-GB" dirty="0"/>
              <a:t>Solution Development</a:t>
            </a:r>
          </a:p>
          <a:p>
            <a:r>
              <a:rPr lang="en-GB" dirty="0"/>
              <a:t>EDA &amp; </a:t>
            </a:r>
            <a:r>
              <a:rPr lang="en-GB" dirty="0" err="1"/>
              <a:t>Preprocessing</a:t>
            </a:r>
            <a:endParaRPr lang="en-GB" dirty="0"/>
          </a:p>
          <a:p>
            <a:r>
              <a:rPr lang="en-GB" dirty="0"/>
              <a:t>Evaluation &amp; Refinement</a:t>
            </a:r>
          </a:p>
        </p:txBody>
      </p:sp>
      <p:sp>
        <p:nvSpPr>
          <p:cNvPr id="4" name="Slide Number Placeholder 3"/>
          <p:cNvSpPr>
            <a:spLocks noGrp="1"/>
          </p:cNvSpPr>
          <p:nvPr>
            <p:ph type="sldNum" sz="quarter" idx="5"/>
          </p:nvPr>
        </p:nvSpPr>
        <p:spPr/>
        <p:txBody>
          <a:bodyPr/>
          <a:lstStyle/>
          <a:p>
            <a:fld id="{6A9D5347-B203-4D7E-8C0C-C0F523BBFB73}" type="slidenum">
              <a:rPr lang="en-GB" smtClean="0"/>
              <a:t>1</a:t>
            </a:fld>
            <a:endParaRPr lang="en-GB"/>
          </a:p>
        </p:txBody>
      </p:sp>
    </p:spTree>
    <p:extLst>
      <p:ext uri="{BB962C8B-B14F-4D97-AF65-F5344CB8AC3E}">
        <p14:creationId xmlns:p14="http://schemas.microsoft.com/office/powerpoint/2010/main" val="21223846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Introduce problem – since spacy uses averages as its measure of overall similarity, is it possible that the model will become less effective the more training data it receives?</a:t>
            </a:r>
          </a:p>
          <a:p>
            <a:r>
              <a:rPr lang="en-GB" dirty="0"/>
              <a:t>State that this is an example and not how spacy works really</a:t>
            </a:r>
          </a:p>
          <a:p>
            <a:endParaRPr lang="en-GB" dirty="0"/>
          </a:p>
        </p:txBody>
      </p:sp>
      <p:sp>
        <p:nvSpPr>
          <p:cNvPr id="4" name="Slide Number Placeholder 3"/>
          <p:cNvSpPr>
            <a:spLocks noGrp="1"/>
          </p:cNvSpPr>
          <p:nvPr>
            <p:ph type="sldNum" sz="quarter" idx="5"/>
          </p:nvPr>
        </p:nvSpPr>
        <p:spPr/>
        <p:txBody>
          <a:bodyPr/>
          <a:lstStyle/>
          <a:p>
            <a:fld id="{6A9D5347-B203-4D7E-8C0C-C0F523BBFB73}" type="slidenum">
              <a:rPr lang="en-GB" smtClean="0"/>
              <a:t>12</a:t>
            </a:fld>
            <a:endParaRPr lang="en-GB"/>
          </a:p>
        </p:txBody>
      </p:sp>
    </p:spTree>
    <p:extLst>
      <p:ext uri="{BB962C8B-B14F-4D97-AF65-F5344CB8AC3E}">
        <p14:creationId xmlns:p14="http://schemas.microsoft.com/office/powerpoint/2010/main" val="2292058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X is the proportion of training data (20% to 70%). Y is the accuracy score in percentage</a:t>
            </a:r>
          </a:p>
        </p:txBody>
      </p:sp>
      <p:sp>
        <p:nvSpPr>
          <p:cNvPr id="4" name="Slide Number Placeholder 3"/>
          <p:cNvSpPr>
            <a:spLocks noGrp="1"/>
          </p:cNvSpPr>
          <p:nvPr>
            <p:ph type="sldNum" sz="quarter" idx="5"/>
          </p:nvPr>
        </p:nvSpPr>
        <p:spPr/>
        <p:txBody>
          <a:bodyPr/>
          <a:lstStyle/>
          <a:p>
            <a:fld id="{6A9D5347-B203-4D7E-8C0C-C0F523BBFB73}" type="slidenum">
              <a:rPr lang="en-GB" smtClean="0"/>
              <a:t>13</a:t>
            </a:fld>
            <a:endParaRPr lang="en-GB"/>
          </a:p>
        </p:txBody>
      </p:sp>
    </p:spTree>
    <p:extLst>
      <p:ext uri="{BB962C8B-B14F-4D97-AF65-F5344CB8AC3E}">
        <p14:creationId xmlns:p14="http://schemas.microsoft.com/office/powerpoint/2010/main" val="2246351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9D5347-B203-4D7E-8C0C-C0F523BBFB73}" type="slidenum">
              <a:rPr lang="en-GB" smtClean="0"/>
              <a:t>14</a:t>
            </a:fld>
            <a:endParaRPr lang="en-GB"/>
          </a:p>
        </p:txBody>
      </p:sp>
    </p:spTree>
    <p:extLst>
      <p:ext uri="{BB962C8B-B14F-4D97-AF65-F5344CB8AC3E}">
        <p14:creationId xmlns:p14="http://schemas.microsoft.com/office/powerpoint/2010/main" val="1718622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9D5347-B203-4D7E-8C0C-C0F523BBFB73}" type="slidenum">
              <a:rPr lang="en-GB" smtClean="0"/>
              <a:t>15</a:t>
            </a:fld>
            <a:endParaRPr lang="en-GB"/>
          </a:p>
        </p:txBody>
      </p:sp>
    </p:spTree>
    <p:extLst>
      <p:ext uri="{BB962C8B-B14F-4D97-AF65-F5344CB8AC3E}">
        <p14:creationId xmlns:p14="http://schemas.microsoft.com/office/powerpoint/2010/main" val="2122289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solution developed previously has proven sufficient to build a model from, but requires a more suitable dataset to work from.</a:t>
            </a:r>
          </a:p>
        </p:txBody>
      </p:sp>
      <p:sp>
        <p:nvSpPr>
          <p:cNvPr id="4" name="Slide Number Placeholder 3"/>
          <p:cNvSpPr>
            <a:spLocks noGrp="1"/>
          </p:cNvSpPr>
          <p:nvPr>
            <p:ph type="sldNum" sz="quarter" idx="5"/>
          </p:nvPr>
        </p:nvSpPr>
        <p:spPr/>
        <p:txBody>
          <a:bodyPr/>
          <a:lstStyle/>
          <a:p>
            <a:fld id="{6A9D5347-B203-4D7E-8C0C-C0F523BBFB73}" type="slidenum">
              <a:rPr lang="en-GB" smtClean="0"/>
              <a:t>16</a:t>
            </a:fld>
            <a:endParaRPr lang="en-GB"/>
          </a:p>
        </p:txBody>
      </p:sp>
    </p:spTree>
    <p:extLst>
      <p:ext uri="{BB962C8B-B14F-4D97-AF65-F5344CB8AC3E}">
        <p14:creationId xmlns:p14="http://schemas.microsoft.com/office/powerpoint/2010/main" val="1246231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Talk about the datasets in use and how they were flawed</a:t>
            </a:r>
          </a:p>
        </p:txBody>
      </p:sp>
      <p:sp>
        <p:nvSpPr>
          <p:cNvPr id="4" name="Slide Number Placeholder 3"/>
          <p:cNvSpPr>
            <a:spLocks noGrp="1"/>
          </p:cNvSpPr>
          <p:nvPr>
            <p:ph type="sldNum" sz="quarter" idx="5"/>
          </p:nvPr>
        </p:nvSpPr>
        <p:spPr/>
        <p:txBody>
          <a:bodyPr/>
          <a:lstStyle/>
          <a:p>
            <a:fld id="{6A9D5347-B203-4D7E-8C0C-C0F523BBFB73}" type="slidenum">
              <a:rPr lang="en-GB" smtClean="0"/>
              <a:t>17</a:t>
            </a:fld>
            <a:endParaRPr lang="en-GB"/>
          </a:p>
        </p:txBody>
      </p:sp>
    </p:spTree>
    <p:extLst>
      <p:ext uri="{BB962C8B-B14F-4D97-AF65-F5344CB8AC3E}">
        <p14:creationId xmlns:p14="http://schemas.microsoft.com/office/powerpoint/2010/main" val="4167444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9D5347-B203-4D7E-8C0C-C0F523BBFB73}" type="slidenum">
              <a:rPr lang="en-GB" smtClean="0"/>
              <a:t>18</a:t>
            </a:fld>
            <a:endParaRPr lang="en-GB"/>
          </a:p>
        </p:txBody>
      </p:sp>
    </p:spTree>
    <p:extLst>
      <p:ext uri="{BB962C8B-B14F-4D97-AF65-F5344CB8AC3E}">
        <p14:creationId xmlns:p14="http://schemas.microsoft.com/office/powerpoint/2010/main" val="538851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9D5347-B203-4D7E-8C0C-C0F523BBFB73}" type="slidenum">
              <a:rPr lang="en-GB" smtClean="0"/>
              <a:t>19</a:t>
            </a:fld>
            <a:endParaRPr lang="en-GB"/>
          </a:p>
        </p:txBody>
      </p:sp>
    </p:spTree>
    <p:extLst>
      <p:ext uri="{BB962C8B-B14F-4D97-AF65-F5344CB8AC3E}">
        <p14:creationId xmlns:p14="http://schemas.microsoft.com/office/powerpoint/2010/main" val="677946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9D5347-B203-4D7E-8C0C-C0F523BBFB73}" type="slidenum">
              <a:rPr lang="en-GB" smtClean="0"/>
              <a:t>20</a:t>
            </a:fld>
            <a:endParaRPr lang="en-GB"/>
          </a:p>
        </p:txBody>
      </p:sp>
    </p:spTree>
    <p:extLst>
      <p:ext uri="{BB962C8B-B14F-4D97-AF65-F5344CB8AC3E}">
        <p14:creationId xmlns:p14="http://schemas.microsoft.com/office/powerpoint/2010/main" val="3204226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 = percent accuracy for this test</a:t>
            </a:r>
          </a:p>
        </p:txBody>
      </p:sp>
      <p:sp>
        <p:nvSpPr>
          <p:cNvPr id="4" name="Slide Number Placeholder 3"/>
          <p:cNvSpPr>
            <a:spLocks noGrp="1"/>
          </p:cNvSpPr>
          <p:nvPr>
            <p:ph type="sldNum" sz="quarter" idx="5"/>
          </p:nvPr>
        </p:nvSpPr>
        <p:spPr/>
        <p:txBody>
          <a:bodyPr/>
          <a:lstStyle/>
          <a:p>
            <a:fld id="{6A9D5347-B203-4D7E-8C0C-C0F523BBFB73}" type="slidenum">
              <a:rPr lang="en-GB" smtClean="0"/>
              <a:t>22</a:t>
            </a:fld>
            <a:endParaRPr lang="en-GB"/>
          </a:p>
        </p:txBody>
      </p:sp>
    </p:spTree>
    <p:extLst>
      <p:ext uri="{BB962C8B-B14F-4D97-AF65-F5344CB8AC3E}">
        <p14:creationId xmlns:p14="http://schemas.microsoft.com/office/powerpoint/2010/main" val="2941328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Generative chatbots can be used to create conversations, a feature that can be extended by the incorporation of systems like memory, however due to the fact they are only attempting to replicate human speech, not logic, they are often not suited to tasks that require a specific answer.</a:t>
            </a:r>
          </a:p>
          <a:p>
            <a:endParaRPr lang="en-GB" dirty="0"/>
          </a:p>
          <a:p>
            <a:r>
              <a:rPr lang="en-GB" dirty="0"/>
              <a:t>Retrieval chatbots are less dynamic than generative chatbots but are superior when dealing with questions that require logic. </a:t>
            </a:r>
          </a:p>
        </p:txBody>
      </p:sp>
      <p:sp>
        <p:nvSpPr>
          <p:cNvPr id="4" name="Slide Number Placeholder 3"/>
          <p:cNvSpPr>
            <a:spLocks noGrp="1"/>
          </p:cNvSpPr>
          <p:nvPr>
            <p:ph type="sldNum" sz="quarter" idx="5"/>
          </p:nvPr>
        </p:nvSpPr>
        <p:spPr/>
        <p:txBody>
          <a:bodyPr/>
          <a:lstStyle/>
          <a:p>
            <a:fld id="{6A9D5347-B203-4D7E-8C0C-C0F523BBFB73}" type="slidenum">
              <a:rPr lang="en-GB" smtClean="0"/>
              <a:t>3</a:t>
            </a:fld>
            <a:endParaRPr lang="en-GB"/>
          </a:p>
        </p:txBody>
      </p:sp>
    </p:spTree>
    <p:extLst>
      <p:ext uri="{BB962C8B-B14F-4D97-AF65-F5344CB8AC3E}">
        <p14:creationId xmlns:p14="http://schemas.microsoft.com/office/powerpoint/2010/main" val="4006503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Combine this and DOC?</a:t>
            </a:r>
          </a:p>
        </p:txBody>
      </p:sp>
      <p:sp>
        <p:nvSpPr>
          <p:cNvPr id="4" name="Slide Number Placeholder 3"/>
          <p:cNvSpPr>
            <a:spLocks noGrp="1"/>
          </p:cNvSpPr>
          <p:nvPr>
            <p:ph type="sldNum" sz="quarter" idx="5"/>
          </p:nvPr>
        </p:nvSpPr>
        <p:spPr/>
        <p:txBody>
          <a:bodyPr/>
          <a:lstStyle/>
          <a:p>
            <a:fld id="{6A9D5347-B203-4D7E-8C0C-C0F523BBFB73}" type="slidenum">
              <a:rPr lang="en-GB" smtClean="0"/>
              <a:t>4</a:t>
            </a:fld>
            <a:endParaRPr lang="en-GB"/>
          </a:p>
        </p:txBody>
      </p:sp>
    </p:spTree>
    <p:extLst>
      <p:ext uri="{BB962C8B-B14F-4D97-AF65-F5344CB8AC3E}">
        <p14:creationId xmlns:p14="http://schemas.microsoft.com/office/powerpoint/2010/main" val="3673281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https://spacy.io/usage/visualizers</a:t>
            </a:r>
          </a:p>
        </p:txBody>
      </p:sp>
      <p:sp>
        <p:nvSpPr>
          <p:cNvPr id="4" name="Slide Number Placeholder 3"/>
          <p:cNvSpPr>
            <a:spLocks noGrp="1"/>
          </p:cNvSpPr>
          <p:nvPr>
            <p:ph type="sldNum" sz="quarter" idx="5"/>
          </p:nvPr>
        </p:nvSpPr>
        <p:spPr/>
        <p:txBody>
          <a:bodyPr/>
          <a:lstStyle/>
          <a:p>
            <a:fld id="{6A9D5347-B203-4D7E-8C0C-C0F523BBFB73}" type="slidenum">
              <a:rPr lang="en-GB" smtClean="0"/>
              <a:t>5</a:t>
            </a:fld>
            <a:endParaRPr lang="en-GB"/>
          </a:p>
        </p:txBody>
      </p:sp>
    </p:spTree>
    <p:extLst>
      <p:ext uri="{BB962C8B-B14F-4D97-AF65-F5344CB8AC3E}">
        <p14:creationId xmlns:p14="http://schemas.microsoft.com/office/powerpoint/2010/main" val="3159665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https://en.wikipedia.org/wiki/Cosine_similarity</a:t>
            </a:r>
          </a:p>
          <a:p>
            <a:r>
              <a:rPr lang="en-GB" dirty="0"/>
              <a:t>https://datascience-enthusiast.com/DL/Operations_on_word_vectors.html</a:t>
            </a:r>
          </a:p>
        </p:txBody>
      </p:sp>
      <p:sp>
        <p:nvSpPr>
          <p:cNvPr id="4" name="Slide Number Placeholder 3"/>
          <p:cNvSpPr>
            <a:spLocks noGrp="1"/>
          </p:cNvSpPr>
          <p:nvPr>
            <p:ph type="sldNum" sz="quarter" idx="5"/>
          </p:nvPr>
        </p:nvSpPr>
        <p:spPr/>
        <p:txBody>
          <a:bodyPr/>
          <a:lstStyle/>
          <a:p>
            <a:fld id="{6A9D5347-B203-4D7E-8C0C-C0F523BBFB73}" type="slidenum">
              <a:rPr lang="en-GB" smtClean="0"/>
              <a:t>6</a:t>
            </a:fld>
            <a:endParaRPr lang="en-GB"/>
          </a:p>
        </p:txBody>
      </p:sp>
    </p:spTree>
    <p:extLst>
      <p:ext uri="{BB962C8B-B14F-4D97-AF65-F5344CB8AC3E}">
        <p14:creationId xmlns:p14="http://schemas.microsoft.com/office/powerpoint/2010/main" val="3687427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9D5347-B203-4D7E-8C0C-C0F523BBFB73}" type="slidenum">
              <a:rPr lang="en-GB" smtClean="0"/>
              <a:t>8</a:t>
            </a:fld>
            <a:endParaRPr lang="en-GB"/>
          </a:p>
        </p:txBody>
      </p:sp>
    </p:spTree>
    <p:extLst>
      <p:ext uri="{BB962C8B-B14F-4D97-AF65-F5344CB8AC3E}">
        <p14:creationId xmlns:p14="http://schemas.microsoft.com/office/powerpoint/2010/main" val="538542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9D5347-B203-4D7E-8C0C-C0F523BBFB73}" type="slidenum">
              <a:rPr lang="en-GB" smtClean="0"/>
              <a:t>9</a:t>
            </a:fld>
            <a:endParaRPr lang="en-GB"/>
          </a:p>
        </p:txBody>
      </p:sp>
    </p:spTree>
    <p:extLst>
      <p:ext uri="{BB962C8B-B14F-4D97-AF65-F5344CB8AC3E}">
        <p14:creationId xmlns:p14="http://schemas.microsoft.com/office/powerpoint/2010/main" val="3701822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https://www.kaggle.com/thoughtvector/customer-support-on-twitter</a:t>
            </a:r>
          </a:p>
        </p:txBody>
      </p:sp>
      <p:sp>
        <p:nvSpPr>
          <p:cNvPr id="4" name="Slide Number Placeholder 3"/>
          <p:cNvSpPr>
            <a:spLocks noGrp="1"/>
          </p:cNvSpPr>
          <p:nvPr>
            <p:ph type="sldNum" sz="quarter" idx="5"/>
          </p:nvPr>
        </p:nvSpPr>
        <p:spPr/>
        <p:txBody>
          <a:bodyPr/>
          <a:lstStyle/>
          <a:p>
            <a:fld id="{6A9D5347-B203-4D7E-8C0C-C0F523BBFB73}" type="slidenum">
              <a:rPr lang="en-GB" smtClean="0"/>
              <a:t>10</a:t>
            </a:fld>
            <a:endParaRPr lang="en-GB"/>
          </a:p>
        </p:txBody>
      </p:sp>
    </p:spTree>
    <p:extLst>
      <p:ext uri="{BB962C8B-B14F-4D97-AF65-F5344CB8AC3E}">
        <p14:creationId xmlns:p14="http://schemas.microsoft.com/office/powerpoint/2010/main" val="68419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that up to this point all items have used the small English dataset, whereas second test used the large English dataset)</a:t>
            </a:r>
          </a:p>
        </p:txBody>
      </p:sp>
      <p:sp>
        <p:nvSpPr>
          <p:cNvPr id="4" name="Slide Number Placeholder 3"/>
          <p:cNvSpPr>
            <a:spLocks noGrp="1"/>
          </p:cNvSpPr>
          <p:nvPr>
            <p:ph type="sldNum" sz="quarter" idx="5"/>
          </p:nvPr>
        </p:nvSpPr>
        <p:spPr/>
        <p:txBody>
          <a:bodyPr/>
          <a:lstStyle/>
          <a:p>
            <a:fld id="{6A9D5347-B203-4D7E-8C0C-C0F523BBFB73}" type="slidenum">
              <a:rPr lang="en-GB" smtClean="0"/>
              <a:t>11</a:t>
            </a:fld>
            <a:endParaRPr lang="en-GB"/>
          </a:p>
        </p:txBody>
      </p:sp>
    </p:spTree>
    <p:extLst>
      <p:ext uri="{BB962C8B-B14F-4D97-AF65-F5344CB8AC3E}">
        <p14:creationId xmlns:p14="http://schemas.microsoft.com/office/powerpoint/2010/main" val="1001362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1BFF-8F82-49E1-AA59-05DA3B5B81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EC5A366-F61F-4008-802C-FC4BA548D6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CF034F3-B1AC-4C0C-9296-AB0A1285F7FD}"/>
              </a:ext>
            </a:extLst>
          </p:cNvPr>
          <p:cNvSpPr>
            <a:spLocks noGrp="1"/>
          </p:cNvSpPr>
          <p:nvPr>
            <p:ph type="dt" sz="half" idx="10"/>
          </p:nvPr>
        </p:nvSpPr>
        <p:spPr/>
        <p:txBody>
          <a:bodyPr/>
          <a:lstStyle/>
          <a:p>
            <a:fld id="{AE0F6D4B-2242-4C15-9B1F-EB67BC7C3CD1}" type="datetime1">
              <a:rPr lang="en-GB" smtClean="0"/>
              <a:t>13/05/2022</a:t>
            </a:fld>
            <a:endParaRPr lang="en-GB"/>
          </a:p>
        </p:txBody>
      </p:sp>
      <p:sp>
        <p:nvSpPr>
          <p:cNvPr id="5" name="Footer Placeholder 4">
            <a:extLst>
              <a:ext uri="{FF2B5EF4-FFF2-40B4-BE49-F238E27FC236}">
                <a16:creationId xmlns:a16="http://schemas.microsoft.com/office/drawing/2014/main" id="{6AF4F064-DACF-4522-9025-EEBC71495FA0}"/>
              </a:ext>
            </a:extLst>
          </p:cNvPr>
          <p:cNvSpPr>
            <a:spLocks noGrp="1"/>
          </p:cNvSpPr>
          <p:nvPr>
            <p:ph type="ftr" sz="quarter" idx="11"/>
          </p:nvPr>
        </p:nvSpPr>
        <p:spPr/>
        <p:txBody>
          <a:bodyPr/>
          <a:lstStyle/>
          <a:p>
            <a:r>
              <a:rPr lang="en-GB"/>
              <a:t>SEC</a:t>
            </a:r>
          </a:p>
        </p:txBody>
      </p:sp>
      <p:sp>
        <p:nvSpPr>
          <p:cNvPr id="6" name="Slide Number Placeholder 5">
            <a:extLst>
              <a:ext uri="{FF2B5EF4-FFF2-40B4-BE49-F238E27FC236}">
                <a16:creationId xmlns:a16="http://schemas.microsoft.com/office/drawing/2014/main" id="{30220D85-7358-4828-9576-397F4CAC9DBD}"/>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2557798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BF53-BCCA-40DB-A56B-DF97A2AADB8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7A31BB-80C7-4986-9622-1BAFF959DE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24B0DF3-C823-4E2F-A2FF-CD030F51A4CB}"/>
              </a:ext>
            </a:extLst>
          </p:cNvPr>
          <p:cNvSpPr>
            <a:spLocks noGrp="1"/>
          </p:cNvSpPr>
          <p:nvPr>
            <p:ph type="dt" sz="half" idx="10"/>
          </p:nvPr>
        </p:nvSpPr>
        <p:spPr/>
        <p:txBody>
          <a:bodyPr/>
          <a:lstStyle/>
          <a:p>
            <a:fld id="{148F44C1-1DF0-4D73-AB6D-E462219C56CA}" type="datetime1">
              <a:rPr lang="en-GB" smtClean="0"/>
              <a:t>13/05/2022</a:t>
            </a:fld>
            <a:endParaRPr lang="en-GB"/>
          </a:p>
        </p:txBody>
      </p:sp>
      <p:sp>
        <p:nvSpPr>
          <p:cNvPr id="5" name="Footer Placeholder 4">
            <a:extLst>
              <a:ext uri="{FF2B5EF4-FFF2-40B4-BE49-F238E27FC236}">
                <a16:creationId xmlns:a16="http://schemas.microsoft.com/office/drawing/2014/main" id="{18E37123-1CDA-4569-A9F0-3F255FE883EB}"/>
              </a:ext>
            </a:extLst>
          </p:cNvPr>
          <p:cNvSpPr>
            <a:spLocks noGrp="1"/>
          </p:cNvSpPr>
          <p:nvPr>
            <p:ph type="ftr" sz="quarter" idx="11"/>
          </p:nvPr>
        </p:nvSpPr>
        <p:spPr/>
        <p:txBody>
          <a:bodyPr/>
          <a:lstStyle/>
          <a:p>
            <a:r>
              <a:rPr lang="en-GB"/>
              <a:t>SEC</a:t>
            </a:r>
          </a:p>
        </p:txBody>
      </p:sp>
      <p:sp>
        <p:nvSpPr>
          <p:cNvPr id="6" name="Slide Number Placeholder 5">
            <a:extLst>
              <a:ext uri="{FF2B5EF4-FFF2-40B4-BE49-F238E27FC236}">
                <a16:creationId xmlns:a16="http://schemas.microsoft.com/office/drawing/2014/main" id="{4939AD4E-A297-4114-AC7B-D4DBFCC33F99}"/>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1117014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DBCA4D-58EE-49A0-9673-1424440CAD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59F2359-5BCF-4E1A-8E30-CDD707873E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333FD-E26D-4B5C-8556-6A423FE9A041}"/>
              </a:ext>
            </a:extLst>
          </p:cNvPr>
          <p:cNvSpPr>
            <a:spLocks noGrp="1"/>
          </p:cNvSpPr>
          <p:nvPr>
            <p:ph type="dt" sz="half" idx="10"/>
          </p:nvPr>
        </p:nvSpPr>
        <p:spPr/>
        <p:txBody>
          <a:bodyPr/>
          <a:lstStyle/>
          <a:p>
            <a:fld id="{C3A31CC1-D2D6-4B4E-B0F3-499814EE3B58}" type="datetime1">
              <a:rPr lang="en-GB" smtClean="0"/>
              <a:t>13/05/2022</a:t>
            </a:fld>
            <a:endParaRPr lang="en-GB"/>
          </a:p>
        </p:txBody>
      </p:sp>
      <p:sp>
        <p:nvSpPr>
          <p:cNvPr id="5" name="Footer Placeholder 4">
            <a:extLst>
              <a:ext uri="{FF2B5EF4-FFF2-40B4-BE49-F238E27FC236}">
                <a16:creationId xmlns:a16="http://schemas.microsoft.com/office/drawing/2014/main" id="{DAB3897E-C4D6-4CE7-BB7B-3CF165427C6D}"/>
              </a:ext>
            </a:extLst>
          </p:cNvPr>
          <p:cNvSpPr>
            <a:spLocks noGrp="1"/>
          </p:cNvSpPr>
          <p:nvPr>
            <p:ph type="ftr" sz="quarter" idx="11"/>
          </p:nvPr>
        </p:nvSpPr>
        <p:spPr/>
        <p:txBody>
          <a:bodyPr/>
          <a:lstStyle/>
          <a:p>
            <a:r>
              <a:rPr lang="en-GB"/>
              <a:t>SEC</a:t>
            </a:r>
          </a:p>
        </p:txBody>
      </p:sp>
      <p:sp>
        <p:nvSpPr>
          <p:cNvPr id="6" name="Slide Number Placeholder 5">
            <a:extLst>
              <a:ext uri="{FF2B5EF4-FFF2-40B4-BE49-F238E27FC236}">
                <a16:creationId xmlns:a16="http://schemas.microsoft.com/office/drawing/2014/main" id="{FBFF723C-CEF5-4E1C-BBF9-FF0E5D7C0610}"/>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1788206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DD4D7-FB95-48C2-BB63-6D88DD4F742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9AD0320-DE35-41CE-B1E4-EAB3008108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492B2D6-32EF-4394-99AD-E7A7984C478C}"/>
              </a:ext>
            </a:extLst>
          </p:cNvPr>
          <p:cNvSpPr>
            <a:spLocks noGrp="1"/>
          </p:cNvSpPr>
          <p:nvPr>
            <p:ph type="dt" sz="half" idx="10"/>
          </p:nvPr>
        </p:nvSpPr>
        <p:spPr/>
        <p:txBody>
          <a:bodyPr/>
          <a:lstStyle/>
          <a:p>
            <a:fld id="{A3FF5B57-79BA-4336-9C8C-134BE5A097AD}" type="datetime1">
              <a:rPr lang="en-GB" smtClean="0"/>
              <a:t>13/05/2022</a:t>
            </a:fld>
            <a:endParaRPr lang="en-GB"/>
          </a:p>
        </p:txBody>
      </p:sp>
      <p:sp>
        <p:nvSpPr>
          <p:cNvPr id="5" name="Footer Placeholder 4">
            <a:extLst>
              <a:ext uri="{FF2B5EF4-FFF2-40B4-BE49-F238E27FC236}">
                <a16:creationId xmlns:a16="http://schemas.microsoft.com/office/drawing/2014/main" id="{320827AF-2F45-432A-8D85-C0758262BA85}"/>
              </a:ext>
            </a:extLst>
          </p:cNvPr>
          <p:cNvSpPr>
            <a:spLocks noGrp="1"/>
          </p:cNvSpPr>
          <p:nvPr>
            <p:ph type="ftr" sz="quarter" idx="11"/>
          </p:nvPr>
        </p:nvSpPr>
        <p:spPr/>
        <p:txBody>
          <a:bodyPr/>
          <a:lstStyle/>
          <a:p>
            <a:r>
              <a:rPr lang="en-GB"/>
              <a:t>SEC</a:t>
            </a:r>
          </a:p>
        </p:txBody>
      </p:sp>
      <p:sp>
        <p:nvSpPr>
          <p:cNvPr id="6" name="Slide Number Placeholder 5">
            <a:extLst>
              <a:ext uri="{FF2B5EF4-FFF2-40B4-BE49-F238E27FC236}">
                <a16:creationId xmlns:a16="http://schemas.microsoft.com/office/drawing/2014/main" id="{2707EB9F-105E-4861-99BB-DEE58384193B}"/>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2524547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66B52-912B-4E05-B46D-798995FAE4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85A869D-99E1-451F-8377-BC33DDA26E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3F7DEF-4D27-4EA4-B320-AB17532CBAFC}"/>
              </a:ext>
            </a:extLst>
          </p:cNvPr>
          <p:cNvSpPr>
            <a:spLocks noGrp="1"/>
          </p:cNvSpPr>
          <p:nvPr>
            <p:ph type="dt" sz="half" idx="10"/>
          </p:nvPr>
        </p:nvSpPr>
        <p:spPr/>
        <p:txBody>
          <a:bodyPr/>
          <a:lstStyle/>
          <a:p>
            <a:fld id="{EB67FD68-3457-44CE-AA52-F874EEC85611}" type="datetime1">
              <a:rPr lang="en-GB" smtClean="0"/>
              <a:t>13/05/2022</a:t>
            </a:fld>
            <a:endParaRPr lang="en-GB"/>
          </a:p>
        </p:txBody>
      </p:sp>
      <p:sp>
        <p:nvSpPr>
          <p:cNvPr id="5" name="Footer Placeholder 4">
            <a:extLst>
              <a:ext uri="{FF2B5EF4-FFF2-40B4-BE49-F238E27FC236}">
                <a16:creationId xmlns:a16="http://schemas.microsoft.com/office/drawing/2014/main" id="{0D8729BE-F291-40A2-B8D1-F87128F44D1E}"/>
              </a:ext>
            </a:extLst>
          </p:cNvPr>
          <p:cNvSpPr>
            <a:spLocks noGrp="1"/>
          </p:cNvSpPr>
          <p:nvPr>
            <p:ph type="ftr" sz="quarter" idx="11"/>
          </p:nvPr>
        </p:nvSpPr>
        <p:spPr/>
        <p:txBody>
          <a:bodyPr/>
          <a:lstStyle/>
          <a:p>
            <a:r>
              <a:rPr lang="en-GB"/>
              <a:t>SEC</a:t>
            </a:r>
          </a:p>
        </p:txBody>
      </p:sp>
      <p:sp>
        <p:nvSpPr>
          <p:cNvPr id="6" name="Slide Number Placeholder 5">
            <a:extLst>
              <a:ext uri="{FF2B5EF4-FFF2-40B4-BE49-F238E27FC236}">
                <a16:creationId xmlns:a16="http://schemas.microsoft.com/office/drawing/2014/main" id="{5D6001D8-4D3D-4C2D-B898-FA40414CA161}"/>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3836062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4FBBA-8B84-4C5D-B274-45091EE7FF2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FBA8482-C842-486C-8D52-BE3ACFC7DE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9544928-042E-43D1-81CE-7896340A36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AFC3009-F2C0-4107-BF89-1EFF4E8B648B}"/>
              </a:ext>
            </a:extLst>
          </p:cNvPr>
          <p:cNvSpPr>
            <a:spLocks noGrp="1"/>
          </p:cNvSpPr>
          <p:nvPr>
            <p:ph type="dt" sz="half" idx="10"/>
          </p:nvPr>
        </p:nvSpPr>
        <p:spPr/>
        <p:txBody>
          <a:bodyPr/>
          <a:lstStyle/>
          <a:p>
            <a:fld id="{4BA8742A-D1B6-4DBA-A73E-40DBF03C5B42}" type="datetime1">
              <a:rPr lang="en-GB" smtClean="0"/>
              <a:t>13/05/2022</a:t>
            </a:fld>
            <a:endParaRPr lang="en-GB"/>
          </a:p>
        </p:txBody>
      </p:sp>
      <p:sp>
        <p:nvSpPr>
          <p:cNvPr id="6" name="Footer Placeholder 5">
            <a:extLst>
              <a:ext uri="{FF2B5EF4-FFF2-40B4-BE49-F238E27FC236}">
                <a16:creationId xmlns:a16="http://schemas.microsoft.com/office/drawing/2014/main" id="{E931108C-364E-4FAA-A63D-A32A77A68227}"/>
              </a:ext>
            </a:extLst>
          </p:cNvPr>
          <p:cNvSpPr>
            <a:spLocks noGrp="1"/>
          </p:cNvSpPr>
          <p:nvPr>
            <p:ph type="ftr" sz="quarter" idx="11"/>
          </p:nvPr>
        </p:nvSpPr>
        <p:spPr/>
        <p:txBody>
          <a:bodyPr/>
          <a:lstStyle/>
          <a:p>
            <a:r>
              <a:rPr lang="en-GB"/>
              <a:t>SEC</a:t>
            </a:r>
          </a:p>
        </p:txBody>
      </p:sp>
      <p:sp>
        <p:nvSpPr>
          <p:cNvPr id="7" name="Slide Number Placeholder 6">
            <a:extLst>
              <a:ext uri="{FF2B5EF4-FFF2-40B4-BE49-F238E27FC236}">
                <a16:creationId xmlns:a16="http://schemas.microsoft.com/office/drawing/2014/main" id="{2A7472B1-1ABE-4026-B2A3-01FD0DC0FBBB}"/>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3856049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8D69D-5FED-4150-B88F-A493914D966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8EB1BF5-39D7-43E0-BF45-C1344B7ABD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907565-7141-4794-B342-18E874590D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5129259-DE19-419B-A7B7-5320E315AE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636EB8-AC99-4E63-A931-BA428924B8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58B7828-6318-48DB-BA7D-22A50BA6B33D}"/>
              </a:ext>
            </a:extLst>
          </p:cNvPr>
          <p:cNvSpPr>
            <a:spLocks noGrp="1"/>
          </p:cNvSpPr>
          <p:nvPr>
            <p:ph type="dt" sz="half" idx="10"/>
          </p:nvPr>
        </p:nvSpPr>
        <p:spPr/>
        <p:txBody>
          <a:bodyPr/>
          <a:lstStyle/>
          <a:p>
            <a:fld id="{63FD0926-F3B9-455D-8AA5-A7B7B6009E87}" type="datetime1">
              <a:rPr lang="en-GB" smtClean="0"/>
              <a:t>13/05/2022</a:t>
            </a:fld>
            <a:endParaRPr lang="en-GB"/>
          </a:p>
        </p:txBody>
      </p:sp>
      <p:sp>
        <p:nvSpPr>
          <p:cNvPr id="8" name="Footer Placeholder 7">
            <a:extLst>
              <a:ext uri="{FF2B5EF4-FFF2-40B4-BE49-F238E27FC236}">
                <a16:creationId xmlns:a16="http://schemas.microsoft.com/office/drawing/2014/main" id="{807C286F-0F73-44EB-AC8D-B92ED35C21A1}"/>
              </a:ext>
            </a:extLst>
          </p:cNvPr>
          <p:cNvSpPr>
            <a:spLocks noGrp="1"/>
          </p:cNvSpPr>
          <p:nvPr>
            <p:ph type="ftr" sz="quarter" idx="11"/>
          </p:nvPr>
        </p:nvSpPr>
        <p:spPr/>
        <p:txBody>
          <a:bodyPr/>
          <a:lstStyle/>
          <a:p>
            <a:r>
              <a:rPr lang="en-GB"/>
              <a:t>SEC</a:t>
            </a:r>
          </a:p>
        </p:txBody>
      </p:sp>
      <p:sp>
        <p:nvSpPr>
          <p:cNvPr id="9" name="Slide Number Placeholder 8">
            <a:extLst>
              <a:ext uri="{FF2B5EF4-FFF2-40B4-BE49-F238E27FC236}">
                <a16:creationId xmlns:a16="http://schemas.microsoft.com/office/drawing/2014/main" id="{53F9B146-F6C4-450B-9F51-CFFF4826C811}"/>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2492133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15BE1-78CF-46A0-BE88-E1566C77629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331B07E-2163-4B02-B08E-FE252BB6EB3E}"/>
              </a:ext>
            </a:extLst>
          </p:cNvPr>
          <p:cNvSpPr>
            <a:spLocks noGrp="1"/>
          </p:cNvSpPr>
          <p:nvPr>
            <p:ph type="dt" sz="half" idx="10"/>
          </p:nvPr>
        </p:nvSpPr>
        <p:spPr/>
        <p:txBody>
          <a:bodyPr/>
          <a:lstStyle/>
          <a:p>
            <a:fld id="{4B70B3C0-2F19-4721-874E-D7681BE64C84}" type="datetime1">
              <a:rPr lang="en-GB" smtClean="0"/>
              <a:t>13/05/2022</a:t>
            </a:fld>
            <a:endParaRPr lang="en-GB"/>
          </a:p>
        </p:txBody>
      </p:sp>
      <p:sp>
        <p:nvSpPr>
          <p:cNvPr id="4" name="Footer Placeholder 3">
            <a:extLst>
              <a:ext uri="{FF2B5EF4-FFF2-40B4-BE49-F238E27FC236}">
                <a16:creationId xmlns:a16="http://schemas.microsoft.com/office/drawing/2014/main" id="{97E32006-E328-4DA3-BA92-18170E58B5B1}"/>
              </a:ext>
            </a:extLst>
          </p:cNvPr>
          <p:cNvSpPr>
            <a:spLocks noGrp="1"/>
          </p:cNvSpPr>
          <p:nvPr>
            <p:ph type="ftr" sz="quarter" idx="11"/>
          </p:nvPr>
        </p:nvSpPr>
        <p:spPr/>
        <p:txBody>
          <a:bodyPr/>
          <a:lstStyle/>
          <a:p>
            <a:r>
              <a:rPr lang="en-GB"/>
              <a:t>SEC</a:t>
            </a:r>
          </a:p>
        </p:txBody>
      </p:sp>
      <p:sp>
        <p:nvSpPr>
          <p:cNvPr id="5" name="Slide Number Placeholder 4">
            <a:extLst>
              <a:ext uri="{FF2B5EF4-FFF2-40B4-BE49-F238E27FC236}">
                <a16:creationId xmlns:a16="http://schemas.microsoft.com/office/drawing/2014/main" id="{593E4A6C-783A-4B93-A3A2-CF7D88912F7C}"/>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128434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D09C8C-18C1-46C4-BA5D-B6D2B161582C}"/>
              </a:ext>
            </a:extLst>
          </p:cNvPr>
          <p:cNvSpPr>
            <a:spLocks noGrp="1"/>
          </p:cNvSpPr>
          <p:nvPr>
            <p:ph type="dt" sz="half" idx="10"/>
          </p:nvPr>
        </p:nvSpPr>
        <p:spPr/>
        <p:txBody>
          <a:bodyPr/>
          <a:lstStyle/>
          <a:p>
            <a:fld id="{F65B3172-13F0-475E-AEE3-58D82DD42C69}" type="datetime1">
              <a:rPr lang="en-GB" smtClean="0"/>
              <a:t>13/05/2022</a:t>
            </a:fld>
            <a:endParaRPr lang="en-GB"/>
          </a:p>
        </p:txBody>
      </p:sp>
      <p:sp>
        <p:nvSpPr>
          <p:cNvPr id="3" name="Footer Placeholder 2">
            <a:extLst>
              <a:ext uri="{FF2B5EF4-FFF2-40B4-BE49-F238E27FC236}">
                <a16:creationId xmlns:a16="http://schemas.microsoft.com/office/drawing/2014/main" id="{CECD09AA-2947-458C-8861-ED6105CF65BE}"/>
              </a:ext>
            </a:extLst>
          </p:cNvPr>
          <p:cNvSpPr>
            <a:spLocks noGrp="1"/>
          </p:cNvSpPr>
          <p:nvPr>
            <p:ph type="ftr" sz="quarter" idx="11"/>
          </p:nvPr>
        </p:nvSpPr>
        <p:spPr/>
        <p:txBody>
          <a:bodyPr/>
          <a:lstStyle/>
          <a:p>
            <a:r>
              <a:rPr lang="en-GB"/>
              <a:t>SEC</a:t>
            </a:r>
          </a:p>
        </p:txBody>
      </p:sp>
      <p:sp>
        <p:nvSpPr>
          <p:cNvPr id="4" name="Slide Number Placeholder 3">
            <a:extLst>
              <a:ext uri="{FF2B5EF4-FFF2-40B4-BE49-F238E27FC236}">
                <a16:creationId xmlns:a16="http://schemas.microsoft.com/office/drawing/2014/main" id="{8CD8FB7E-7188-4020-A88D-685C93960B61}"/>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3913644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4929E-7461-4779-985B-A5C170F2F5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7BA0E1A-47BE-4BB8-B61A-5E3BBF2C6C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C2B08A5-2997-4839-9890-FB56436603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71561C-512B-4CEB-A390-4B89BC620893}"/>
              </a:ext>
            </a:extLst>
          </p:cNvPr>
          <p:cNvSpPr>
            <a:spLocks noGrp="1"/>
          </p:cNvSpPr>
          <p:nvPr>
            <p:ph type="dt" sz="half" idx="10"/>
          </p:nvPr>
        </p:nvSpPr>
        <p:spPr/>
        <p:txBody>
          <a:bodyPr/>
          <a:lstStyle/>
          <a:p>
            <a:fld id="{6C3F1D32-7E7A-4E80-AF0D-6E255F242C09}" type="datetime1">
              <a:rPr lang="en-GB" smtClean="0"/>
              <a:t>13/05/2022</a:t>
            </a:fld>
            <a:endParaRPr lang="en-GB"/>
          </a:p>
        </p:txBody>
      </p:sp>
      <p:sp>
        <p:nvSpPr>
          <p:cNvPr id="6" name="Footer Placeholder 5">
            <a:extLst>
              <a:ext uri="{FF2B5EF4-FFF2-40B4-BE49-F238E27FC236}">
                <a16:creationId xmlns:a16="http://schemas.microsoft.com/office/drawing/2014/main" id="{282D876C-115A-43F0-8663-A629219CBFED}"/>
              </a:ext>
            </a:extLst>
          </p:cNvPr>
          <p:cNvSpPr>
            <a:spLocks noGrp="1"/>
          </p:cNvSpPr>
          <p:nvPr>
            <p:ph type="ftr" sz="quarter" idx="11"/>
          </p:nvPr>
        </p:nvSpPr>
        <p:spPr/>
        <p:txBody>
          <a:bodyPr/>
          <a:lstStyle/>
          <a:p>
            <a:r>
              <a:rPr lang="en-GB"/>
              <a:t>SEC</a:t>
            </a:r>
          </a:p>
        </p:txBody>
      </p:sp>
      <p:sp>
        <p:nvSpPr>
          <p:cNvPr id="7" name="Slide Number Placeholder 6">
            <a:extLst>
              <a:ext uri="{FF2B5EF4-FFF2-40B4-BE49-F238E27FC236}">
                <a16:creationId xmlns:a16="http://schemas.microsoft.com/office/drawing/2014/main" id="{3A3EF2E7-261C-4D48-B7DF-424612ACE952}"/>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305142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61139-645C-4091-92FC-30BD512FA2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BB02136-C36B-4755-858E-6790034E8E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3CD29EC-37EA-49C9-82D2-B1D5AAC656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8ADC2C-444F-4257-B828-B6237F3CC6ED}"/>
              </a:ext>
            </a:extLst>
          </p:cNvPr>
          <p:cNvSpPr>
            <a:spLocks noGrp="1"/>
          </p:cNvSpPr>
          <p:nvPr>
            <p:ph type="dt" sz="half" idx="10"/>
          </p:nvPr>
        </p:nvSpPr>
        <p:spPr/>
        <p:txBody>
          <a:bodyPr/>
          <a:lstStyle/>
          <a:p>
            <a:fld id="{AD7C149D-3981-4CD0-8858-4DC0837EA971}" type="datetime1">
              <a:rPr lang="en-GB" smtClean="0"/>
              <a:t>13/05/2022</a:t>
            </a:fld>
            <a:endParaRPr lang="en-GB"/>
          </a:p>
        </p:txBody>
      </p:sp>
      <p:sp>
        <p:nvSpPr>
          <p:cNvPr id="6" name="Footer Placeholder 5">
            <a:extLst>
              <a:ext uri="{FF2B5EF4-FFF2-40B4-BE49-F238E27FC236}">
                <a16:creationId xmlns:a16="http://schemas.microsoft.com/office/drawing/2014/main" id="{DDC7A76A-ACBD-49FD-8340-65BAEE64C5AB}"/>
              </a:ext>
            </a:extLst>
          </p:cNvPr>
          <p:cNvSpPr>
            <a:spLocks noGrp="1"/>
          </p:cNvSpPr>
          <p:nvPr>
            <p:ph type="ftr" sz="quarter" idx="11"/>
          </p:nvPr>
        </p:nvSpPr>
        <p:spPr/>
        <p:txBody>
          <a:bodyPr/>
          <a:lstStyle/>
          <a:p>
            <a:r>
              <a:rPr lang="en-GB"/>
              <a:t>SEC</a:t>
            </a:r>
          </a:p>
        </p:txBody>
      </p:sp>
      <p:sp>
        <p:nvSpPr>
          <p:cNvPr id="7" name="Slide Number Placeholder 6">
            <a:extLst>
              <a:ext uri="{FF2B5EF4-FFF2-40B4-BE49-F238E27FC236}">
                <a16:creationId xmlns:a16="http://schemas.microsoft.com/office/drawing/2014/main" id="{D89C4688-97EC-4ACE-816B-7D01833766E5}"/>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1921590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D895A0-1D3C-4097-99A0-A213FBA185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80586E-85E5-43C6-B61F-A5BF1B7540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19C9563-EB6A-4AC4-A75D-0950C0BEA9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4CD72A-BED1-4076-8EB6-0C606103999B}" type="datetime1">
              <a:rPr lang="en-GB" smtClean="0"/>
              <a:t>13/05/2022</a:t>
            </a:fld>
            <a:endParaRPr lang="en-GB"/>
          </a:p>
        </p:txBody>
      </p:sp>
      <p:sp>
        <p:nvSpPr>
          <p:cNvPr id="5" name="Footer Placeholder 4">
            <a:extLst>
              <a:ext uri="{FF2B5EF4-FFF2-40B4-BE49-F238E27FC236}">
                <a16:creationId xmlns:a16="http://schemas.microsoft.com/office/drawing/2014/main" id="{15B24CAD-9167-461F-B889-4375FF1589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SEC</a:t>
            </a:r>
          </a:p>
        </p:txBody>
      </p:sp>
      <p:sp>
        <p:nvSpPr>
          <p:cNvPr id="6" name="Slide Number Placeholder 5">
            <a:extLst>
              <a:ext uri="{FF2B5EF4-FFF2-40B4-BE49-F238E27FC236}">
                <a16:creationId xmlns:a16="http://schemas.microsoft.com/office/drawing/2014/main" id="{DDAE2C00-54E3-4ABB-A68B-F16A3DFD05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AAB466-AAD6-4C5B-8E1D-0B094CDE6FE1}" type="slidenum">
              <a:rPr lang="en-GB" smtClean="0"/>
              <a:t>‹#›</a:t>
            </a:fld>
            <a:endParaRPr lang="en-GB"/>
          </a:p>
        </p:txBody>
      </p:sp>
    </p:spTree>
    <p:extLst>
      <p:ext uri="{BB962C8B-B14F-4D97-AF65-F5344CB8AC3E}">
        <p14:creationId xmlns:p14="http://schemas.microsoft.com/office/powerpoint/2010/main" val="421945681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money.stackexchange.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54FCB-7086-496A-8F4C-653A6333D72A}"/>
              </a:ext>
            </a:extLst>
          </p:cNvPr>
          <p:cNvSpPr>
            <a:spLocks noGrp="1"/>
          </p:cNvSpPr>
          <p:nvPr>
            <p:ph type="ctrTitle"/>
          </p:nvPr>
        </p:nvSpPr>
        <p:spPr/>
        <p:txBody>
          <a:bodyPr/>
          <a:lstStyle/>
          <a:p>
            <a:r>
              <a:rPr lang="en-GB" dirty="0">
                <a:latin typeface="Times New Roman" panose="02020603050405020304" pitchFamily="18" charset="0"/>
                <a:cs typeface="Times New Roman" panose="02020603050405020304" pitchFamily="18" charset="0"/>
              </a:rPr>
              <a:t>Building a Python Customer-Service Chatbot</a:t>
            </a:r>
          </a:p>
        </p:txBody>
      </p:sp>
      <p:sp>
        <p:nvSpPr>
          <p:cNvPr id="3" name="Subtitle 2">
            <a:extLst>
              <a:ext uri="{FF2B5EF4-FFF2-40B4-BE49-F238E27FC236}">
                <a16:creationId xmlns:a16="http://schemas.microsoft.com/office/drawing/2014/main" id="{FC2EC0A6-99F6-446D-A762-4DD9ECACCB2B}"/>
              </a:ext>
            </a:extLst>
          </p:cNvPr>
          <p:cNvSpPr>
            <a:spLocks noGrp="1"/>
          </p:cNvSpPr>
          <p:nvPr>
            <p:ph type="subTitle" idx="1"/>
          </p:nvPr>
        </p:nvSpPr>
        <p:spPr/>
        <p:txBody>
          <a:bodyPr>
            <a:normAutofit/>
          </a:bodyPr>
          <a:lstStyle/>
          <a:p>
            <a:r>
              <a:rPr lang="en-GB" dirty="0">
                <a:latin typeface="Times New Roman" panose="02020603050405020304" pitchFamily="18" charset="0"/>
                <a:cs typeface="Times New Roman" panose="02020603050405020304" pitchFamily="18" charset="0"/>
              </a:rPr>
              <a:t>100505349</a:t>
            </a:r>
          </a:p>
          <a:p>
            <a:r>
              <a:rPr lang="en-US" dirty="0">
                <a:latin typeface="Times New Roman" panose="02020603050405020304" pitchFamily="18" charset="0"/>
                <a:cs typeface="Times New Roman" panose="02020603050405020304" pitchFamily="18" charset="0"/>
              </a:rPr>
              <a:t>2021-SPR-OC-KED-6CC555 Data Mining and Foundations of AI</a:t>
            </a:r>
            <a:endParaRPr lang="en-GB"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5FA290DD-C2F1-4787-B712-F9909D5195B4}"/>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422159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Extended Implementation</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p:txBody>
          <a:bodyPr/>
          <a:lstStyle/>
          <a:p>
            <a:r>
              <a:rPr lang="en-GB" dirty="0"/>
              <a:t>Solution Development</a:t>
            </a:r>
          </a:p>
        </p:txBody>
      </p:sp>
      <p:sp>
        <p:nvSpPr>
          <p:cNvPr id="11" name="Content Placeholder 2">
            <a:extLst>
              <a:ext uri="{FF2B5EF4-FFF2-40B4-BE49-F238E27FC236}">
                <a16:creationId xmlns:a16="http://schemas.microsoft.com/office/drawing/2014/main" id="{E94E40E4-D13F-4075-BCD6-7895824B975E}"/>
              </a:ext>
            </a:extLst>
          </p:cNvPr>
          <p:cNvSpPr>
            <a:spLocks noGrp="1"/>
          </p:cNvSpPr>
          <p:nvPr>
            <p:ph idx="1"/>
          </p:nvPr>
        </p:nvSpPr>
        <p:spPr>
          <a:xfrm>
            <a:off x="838200" y="1690688"/>
            <a:ext cx="10515600" cy="4351338"/>
          </a:xfrm>
        </p:spPr>
        <p:txBody>
          <a:bodyPr>
            <a:normAutofit/>
          </a:bodyPr>
          <a:lstStyle/>
          <a:p>
            <a:r>
              <a:rPr lang="en-GB" sz="2000" dirty="0">
                <a:latin typeface="Times New Roman" panose="02020603050405020304" pitchFamily="18" charset="0"/>
                <a:cs typeface="Times New Roman" panose="02020603050405020304" pitchFamily="18" charset="0"/>
              </a:rPr>
              <a:t>The lack of training data in the previous test provided too little insight into the strength of spacy as a question classification tool</a:t>
            </a:r>
          </a:p>
          <a:p>
            <a:r>
              <a:rPr lang="en-GB" sz="2000" dirty="0">
                <a:latin typeface="Times New Roman" panose="02020603050405020304" pitchFamily="18" charset="0"/>
                <a:cs typeface="Times New Roman" panose="02020603050405020304" pitchFamily="18" charset="0"/>
              </a:rPr>
              <a:t>Using the twitter questions and answers database – trimmed to only include questions directed at @AppleSupport</a:t>
            </a:r>
          </a:p>
          <a:p>
            <a:r>
              <a:rPr lang="en-GB" sz="2000" dirty="0">
                <a:latin typeface="Times New Roman" panose="02020603050405020304" pitchFamily="18" charset="0"/>
                <a:cs typeface="Times New Roman" panose="02020603050405020304" pitchFamily="18" charset="0"/>
              </a:rPr>
              <a:t>1200 questions were manually categorised into 8 categories; questions about apps, complaints, hardware related questions, questions relating to apple accounts and services such as iCloud, operating system issues, network issues, questions about purchasing an apple product and questions that required a human response.</a:t>
            </a:r>
          </a:p>
        </p:txBody>
      </p:sp>
    </p:spTree>
    <p:extLst>
      <p:ext uri="{BB962C8B-B14F-4D97-AF65-F5344CB8AC3E}">
        <p14:creationId xmlns:p14="http://schemas.microsoft.com/office/powerpoint/2010/main" val="1754584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Extended Implementation - Results</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p:txBody>
          <a:bodyPr/>
          <a:lstStyle/>
          <a:p>
            <a:r>
              <a:rPr lang="en-GB" dirty="0"/>
              <a:t>Solution Development</a:t>
            </a:r>
          </a:p>
        </p:txBody>
      </p:sp>
      <p:pic>
        <p:nvPicPr>
          <p:cNvPr id="5" name="Picture 4">
            <a:extLst>
              <a:ext uri="{FF2B5EF4-FFF2-40B4-BE49-F238E27FC236}">
                <a16:creationId xmlns:a16="http://schemas.microsoft.com/office/drawing/2014/main" id="{FA117A8B-7A27-414A-9EEF-EAB575C83018}"/>
              </a:ext>
            </a:extLst>
          </p:cNvPr>
          <p:cNvPicPr>
            <a:picLocks noChangeAspect="1"/>
          </p:cNvPicPr>
          <p:nvPr/>
        </p:nvPicPr>
        <p:blipFill rotWithShape="1">
          <a:blip r:embed="rId3"/>
          <a:srcRect t="4973"/>
          <a:stretch/>
        </p:blipFill>
        <p:spPr>
          <a:xfrm>
            <a:off x="8153400" y="2194242"/>
            <a:ext cx="3762375" cy="3312794"/>
          </a:xfrm>
          <a:prstGeom prst="rect">
            <a:avLst/>
          </a:prstGeom>
        </p:spPr>
      </p:pic>
      <p:sp>
        <p:nvSpPr>
          <p:cNvPr id="7" name="Content Placeholder 2">
            <a:extLst>
              <a:ext uri="{FF2B5EF4-FFF2-40B4-BE49-F238E27FC236}">
                <a16:creationId xmlns:a16="http://schemas.microsoft.com/office/drawing/2014/main" id="{F2409628-C8EA-4429-AB9D-10E03E12C32F}"/>
              </a:ext>
            </a:extLst>
          </p:cNvPr>
          <p:cNvSpPr>
            <a:spLocks noGrp="1"/>
          </p:cNvSpPr>
          <p:nvPr>
            <p:ph idx="1"/>
          </p:nvPr>
        </p:nvSpPr>
        <p:spPr>
          <a:xfrm>
            <a:off x="838200" y="1621791"/>
            <a:ext cx="9779000" cy="714691"/>
          </a:xfrm>
        </p:spPr>
        <p:txBody>
          <a:bodyPr>
            <a:normAutofit/>
          </a:bodyPr>
          <a:lstStyle/>
          <a:p>
            <a:r>
              <a:rPr lang="en-GB" sz="2000" dirty="0">
                <a:latin typeface="Times New Roman" panose="02020603050405020304" pitchFamily="18" charset="0"/>
                <a:cs typeface="Times New Roman" panose="02020603050405020304" pitchFamily="18" charset="0"/>
              </a:rPr>
              <a:t>Initial tests showed significantly reduced accuracy – averaging only around 30% when trained with a 70/30 train test data split</a:t>
            </a:r>
          </a:p>
          <a:p>
            <a:endParaRPr lang="en-GB" sz="2000"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3FD47667-6534-4985-B241-508C233153E5}"/>
              </a:ext>
            </a:extLst>
          </p:cNvPr>
          <p:cNvSpPr txBox="1">
            <a:spLocks/>
          </p:cNvSpPr>
          <p:nvPr/>
        </p:nvSpPr>
        <p:spPr>
          <a:xfrm>
            <a:off x="838200" y="2336482"/>
            <a:ext cx="7035800" cy="508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u="sng" dirty="0">
                <a:latin typeface="Times New Roman" panose="02020603050405020304" pitchFamily="18" charset="0"/>
                <a:cs typeface="Times New Roman" panose="02020603050405020304" pitchFamily="18" charset="0"/>
              </a:rPr>
              <a:t>Language Training</a:t>
            </a:r>
          </a:p>
        </p:txBody>
      </p:sp>
      <p:sp>
        <p:nvSpPr>
          <p:cNvPr id="9" name="Content Placeholder 2">
            <a:extLst>
              <a:ext uri="{FF2B5EF4-FFF2-40B4-BE49-F238E27FC236}">
                <a16:creationId xmlns:a16="http://schemas.microsoft.com/office/drawing/2014/main" id="{D099458A-BDF7-4D85-983B-6973AEF17098}"/>
              </a:ext>
            </a:extLst>
          </p:cNvPr>
          <p:cNvSpPr txBox="1">
            <a:spLocks/>
          </p:cNvSpPr>
          <p:nvPr/>
        </p:nvSpPr>
        <p:spPr>
          <a:xfrm>
            <a:off x="838200" y="2844482"/>
            <a:ext cx="7035800" cy="27841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latin typeface="Times New Roman" panose="02020603050405020304" pitchFamily="18" charset="0"/>
                <a:cs typeface="Times New Roman" panose="02020603050405020304" pitchFamily="18" charset="0"/>
              </a:rPr>
              <a:t>Before training on a specific dataset, spacy will train itself on a general English dataset to learn to simple structures such as verbs and adjectives </a:t>
            </a:r>
          </a:p>
          <a:p>
            <a:r>
              <a:rPr lang="en-GB" sz="2000" dirty="0">
                <a:latin typeface="Times New Roman" panose="02020603050405020304" pitchFamily="18" charset="0"/>
                <a:cs typeface="Times New Roman" panose="02020603050405020304" pitchFamily="18" charset="0"/>
              </a:rPr>
              <a:t>By default, spacy incorporates two language files – </a:t>
            </a:r>
            <a:r>
              <a:rPr lang="en-GB" sz="2000" dirty="0" err="1">
                <a:latin typeface="Times New Roman" panose="02020603050405020304" pitchFamily="18" charset="0"/>
                <a:cs typeface="Times New Roman" panose="02020603050405020304" pitchFamily="18" charset="0"/>
              </a:rPr>
              <a:t>en_core_web_sm</a:t>
            </a:r>
            <a:r>
              <a:rPr lang="en-GB" sz="2000" dirty="0">
                <a:latin typeface="Times New Roman" panose="02020603050405020304" pitchFamily="18" charset="0"/>
                <a:cs typeface="Times New Roman" panose="02020603050405020304" pitchFamily="18" charset="0"/>
              </a:rPr>
              <a:t> and </a:t>
            </a:r>
            <a:r>
              <a:rPr lang="en-GB" sz="2000" dirty="0" err="1">
                <a:latin typeface="Times New Roman" panose="02020603050405020304" pitchFamily="18" charset="0"/>
                <a:cs typeface="Times New Roman" panose="02020603050405020304" pitchFamily="18" charset="0"/>
              </a:rPr>
              <a:t>en_core_web_lg</a:t>
            </a:r>
            <a:r>
              <a:rPr lang="en-GB" sz="2000" dirty="0">
                <a:latin typeface="Times New Roman" panose="02020603050405020304" pitchFamily="18" charset="0"/>
                <a:cs typeface="Times New Roman" panose="02020603050405020304" pitchFamily="18" charset="0"/>
              </a:rPr>
              <a:t>. These are a small and large English dataset respectively</a:t>
            </a:r>
          </a:p>
          <a:p>
            <a:r>
              <a:rPr lang="en-GB" sz="2000" dirty="0">
                <a:latin typeface="Times New Roman" panose="02020603050405020304" pitchFamily="18" charset="0"/>
                <a:cs typeface="Times New Roman" panose="02020603050405020304" pitchFamily="18" charset="0"/>
              </a:rPr>
              <a:t>When trained with the large English dataset, the accuracy almost doubled – averaging roughly 63% accuracy</a:t>
            </a:r>
          </a:p>
        </p:txBody>
      </p:sp>
      <p:sp>
        <p:nvSpPr>
          <p:cNvPr id="10" name="TextBox 9">
            <a:extLst>
              <a:ext uri="{FF2B5EF4-FFF2-40B4-BE49-F238E27FC236}">
                <a16:creationId xmlns:a16="http://schemas.microsoft.com/office/drawing/2014/main" id="{E523825E-3C9D-4694-8889-4C409C8AB1F1}"/>
              </a:ext>
            </a:extLst>
          </p:cNvPr>
          <p:cNvSpPr txBox="1"/>
          <p:nvPr/>
        </p:nvSpPr>
        <p:spPr>
          <a:xfrm>
            <a:off x="8398827" y="5507036"/>
            <a:ext cx="3271520" cy="738664"/>
          </a:xfrm>
          <a:prstGeom prst="rect">
            <a:avLst/>
          </a:prstGeom>
          <a:noFill/>
        </p:spPr>
        <p:txBody>
          <a:bodyPr wrap="square" rtlCol="0">
            <a:spAutoFit/>
          </a:bodyPr>
          <a:lstStyle/>
          <a:p>
            <a:r>
              <a:rPr lang="en-GB" sz="1400" i="1" dirty="0">
                <a:latin typeface="Times New Roman" panose="02020603050405020304" pitchFamily="18" charset="0"/>
                <a:cs typeface="Times New Roman" panose="02020603050405020304" pitchFamily="18" charset="0"/>
              </a:rPr>
              <a:t>Accuracy (Percentage) spread across 100 iterations of the large (left) and small (right) trained models</a:t>
            </a:r>
          </a:p>
        </p:txBody>
      </p:sp>
    </p:spTree>
    <p:extLst>
      <p:ext uri="{BB962C8B-B14F-4D97-AF65-F5344CB8AC3E}">
        <p14:creationId xmlns:p14="http://schemas.microsoft.com/office/powerpoint/2010/main" val="3362567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Critical Analysis – Averages Hypothesis</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p:txBody>
          <a:bodyPr/>
          <a:lstStyle/>
          <a:p>
            <a:r>
              <a:rPr lang="en-GB" dirty="0"/>
              <a:t>Solution Development</a:t>
            </a:r>
          </a:p>
        </p:txBody>
      </p:sp>
      <p:sp>
        <p:nvSpPr>
          <p:cNvPr id="14" name="TextBox 13">
            <a:extLst>
              <a:ext uri="{FF2B5EF4-FFF2-40B4-BE49-F238E27FC236}">
                <a16:creationId xmlns:a16="http://schemas.microsoft.com/office/drawing/2014/main" id="{869D7A6D-21C7-4A0C-AC39-73F809F665AD}"/>
              </a:ext>
            </a:extLst>
          </p:cNvPr>
          <p:cNvSpPr txBox="1"/>
          <p:nvPr/>
        </p:nvSpPr>
        <p:spPr>
          <a:xfrm>
            <a:off x="3693159" y="2405862"/>
            <a:ext cx="4805682" cy="461665"/>
          </a:xfrm>
          <a:prstGeom prst="rect">
            <a:avLst/>
          </a:prstGeom>
          <a:noFill/>
        </p:spPr>
        <p:txBody>
          <a:bodyPr wrap="square" rtlCol="0">
            <a:spAutoFit/>
          </a:bodyPr>
          <a:lstStyle/>
          <a:p>
            <a:pPr algn="ctr"/>
            <a:r>
              <a:rPr lang="en-GB" sz="2400" i="1" dirty="0">
                <a:latin typeface="Times New Roman" panose="02020603050405020304" pitchFamily="18" charset="0"/>
                <a:cs typeface="Times New Roman" panose="02020603050405020304" pitchFamily="18" charset="0"/>
              </a:rPr>
              <a:t>“How can I buy a phone?”</a:t>
            </a:r>
          </a:p>
        </p:txBody>
      </p:sp>
      <p:graphicFrame>
        <p:nvGraphicFramePr>
          <p:cNvPr id="6" name="Table 6">
            <a:extLst>
              <a:ext uri="{FF2B5EF4-FFF2-40B4-BE49-F238E27FC236}">
                <a16:creationId xmlns:a16="http://schemas.microsoft.com/office/drawing/2014/main" id="{0891D769-37C6-474E-BC68-65F7F5B6C49C}"/>
              </a:ext>
            </a:extLst>
          </p:cNvPr>
          <p:cNvGraphicFramePr>
            <a:graphicFrameLocks noGrp="1"/>
          </p:cNvGraphicFramePr>
          <p:nvPr>
            <p:extLst>
              <p:ext uri="{D42A27DB-BD31-4B8C-83A1-F6EECF244321}">
                <p14:modId xmlns:p14="http://schemas.microsoft.com/office/powerpoint/2010/main" val="820158442"/>
              </p:ext>
            </p:extLst>
          </p:nvPr>
        </p:nvGraphicFramePr>
        <p:xfrm>
          <a:off x="2032000" y="3382126"/>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01784123"/>
                    </a:ext>
                  </a:extLst>
                </a:gridCol>
                <a:gridCol w="4064000">
                  <a:extLst>
                    <a:ext uri="{9D8B030D-6E8A-4147-A177-3AD203B41FA5}">
                      <a16:colId xmlns:a16="http://schemas.microsoft.com/office/drawing/2014/main" val="906967301"/>
                    </a:ext>
                  </a:extLst>
                </a:gridCol>
              </a:tblGrid>
              <a:tr h="370840">
                <a:tc>
                  <a:txBody>
                    <a:bodyPr/>
                    <a:lstStyle/>
                    <a:p>
                      <a:pPr algn="ctr"/>
                      <a:r>
                        <a:rPr lang="en-GB" dirty="0">
                          <a:latin typeface="Times New Roman" panose="02020603050405020304" pitchFamily="18" charset="0"/>
                          <a:cs typeface="Times New Roman" panose="02020603050405020304" pitchFamily="18" charset="0"/>
                        </a:rPr>
                        <a:t>Trained Data</a:t>
                      </a:r>
                    </a:p>
                  </a:txBody>
                  <a:tcPr anchor="ctr"/>
                </a:tc>
                <a:tc>
                  <a:txBody>
                    <a:bodyPr/>
                    <a:lstStyle/>
                    <a:p>
                      <a:pPr algn="ctr"/>
                      <a:r>
                        <a:rPr lang="en-GB" dirty="0">
                          <a:latin typeface="Times New Roman" panose="02020603050405020304" pitchFamily="18" charset="0"/>
                          <a:cs typeface="Times New Roman" panose="02020603050405020304" pitchFamily="18" charset="0"/>
                        </a:rPr>
                        <a:t>Similarity</a:t>
                      </a:r>
                    </a:p>
                  </a:txBody>
                  <a:tcPr anchor="ctr"/>
                </a:tc>
                <a:extLst>
                  <a:ext uri="{0D108BD9-81ED-4DB2-BD59-A6C34878D82A}">
                    <a16:rowId xmlns:a16="http://schemas.microsoft.com/office/drawing/2014/main" val="2034949055"/>
                  </a:ext>
                </a:extLst>
              </a:tr>
              <a:tr h="370840">
                <a:tc>
                  <a:txBody>
                    <a:bodyPr/>
                    <a:lstStyle/>
                    <a:p>
                      <a:pPr algn="ctr"/>
                      <a:r>
                        <a:rPr lang="en-US" dirty="0">
                          <a:latin typeface="Times New Roman" panose="02020603050405020304" pitchFamily="18" charset="0"/>
                          <a:cs typeface="Times New Roman" panose="02020603050405020304" pitchFamily="18" charset="0"/>
                        </a:rPr>
                        <a:t>How can I buy a phone?</a:t>
                      </a:r>
                    </a:p>
                  </a:txBody>
                  <a:tcPr anchor="ctr"/>
                </a:tc>
                <a:tc>
                  <a:txBody>
                    <a:bodyPr/>
                    <a:lstStyle/>
                    <a:p>
                      <a:pPr algn="ctr"/>
                      <a:r>
                        <a:rPr lang="en-GB" b="1" dirty="0">
                          <a:latin typeface="Times New Roman" panose="02020603050405020304" pitchFamily="18" charset="0"/>
                          <a:cs typeface="Times New Roman" panose="02020603050405020304" pitchFamily="18" charset="0"/>
                        </a:rPr>
                        <a:t>100%</a:t>
                      </a:r>
                    </a:p>
                  </a:txBody>
                  <a:tcPr anchor="ctr"/>
                </a:tc>
                <a:extLst>
                  <a:ext uri="{0D108BD9-81ED-4DB2-BD59-A6C34878D82A}">
                    <a16:rowId xmlns:a16="http://schemas.microsoft.com/office/drawing/2014/main" val="2374398118"/>
                  </a:ext>
                </a:extLst>
              </a:tr>
              <a:tr h="370840">
                <a:tc>
                  <a:txBody>
                    <a:bodyPr/>
                    <a:lstStyle/>
                    <a:p>
                      <a:pPr algn="ctr"/>
                      <a:r>
                        <a:rPr lang="en-US" dirty="0">
                          <a:latin typeface="Times New Roman" panose="02020603050405020304" pitchFamily="18" charset="0"/>
                          <a:cs typeface="Times New Roman" panose="02020603050405020304" pitchFamily="18" charset="0"/>
                        </a:rPr>
                        <a:t>Where are phones available for purchase?</a:t>
                      </a:r>
                    </a:p>
                  </a:txBody>
                  <a:tcPr anchor="ctr"/>
                </a:tc>
                <a:tc>
                  <a:txBody>
                    <a:bodyPr/>
                    <a:lstStyle/>
                    <a:p>
                      <a:pPr algn="ctr"/>
                      <a:r>
                        <a:rPr lang="en-GB" b="1" dirty="0">
                          <a:latin typeface="Times New Roman" panose="02020603050405020304" pitchFamily="18" charset="0"/>
                          <a:cs typeface="Times New Roman" panose="02020603050405020304" pitchFamily="18" charset="0"/>
                        </a:rPr>
                        <a:t>16%</a:t>
                      </a:r>
                    </a:p>
                  </a:txBody>
                  <a:tcPr anchor="ctr"/>
                </a:tc>
                <a:extLst>
                  <a:ext uri="{0D108BD9-81ED-4DB2-BD59-A6C34878D82A}">
                    <a16:rowId xmlns:a16="http://schemas.microsoft.com/office/drawing/2014/main" val="239372218"/>
                  </a:ext>
                </a:extLst>
              </a:tr>
              <a:tr h="370840">
                <a:tc>
                  <a:txBody>
                    <a:bodyPr/>
                    <a:lstStyle/>
                    <a:p>
                      <a:pPr algn="ctr"/>
                      <a:r>
                        <a:rPr lang="en-US" b="1" dirty="0">
                          <a:latin typeface="Times New Roman" panose="02020603050405020304" pitchFamily="18" charset="0"/>
                          <a:cs typeface="Times New Roman" panose="02020603050405020304" pitchFamily="18" charset="0"/>
                        </a:rPr>
                        <a:t>Total:</a:t>
                      </a:r>
                    </a:p>
                  </a:txBody>
                  <a:tcPr anchor="ctr">
                    <a:solidFill>
                      <a:schemeClr val="bg1"/>
                    </a:solidFill>
                  </a:tcPr>
                </a:tc>
                <a:tc>
                  <a:txBody>
                    <a:bodyPr/>
                    <a:lstStyle/>
                    <a:p>
                      <a:pPr algn="ctr"/>
                      <a:r>
                        <a:rPr lang="en-GB" b="1" dirty="0">
                          <a:latin typeface="Times New Roman" panose="02020603050405020304" pitchFamily="18" charset="0"/>
                          <a:cs typeface="Times New Roman" panose="02020603050405020304" pitchFamily="18" charset="0"/>
                        </a:rPr>
                        <a:t>58%</a:t>
                      </a:r>
                    </a:p>
                  </a:txBody>
                  <a:tcPr anchor="ctr">
                    <a:solidFill>
                      <a:schemeClr val="bg1"/>
                    </a:solidFill>
                  </a:tcPr>
                </a:tc>
                <a:extLst>
                  <a:ext uri="{0D108BD9-81ED-4DB2-BD59-A6C34878D82A}">
                    <a16:rowId xmlns:a16="http://schemas.microsoft.com/office/drawing/2014/main" val="2345893076"/>
                  </a:ext>
                </a:extLst>
              </a:tr>
            </a:tbl>
          </a:graphicData>
        </a:graphic>
      </p:graphicFrame>
    </p:spTree>
    <p:extLst>
      <p:ext uri="{BB962C8B-B14F-4D97-AF65-F5344CB8AC3E}">
        <p14:creationId xmlns:p14="http://schemas.microsoft.com/office/powerpoint/2010/main" val="1265626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a:xfrm>
            <a:off x="838200" y="320675"/>
            <a:ext cx="10515600" cy="1325563"/>
          </a:xfrm>
        </p:spPr>
        <p:txBody>
          <a:bodyPr/>
          <a:lstStyle/>
          <a:p>
            <a:r>
              <a:rPr lang="en-GB" dirty="0">
                <a:latin typeface="Times New Roman" panose="02020603050405020304" pitchFamily="18" charset="0"/>
                <a:cs typeface="Times New Roman" panose="02020603050405020304" pitchFamily="18" charset="0"/>
              </a:rPr>
              <a:t>Critical Analysis – Testing the Hypothesis</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p:txBody>
          <a:bodyPr/>
          <a:lstStyle/>
          <a:p>
            <a:r>
              <a:rPr lang="en-GB" dirty="0"/>
              <a:t>Solution Development</a:t>
            </a:r>
          </a:p>
        </p:txBody>
      </p:sp>
      <p:sp>
        <p:nvSpPr>
          <p:cNvPr id="5" name="Content Placeholder 4">
            <a:extLst>
              <a:ext uri="{FF2B5EF4-FFF2-40B4-BE49-F238E27FC236}">
                <a16:creationId xmlns:a16="http://schemas.microsoft.com/office/drawing/2014/main" id="{4D53C856-7B55-48E0-BEA8-27ACE3C98511}"/>
              </a:ext>
            </a:extLst>
          </p:cNvPr>
          <p:cNvSpPr>
            <a:spLocks noGrp="1"/>
          </p:cNvSpPr>
          <p:nvPr>
            <p:ph idx="1"/>
          </p:nvPr>
        </p:nvSpPr>
        <p:spPr>
          <a:xfrm>
            <a:off x="838200" y="1825625"/>
            <a:ext cx="6743700" cy="4351338"/>
          </a:xfrm>
        </p:spPr>
        <p:txBody>
          <a:bodyPr>
            <a:normAutofit/>
          </a:bodyPr>
          <a:lstStyle/>
          <a:p>
            <a:r>
              <a:rPr lang="en-GB" sz="2000" dirty="0">
                <a:latin typeface="Times New Roman" panose="02020603050405020304" pitchFamily="18" charset="0"/>
                <a:cs typeface="Times New Roman" panose="02020603050405020304" pitchFamily="18" charset="0"/>
              </a:rPr>
              <a:t>In theory, this idea of averages lowering the accuracy proportionally with training data should be provable by lowering the training data</a:t>
            </a:r>
          </a:p>
          <a:p>
            <a:r>
              <a:rPr lang="en-GB" sz="2000" dirty="0">
                <a:latin typeface="Times New Roman" panose="02020603050405020304" pitchFamily="18" charset="0"/>
                <a:cs typeface="Times New Roman" panose="02020603050405020304" pitchFamily="18" charset="0"/>
              </a:rPr>
              <a:t>To test this, 30 iterations were modelled for each 10% step between 20% and 70% training data. Regardless of how much training data was provided, only 100 items of test data were provided to each – ensuring the resultant accuracy was not dependent on the size of the test data.</a:t>
            </a:r>
          </a:p>
          <a:p>
            <a:r>
              <a:rPr lang="en-GB" sz="2000" dirty="0">
                <a:latin typeface="Times New Roman" panose="02020603050405020304" pitchFamily="18" charset="0"/>
                <a:cs typeface="Times New Roman" panose="02020603050405020304" pitchFamily="18" charset="0"/>
              </a:rPr>
              <a:t>The results of said test alleviated concerns as the accuracy of the model seemed to correlate with the amount of training data – disproving the hypothesis entirely.</a:t>
            </a:r>
          </a:p>
        </p:txBody>
      </p:sp>
      <p:sp>
        <p:nvSpPr>
          <p:cNvPr id="8" name="TextBox 7">
            <a:extLst>
              <a:ext uri="{FF2B5EF4-FFF2-40B4-BE49-F238E27FC236}">
                <a16:creationId xmlns:a16="http://schemas.microsoft.com/office/drawing/2014/main" id="{55E9BF51-7823-402D-98BB-59E72C7002D5}"/>
              </a:ext>
            </a:extLst>
          </p:cNvPr>
          <p:cNvSpPr txBox="1"/>
          <p:nvPr/>
        </p:nvSpPr>
        <p:spPr>
          <a:xfrm>
            <a:off x="8153400" y="5212417"/>
            <a:ext cx="3703320" cy="738664"/>
          </a:xfrm>
          <a:prstGeom prst="rect">
            <a:avLst/>
          </a:prstGeom>
          <a:noFill/>
        </p:spPr>
        <p:txBody>
          <a:bodyPr wrap="square" rtlCol="0">
            <a:spAutoFit/>
          </a:bodyPr>
          <a:lstStyle/>
          <a:p>
            <a:r>
              <a:rPr lang="en-GB" sz="1400" i="1" dirty="0">
                <a:latin typeface="Times New Roman" panose="02020603050405020304" pitchFamily="18" charset="0"/>
                <a:cs typeface="Times New Roman" panose="02020603050405020304" pitchFamily="18" charset="0"/>
              </a:rPr>
              <a:t>Percent accuracy (Y-axis) against the decimal proportion of the data given as training data (X-axis)</a:t>
            </a:r>
          </a:p>
        </p:txBody>
      </p:sp>
      <p:pic>
        <p:nvPicPr>
          <p:cNvPr id="6" name="Picture 5">
            <a:extLst>
              <a:ext uri="{FF2B5EF4-FFF2-40B4-BE49-F238E27FC236}">
                <a16:creationId xmlns:a16="http://schemas.microsoft.com/office/drawing/2014/main" id="{73E9B1F8-C503-44E4-8DF7-3D51B0817A50}"/>
              </a:ext>
            </a:extLst>
          </p:cNvPr>
          <p:cNvPicPr>
            <a:picLocks noChangeAspect="1"/>
          </p:cNvPicPr>
          <p:nvPr/>
        </p:nvPicPr>
        <p:blipFill>
          <a:blip r:embed="rId3"/>
          <a:stretch>
            <a:fillRect/>
          </a:stretch>
        </p:blipFill>
        <p:spPr>
          <a:xfrm>
            <a:off x="7750089" y="2174240"/>
            <a:ext cx="4313324" cy="3038177"/>
          </a:xfrm>
          <a:prstGeom prst="rect">
            <a:avLst/>
          </a:prstGeom>
        </p:spPr>
      </p:pic>
    </p:spTree>
    <p:extLst>
      <p:ext uri="{BB962C8B-B14F-4D97-AF65-F5344CB8AC3E}">
        <p14:creationId xmlns:p14="http://schemas.microsoft.com/office/powerpoint/2010/main" val="3932144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Responses, Polarity and Objectivity</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p:txBody>
          <a:bodyPr/>
          <a:lstStyle/>
          <a:p>
            <a:r>
              <a:rPr lang="en-GB" dirty="0"/>
              <a:t>Solution Development</a:t>
            </a:r>
          </a:p>
        </p:txBody>
      </p:sp>
      <p:sp>
        <p:nvSpPr>
          <p:cNvPr id="9" name="Content Placeholder 2">
            <a:extLst>
              <a:ext uri="{FF2B5EF4-FFF2-40B4-BE49-F238E27FC236}">
                <a16:creationId xmlns:a16="http://schemas.microsoft.com/office/drawing/2014/main" id="{D099458A-BDF7-4D85-983B-6973AEF17098}"/>
              </a:ext>
            </a:extLst>
          </p:cNvPr>
          <p:cNvSpPr txBox="1">
            <a:spLocks/>
          </p:cNvSpPr>
          <p:nvPr/>
        </p:nvSpPr>
        <p:spPr>
          <a:xfrm>
            <a:off x="838200" y="1690688"/>
            <a:ext cx="10388600" cy="41351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latin typeface="Times New Roman" panose="02020603050405020304" pitchFamily="18" charset="0"/>
                <a:cs typeface="Times New Roman" panose="02020603050405020304" pitchFamily="18" charset="0"/>
              </a:rPr>
              <a:t>As the model is retrieval-based, all the possible responses must be predetermined. </a:t>
            </a:r>
          </a:p>
          <a:p>
            <a:r>
              <a:rPr lang="en-GB" sz="2000" dirty="0">
                <a:latin typeface="Times New Roman" panose="02020603050405020304" pitchFamily="18" charset="0"/>
                <a:cs typeface="Times New Roman" panose="02020603050405020304" pitchFamily="18" charset="0"/>
              </a:rPr>
              <a:t>To match each topic with a single response, while technically completing the objective, would make the model seem robotic and stiff – while also making any incorrect predictions seem worse.</a:t>
            </a:r>
          </a:p>
          <a:p>
            <a:r>
              <a:rPr lang="en-GB" sz="2000" dirty="0">
                <a:latin typeface="Times New Roman" panose="02020603050405020304" pitchFamily="18" charset="0"/>
                <a:cs typeface="Times New Roman" panose="02020603050405020304" pitchFamily="18" charset="0"/>
              </a:rPr>
              <a:t>This is alleviated by the use of the </a:t>
            </a:r>
            <a:r>
              <a:rPr lang="en-GB" sz="2000" b="1" dirty="0">
                <a:latin typeface="Times New Roman" panose="02020603050405020304" pitchFamily="18" charset="0"/>
                <a:cs typeface="Times New Roman" panose="02020603050405020304" pitchFamily="18" charset="0"/>
              </a:rPr>
              <a:t>SpacyTextBlob</a:t>
            </a:r>
            <a:r>
              <a:rPr lang="en-GB" sz="2000" dirty="0">
                <a:latin typeface="Times New Roman" panose="02020603050405020304" pitchFamily="18" charset="0"/>
                <a:cs typeface="Times New Roman" panose="02020603050405020304" pitchFamily="18" charset="0"/>
              </a:rPr>
              <a:t> library. By adding the contents of this library to the NLP pipeline, the model can be trained to recognise the polarity and objectivity of an input.</a:t>
            </a:r>
          </a:p>
          <a:p>
            <a:r>
              <a:rPr lang="en-GB" sz="2000" dirty="0">
                <a:latin typeface="Times New Roman" panose="02020603050405020304" pitchFamily="18" charset="0"/>
                <a:cs typeface="Times New Roman" panose="02020603050405020304" pitchFamily="18" charset="0"/>
              </a:rPr>
              <a:t>Polarity refers to the sentiment of an input – how positive or negative it is.</a:t>
            </a:r>
          </a:p>
          <a:p>
            <a:r>
              <a:rPr lang="en-GB" sz="2000" dirty="0">
                <a:latin typeface="Times New Roman" panose="02020603050405020304" pitchFamily="18" charset="0"/>
                <a:cs typeface="Times New Roman" panose="02020603050405020304" pitchFamily="18" charset="0"/>
              </a:rPr>
              <a:t>Objectivity refers to how personalised the input is – distinguishing between personal and general questions.</a:t>
            </a:r>
          </a:p>
        </p:txBody>
      </p:sp>
    </p:spTree>
    <p:extLst>
      <p:ext uri="{BB962C8B-B14F-4D97-AF65-F5344CB8AC3E}">
        <p14:creationId xmlns:p14="http://schemas.microsoft.com/office/powerpoint/2010/main" val="1371646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Responses, Polarity and Objectivity (Cont.)</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p:txBody>
          <a:bodyPr/>
          <a:lstStyle/>
          <a:p>
            <a:r>
              <a:rPr lang="en-GB" dirty="0"/>
              <a:t>Solution Development</a:t>
            </a:r>
          </a:p>
        </p:txBody>
      </p:sp>
      <p:sp>
        <p:nvSpPr>
          <p:cNvPr id="9" name="Content Placeholder 2">
            <a:extLst>
              <a:ext uri="{FF2B5EF4-FFF2-40B4-BE49-F238E27FC236}">
                <a16:creationId xmlns:a16="http://schemas.microsoft.com/office/drawing/2014/main" id="{D099458A-BDF7-4D85-983B-6973AEF17098}"/>
              </a:ext>
            </a:extLst>
          </p:cNvPr>
          <p:cNvSpPr txBox="1">
            <a:spLocks/>
          </p:cNvSpPr>
          <p:nvPr/>
        </p:nvSpPr>
        <p:spPr>
          <a:xfrm>
            <a:off x="838200" y="1690687"/>
            <a:ext cx="6456680" cy="45170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a:latin typeface="Times New Roman" panose="02020603050405020304" pitchFamily="18" charset="0"/>
                <a:cs typeface="Times New Roman" panose="02020603050405020304" pitchFamily="18" charset="0"/>
              </a:rPr>
              <a:t>We can use these metrics to expand the “humanity” of the model – granting it the ability to recognise the prose of an input and choose the appropriate response. </a:t>
            </a:r>
          </a:p>
          <a:p>
            <a:pPr marL="0" indent="0">
              <a:buNone/>
            </a:pPr>
            <a:r>
              <a:rPr lang="en-GB" sz="1800" dirty="0">
                <a:latin typeface="Times New Roman" panose="02020603050405020304" pitchFamily="18" charset="0"/>
                <a:cs typeface="Times New Roman" panose="02020603050405020304" pitchFamily="18" charset="0"/>
              </a:rPr>
              <a:t>By first evaluating the topic of the question, then the polarity and objectivity, we can construct a sentence (As seen in the diagram)</a:t>
            </a:r>
          </a:p>
          <a:p>
            <a:pPr marL="0" indent="0">
              <a:buNone/>
            </a:pPr>
            <a:endParaRPr lang="en-GB" sz="1800" dirty="0">
              <a:latin typeface="Times New Roman" panose="02020603050405020304" pitchFamily="18" charset="0"/>
              <a:cs typeface="Times New Roman" panose="02020603050405020304" pitchFamily="18" charset="0"/>
            </a:endParaRPr>
          </a:p>
          <a:p>
            <a:pPr marL="0" indent="0">
              <a:buNone/>
            </a:pPr>
            <a:endParaRPr lang="en-GB"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panose="02020603050405020304" pitchFamily="18" charset="0"/>
                <a:cs typeface="Times New Roman" panose="02020603050405020304" pitchFamily="18" charset="0"/>
              </a:rPr>
              <a:t>For example, the input “I'm sad that my internet is not working” would be classified as a “</a:t>
            </a:r>
            <a:r>
              <a:rPr lang="en-GB" sz="1800" b="1" dirty="0">
                <a:latin typeface="Times New Roman" panose="02020603050405020304" pitchFamily="18" charset="0"/>
                <a:cs typeface="Times New Roman" panose="02020603050405020304" pitchFamily="18" charset="0"/>
              </a:rPr>
              <a:t>Sad</a:t>
            </a:r>
            <a:r>
              <a:rPr lang="en-GB" sz="1800" dirty="0">
                <a:latin typeface="Times New Roman" panose="02020603050405020304" pitchFamily="18" charset="0"/>
                <a:cs typeface="Times New Roman" panose="02020603050405020304" pitchFamily="18" charset="0"/>
              </a:rPr>
              <a:t>” and “</a:t>
            </a:r>
            <a:r>
              <a:rPr lang="en-GB" sz="1800" b="1" dirty="0">
                <a:latin typeface="Times New Roman" panose="02020603050405020304" pitchFamily="18" charset="0"/>
                <a:cs typeface="Times New Roman" panose="02020603050405020304" pitchFamily="18" charset="0"/>
              </a:rPr>
              <a:t>Subjective</a:t>
            </a:r>
            <a:r>
              <a:rPr lang="en-GB" sz="1800" dirty="0">
                <a:latin typeface="Times New Roman" panose="02020603050405020304" pitchFamily="18" charset="0"/>
                <a:cs typeface="Times New Roman" panose="02020603050405020304" pitchFamily="18" charset="0"/>
              </a:rPr>
              <a:t>” input, granting the personalised response:</a:t>
            </a:r>
            <a:endParaRPr lang="en-GB" sz="1800" i="1" dirty="0">
              <a:latin typeface="Times New Roman" panose="02020603050405020304" pitchFamily="18" charset="0"/>
              <a:cs typeface="Times New Roman" panose="02020603050405020304" pitchFamily="18" charset="0"/>
            </a:endParaRPr>
          </a:p>
          <a:p>
            <a:pPr marL="0" indent="0">
              <a:buNone/>
            </a:pPr>
            <a:r>
              <a:rPr lang="en-GB" sz="1800" i="1" dirty="0">
                <a:latin typeface="Times New Roman" panose="02020603050405020304" pitchFamily="18" charset="0"/>
                <a:cs typeface="Times New Roman" panose="02020603050405020304" pitchFamily="18" charset="0"/>
              </a:rPr>
              <a:t>“I’m sorry to hear you are having problems. If you are having a problem with your network you can speak with a support technician at [URL]”</a:t>
            </a:r>
          </a:p>
        </p:txBody>
      </p:sp>
      <p:pic>
        <p:nvPicPr>
          <p:cNvPr id="5" name="Picture 4" descr="Table&#10;&#10;Description automatically generated">
            <a:extLst>
              <a:ext uri="{FF2B5EF4-FFF2-40B4-BE49-F238E27FC236}">
                <a16:creationId xmlns:a16="http://schemas.microsoft.com/office/drawing/2014/main" id="{698E2C8D-EBAB-4859-A2B0-0E092DFB2A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1162" y="1568767"/>
            <a:ext cx="3722638" cy="4404995"/>
          </a:xfrm>
          <a:prstGeom prst="rect">
            <a:avLst/>
          </a:prstGeom>
        </p:spPr>
      </p:pic>
    </p:spTree>
    <p:extLst>
      <p:ext uri="{BB962C8B-B14F-4D97-AF65-F5344CB8AC3E}">
        <p14:creationId xmlns:p14="http://schemas.microsoft.com/office/powerpoint/2010/main" val="1472275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6EE7-B050-46D5-B12B-FF8B9068E4C3}"/>
              </a:ext>
            </a:extLst>
          </p:cNvPr>
          <p:cNvSpPr>
            <a:spLocks noGrp="1"/>
          </p:cNvSpPr>
          <p:nvPr>
            <p:ph type="title"/>
          </p:nvPr>
        </p:nvSpPr>
        <p:spPr>
          <a:xfrm>
            <a:off x="838200" y="2691765"/>
            <a:ext cx="10515600" cy="1325563"/>
          </a:xfrm>
        </p:spPr>
        <p:txBody>
          <a:bodyPr>
            <a:normAutofit/>
          </a:bodyPr>
          <a:lstStyle/>
          <a:p>
            <a:pPr algn="ctr"/>
            <a:r>
              <a:rPr lang="en-GB" dirty="0">
                <a:latin typeface="Times New Roman" panose="02020603050405020304" pitchFamily="18" charset="0"/>
                <a:cs typeface="Times New Roman" panose="02020603050405020304" pitchFamily="18" charset="0"/>
              </a:rPr>
              <a:t>Exploratory Data Analysis</a:t>
            </a:r>
          </a:p>
        </p:txBody>
      </p:sp>
      <p:sp>
        <p:nvSpPr>
          <p:cNvPr id="7" name="Footer Placeholder 6">
            <a:extLst>
              <a:ext uri="{FF2B5EF4-FFF2-40B4-BE49-F238E27FC236}">
                <a16:creationId xmlns:a16="http://schemas.microsoft.com/office/drawing/2014/main" id="{BFBBBD93-BE28-4EB0-AD63-C26CC96E7E2B}"/>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1988151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9A68-3BA2-470F-9E49-157E55C01634}"/>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Finding a Dataset</a:t>
            </a:r>
          </a:p>
        </p:txBody>
      </p:sp>
      <p:sp>
        <p:nvSpPr>
          <p:cNvPr id="3" name="Content Placeholder 2">
            <a:extLst>
              <a:ext uri="{FF2B5EF4-FFF2-40B4-BE49-F238E27FC236}">
                <a16:creationId xmlns:a16="http://schemas.microsoft.com/office/drawing/2014/main" id="{3CF7E30B-6FAD-46D3-92E4-63B8C2A31982}"/>
              </a:ext>
            </a:extLst>
          </p:cNvPr>
          <p:cNvSpPr>
            <a:spLocks noGrp="1"/>
          </p:cNvSpPr>
          <p:nvPr>
            <p:ph idx="1"/>
          </p:nvPr>
        </p:nvSpPr>
        <p:spPr>
          <a:xfrm>
            <a:off x="838200" y="1825625"/>
            <a:ext cx="10515600" cy="3884295"/>
          </a:xfrm>
        </p:spPr>
        <p:txBody>
          <a:bodyPr>
            <a:normAutofit/>
          </a:bodyPr>
          <a:lstStyle/>
          <a:p>
            <a:r>
              <a:rPr lang="en-GB" sz="2400" dirty="0">
                <a:latin typeface="Times New Roman" panose="02020603050405020304" pitchFamily="18" charset="0"/>
                <a:cs typeface="Times New Roman" panose="02020603050405020304" pitchFamily="18" charset="0"/>
              </a:rPr>
              <a:t>Up until now all datasets used have been manually categorised – and thus are subject to personal bias.</a:t>
            </a:r>
          </a:p>
          <a:p>
            <a:r>
              <a:rPr lang="en-GB" sz="2400" dirty="0">
                <a:latin typeface="Times New Roman" panose="02020603050405020304" pitchFamily="18" charset="0"/>
                <a:cs typeface="Times New Roman" panose="02020603050405020304" pitchFamily="18" charset="0"/>
              </a:rPr>
              <a:t>Manual categorisation requires extensive work in order to produce a sizeable dataset. The perfect dataset should be easy to extend.</a:t>
            </a:r>
          </a:p>
          <a:p>
            <a:pPr marL="0" indent="0">
              <a:buNone/>
            </a:pP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Dataset must consist of two things – A topic and a question. Any dataset that includes these two items, or has a way to derive these two items is be suitable.</a:t>
            </a:r>
          </a:p>
        </p:txBody>
      </p:sp>
      <p:sp>
        <p:nvSpPr>
          <p:cNvPr id="4" name="Footer Placeholder 3">
            <a:extLst>
              <a:ext uri="{FF2B5EF4-FFF2-40B4-BE49-F238E27FC236}">
                <a16:creationId xmlns:a16="http://schemas.microsoft.com/office/drawing/2014/main" id="{C6133F4D-BAB6-4492-A3BA-BFC433570E64}"/>
              </a:ext>
            </a:extLst>
          </p:cNvPr>
          <p:cNvSpPr>
            <a:spLocks noGrp="1"/>
          </p:cNvSpPr>
          <p:nvPr>
            <p:ph type="ftr" sz="quarter" idx="11"/>
          </p:nvPr>
        </p:nvSpPr>
        <p:spPr/>
        <p:txBody>
          <a:bodyPr/>
          <a:lstStyle/>
          <a:p>
            <a:r>
              <a:rPr lang="en-GB" dirty="0"/>
              <a:t>Exploratory Data Analysis</a:t>
            </a:r>
          </a:p>
        </p:txBody>
      </p:sp>
    </p:spTree>
    <p:extLst>
      <p:ext uri="{BB962C8B-B14F-4D97-AF65-F5344CB8AC3E}">
        <p14:creationId xmlns:p14="http://schemas.microsoft.com/office/powerpoint/2010/main" val="2935168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9A68-3BA2-470F-9E49-157E55C01634}"/>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Stack Exchange API</a:t>
            </a:r>
          </a:p>
        </p:txBody>
      </p:sp>
      <p:sp>
        <p:nvSpPr>
          <p:cNvPr id="3" name="Content Placeholder 2">
            <a:extLst>
              <a:ext uri="{FF2B5EF4-FFF2-40B4-BE49-F238E27FC236}">
                <a16:creationId xmlns:a16="http://schemas.microsoft.com/office/drawing/2014/main" id="{3CF7E30B-6FAD-46D3-92E4-63B8C2A31982}"/>
              </a:ext>
            </a:extLst>
          </p:cNvPr>
          <p:cNvSpPr>
            <a:spLocks noGrp="1"/>
          </p:cNvSpPr>
          <p:nvPr>
            <p:ph idx="1"/>
          </p:nvPr>
        </p:nvSpPr>
        <p:spPr>
          <a:xfrm>
            <a:off x="838200" y="1825625"/>
            <a:ext cx="10297160" cy="4351338"/>
          </a:xfrm>
        </p:spPr>
        <p:txBody>
          <a:bodyPr>
            <a:normAutofit/>
          </a:bodyPr>
          <a:lstStyle/>
          <a:p>
            <a:pPr marL="0" indent="0">
              <a:buNone/>
            </a:pPr>
            <a:r>
              <a:rPr lang="en-GB" sz="2000" dirty="0">
                <a:latin typeface="Times New Roman" panose="02020603050405020304" pitchFamily="18" charset="0"/>
                <a:cs typeface="Times New Roman" panose="02020603050405020304" pitchFamily="18" charset="0"/>
              </a:rPr>
              <a:t>Stack Exchange is a group of websites that allow users to pose questions and receive user-submitted answers. There are a number of stack overflow websites, each specialised to a specific topic, and even within the topics, questions are required to be given tags that narrow down their field even further.</a:t>
            </a:r>
          </a:p>
          <a:p>
            <a:pPr marL="0" indent="0">
              <a:buNone/>
            </a:pPr>
            <a:endParaRPr lang="en-GB" sz="2000" dirty="0">
              <a:latin typeface="Times New Roman" panose="02020603050405020304" pitchFamily="18" charset="0"/>
              <a:cs typeface="Times New Roman" panose="02020603050405020304" pitchFamily="18" charset="0"/>
            </a:endParaRPr>
          </a:p>
          <a:p>
            <a:pPr marL="0" indent="0">
              <a:buNone/>
            </a:pPr>
            <a:r>
              <a:rPr lang="en-GB" sz="2000" dirty="0">
                <a:latin typeface="Times New Roman" panose="02020603050405020304" pitchFamily="18" charset="0"/>
                <a:cs typeface="Times New Roman" panose="02020603050405020304" pitchFamily="18" charset="0"/>
              </a:rPr>
              <a:t>Stack Exchange offers API support – allowing developers to query their questions and return masses of results. Notably, the API functionality allows tags to be specified.</a:t>
            </a:r>
          </a:p>
          <a:p>
            <a:pPr marL="0" indent="0">
              <a:buNone/>
            </a:pPr>
            <a:endParaRPr lang="en-GB" sz="2000" dirty="0">
              <a:latin typeface="Times New Roman" panose="02020603050405020304" pitchFamily="18" charset="0"/>
              <a:cs typeface="Times New Roman" panose="02020603050405020304" pitchFamily="18" charset="0"/>
            </a:endParaRPr>
          </a:p>
          <a:p>
            <a:pPr marL="0" indent="0">
              <a:buNone/>
            </a:pPr>
            <a:r>
              <a:rPr lang="en-GB" sz="2000" dirty="0">
                <a:latin typeface="Times New Roman" panose="02020603050405020304" pitchFamily="18" charset="0"/>
                <a:cs typeface="Times New Roman" panose="02020603050405020304" pitchFamily="18" charset="0"/>
              </a:rPr>
              <a:t>By making API requests for a specific tag, a list of questions relating to that tag can be returned. If this is done for multiple tags and with a big enough volume of questions, a dataset can be compiled linking the topic and the question.</a:t>
            </a:r>
          </a:p>
        </p:txBody>
      </p:sp>
      <p:sp>
        <p:nvSpPr>
          <p:cNvPr id="4" name="Footer Placeholder 3">
            <a:extLst>
              <a:ext uri="{FF2B5EF4-FFF2-40B4-BE49-F238E27FC236}">
                <a16:creationId xmlns:a16="http://schemas.microsoft.com/office/drawing/2014/main" id="{C6133F4D-BAB6-4492-A3BA-BFC433570E64}"/>
              </a:ext>
            </a:extLst>
          </p:cNvPr>
          <p:cNvSpPr>
            <a:spLocks noGrp="1"/>
          </p:cNvSpPr>
          <p:nvPr>
            <p:ph type="ftr" sz="quarter" idx="11"/>
          </p:nvPr>
        </p:nvSpPr>
        <p:spPr/>
        <p:txBody>
          <a:bodyPr/>
          <a:lstStyle/>
          <a:p>
            <a:r>
              <a:rPr lang="en-GB" dirty="0"/>
              <a:t>Exploratory Data Analysis</a:t>
            </a:r>
          </a:p>
        </p:txBody>
      </p:sp>
      <p:pic>
        <p:nvPicPr>
          <p:cNvPr id="1026" name="Picture 2" descr="Stack Exchange (@StackExchange) / Twitter">
            <a:extLst>
              <a:ext uri="{FF2B5EF4-FFF2-40B4-BE49-F238E27FC236}">
                <a16:creationId xmlns:a16="http://schemas.microsoft.com/office/drawing/2014/main" id="{9DF15D1F-29FB-404F-A9B3-91D7F6FB1F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6678" y="149224"/>
            <a:ext cx="1757363" cy="1757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649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9A68-3BA2-470F-9E49-157E55C01634}"/>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Stack Exchange API</a:t>
            </a:r>
          </a:p>
        </p:txBody>
      </p:sp>
      <p:sp>
        <p:nvSpPr>
          <p:cNvPr id="3" name="Content Placeholder 2">
            <a:extLst>
              <a:ext uri="{FF2B5EF4-FFF2-40B4-BE49-F238E27FC236}">
                <a16:creationId xmlns:a16="http://schemas.microsoft.com/office/drawing/2014/main" id="{3CF7E30B-6FAD-46D3-92E4-63B8C2A31982}"/>
              </a:ext>
            </a:extLst>
          </p:cNvPr>
          <p:cNvSpPr>
            <a:spLocks noGrp="1"/>
          </p:cNvSpPr>
          <p:nvPr>
            <p:ph idx="1"/>
          </p:nvPr>
        </p:nvSpPr>
        <p:spPr>
          <a:xfrm>
            <a:off x="838200" y="1690688"/>
            <a:ext cx="6720840" cy="3673792"/>
          </a:xfrm>
        </p:spPr>
        <p:txBody>
          <a:bodyPr>
            <a:normAutofit/>
          </a:bodyPr>
          <a:lstStyle/>
          <a:p>
            <a:r>
              <a:rPr lang="en-GB" sz="2000" dirty="0">
                <a:latin typeface="Times New Roman" panose="02020603050405020304" pitchFamily="18" charset="0"/>
                <a:cs typeface="Times New Roman" panose="02020603050405020304" pitchFamily="18" charset="0"/>
              </a:rPr>
              <a:t>Limited the scope of the task to just finance and money – effectively making the AI a banking customer service chatbot.</a:t>
            </a:r>
          </a:p>
          <a:p>
            <a:r>
              <a:rPr lang="en-GB" sz="2000" dirty="0">
                <a:latin typeface="Times New Roman" panose="02020603050405020304" pitchFamily="18" charset="0"/>
                <a:cs typeface="Times New Roman" panose="02020603050405020304" pitchFamily="18" charset="0"/>
              </a:rPr>
              <a:t>Used the website </a:t>
            </a:r>
            <a:r>
              <a:rPr lang="en-GB" sz="2000" i="1" dirty="0">
                <a:latin typeface="Times New Roman" panose="02020603050405020304" pitchFamily="18" charset="0"/>
                <a:cs typeface="Times New Roman" panose="02020603050405020304" pitchFamily="18" charset="0"/>
                <a:hlinkClick r:id="rId3"/>
              </a:rPr>
              <a:t>https://money.stackexchange.com/</a:t>
            </a:r>
            <a:r>
              <a:rPr lang="en-GB" sz="2000" i="1"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as the target for the API.</a:t>
            </a:r>
          </a:p>
          <a:p>
            <a:r>
              <a:rPr lang="en-GB" sz="2000" dirty="0">
                <a:latin typeface="Times New Roman" panose="02020603050405020304" pitchFamily="18" charset="0"/>
                <a:cs typeface="Times New Roman" panose="02020603050405020304" pitchFamily="18" charset="0"/>
              </a:rPr>
              <a:t>Pulled 500 questions relating to seven topics - bankruptcy, taxes, stocks, </a:t>
            </a:r>
            <a:r>
              <a:rPr lang="en-GB" sz="2000">
                <a:latin typeface="Times New Roman" panose="02020603050405020304" pitchFamily="18" charset="0"/>
                <a:cs typeface="Times New Roman" panose="02020603050405020304" pitchFamily="18" charset="0"/>
              </a:rPr>
              <a:t>loans, pensions</a:t>
            </a:r>
            <a:r>
              <a:rPr lang="en-GB" sz="2000" dirty="0">
                <a:latin typeface="Times New Roman" panose="02020603050405020304" pitchFamily="18" charset="0"/>
                <a:cs typeface="Times New Roman" panose="02020603050405020304" pitchFamily="18" charset="0"/>
              </a:rPr>
              <a:t>, real estate and 401k.</a:t>
            </a:r>
          </a:p>
          <a:p>
            <a:r>
              <a:rPr lang="en-GB" sz="2000" dirty="0">
                <a:latin typeface="Times New Roman" panose="02020603050405020304" pitchFamily="18" charset="0"/>
                <a:cs typeface="Times New Roman" panose="02020603050405020304" pitchFamily="18" charset="0"/>
              </a:rPr>
              <a:t>If a topic didn’t have enough questions, only pulled the available questions</a:t>
            </a:r>
          </a:p>
          <a:p>
            <a:r>
              <a:rPr lang="en-GB" sz="2000" dirty="0">
                <a:latin typeface="Times New Roman" panose="02020603050405020304" pitchFamily="18" charset="0"/>
                <a:cs typeface="Times New Roman" panose="02020603050405020304" pitchFamily="18" charset="0"/>
              </a:rPr>
              <a:t>This produced roughly 3000 questions with their associated topics – with the potential to request more if needed</a:t>
            </a:r>
          </a:p>
        </p:txBody>
      </p:sp>
      <p:sp>
        <p:nvSpPr>
          <p:cNvPr id="4" name="Footer Placeholder 3">
            <a:extLst>
              <a:ext uri="{FF2B5EF4-FFF2-40B4-BE49-F238E27FC236}">
                <a16:creationId xmlns:a16="http://schemas.microsoft.com/office/drawing/2014/main" id="{C6133F4D-BAB6-4492-A3BA-BFC433570E64}"/>
              </a:ext>
            </a:extLst>
          </p:cNvPr>
          <p:cNvSpPr>
            <a:spLocks noGrp="1"/>
          </p:cNvSpPr>
          <p:nvPr>
            <p:ph type="ftr" sz="quarter" idx="11"/>
          </p:nvPr>
        </p:nvSpPr>
        <p:spPr/>
        <p:txBody>
          <a:bodyPr/>
          <a:lstStyle/>
          <a:p>
            <a:r>
              <a:rPr lang="en-GB" dirty="0"/>
              <a:t>Exploratory Data Analysis</a:t>
            </a:r>
          </a:p>
        </p:txBody>
      </p:sp>
      <p:sp>
        <p:nvSpPr>
          <p:cNvPr id="6" name="TextBox 5">
            <a:extLst>
              <a:ext uri="{FF2B5EF4-FFF2-40B4-BE49-F238E27FC236}">
                <a16:creationId xmlns:a16="http://schemas.microsoft.com/office/drawing/2014/main" id="{687FA484-6FC0-40F8-AD80-BFC194D3764B}"/>
              </a:ext>
            </a:extLst>
          </p:cNvPr>
          <p:cNvSpPr txBox="1"/>
          <p:nvPr/>
        </p:nvSpPr>
        <p:spPr>
          <a:xfrm>
            <a:off x="838200" y="5583415"/>
            <a:ext cx="10515600" cy="276999"/>
          </a:xfrm>
          <a:prstGeom prst="rect">
            <a:avLst/>
          </a:prstGeom>
          <a:noFill/>
        </p:spPr>
        <p:txBody>
          <a:bodyPr wrap="square">
            <a:spAutoFit/>
          </a:bodyPr>
          <a:lstStyle/>
          <a:p>
            <a:r>
              <a:rPr lang="en-GB" sz="1200" dirty="0">
                <a:latin typeface="Consolas" panose="020B0609020204030204" pitchFamily="49" charset="0"/>
              </a:rPr>
              <a:t>https://api.stackexchange.com/2.3/questions?site=money&amp;key=</a:t>
            </a:r>
            <a:r>
              <a:rPr lang="en-GB" sz="1200" b="1" dirty="0">
                <a:latin typeface="Consolas" panose="020B0609020204030204" pitchFamily="49" charset="0"/>
              </a:rPr>
              <a:t>[REDACTED]</a:t>
            </a:r>
            <a:r>
              <a:rPr lang="en-GB" sz="1200" dirty="0">
                <a:latin typeface="Consolas" panose="020B0609020204030204" pitchFamily="49" charset="0"/>
              </a:rPr>
              <a:t>&amp;tagged=bankruptcy&amp;sort=activity&amp;pagesize=100&amp;page=1</a:t>
            </a:r>
          </a:p>
        </p:txBody>
      </p:sp>
      <p:pic>
        <p:nvPicPr>
          <p:cNvPr id="8" name="Picture 7">
            <a:extLst>
              <a:ext uri="{FF2B5EF4-FFF2-40B4-BE49-F238E27FC236}">
                <a16:creationId xmlns:a16="http://schemas.microsoft.com/office/drawing/2014/main" id="{C2736E28-07C9-4174-BF1C-5BE409BBCD8E}"/>
              </a:ext>
            </a:extLst>
          </p:cNvPr>
          <p:cNvPicPr>
            <a:picLocks noChangeAspect="1"/>
          </p:cNvPicPr>
          <p:nvPr/>
        </p:nvPicPr>
        <p:blipFill>
          <a:blip r:embed="rId4"/>
          <a:stretch>
            <a:fillRect/>
          </a:stretch>
        </p:blipFill>
        <p:spPr>
          <a:xfrm>
            <a:off x="7559040" y="1761842"/>
            <a:ext cx="4085100" cy="2993708"/>
          </a:xfrm>
          <a:prstGeom prst="rect">
            <a:avLst/>
          </a:prstGeom>
        </p:spPr>
      </p:pic>
    </p:spTree>
    <p:extLst>
      <p:ext uri="{BB962C8B-B14F-4D97-AF65-F5344CB8AC3E}">
        <p14:creationId xmlns:p14="http://schemas.microsoft.com/office/powerpoint/2010/main" val="3544150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6EE7-B050-46D5-B12B-FF8B9068E4C3}"/>
              </a:ext>
            </a:extLst>
          </p:cNvPr>
          <p:cNvSpPr>
            <a:spLocks noGrp="1"/>
          </p:cNvSpPr>
          <p:nvPr>
            <p:ph type="title"/>
          </p:nvPr>
        </p:nvSpPr>
        <p:spPr>
          <a:xfrm>
            <a:off x="838200" y="2691765"/>
            <a:ext cx="10515600" cy="1325563"/>
          </a:xfrm>
        </p:spPr>
        <p:txBody>
          <a:bodyPr>
            <a:normAutofit/>
          </a:bodyPr>
          <a:lstStyle/>
          <a:p>
            <a:pPr algn="ctr"/>
            <a:r>
              <a:rPr lang="en-GB" dirty="0">
                <a:latin typeface="Times New Roman" panose="02020603050405020304" pitchFamily="18" charset="0"/>
                <a:cs typeface="Times New Roman" panose="02020603050405020304" pitchFamily="18" charset="0"/>
              </a:rPr>
              <a:t>Problem Analysis</a:t>
            </a:r>
          </a:p>
        </p:txBody>
      </p:sp>
      <p:sp>
        <p:nvSpPr>
          <p:cNvPr id="7" name="Footer Placeholder 6">
            <a:extLst>
              <a:ext uri="{FF2B5EF4-FFF2-40B4-BE49-F238E27FC236}">
                <a16:creationId xmlns:a16="http://schemas.microsoft.com/office/drawing/2014/main" id="{BFBBBD93-BE28-4EB0-AD63-C26CC96E7E2B}"/>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1914334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9A68-3BA2-470F-9E49-157E55C01634}"/>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Pre-Processing &amp; Feature Selection</a:t>
            </a:r>
          </a:p>
        </p:txBody>
      </p:sp>
      <p:sp>
        <p:nvSpPr>
          <p:cNvPr id="3" name="Content Placeholder 2">
            <a:extLst>
              <a:ext uri="{FF2B5EF4-FFF2-40B4-BE49-F238E27FC236}">
                <a16:creationId xmlns:a16="http://schemas.microsoft.com/office/drawing/2014/main" id="{3CF7E30B-6FAD-46D3-92E4-63B8C2A31982}"/>
              </a:ext>
            </a:extLst>
          </p:cNvPr>
          <p:cNvSpPr>
            <a:spLocks noGrp="1"/>
          </p:cNvSpPr>
          <p:nvPr>
            <p:ph idx="1"/>
          </p:nvPr>
        </p:nvSpPr>
        <p:spPr>
          <a:xfrm>
            <a:off x="838200" y="1690688"/>
            <a:ext cx="6629400" cy="4344352"/>
          </a:xfrm>
        </p:spPr>
        <p:txBody>
          <a:bodyPr>
            <a:normAutofit/>
          </a:bodyPr>
          <a:lstStyle/>
          <a:p>
            <a:r>
              <a:rPr lang="en-GB" sz="2000" dirty="0">
                <a:latin typeface="Times New Roman" panose="02020603050405020304" pitchFamily="18" charset="0"/>
                <a:cs typeface="Times New Roman" panose="02020603050405020304" pitchFamily="18" charset="0"/>
              </a:rPr>
              <a:t>Removed all data except the tag used in the API query and the text – as the other data (such as date of posting) is entirely irrelevant to the task</a:t>
            </a:r>
          </a:p>
          <a:p>
            <a:r>
              <a:rPr lang="en-GB" sz="2000" dirty="0">
                <a:latin typeface="Times New Roman" panose="02020603050405020304" pitchFamily="18" charset="0"/>
                <a:cs typeface="Times New Roman" panose="02020603050405020304" pitchFamily="18" charset="0"/>
              </a:rPr>
              <a:t>Manually removed invalid data from the downloaded set – including non-ascii characters</a:t>
            </a:r>
          </a:p>
          <a:p>
            <a:r>
              <a:rPr lang="en-GB" sz="2000" dirty="0">
                <a:latin typeface="Times New Roman" panose="02020603050405020304" pitchFamily="18" charset="0"/>
                <a:cs typeface="Times New Roman" panose="02020603050405020304" pitchFamily="18" charset="0"/>
              </a:rPr>
              <a:t>Used Spacy’s tokenizer to filter out all the “stop words” – words that are excessively common and can bias results if not removed – from inputs, training and testing data. This same process was also used to filter out all punctuation. In effect, this removes all but the key words from a sentence, making it easier to compare data.</a:t>
            </a:r>
          </a:p>
          <a:p>
            <a:r>
              <a:rPr lang="en-GB" sz="2000" dirty="0">
                <a:latin typeface="Times New Roman" panose="02020603050405020304" pitchFamily="18" charset="0"/>
                <a:cs typeface="Times New Roman" panose="02020603050405020304" pitchFamily="18" charset="0"/>
              </a:rPr>
              <a:t>This improved accuracy by roughly 3% when compared to unsanitized tests</a:t>
            </a:r>
          </a:p>
        </p:txBody>
      </p:sp>
      <p:sp>
        <p:nvSpPr>
          <p:cNvPr id="4" name="Footer Placeholder 3">
            <a:extLst>
              <a:ext uri="{FF2B5EF4-FFF2-40B4-BE49-F238E27FC236}">
                <a16:creationId xmlns:a16="http://schemas.microsoft.com/office/drawing/2014/main" id="{C6133F4D-BAB6-4492-A3BA-BFC433570E64}"/>
              </a:ext>
            </a:extLst>
          </p:cNvPr>
          <p:cNvSpPr>
            <a:spLocks noGrp="1"/>
          </p:cNvSpPr>
          <p:nvPr>
            <p:ph type="ftr" sz="quarter" idx="11"/>
          </p:nvPr>
        </p:nvSpPr>
        <p:spPr/>
        <p:txBody>
          <a:bodyPr/>
          <a:lstStyle/>
          <a:p>
            <a:r>
              <a:rPr lang="en-GB" dirty="0"/>
              <a:t>Exploratory Data Analysis</a:t>
            </a:r>
          </a:p>
        </p:txBody>
      </p:sp>
      <p:sp>
        <p:nvSpPr>
          <p:cNvPr id="9" name="TextBox 8">
            <a:extLst>
              <a:ext uri="{FF2B5EF4-FFF2-40B4-BE49-F238E27FC236}">
                <a16:creationId xmlns:a16="http://schemas.microsoft.com/office/drawing/2014/main" id="{B8AD7E0A-E66D-4C50-BADB-1C2EA83D08E4}"/>
              </a:ext>
            </a:extLst>
          </p:cNvPr>
          <p:cNvSpPr txBox="1"/>
          <p:nvPr/>
        </p:nvSpPr>
        <p:spPr>
          <a:xfrm>
            <a:off x="8239760" y="5162550"/>
            <a:ext cx="3271520" cy="523220"/>
          </a:xfrm>
          <a:prstGeom prst="rect">
            <a:avLst/>
          </a:prstGeom>
          <a:noFill/>
        </p:spPr>
        <p:txBody>
          <a:bodyPr wrap="square" rtlCol="0">
            <a:spAutoFit/>
          </a:bodyPr>
          <a:lstStyle/>
          <a:p>
            <a:r>
              <a:rPr lang="en-GB" sz="1400" i="1" dirty="0">
                <a:latin typeface="Times New Roman" panose="02020603050405020304" pitchFamily="18" charset="0"/>
                <a:cs typeface="Times New Roman" panose="02020603050405020304" pitchFamily="18" charset="0"/>
              </a:rPr>
              <a:t>Accuracy (percentage) of the unsanitized and pre-processed models. </a:t>
            </a:r>
          </a:p>
        </p:txBody>
      </p:sp>
      <p:pic>
        <p:nvPicPr>
          <p:cNvPr id="11" name="Picture 10">
            <a:extLst>
              <a:ext uri="{FF2B5EF4-FFF2-40B4-BE49-F238E27FC236}">
                <a16:creationId xmlns:a16="http://schemas.microsoft.com/office/drawing/2014/main" id="{55DADAC5-987D-4195-9DC8-AFD225BC674F}"/>
              </a:ext>
            </a:extLst>
          </p:cNvPr>
          <p:cNvPicPr>
            <a:picLocks noChangeAspect="1"/>
          </p:cNvPicPr>
          <p:nvPr/>
        </p:nvPicPr>
        <p:blipFill>
          <a:blip r:embed="rId3"/>
          <a:stretch>
            <a:fillRect/>
          </a:stretch>
        </p:blipFill>
        <p:spPr>
          <a:xfrm>
            <a:off x="8022907" y="1690688"/>
            <a:ext cx="3705225" cy="3467100"/>
          </a:xfrm>
          <a:prstGeom prst="rect">
            <a:avLst/>
          </a:prstGeom>
        </p:spPr>
      </p:pic>
    </p:spTree>
    <p:extLst>
      <p:ext uri="{BB962C8B-B14F-4D97-AF65-F5344CB8AC3E}">
        <p14:creationId xmlns:p14="http://schemas.microsoft.com/office/powerpoint/2010/main" val="4210931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6EE7-B050-46D5-B12B-FF8B9068E4C3}"/>
              </a:ext>
            </a:extLst>
          </p:cNvPr>
          <p:cNvSpPr>
            <a:spLocks noGrp="1"/>
          </p:cNvSpPr>
          <p:nvPr>
            <p:ph type="title"/>
          </p:nvPr>
        </p:nvSpPr>
        <p:spPr>
          <a:xfrm>
            <a:off x="838200" y="2691765"/>
            <a:ext cx="10515600" cy="1325563"/>
          </a:xfrm>
        </p:spPr>
        <p:txBody>
          <a:bodyPr>
            <a:normAutofit/>
          </a:bodyPr>
          <a:lstStyle/>
          <a:p>
            <a:pPr algn="ctr"/>
            <a:r>
              <a:rPr lang="en-GB" dirty="0">
                <a:latin typeface="Times New Roman" panose="02020603050405020304" pitchFamily="18" charset="0"/>
                <a:cs typeface="Times New Roman" panose="02020603050405020304" pitchFamily="18" charset="0"/>
              </a:rPr>
              <a:t>Evaluation</a:t>
            </a:r>
          </a:p>
        </p:txBody>
      </p:sp>
      <p:sp>
        <p:nvSpPr>
          <p:cNvPr id="7" name="Footer Placeholder 6">
            <a:extLst>
              <a:ext uri="{FF2B5EF4-FFF2-40B4-BE49-F238E27FC236}">
                <a16:creationId xmlns:a16="http://schemas.microsoft.com/office/drawing/2014/main" id="{BFBBBD93-BE28-4EB0-AD63-C26CC96E7E2B}"/>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1542807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Question Accuracy Testing</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p:txBody>
          <a:bodyPr/>
          <a:lstStyle/>
          <a:p>
            <a:r>
              <a:rPr lang="en-GB" dirty="0"/>
              <a:t>Evaluation</a:t>
            </a:r>
          </a:p>
        </p:txBody>
      </p:sp>
      <p:sp>
        <p:nvSpPr>
          <p:cNvPr id="9" name="Content Placeholder 2">
            <a:extLst>
              <a:ext uri="{FF2B5EF4-FFF2-40B4-BE49-F238E27FC236}">
                <a16:creationId xmlns:a16="http://schemas.microsoft.com/office/drawing/2014/main" id="{D099458A-BDF7-4D85-983B-6973AEF17098}"/>
              </a:ext>
            </a:extLst>
          </p:cNvPr>
          <p:cNvSpPr txBox="1">
            <a:spLocks/>
          </p:cNvSpPr>
          <p:nvPr/>
        </p:nvSpPr>
        <p:spPr>
          <a:xfrm>
            <a:off x="838200" y="1690688"/>
            <a:ext cx="7035800" cy="18926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latin typeface="Times New Roman" panose="02020603050405020304" pitchFamily="18" charset="0"/>
                <a:cs typeface="Times New Roman" panose="02020603050405020304" pitchFamily="18" charset="0"/>
              </a:rPr>
              <a:t>Provided with a 70/30 training/test split and tested with 100 different permutations</a:t>
            </a:r>
          </a:p>
          <a:p>
            <a:r>
              <a:rPr lang="en-GB" sz="1800" dirty="0">
                <a:latin typeface="Times New Roman" panose="02020603050405020304" pitchFamily="18" charset="0"/>
                <a:cs typeface="Times New Roman" panose="02020603050405020304" pitchFamily="18" charset="0"/>
              </a:rPr>
              <a:t>Results consistently averaged 72.5</a:t>
            </a:r>
            <a:r>
              <a:rPr lang="en-GB" sz="1800">
                <a:latin typeface="Times New Roman" panose="02020603050405020304" pitchFamily="18" charset="0"/>
                <a:cs typeface="Times New Roman" panose="02020603050405020304" pitchFamily="18" charset="0"/>
              </a:rPr>
              <a:t>% accuracy</a:t>
            </a:r>
            <a:endParaRPr lang="en-GB"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When inputting manual data, there were very few incorrect predictions. However, irrelevant or nonsensical inputs often still receive a high similarity score to a topic.</a:t>
            </a:r>
          </a:p>
        </p:txBody>
      </p:sp>
      <p:sp>
        <p:nvSpPr>
          <p:cNvPr id="3" name="TextBox 2">
            <a:extLst>
              <a:ext uri="{FF2B5EF4-FFF2-40B4-BE49-F238E27FC236}">
                <a16:creationId xmlns:a16="http://schemas.microsoft.com/office/drawing/2014/main" id="{29FC669D-D1D9-48B5-869A-067B002A60D0}"/>
              </a:ext>
            </a:extLst>
          </p:cNvPr>
          <p:cNvSpPr txBox="1"/>
          <p:nvPr/>
        </p:nvSpPr>
        <p:spPr>
          <a:xfrm>
            <a:off x="8564879" y="4663459"/>
            <a:ext cx="3271520" cy="523220"/>
          </a:xfrm>
          <a:prstGeom prst="rect">
            <a:avLst/>
          </a:prstGeom>
          <a:noFill/>
        </p:spPr>
        <p:txBody>
          <a:bodyPr wrap="square" rtlCol="0">
            <a:spAutoFit/>
          </a:bodyPr>
          <a:lstStyle/>
          <a:p>
            <a:r>
              <a:rPr lang="en-GB" sz="1400" i="1" dirty="0">
                <a:latin typeface="Times New Roman" panose="02020603050405020304" pitchFamily="18" charset="0"/>
                <a:cs typeface="Times New Roman" panose="02020603050405020304" pitchFamily="18" charset="0"/>
              </a:rPr>
              <a:t>Accuracy (percentage) spread across one hundred iterations of the model</a:t>
            </a:r>
          </a:p>
        </p:txBody>
      </p:sp>
      <p:pic>
        <p:nvPicPr>
          <p:cNvPr id="6" name="Picture 5">
            <a:extLst>
              <a:ext uri="{FF2B5EF4-FFF2-40B4-BE49-F238E27FC236}">
                <a16:creationId xmlns:a16="http://schemas.microsoft.com/office/drawing/2014/main" id="{588DB62C-FE44-46D4-8051-934F0533E949}"/>
              </a:ext>
            </a:extLst>
          </p:cNvPr>
          <p:cNvPicPr>
            <a:picLocks noChangeAspect="1"/>
          </p:cNvPicPr>
          <p:nvPr/>
        </p:nvPicPr>
        <p:blipFill>
          <a:blip r:embed="rId3"/>
          <a:stretch>
            <a:fillRect/>
          </a:stretch>
        </p:blipFill>
        <p:spPr>
          <a:xfrm>
            <a:off x="739934" y="3755897"/>
            <a:ext cx="7315200" cy="695836"/>
          </a:xfrm>
          <a:prstGeom prst="rect">
            <a:avLst/>
          </a:prstGeom>
        </p:spPr>
      </p:pic>
      <p:pic>
        <p:nvPicPr>
          <p:cNvPr id="12" name="Picture 11">
            <a:extLst>
              <a:ext uri="{FF2B5EF4-FFF2-40B4-BE49-F238E27FC236}">
                <a16:creationId xmlns:a16="http://schemas.microsoft.com/office/drawing/2014/main" id="{67667A0A-AB45-49CE-9060-B11475C05D88}"/>
              </a:ext>
            </a:extLst>
          </p:cNvPr>
          <p:cNvPicPr>
            <a:picLocks noChangeAspect="1"/>
          </p:cNvPicPr>
          <p:nvPr/>
        </p:nvPicPr>
        <p:blipFill>
          <a:blip r:embed="rId4"/>
          <a:stretch>
            <a:fillRect/>
          </a:stretch>
        </p:blipFill>
        <p:spPr>
          <a:xfrm>
            <a:off x="1655759" y="4925069"/>
            <a:ext cx="5400675" cy="657225"/>
          </a:xfrm>
          <a:prstGeom prst="rect">
            <a:avLst/>
          </a:prstGeom>
        </p:spPr>
      </p:pic>
      <p:sp>
        <p:nvSpPr>
          <p:cNvPr id="13" name="TextBox 12">
            <a:extLst>
              <a:ext uri="{FF2B5EF4-FFF2-40B4-BE49-F238E27FC236}">
                <a16:creationId xmlns:a16="http://schemas.microsoft.com/office/drawing/2014/main" id="{83D7B96C-F394-42DC-B653-55825F89F550}"/>
              </a:ext>
            </a:extLst>
          </p:cNvPr>
          <p:cNvSpPr txBox="1"/>
          <p:nvPr/>
        </p:nvSpPr>
        <p:spPr>
          <a:xfrm>
            <a:off x="739935" y="4444725"/>
            <a:ext cx="7315199" cy="307777"/>
          </a:xfrm>
          <a:prstGeom prst="rect">
            <a:avLst/>
          </a:prstGeom>
          <a:noFill/>
        </p:spPr>
        <p:txBody>
          <a:bodyPr wrap="square" rtlCol="0">
            <a:spAutoFit/>
          </a:bodyPr>
          <a:lstStyle/>
          <a:p>
            <a:pPr algn="ctr"/>
            <a:r>
              <a:rPr lang="en-GB" sz="1400" i="1" dirty="0">
                <a:latin typeface="Times New Roman" panose="02020603050405020304" pitchFamily="18" charset="0"/>
                <a:cs typeface="Times New Roman" panose="02020603050405020304" pitchFamily="18" charset="0"/>
              </a:rPr>
              <a:t>An expected input being classified as a happy objective question about real estate</a:t>
            </a:r>
          </a:p>
        </p:txBody>
      </p:sp>
      <p:sp>
        <p:nvSpPr>
          <p:cNvPr id="14" name="TextBox 13">
            <a:extLst>
              <a:ext uri="{FF2B5EF4-FFF2-40B4-BE49-F238E27FC236}">
                <a16:creationId xmlns:a16="http://schemas.microsoft.com/office/drawing/2014/main" id="{80555A58-0E08-49BB-9CA5-038A00F6D627}"/>
              </a:ext>
            </a:extLst>
          </p:cNvPr>
          <p:cNvSpPr txBox="1"/>
          <p:nvPr/>
        </p:nvSpPr>
        <p:spPr>
          <a:xfrm>
            <a:off x="1655759" y="5582294"/>
            <a:ext cx="5400675" cy="523220"/>
          </a:xfrm>
          <a:prstGeom prst="rect">
            <a:avLst/>
          </a:prstGeom>
          <a:noFill/>
        </p:spPr>
        <p:txBody>
          <a:bodyPr wrap="square" rtlCol="0">
            <a:spAutoFit/>
          </a:bodyPr>
          <a:lstStyle/>
          <a:p>
            <a:pPr algn="ctr"/>
            <a:r>
              <a:rPr lang="en-GB" sz="1400" i="1" dirty="0">
                <a:latin typeface="Times New Roman" panose="02020603050405020304" pitchFamily="18" charset="0"/>
                <a:cs typeface="Times New Roman" panose="02020603050405020304" pitchFamily="18" charset="0"/>
              </a:rPr>
              <a:t>An unexpected input being classified as a neutral subjective question about stocks</a:t>
            </a:r>
          </a:p>
        </p:txBody>
      </p:sp>
      <p:pic>
        <p:nvPicPr>
          <p:cNvPr id="7" name="Picture 6">
            <a:extLst>
              <a:ext uri="{FF2B5EF4-FFF2-40B4-BE49-F238E27FC236}">
                <a16:creationId xmlns:a16="http://schemas.microsoft.com/office/drawing/2014/main" id="{F9522C53-0D99-4471-9E1A-EC319ADA14D9}"/>
              </a:ext>
            </a:extLst>
          </p:cNvPr>
          <p:cNvPicPr>
            <a:picLocks noChangeAspect="1"/>
          </p:cNvPicPr>
          <p:nvPr/>
        </p:nvPicPr>
        <p:blipFill>
          <a:blip r:embed="rId5"/>
          <a:stretch>
            <a:fillRect/>
          </a:stretch>
        </p:blipFill>
        <p:spPr>
          <a:xfrm>
            <a:off x="8357552" y="1302963"/>
            <a:ext cx="3686175" cy="3295650"/>
          </a:xfrm>
          <a:prstGeom prst="rect">
            <a:avLst/>
          </a:prstGeom>
        </p:spPr>
      </p:pic>
    </p:spTree>
    <p:extLst>
      <p:ext uri="{BB962C8B-B14F-4D97-AF65-F5344CB8AC3E}">
        <p14:creationId xmlns:p14="http://schemas.microsoft.com/office/powerpoint/2010/main" val="4146135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B030-117A-49E4-9801-43301420CF6D}"/>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Customer Service Chatbot</a:t>
            </a:r>
          </a:p>
        </p:txBody>
      </p:sp>
      <p:sp>
        <p:nvSpPr>
          <p:cNvPr id="3" name="Content Placeholder 2">
            <a:extLst>
              <a:ext uri="{FF2B5EF4-FFF2-40B4-BE49-F238E27FC236}">
                <a16:creationId xmlns:a16="http://schemas.microsoft.com/office/drawing/2014/main" id="{33821CF8-1A7E-4E75-9437-DCC2F014FF38}"/>
              </a:ext>
            </a:extLst>
          </p:cNvPr>
          <p:cNvSpPr>
            <a:spLocks noGrp="1"/>
          </p:cNvSpPr>
          <p:nvPr>
            <p:ph idx="1"/>
          </p:nvPr>
        </p:nvSpPr>
        <p:spPr/>
        <p:txBody>
          <a:bodyPr>
            <a:normAutofit/>
          </a:bodyPr>
          <a:lstStyle/>
          <a:p>
            <a:r>
              <a:rPr lang="en-GB" sz="2000" dirty="0">
                <a:latin typeface="Times New Roman" panose="02020603050405020304" pitchFamily="18" charset="0"/>
                <a:cs typeface="Times New Roman" panose="02020603050405020304" pitchFamily="18" charset="0"/>
              </a:rPr>
              <a:t>Chatbots often fall under two distinct categories –generative or retrieval chatbots</a:t>
            </a:r>
          </a:p>
          <a:p>
            <a:r>
              <a:rPr lang="en-GB" sz="2000" dirty="0">
                <a:latin typeface="Times New Roman" panose="02020603050405020304" pitchFamily="18" charset="0"/>
                <a:cs typeface="Times New Roman" panose="02020603050405020304" pitchFamily="18" charset="0"/>
              </a:rPr>
              <a:t>Generative chatbots are designed to create new dialogue – rather than picking a predetermined output, these models attempt to create entirely new responses. </a:t>
            </a:r>
          </a:p>
          <a:p>
            <a:r>
              <a:rPr lang="en-GB" sz="2000" dirty="0">
                <a:latin typeface="Times New Roman" panose="02020603050405020304" pitchFamily="18" charset="0"/>
                <a:cs typeface="Times New Roman" panose="02020603050405020304" pitchFamily="18" charset="0"/>
              </a:rPr>
              <a:t>Retrieval chatbots take a different approach – attempting to classify an input and determine the most appropriate predetermined response.</a:t>
            </a:r>
          </a:p>
          <a:p>
            <a:pPr marL="0" indent="0">
              <a:buNone/>
            </a:pPr>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This task is a customer service chatbot, meaning the chatbot is expected to give logical responses to questions and complaints – making a retrieval chatbot the superior option for this specific task.</a:t>
            </a:r>
          </a:p>
        </p:txBody>
      </p:sp>
      <p:sp>
        <p:nvSpPr>
          <p:cNvPr id="4" name="Footer Placeholder 3">
            <a:extLst>
              <a:ext uri="{FF2B5EF4-FFF2-40B4-BE49-F238E27FC236}">
                <a16:creationId xmlns:a16="http://schemas.microsoft.com/office/drawing/2014/main" id="{77F46C0D-DDBF-421C-9254-A9E5042D5514}"/>
              </a:ext>
            </a:extLst>
          </p:cNvPr>
          <p:cNvSpPr>
            <a:spLocks noGrp="1"/>
          </p:cNvSpPr>
          <p:nvPr>
            <p:ph type="ftr" sz="quarter" idx="11"/>
          </p:nvPr>
        </p:nvSpPr>
        <p:spPr/>
        <p:txBody>
          <a:bodyPr/>
          <a:lstStyle/>
          <a:p>
            <a:r>
              <a:rPr lang="en-GB" dirty="0"/>
              <a:t>Problem Analysis</a:t>
            </a:r>
          </a:p>
        </p:txBody>
      </p:sp>
    </p:spTree>
    <p:extLst>
      <p:ext uri="{BB962C8B-B14F-4D97-AF65-F5344CB8AC3E}">
        <p14:creationId xmlns:p14="http://schemas.microsoft.com/office/powerpoint/2010/main" val="102234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B030-117A-49E4-9801-43301420CF6D}"/>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Library - Spacy</a:t>
            </a:r>
          </a:p>
        </p:txBody>
      </p:sp>
      <p:sp>
        <p:nvSpPr>
          <p:cNvPr id="3" name="Content Placeholder 2">
            <a:extLst>
              <a:ext uri="{FF2B5EF4-FFF2-40B4-BE49-F238E27FC236}">
                <a16:creationId xmlns:a16="http://schemas.microsoft.com/office/drawing/2014/main" id="{33821CF8-1A7E-4E75-9437-DCC2F014FF38}"/>
              </a:ext>
            </a:extLst>
          </p:cNvPr>
          <p:cNvSpPr>
            <a:spLocks noGrp="1"/>
          </p:cNvSpPr>
          <p:nvPr>
            <p:ph idx="1"/>
          </p:nvPr>
        </p:nvSpPr>
        <p:spPr>
          <a:xfrm>
            <a:off x="706120" y="1690688"/>
            <a:ext cx="10647680" cy="2332672"/>
          </a:xfrm>
        </p:spPr>
        <p:txBody>
          <a:bodyPr>
            <a:normAutofit/>
          </a:bodyPr>
          <a:lstStyle/>
          <a:p>
            <a:r>
              <a:rPr lang="en-GB" sz="2000" dirty="0">
                <a:latin typeface="Times New Roman" panose="02020603050405020304" pitchFamily="18" charset="0"/>
                <a:cs typeface="Times New Roman" panose="02020603050405020304" pitchFamily="18" charset="0"/>
              </a:rPr>
              <a:t>Natural language processing library</a:t>
            </a:r>
          </a:p>
          <a:p>
            <a:r>
              <a:rPr lang="en-GB" sz="2000" dirty="0">
                <a:latin typeface="Times New Roman" panose="02020603050405020304" pitchFamily="18" charset="0"/>
                <a:cs typeface="Times New Roman" panose="02020603050405020304" pitchFamily="18" charset="0"/>
              </a:rPr>
              <a:t>Able to split text into tokens and recognise the “type” of a token – splitting them into nouns, adjectives etc.</a:t>
            </a:r>
          </a:p>
          <a:p>
            <a:r>
              <a:rPr lang="en-GB" sz="2000" dirty="0">
                <a:latin typeface="Times New Roman" panose="02020603050405020304" pitchFamily="18" charset="0"/>
                <a:cs typeface="Times New Roman" panose="02020603050405020304" pitchFamily="18" charset="0"/>
              </a:rPr>
              <a:t>Built as a framework to construct other projects upon, including chatbots</a:t>
            </a:r>
          </a:p>
          <a:p>
            <a:r>
              <a:rPr lang="en-GB" sz="2000" dirty="0">
                <a:latin typeface="Times New Roman" panose="02020603050405020304" pitchFamily="18" charset="0"/>
                <a:cs typeface="Times New Roman" panose="02020603050405020304" pitchFamily="18" charset="0"/>
              </a:rPr>
              <a:t>Other chatbots and chatbot libraries (such as chatterbot) are dependent on spacy – demonstrating it is applicable for this field </a:t>
            </a:r>
          </a:p>
        </p:txBody>
      </p:sp>
      <p:sp>
        <p:nvSpPr>
          <p:cNvPr id="4" name="Footer Placeholder 3">
            <a:extLst>
              <a:ext uri="{FF2B5EF4-FFF2-40B4-BE49-F238E27FC236}">
                <a16:creationId xmlns:a16="http://schemas.microsoft.com/office/drawing/2014/main" id="{77F46C0D-DDBF-421C-9254-A9E5042D5514}"/>
              </a:ext>
            </a:extLst>
          </p:cNvPr>
          <p:cNvSpPr>
            <a:spLocks noGrp="1"/>
          </p:cNvSpPr>
          <p:nvPr>
            <p:ph type="ftr" sz="quarter" idx="11"/>
          </p:nvPr>
        </p:nvSpPr>
        <p:spPr/>
        <p:txBody>
          <a:bodyPr/>
          <a:lstStyle/>
          <a:p>
            <a:r>
              <a:rPr lang="en-GB" dirty="0"/>
              <a:t>Problem Analysis</a:t>
            </a:r>
          </a:p>
        </p:txBody>
      </p:sp>
      <p:pic>
        <p:nvPicPr>
          <p:cNvPr id="1026" name="Picture 2" descr="spaCy - Wikipedia">
            <a:extLst>
              <a:ext uri="{FF2B5EF4-FFF2-40B4-BE49-F238E27FC236}">
                <a16:creationId xmlns:a16="http://schemas.microsoft.com/office/drawing/2014/main" id="{508D13BA-CB8D-4F6A-9E03-0319F367F4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7360" y="149410"/>
            <a:ext cx="4937760" cy="1765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911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1701AC4-590F-4E19-B56F-89C50A851D6E}"/>
              </a:ext>
            </a:extLst>
          </p:cNvPr>
          <p:cNvPicPr>
            <a:picLocks noChangeAspect="1"/>
          </p:cNvPicPr>
          <p:nvPr/>
        </p:nvPicPr>
        <p:blipFill>
          <a:blip r:embed="rId3"/>
          <a:stretch>
            <a:fillRect/>
          </a:stretch>
        </p:blipFill>
        <p:spPr>
          <a:xfrm>
            <a:off x="5681980" y="3088957"/>
            <a:ext cx="6191250" cy="2752725"/>
          </a:xfrm>
          <a:prstGeom prst="rect">
            <a:avLst/>
          </a:prstGeom>
        </p:spPr>
      </p:pic>
      <p:sp>
        <p:nvSpPr>
          <p:cNvPr id="2" name="Title 1">
            <a:extLst>
              <a:ext uri="{FF2B5EF4-FFF2-40B4-BE49-F238E27FC236}">
                <a16:creationId xmlns:a16="http://schemas.microsoft.com/office/drawing/2014/main" id="{771BB030-117A-49E4-9801-43301420CF6D}"/>
              </a:ext>
            </a:extLst>
          </p:cNvPr>
          <p:cNvSpPr>
            <a:spLocks noGrp="1"/>
          </p:cNvSpPr>
          <p:nvPr>
            <p:ph type="title"/>
          </p:nvPr>
        </p:nvSpPr>
        <p:spPr/>
        <p:txBody>
          <a:bodyPr>
            <a:normAutofit/>
          </a:bodyPr>
          <a:lstStyle/>
          <a:p>
            <a:r>
              <a:rPr lang="en-GB" sz="4000" dirty="0">
                <a:latin typeface="Times New Roman" panose="02020603050405020304" pitchFamily="18" charset="0"/>
                <a:cs typeface="Times New Roman" panose="02020603050405020304" pitchFamily="18" charset="0"/>
              </a:rPr>
              <a:t>Doc Objects</a:t>
            </a:r>
          </a:p>
        </p:txBody>
      </p:sp>
      <p:sp>
        <p:nvSpPr>
          <p:cNvPr id="3" name="Content Placeholder 2">
            <a:extLst>
              <a:ext uri="{FF2B5EF4-FFF2-40B4-BE49-F238E27FC236}">
                <a16:creationId xmlns:a16="http://schemas.microsoft.com/office/drawing/2014/main" id="{33821CF8-1A7E-4E75-9437-DCC2F014FF38}"/>
              </a:ext>
            </a:extLst>
          </p:cNvPr>
          <p:cNvSpPr>
            <a:spLocks noGrp="1"/>
          </p:cNvSpPr>
          <p:nvPr>
            <p:ph idx="1"/>
          </p:nvPr>
        </p:nvSpPr>
        <p:spPr>
          <a:xfrm>
            <a:off x="838200" y="1490344"/>
            <a:ext cx="9687560" cy="4351338"/>
          </a:xfrm>
        </p:spPr>
        <p:txBody>
          <a:bodyPr>
            <a:normAutofit/>
          </a:bodyPr>
          <a:lstStyle/>
          <a:p>
            <a:r>
              <a:rPr lang="en-GB" sz="2000" dirty="0">
                <a:latin typeface="Times New Roman" panose="02020603050405020304" pitchFamily="18" charset="0"/>
                <a:cs typeface="Times New Roman" panose="02020603050405020304" pitchFamily="18" charset="0"/>
              </a:rPr>
              <a:t>When parsing a string, Spacy will generate a “Doc” – a sequence of tokens</a:t>
            </a:r>
          </a:p>
          <a:p>
            <a:r>
              <a:rPr lang="en-GB" sz="2000" dirty="0">
                <a:latin typeface="Times New Roman" panose="02020603050405020304" pitchFamily="18" charset="0"/>
                <a:cs typeface="Times New Roman" panose="02020603050405020304" pitchFamily="18" charset="0"/>
              </a:rPr>
              <a:t>These Doc objects store a large amount of data pertaining to the contents of a token – its position, dependencies on other words etc.</a:t>
            </a:r>
          </a:p>
          <a:p>
            <a:r>
              <a:rPr lang="en-GB" sz="2000" dirty="0">
                <a:latin typeface="Times New Roman" panose="02020603050405020304" pitchFamily="18" charset="0"/>
                <a:cs typeface="Times New Roman" panose="02020603050405020304" pitchFamily="18" charset="0"/>
              </a:rPr>
              <a:t>These attributes are generated during training - allowing the Doc model to learn grammar rules and even identify nouns and their importance</a:t>
            </a:r>
          </a:p>
          <a:p>
            <a:r>
              <a:rPr lang="en-GB" sz="2000" dirty="0">
                <a:latin typeface="Times New Roman" panose="02020603050405020304" pitchFamily="18" charset="0"/>
                <a:cs typeface="Times New Roman" panose="02020603050405020304" pitchFamily="18" charset="0"/>
              </a:rPr>
              <a:t>After training, the doc tokens each store a vector of their personal data</a:t>
            </a:r>
          </a:p>
        </p:txBody>
      </p:sp>
      <p:sp>
        <p:nvSpPr>
          <p:cNvPr id="4" name="Footer Placeholder 3">
            <a:extLst>
              <a:ext uri="{FF2B5EF4-FFF2-40B4-BE49-F238E27FC236}">
                <a16:creationId xmlns:a16="http://schemas.microsoft.com/office/drawing/2014/main" id="{77F46C0D-DDBF-421C-9254-A9E5042D5514}"/>
              </a:ext>
            </a:extLst>
          </p:cNvPr>
          <p:cNvSpPr>
            <a:spLocks noGrp="1"/>
          </p:cNvSpPr>
          <p:nvPr>
            <p:ph type="ftr" sz="quarter" idx="11"/>
          </p:nvPr>
        </p:nvSpPr>
        <p:spPr/>
        <p:txBody>
          <a:bodyPr/>
          <a:lstStyle/>
          <a:p>
            <a:r>
              <a:rPr lang="en-GB" dirty="0"/>
              <a:t>Problem Analysis</a:t>
            </a:r>
          </a:p>
        </p:txBody>
      </p:sp>
    </p:spTree>
    <p:extLst>
      <p:ext uri="{BB962C8B-B14F-4D97-AF65-F5344CB8AC3E}">
        <p14:creationId xmlns:p14="http://schemas.microsoft.com/office/powerpoint/2010/main" val="3140336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B030-117A-49E4-9801-43301420CF6D}"/>
              </a:ext>
            </a:extLst>
          </p:cNvPr>
          <p:cNvSpPr>
            <a:spLocks noGrp="1"/>
          </p:cNvSpPr>
          <p:nvPr>
            <p:ph type="title"/>
          </p:nvPr>
        </p:nvSpPr>
        <p:spPr/>
        <p:txBody>
          <a:bodyPr>
            <a:normAutofit/>
          </a:bodyPr>
          <a:lstStyle/>
          <a:p>
            <a:r>
              <a:rPr lang="en-GB" sz="4000" dirty="0">
                <a:latin typeface="Times New Roman" panose="02020603050405020304" pitchFamily="18" charset="0"/>
                <a:cs typeface="Times New Roman" panose="02020603050405020304" pitchFamily="18" charset="0"/>
              </a:rPr>
              <a:t>Spacy Similarity</a:t>
            </a:r>
          </a:p>
        </p:txBody>
      </p:sp>
      <p:sp>
        <p:nvSpPr>
          <p:cNvPr id="3" name="Content Placeholder 2">
            <a:extLst>
              <a:ext uri="{FF2B5EF4-FFF2-40B4-BE49-F238E27FC236}">
                <a16:creationId xmlns:a16="http://schemas.microsoft.com/office/drawing/2014/main" id="{33821CF8-1A7E-4E75-9437-DCC2F014FF38}"/>
              </a:ext>
            </a:extLst>
          </p:cNvPr>
          <p:cNvSpPr>
            <a:spLocks noGrp="1"/>
          </p:cNvSpPr>
          <p:nvPr>
            <p:ph idx="1"/>
          </p:nvPr>
        </p:nvSpPr>
        <p:spPr>
          <a:xfrm>
            <a:off x="838200" y="1825625"/>
            <a:ext cx="5715000" cy="4351338"/>
          </a:xfrm>
        </p:spPr>
        <p:txBody>
          <a:bodyPr>
            <a:normAutofit/>
          </a:bodyPr>
          <a:lstStyle/>
          <a:p>
            <a:r>
              <a:rPr lang="en-GB" sz="2000" dirty="0">
                <a:latin typeface="Times New Roman" panose="02020603050405020304" pitchFamily="18" charset="0"/>
                <a:cs typeface="Times New Roman" panose="02020603050405020304" pitchFamily="18" charset="0"/>
              </a:rPr>
              <a:t>Spacy includes a function called similarity – allowing the contents of one doc object to be compared against another</a:t>
            </a:r>
          </a:p>
          <a:p>
            <a:r>
              <a:rPr lang="en-GB" sz="2000" dirty="0">
                <a:latin typeface="Times New Roman" panose="02020603050405020304" pitchFamily="18" charset="0"/>
                <a:cs typeface="Times New Roman" panose="02020603050405020304" pitchFamily="18" charset="0"/>
              </a:rPr>
              <a:t>The similarity report uses the cosine similarity formula – effectively using the cosine of the “angle” between the two vectors as a representation of the similarity of two doc objects</a:t>
            </a:r>
          </a:p>
          <a:p>
            <a:r>
              <a:rPr lang="en-GB" sz="2000" dirty="0">
                <a:latin typeface="Times New Roman" panose="02020603050405020304" pitchFamily="18" charset="0"/>
                <a:cs typeface="Times New Roman" panose="02020603050405020304" pitchFamily="18" charset="0"/>
              </a:rPr>
              <a:t>Cosine similarity is meant to be used on a small scale – hence the spacy implementation uses the average of the similarity for each item in the doc object against the comparison doc object</a:t>
            </a:r>
          </a:p>
          <a:p>
            <a:endParaRPr lang="en-GB"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7F46C0D-DDBF-421C-9254-A9E5042D5514}"/>
              </a:ext>
            </a:extLst>
          </p:cNvPr>
          <p:cNvSpPr>
            <a:spLocks noGrp="1"/>
          </p:cNvSpPr>
          <p:nvPr>
            <p:ph type="ftr" sz="quarter" idx="11"/>
          </p:nvPr>
        </p:nvSpPr>
        <p:spPr/>
        <p:txBody>
          <a:bodyPr/>
          <a:lstStyle/>
          <a:p>
            <a:r>
              <a:rPr lang="en-GB" dirty="0"/>
              <a:t>Problem Analysis</a:t>
            </a:r>
          </a:p>
        </p:txBody>
      </p:sp>
      <p:pic>
        <p:nvPicPr>
          <p:cNvPr id="7" name="Picture 6">
            <a:extLst>
              <a:ext uri="{FF2B5EF4-FFF2-40B4-BE49-F238E27FC236}">
                <a16:creationId xmlns:a16="http://schemas.microsoft.com/office/drawing/2014/main" id="{CCC8676A-3DFB-4F0A-848D-7C951B69C88B}"/>
              </a:ext>
            </a:extLst>
          </p:cNvPr>
          <p:cNvPicPr>
            <a:picLocks noChangeAspect="1"/>
          </p:cNvPicPr>
          <p:nvPr/>
        </p:nvPicPr>
        <p:blipFill>
          <a:blip r:embed="rId3"/>
          <a:stretch>
            <a:fillRect/>
          </a:stretch>
        </p:blipFill>
        <p:spPr>
          <a:xfrm>
            <a:off x="6962617" y="1690688"/>
            <a:ext cx="4972050" cy="1057275"/>
          </a:xfrm>
          <a:prstGeom prst="rect">
            <a:avLst/>
          </a:prstGeom>
        </p:spPr>
      </p:pic>
      <p:pic>
        <p:nvPicPr>
          <p:cNvPr id="9" name="Picture 8">
            <a:extLst>
              <a:ext uri="{FF2B5EF4-FFF2-40B4-BE49-F238E27FC236}">
                <a16:creationId xmlns:a16="http://schemas.microsoft.com/office/drawing/2014/main" id="{521B754B-3DE4-4F63-B04A-9D81A60FB63B}"/>
              </a:ext>
            </a:extLst>
          </p:cNvPr>
          <p:cNvPicPr>
            <a:picLocks noChangeAspect="1"/>
          </p:cNvPicPr>
          <p:nvPr/>
        </p:nvPicPr>
        <p:blipFill>
          <a:blip r:embed="rId4"/>
          <a:stretch>
            <a:fillRect/>
          </a:stretch>
        </p:blipFill>
        <p:spPr>
          <a:xfrm>
            <a:off x="6891497" y="2927350"/>
            <a:ext cx="4809806" cy="2606675"/>
          </a:xfrm>
          <a:prstGeom prst="rect">
            <a:avLst/>
          </a:prstGeom>
        </p:spPr>
      </p:pic>
      <p:sp>
        <p:nvSpPr>
          <p:cNvPr id="8" name="TextBox 7">
            <a:extLst>
              <a:ext uri="{FF2B5EF4-FFF2-40B4-BE49-F238E27FC236}">
                <a16:creationId xmlns:a16="http://schemas.microsoft.com/office/drawing/2014/main" id="{28883715-5D5E-4A38-8D3C-CBB303AE2144}"/>
              </a:ext>
            </a:extLst>
          </p:cNvPr>
          <p:cNvSpPr txBox="1"/>
          <p:nvPr/>
        </p:nvSpPr>
        <p:spPr>
          <a:xfrm>
            <a:off x="7371080" y="2443332"/>
            <a:ext cx="3271520" cy="253916"/>
          </a:xfrm>
          <a:prstGeom prst="rect">
            <a:avLst/>
          </a:prstGeom>
          <a:noFill/>
        </p:spPr>
        <p:txBody>
          <a:bodyPr wrap="square" rtlCol="0">
            <a:spAutoFit/>
          </a:bodyPr>
          <a:lstStyle/>
          <a:p>
            <a:r>
              <a:rPr lang="en-GB" sz="1050" dirty="0"/>
              <a:t>https://en.wikipedia.org/wiki/Cosine_similarity</a:t>
            </a:r>
            <a:endParaRPr lang="en-GB" sz="1400" i="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85E15B0-ECC9-4EFE-A62C-F10757B84BDB}"/>
              </a:ext>
            </a:extLst>
          </p:cNvPr>
          <p:cNvSpPr txBox="1"/>
          <p:nvPr/>
        </p:nvSpPr>
        <p:spPr>
          <a:xfrm>
            <a:off x="7919720" y="5518553"/>
            <a:ext cx="3271520" cy="338554"/>
          </a:xfrm>
          <a:prstGeom prst="rect">
            <a:avLst/>
          </a:prstGeom>
          <a:noFill/>
        </p:spPr>
        <p:txBody>
          <a:bodyPr wrap="square" rtlCol="0">
            <a:spAutoFit/>
          </a:bodyPr>
          <a:lstStyle/>
          <a:p>
            <a:r>
              <a:rPr lang="en-GB" sz="800" dirty="0"/>
              <a:t>https://datascience-enthusiast.com/DL/Operations_on_word_vectors.html</a:t>
            </a:r>
          </a:p>
        </p:txBody>
      </p:sp>
    </p:spTree>
    <p:extLst>
      <p:ext uri="{BB962C8B-B14F-4D97-AF65-F5344CB8AC3E}">
        <p14:creationId xmlns:p14="http://schemas.microsoft.com/office/powerpoint/2010/main" val="2309601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6EE7-B050-46D5-B12B-FF8B9068E4C3}"/>
              </a:ext>
            </a:extLst>
          </p:cNvPr>
          <p:cNvSpPr>
            <a:spLocks noGrp="1"/>
          </p:cNvSpPr>
          <p:nvPr>
            <p:ph type="title"/>
          </p:nvPr>
        </p:nvSpPr>
        <p:spPr>
          <a:xfrm>
            <a:off x="838200" y="2691765"/>
            <a:ext cx="10515600" cy="1325563"/>
          </a:xfrm>
        </p:spPr>
        <p:txBody>
          <a:bodyPr>
            <a:normAutofit/>
          </a:bodyPr>
          <a:lstStyle/>
          <a:p>
            <a:pPr algn="ctr"/>
            <a:r>
              <a:rPr lang="en-GB" dirty="0">
                <a:latin typeface="Times New Roman" panose="02020603050405020304" pitchFamily="18" charset="0"/>
                <a:cs typeface="Times New Roman" panose="02020603050405020304" pitchFamily="18" charset="0"/>
              </a:rPr>
              <a:t>Solution Development</a:t>
            </a:r>
          </a:p>
        </p:txBody>
      </p:sp>
      <p:sp>
        <p:nvSpPr>
          <p:cNvPr id="7" name="Footer Placeholder 6">
            <a:extLst>
              <a:ext uri="{FF2B5EF4-FFF2-40B4-BE49-F238E27FC236}">
                <a16:creationId xmlns:a16="http://schemas.microsoft.com/office/drawing/2014/main" id="{BFBBBD93-BE28-4EB0-AD63-C26CC96E7E2B}"/>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1121027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B030-117A-49E4-9801-43301420CF6D}"/>
              </a:ext>
            </a:extLst>
          </p:cNvPr>
          <p:cNvSpPr>
            <a:spLocks noGrp="1"/>
          </p:cNvSpPr>
          <p:nvPr>
            <p:ph type="title"/>
          </p:nvPr>
        </p:nvSpPr>
        <p:spPr>
          <a:xfrm>
            <a:off x="838200" y="330632"/>
            <a:ext cx="10515600" cy="1325563"/>
          </a:xfrm>
        </p:spPr>
        <p:txBody>
          <a:bodyPr>
            <a:normAutofit/>
          </a:bodyPr>
          <a:lstStyle/>
          <a:p>
            <a:r>
              <a:rPr lang="en-GB" sz="4000" dirty="0">
                <a:latin typeface="Times New Roman" panose="02020603050405020304" pitchFamily="18" charset="0"/>
                <a:cs typeface="Times New Roman" panose="02020603050405020304" pitchFamily="18" charset="0"/>
              </a:rPr>
              <a:t>Building a Question Classifier in Spacy</a:t>
            </a:r>
          </a:p>
        </p:txBody>
      </p:sp>
      <p:sp>
        <p:nvSpPr>
          <p:cNvPr id="3" name="Content Placeholder 2">
            <a:extLst>
              <a:ext uri="{FF2B5EF4-FFF2-40B4-BE49-F238E27FC236}">
                <a16:creationId xmlns:a16="http://schemas.microsoft.com/office/drawing/2014/main" id="{33821CF8-1A7E-4E75-9437-DCC2F014FF38}"/>
              </a:ext>
            </a:extLst>
          </p:cNvPr>
          <p:cNvSpPr>
            <a:spLocks noGrp="1"/>
          </p:cNvSpPr>
          <p:nvPr>
            <p:ph idx="1"/>
          </p:nvPr>
        </p:nvSpPr>
        <p:spPr>
          <a:xfrm>
            <a:off x="838200" y="1416368"/>
            <a:ext cx="9890760" cy="4351338"/>
          </a:xfrm>
        </p:spPr>
        <p:txBody>
          <a:bodyPr>
            <a:normAutofit/>
          </a:bodyPr>
          <a:lstStyle/>
          <a:p>
            <a:r>
              <a:rPr lang="en-GB" sz="2000" dirty="0">
                <a:latin typeface="Times New Roman" panose="02020603050405020304" pitchFamily="18" charset="0"/>
                <a:cs typeface="Times New Roman" panose="02020603050405020304" pitchFamily="18" charset="0"/>
              </a:rPr>
              <a:t>By creating multiple doc files – each with its own topic area – and then training said file with questions relating to its assigned topic, a simple topic comparison can be created</a:t>
            </a:r>
          </a:p>
          <a:p>
            <a:r>
              <a:rPr lang="en-GB" sz="2000" dirty="0">
                <a:latin typeface="Times New Roman" panose="02020603050405020304" pitchFamily="18" charset="0"/>
                <a:cs typeface="Times New Roman" panose="02020603050405020304" pitchFamily="18" charset="0"/>
              </a:rPr>
              <a:t>When receiving an input, each model can be polled for its similarity score. The highest similarity score can then be interpreted as the expected topic area</a:t>
            </a:r>
          </a:p>
        </p:txBody>
      </p:sp>
      <p:sp>
        <p:nvSpPr>
          <p:cNvPr id="4" name="Footer Placeholder 3">
            <a:extLst>
              <a:ext uri="{FF2B5EF4-FFF2-40B4-BE49-F238E27FC236}">
                <a16:creationId xmlns:a16="http://schemas.microsoft.com/office/drawing/2014/main" id="{77F46C0D-DDBF-421C-9254-A9E5042D5514}"/>
              </a:ext>
            </a:extLst>
          </p:cNvPr>
          <p:cNvSpPr>
            <a:spLocks noGrp="1"/>
          </p:cNvSpPr>
          <p:nvPr>
            <p:ph type="ftr" sz="quarter" idx="11"/>
          </p:nvPr>
        </p:nvSpPr>
        <p:spPr/>
        <p:txBody>
          <a:bodyPr/>
          <a:lstStyle/>
          <a:p>
            <a:r>
              <a:rPr lang="en-GB" dirty="0"/>
              <a:t>Solution Development</a:t>
            </a:r>
          </a:p>
        </p:txBody>
      </p:sp>
      <p:pic>
        <p:nvPicPr>
          <p:cNvPr id="8" name="Picture 7" descr="Diagram&#10;&#10;Description automatically generated">
            <a:extLst>
              <a:ext uri="{FF2B5EF4-FFF2-40B4-BE49-F238E27FC236}">
                <a16:creationId xmlns:a16="http://schemas.microsoft.com/office/drawing/2014/main" id="{E5D1E160-27C3-419D-8F09-969C2A3213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9380" y="2970664"/>
            <a:ext cx="6248400" cy="3219996"/>
          </a:xfrm>
          <a:prstGeom prst="rect">
            <a:avLst/>
          </a:prstGeom>
        </p:spPr>
      </p:pic>
    </p:spTree>
    <p:extLst>
      <p:ext uri="{BB962C8B-B14F-4D97-AF65-F5344CB8AC3E}">
        <p14:creationId xmlns:p14="http://schemas.microsoft.com/office/powerpoint/2010/main" val="4116481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Simple Implementation</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p:txBody>
          <a:bodyPr/>
          <a:lstStyle/>
          <a:p>
            <a:r>
              <a:rPr lang="en-GB" dirty="0"/>
              <a:t>Solution Development</a:t>
            </a:r>
          </a:p>
        </p:txBody>
      </p:sp>
      <p:pic>
        <p:nvPicPr>
          <p:cNvPr id="6" name="Picture 5">
            <a:extLst>
              <a:ext uri="{FF2B5EF4-FFF2-40B4-BE49-F238E27FC236}">
                <a16:creationId xmlns:a16="http://schemas.microsoft.com/office/drawing/2014/main" id="{541BFD7C-4583-4596-938A-BF98284287A4}"/>
              </a:ext>
            </a:extLst>
          </p:cNvPr>
          <p:cNvPicPr>
            <a:picLocks noChangeAspect="1"/>
          </p:cNvPicPr>
          <p:nvPr/>
        </p:nvPicPr>
        <p:blipFill>
          <a:blip r:embed="rId3"/>
          <a:stretch>
            <a:fillRect/>
          </a:stretch>
        </p:blipFill>
        <p:spPr>
          <a:xfrm>
            <a:off x="7545729" y="2595822"/>
            <a:ext cx="3935960" cy="463232"/>
          </a:xfrm>
          <a:prstGeom prst="rect">
            <a:avLst/>
          </a:prstGeom>
        </p:spPr>
      </p:pic>
      <p:pic>
        <p:nvPicPr>
          <p:cNvPr id="8" name="Picture 7">
            <a:extLst>
              <a:ext uri="{FF2B5EF4-FFF2-40B4-BE49-F238E27FC236}">
                <a16:creationId xmlns:a16="http://schemas.microsoft.com/office/drawing/2014/main" id="{FF886EE7-364F-4B82-A745-21C5E6A6EB9E}"/>
              </a:ext>
            </a:extLst>
          </p:cNvPr>
          <p:cNvPicPr>
            <a:picLocks noChangeAspect="1"/>
          </p:cNvPicPr>
          <p:nvPr/>
        </p:nvPicPr>
        <p:blipFill>
          <a:blip r:embed="rId4"/>
          <a:stretch>
            <a:fillRect/>
          </a:stretch>
        </p:blipFill>
        <p:spPr>
          <a:xfrm>
            <a:off x="7530152" y="3105750"/>
            <a:ext cx="4000500" cy="463996"/>
          </a:xfrm>
          <a:prstGeom prst="rect">
            <a:avLst/>
          </a:prstGeom>
        </p:spPr>
      </p:pic>
      <p:pic>
        <p:nvPicPr>
          <p:cNvPr id="10" name="Picture 9">
            <a:extLst>
              <a:ext uri="{FF2B5EF4-FFF2-40B4-BE49-F238E27FC236}">
                <a16:creationId xmlns:a16="http://schemas.microsoft.com/office/drawing/2014/main" id="{B15F14E3-1221-4FB7-8992-3277E55E301F}"/>
              </a:ext>
            </a:extLst>
          </p:cNvPr>
          <p:cNvPicPr>
            <a:picLocks noChangeAspect="1"/>
          </p:cNvPicPr>
          <p:nvPr/>
        </p:nvPicPr>
        <p:blipFill rotWithShape="1">
          <a:blip r:embed="rId5"/>
          <a:srcRect t="1" b="15094"/>
          <a:stretch/>
        </p:blipFill>
        <p:spPr>
          <a:xfrm>
            <a:off x="7969591" y="4594028"/>
            <a:ext cx="3152775" cy="428626"/>
          </a:xfrm>
          <a:prstGeom prst="rect">
            <a:avLst/>
          </a:prstGeom>
        </p:spPr>
      </p:pic>
      <p:pic>
        <p:nvPicPr>
          <p:cNvPr id="12" name="Picture 11">
            <a:extLst>
              <a:ext uri="{FF2B5EF4-FFF2-40B4-BE49-F238E27FC236}">
                <a16:creationId xmlns:a16="http://schemas.microsoft.com/office/drawing/2014/main" id="{899C8CCF-9B52-439F-BF9D-864C70F41360}"/>
              </a:ext>
            </a:extLst>
          </p:cNvPr>
          <p:cNvPicPr>
            <a:picLocks noChangeAspect="1"/>
          </p:cNvPicPr>
          <p:nvPr/>
        </p:nvPicPr>
        <p:blipFill>
          <a:blip r:embed="rId6"/>
          <a:stretch>
            <a:fillRect/>
          </a:stretch>
        </p:blipFill>
        <p:spPr>
          <a:xfrm>
            <a:off x="7512343" y="3598228"/>
            <a:ext cx="3969346" cy="530068"/>
          </a:xfrm>
          <a:prstGeom prst="rect">
            <a:avLst/>
          </a:prstGeom>
        </p:spPr>
      </p:pic>
      <p:pic>
        <p:nvPicPr>
          <p:cNvPr id="14" name="Picture 13">
            <a:extLst>
              <a:ext uri="{FF2B5EF4-FFF2-40B4-BE49-F238E27FC236}">
                <a16:creationId xmlns:a16="http://schemas.microsoft.com/office/drawing/2014/main" id="{407FDE1D-42DC-457A-A336-C1196488B04E}"/>
              </a:ext>
            </a:extLst>
          </p:cNvPr>
          <p:cNvPicPr>
            <a:picLocks noChangeAspect="1"/>
          </p:cNvPicPr>
          <p:nvPr/>
        </p:nvPicPr>
        <p:blipFill>
          <a:blip r:embed="rId7"/>
          <a:stretch>
            <a:fillRect/>
          </a:stretch>
        </p:blipFill>
        <p:spPr>
          <a:xfrm>
            <a:off x="7954013" y="5164217"/>
            <a:ext cx="3152775" cy="400050"/>
          </a:xfrm>
          <a:prstGeom prst="rect">
            <a:avLst/>
          </a:prstGeom>
        </p:spPr>
      </p:pic>
      <p:pic>
        <p:nvPicPr>
          <p:cNvPr id="16" name="Picture 15">
            <a:extLst>
              <a:ext uri="{FF2B5EF4-FFF2-40B4-BE49-F238E27FC236}">
                <a16:creationId xmlns:a16="http://schemas.microsoft.com/office/drawing/2014/main" id="{F17EF3CC-AB37-4AD4-83DE-04154ED4265A}"/>
              </a:ext>
            </a:extLst>
          </p:cNvPr>
          <p:cNvPicPr>
            <a:picLocks noChangeAspect="1"/>
          </p:cNvPicPr>
          <p:nvPr/>
        </p:nvPicPr>
        <p:blipFill>
          <a:blip r:embed="rId8"/>
          <a:stretch>
            <a:fillRect/>
          </a:stretch>
        </p:blipFill>
        <p:spPr>
          <a:xfrm>
            <a:off x="7545729" y="5678223"/>
            <a:ext cx="4000500" cy="428625"/>
          </a:xfrm>
          <a:prstGeom prst="rect">
            <a:avLst/>
          </a:prstGeom>
        </p:spPr>
      </p:pic>
      <p:sp>
        <p:nvSpPr>
          <p:cNvPr id="11" name="Content Placeholder 2">
            <a:extLst>
              <a:ext uri="{FF2B5EF4-FFF2-40B4-BE49-F238E27FC236}">
                <a16:creationId xmlns:a16="http://schemas.microsoft.com/office/drawing/2014/main" id="{E94E40E4-D13F-4075-BCD6-7895824B975E}"/>
              </a:ext>
            </a:extLst>
          </p:cNvPr>
          <p:cNvSpPr>
            <a:spLocks noGrp="1"/>
          </p:cNvSpPr>
          <p:nvPr>
            <p:ph idx="1"/>
          </p:nvPr>
        </p:nvSpPr>
        <p:spPr>
          <a:xfrm>
            <a:off x="838200" y="1690688"/>
            <a:ext cx="6243320" cy="4351338"/>
          </a:xfrm>
        </p:spPr>
        <p:txBody>
          <a:bodyPr>
            <a:normAutofit/>
          </a:bodyPr>
          <a:lstStyle/>
          <a:p>
            <a:r>
              <a:rPr lang="en-GB" sz="2000" dirty="0">
                <a:latin typeface="Times New Roman" panose="02020603050405020304" pitchFamily="18" charset="0"/>
                <a:cs typeface="Times New Roman" panose="02020603050405020304" pitchFamily="18" charset="0"/>
              </a:rPr>
              <a:t>For testing purposes, a model was produced using 30 questions, each categorised into “car” for purchasing a car, “maintenance” for repair questions, and “bike” for purchasing a bike</a:t>
            </a:r>
          </a:p>
          <a:p>
            <a:r>
              <a:rPr lang="en-GB" sz="2000" dirty="0">
                <a:latin typeface="Times New Roman" panose="02020603050405020304" pitchFamily="18" charset="0"/>
                <a:cs typeface="Times New Roman" panose="02020603050405020304" pitchFamily="18" charset="0"/>
              </a:rPr>
              <a:t>Said items were split evenly – 10 questions for each.</a:t>
            </a:r>
          </a:p>
          <a:p>
            <a:r>
              <a:rPr lang="en-GB" sz="2000" dirty="0">
                <a:latin typeface="Times New Roman" panose="02020603050405020304" pitchFamily="18" charset="0"/>
                <a:cs typeface="Times New Roman" panose="02020603050405020304" pitchFamily="18" charset="0"/>
              </a:rPr>
              <a:t>20% of the items, chosen randomly, were then selected as test data.</a:t>
            </a:r>
          </a:p>
          <a:p>
            <a:r>
              <a:rPr lang="en-GB" sz="2000" dirty="0">
                <a:latin typeface="Times New Roman" panose="02020603050405020304" pitchFamily="18" charset="0"/>
                <a:cs typeface="Times New Roman" panose="02020603050405020304" pitchFamily="18" charset="0"/>
              </a:rPr>
              <a:t>Accuracy was varied – sometimes reaching as low as 20%, sometimes reaching 100% for the test data</a:t>
            </a:r>
          </a:p>
          <a:p>
            <a:r>
              <a:rPr lang="en-GB" sz="2000" dirty="0">
                <a:latin typeface="Times New Roman" panose="02020603050405020304" pitchFamily="18" charset="0"/>
                <a:cs typeface="Times New Roman" panose="02020603050405020304" pitchFamily="18" charset="0"/>
              </a:rPr>
              <a:t>Tests using a simple input system proved that even in high accuracy models, the results were still inconsistent</a:t>
            </a:r>
          </a:p>
        </p:txBody>
      </p:sp>
      <p:pic>
        <p:nvPicPr>
          <p:cNvPr id="5" name="Picture 4">
            <a:extLst>
              <a:ext uri="{FF2B5EF4-FFF2-40B4-BE49-F238E27FC236}">
                <a16:creationId xmlns:a16="http://schemas.microsoft.com/office/drawing/2014/main" id="{F0AF9735-FC34-4E7A-A655-54AB0C297CE3}"/>
              </a:ext>
            </a:extLst>
          </p:cNvPr>
          <p:cNvPicPr>
            <a:picLocks noChangeAspect="1"/>
          </p:cNvPicPr>
          <p:nvPr/>
        </p:nvPicPr>
        <p:blipFill>
          <a:blip r:embed="rId9"/>
          <a:stretch>
            <a:fillRect/>
          </a:stretch>
        </p:blipFill>
        <p:spPr>
          <a:xfrm>
            <a:off x="8518243" y="1693783"/>
            <a:ext cx="2024317" cy="611664"/>
          </a:xfrm>
          <a:prstGeom prst="rect">
            <a:avLst/>
          </a:prstGeom>
        </p:spPr>
      </p:pic>
    </p:spTree>
    <p:extLst>
      <p:ext uri="{BB962C8B-B14F-4D97-AF65-F5344CB8AC3E}">
        <p14:creationId xmlns:p14="http://schemas.microsoft.com/office/powerpoint/2010/main" val="300979954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889</TotalTime>
  <Words>2098</Words>
  <Application>Microsoft Office PowerPoint</Application>
  <PresentationFormat>Widescreen</PresentationFormat>
  <Paragraphs>164</Paragraphs>
  <Slides>22</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Consolas</vt:lpstr>
      <vt:lpstr>Times New Roman</vt:lpstr>
      <vt:lpstr>Custom Design</vt:lpstr>
      <vt:lpstr>Building a Python Customer-Service Chatbot</vt:lpstr>
      <vt:lpstr>Problem Analysis</vt:lpstr>
      <vt:lpstr>Customer Service Chatbot</vt:lpstr>
      <vt:lpstr>Library - Spacy</vt:lpstr>
      <vt:lpstr>Doc Objects</vt:lpstr>
      <vt:lpstr>Spacy Similarity</vt:lpstr>
      <vt:lpstr>Solution Development</vt:lpstr>
      <vt:lpstr>Building a Question Classifier in Spacy</vt:lpstr>
      <vt:lpstr>Simple Implementation</vt:lpstr>
      <vt:lpstr>Extended Implementation</vt:lpstr>
      <vt:lpstr>Extended Implementation - Results</vt:lpstr>
      <vt:lpstr>Critical Analysis – Averages Hypothesis</vt:lpstr>
      <vt:lpstr>Critical Analysis – Testing the Hypothesis</vt:lpstr>
      <vt:lpstr>Responses, Polarity and Objectivity</vt:lpstr>
      <vt:lpstr>Responses, Polarity and Objectivity (Cont.)</vt:lpstr>
      <vt:lpstr>Exploratory Data Analysis</vt:lpstr>
      <vt:lpstr>Finding a Dataset</vt:lpstr>
      <vt:lpstr>Stack Exchange API</vt:lpstr>
      <vt:lpstr>Stack Exchange API</vt:lpstr>
      <vt:lpstr>Pre-Processing &amp; Feature Selection</vt:lpstr>
      <vt:lpstr>Evaluation</vt:lpstr>
      <vt:lpstr>Question Accuracy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Python Chatbot</dc:title>
  <dc:creator>Jamie Gorman</dc:creator>
  <cp:lastModifiedBy>Jamie Gorman</cp:lastModifiedBy>
  <cp:revision>181</cp:revision>
  <dcterms:created xsi:type="dcterms:W3CDTF">2022-04-14T15:14:03Z</dcterms:created>
  <dcterms:modified xsi:type="dcterms:W3CDTF">2022-05-13T20:33:21Z</dcterms:modified>
</cp:coreProperties>
</file>