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56" r:id="rId2"/>
    <p:sldId id="271" r:id="rId3"/>
    <p:sldId id="272" r:id="rId4"/>
    <p:sldId id="260" r:id="rId5"/>
    <p:sldId id="261" r:id="rId6"/>
    <p:sldId id="264" r:id="rId7"/>
    <p:sldId id="281" r:id="rId8"/>
    <p:sldId id="262" r:id="rId9"/>
    <p:sldId id="263" r:id="rId10"/>
    <p:sldId id="265" r:id="rId11"/>
    <p:sldId id="266" r:id="rId12"/>
    <p:sldId id="268" r:id="rId13"/>
    <p:sldId id="269" r:id="rId14"/>
    <p:sldId id="273" r:id="rId15"/>
    <p:sldId id="276" r:id="rId16"/>
    <p:sldId id="277" r:id="rId17"/>
    <p:sldId id="278" r:id="rId18"/>
    <p:sldId id="280"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 id="260"/>
            <p14:sldId id="261"/>
            <p14:sldId id="264"/>
            <p14:sldId id="281"/>
            <p14:sldId id="262"/>
            <p14:sldId id="263"/>
            <p14:sldId id="265"/>
            <p14:sldId id="266"/>
            <p14:sldId id="268"/>
            <p14:sldId id="269"/>
            <p14:sldId id="273"/>
            <p14:sldId id="276"/>
            <p14:sldId id="277"/>
            <p14:sldId id="278"/>
            <p14:sldId id="28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374" autoAdjust="0"/>
  </p:normalViewPr>
  <p:slideViewPr>
    <p:cSldViewPr snapToGrid="0">
      <p:cViewPr varScale="1">
        <p:scale>
          <a:sx n="94" d="100"/>
          <a:sy n="94" d="100"/>
        </p:scale>
        <p:origin x="119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12/05/2022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Went about this project in a strange order:</a:t>
            </a:r>
          </a:p>
          <a:p>
            <a:r>
              <a:rPr lang="en-GB" dirty="0"/>
              <a:t>Problem Analysis &amp; Libraries</a:t>
            </a:r>
          </a:p>
          <a:p>
            <a:r>
              <a:rPr lang="en-GB" dirty="0"/>
              <a:t>Solution Development</a:t>
            </a:r>
          </a:p>
          <a:p>
            <a:r>
              <a:rPr lang="en-GB" dirty="0"/>
              <a:t>EDA &amp; </a:t>
            </a:r>
            <a:r>
              <a:rPr lang="en-GB" dirty="0" err="1"/>
              <a:t>Preprocessing</a:t>
            </a:r>
            <a:endParaRPr lang="en-GB" dirty="0"/>
          </a:p>
          <a:p>
            <a:r>
              <a:rPr lang="en-GB" dirty="0"/>
              <a:t>Evaluation &amp; Refinement</a:t>
            </a:r>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problem – since spacy uses averages as its measure of overall similarity, is it possible that the model will become less effective the more training data it receives?</a:t>
            </a:r>
          </a:p>
          <a:p>
            <a:r>
              <a:rPr lang="en-GB" dirty="0"/>
              <a:t>State that this is an example and not how spacy works really</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13</a:t>
            </a:fld>
            <a:endParaRPr lang="en-GB"/>
          </a:p>
        </p:txBody>
      </p:sp>
    </p:spTree>
    <p:extLst>
      <p:ext uri="{BB962C8B-B14F-4D97-AF65-F5344CB8AC3E}">
        <p14:creationId xmlns:p14="http://schemas.microsoft.com/office/powerpoint/2010/main" val="224635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developed previously has proven sufficient to build a model from, but requires a more suitable dataset to work from.</a:t>
            </a:r>
          </a:p>
        </p:txBody>
      </p:sp>
      <p:sp>
        <p:nvSpPr>
          <p:cNvPr id="4" name="Slide Number Placeholder 3"/>
          <p:cNvSpPr>
            <a:spLocks noGrp="1"/>
          </p:cNvSpPr>
          <p:nvPr>
            <p:ph type="sldNum" sz="quarter" idx="5"/>
          </p:nvPr>
        </p:nvSpPr>
        <p:spPr/>
        <p:txBody>
          <a:bodyPr/>
          <a:lstStyle/>
          <a:p>
            <a:fld id="{6A9D5347-B203-4D7E-8C0C-C0F523BBFB73}" type="slidenum">
              <a:rPr lang="en-GB" smtClean="0"/>
              <a:t>14</a:t>
            </a:fld>
            <a:endParaRPr lang="en-GB"/>
          </a:p>
        </p:txBody>
      </p:sp>
    </p:spTree>
    <p:extLst>
      <p:ext uri="{BB962C8B-B14F-4D97-AF65-F5344CB8AC3E}">
        <p14:creationId xmlns:p14="http://schemas.microsoft.com/office/powerpoint/2010/main" val="124623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datasets in use and how they were flawed</a:t>
            </a:r>
          </a:p>
        </p:txBody>
      </p:sp>
      <p:sp>
        <p:nvSpPr>
          <p:cNvPr id="4" name="Slide Number Placeholder 3"/>
          <p:cNvSpPr>
            <a:spLocks noGrp="1"/>
          </p:cNvSpPr>
          <p:nvPr>
            <p:ph type="sldNum" sz="quarter" idx="5"/>
          </p:nvPr>
        </p:nvSpPr>
        <p:spPr/>
        <p:txBody>
          <a:bodyPr/>
          <a:lstStyle/>
          <a:p>
            <a:fld id="{6A9D5347-B203-4D7E-8C0C-C0F523BBFB73}" type="slidenum">
              <a:rPr lang="en-GB" smtClean="0"/>
              <a:t>15</a:t>
            </a:fld>
            <a:endParaRPr lang="en-GB"/>
          </a:p>
        </p:txBody>
      </p:sp>
    </p:spTree>
    <p:extLst>
      <p:ext uri="{BB962C8B-B14F-4D97-AF65-F5344CB8AC3E}">
        <p14:creationId xmlns:p14="http://schemas.microsoft.com/office/powerpoint/2010/main" val="4167444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16</a:t>
            </a:fld>
            <a:endParaRPr lang="en-GB"/>
          </a:p>
        </p:txBody>
      </p:sp>
    </p:spTree>
    <p:extLst>
      <p:ext uri="{BB962C8B-B14F-4D97-AF65-F5344CB8AC3E}">
        <p14:creationId xmlns:p14="http://schemas.microsoft.com/office/powerpoint/2010/main" val="538851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17</a:t>
            </a:fld>
            <a:endParaRPr lang="en-GB"/>
          </a:p>
        </p:txBody>
      </p:sp>
    </p:spTree>
    <p:extLst>
      <p:ext uri="{BB962C8B-B14F-4D97-AF65-F5344CB8AC3E}">
        <p14:creationId xmlns:p14="http://schemas.microsoft.com/office/powerpoint/2010/main" val="677946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p:txBody>
      </p:sp>
      <p:sp>
        <p:nvSpPr>
          <p:cNvPr id="4" name="Slide Number Placeholder 3"/>
          <p:cNvSpPr>
            <a:spLocks noGrp="1"/>
          </p:cNvSpPr>
          <p:nvPr>
            <p:ph type="sldNum" sz="quarter" idx="5"/>
          </p:nvPr>
        </p:nvSpPr>
        <p:spPr/>
        <p:txBody>
          <a:bodyPr/>
          <a:lstStyle/>
          <a:p>
            <a:fld id="{6A9D5347-B203-4D7E-8C0C-C0F523BBFB73}" type="slidenum">
              <a:rPr lang="en-GB" smtClean="0"/>
              <a:t>18</a:t>
            </a:fld>
            <a:endParaRPr lang="en-GB"/>
          </a:p>
        </p:txBody>
      </p:sp>
    </p:spTree>
    <p:extLst>
      <p:ext uri="{BB962C8B-B14F-4D97-AF65-F5344CB8AC3E}">
        <p14:creationId xmlns:p14="http://schemas.microsoft.com/office/powerpoint/2010/main" val="294132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 this and DOC?</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3673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8</a:t>
            </a:fld>
            <a:endParaRPr lang="en-GB"/>
          </a:p>
        </p:txBody>
      </p:sp>
    </p:spTree>
    <p:extLst>
      <p:ext uri="{BB962C8B-B14F-4D97-AF65-F5344CB8AC3E}">
        <p14:creationId xmlns:p14="http://schemas.microsoft.com/office/powerpoint/2010/main" val="53854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https://www.kaggle.com/thoughtvector/customer-support-on-twitter</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10013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12/05/2022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12/05/2022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12/05/2022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12/05/2022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12/05/2022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12/05/2022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12/05/2022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12/05/2022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12/05/2022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12/05/2022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12/05/2022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12/05/2022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oney.stackexchang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p:txBody>
      </p:sp>
    </p:spTree>
    <p:extLst>
      <p:ext uri="{BB962C8B-B14F-4D97-AF65-F5344CB8AC3E}">
        <p14:creationId xmlns:p14="http://schemas.microsoft.com/office/powerpoint/2010/main" val="17545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59048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Tree>
    <p:extLst>
      <p:ext uri="{BB962C8B-B14F-4D97-AF65-F5344CB8AC3E}">
        <p14:creationId xmlns:p14="http://schemas.microsoft.com/office/powerpoint/2010/main" val="33625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Problem</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93159" y="2405862"/>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graphicFrame>
        <p:nvGraphicFramePr>
          <p:cNvPr id="6" name="Table 6">
            <a:extLst>
              <a:ext uri="{FF2B5EF4-FFF2-40B4-BE49-F238E27FC236}">
                <a16:creationId xmlns:a16="http://schemas.microsoft.com/office/drawing/2014/main" id="{0891D769-37C6-474E-BC68-65F7F5B6C49C}"/>
              </a:ext>
            </a:extLst>
          </p:cNvPr>
          <p:cNvGraphicFramePr>
            <a:graphicFrameLocks noGrp="1"/>
          </p:cNvGraphicFramePr>
          <p:nvPr>
            <p:extLst>
              <p:ext uri="{D42A27DB-BD31-4B8C-83A1-F6EECF244321}">
                <p14:modId xmlns:p14="http://schemas.microsoft.com/office/powerpoint/2010/main" val="820158442"/>
              </p:ext>
            </p:extLst>
          </p:nvPr>
        </p:nvGraphicFramePr>
        <p:xfrm>
          <a:off x="2032000" y="33821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1784123"/>
                    </a:ext>
                  </a:extLst>
                </a:gridCol>
                <a:gridCol w="4064000">
                  <a:extLst>
                    <a:ext uri="{9D8B030D-6E8A-4147-A177-3AD203B41FA5}">
                      <a16:colId xmlns:a16="http://schemas.microsoft.com/office/drawing/2014/main" val="9069673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Trained Data</a:t>
                      </a:r>
                    </a:p>
                  </a:txBody>
                  <a:tcPr anchor="ctr"/>
                </a:tc>
                <a:tc>
                  <a:txBody>
                    <a:bodyPr/>
                    <a:lstStyle/>
                    <a:p>
                      <a:pPr algn="ctr"/>
                      <a:r>
                        <a:rPr lang="en-GB" dirty="0">
                          <a:latin typeface="Times New Roman" panose="02020603050405020304" pitchFamily="18" charset="0"/>
                          <a:cs typeface="Times New Roman" panose="02020603050405020304" pitchFamily="18" charset="0"/>
                        </a:rPr>
                        <a:t>Similarity</a:t>
                      </a:r>
                    </a:p>
                  </a:txBody>
                  <a:tcPr anchor="ctr"/>
                </a:tc>
                <a:extLst>
                  <a:ext uri="{0D108BD9-81ED-4DB2-BD59-A6C34878D82A}">
                    <a16:rowId xmlns:a16="http://schemas.microsoft.com/office/drawing/2014/main" val="2034949055"/>
                  </a:ext>
                </a:extLst>
              </a:tr>
              <a:tr h="370840">
                <a:tc>
                  <a:txBody>
                    <a:bodyPr/>
                    <a:lstStyle/>
                    <a:p>
                      <a:pPr algn="ctr"/>
                      <a:r>
                        <a:rPr lang="en-US" dirty="0">
                          <a:latin typeface="Times New Roman" panose="02020603050405020304" pitchFamily="18" charset="0"/>
                          <a:cs typeface="Times New Roman" panose="02020603050405020304" pitchFamily="18" charset="0"/>
                        </a:rPr>
                        <a:t>How can I buy a phone?</a:t>
                      </a:r>
                    </a:p>
                  </a:txBody>
                  <a:tcPr anchor="ctr"/>
                </a:tc>
                <a:tc>
                  <a:txBody>
                    <a:bodyPr/>
                    <a:lstStyle/>
                    <a:p>
                      <a:pPr algn="ctr"/>
                      <a:r>
                        <a:rPr lang="en-GB" b="1"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374398118"/>
                  </a:ext>
                </a:extLst>
              </a:tr>
              <a:tr h="370840">
                <a:tc>
                  <a:txBody>
                    <a:bodyPr/>
                    <a:lstStyle/>
                    <a:p>
                      <a:pPr algn="ctr"/>
                      <a:r>
                        <a:rPr lang="en-US" dirty="0">
                          <a:latin typeface="Times New Roman" panose="02020603050405020304" pitchFamily="18" charset="0"/>
                          <a:cs typeface="Times New Roman" panose="02020603050405020304" pitchFamily="18" charset="0"/>
                        </a:rPr>
                        <a:t>Where are phones available for purchase?</a:t>
                      </a:r>
                    </a:p>
                  </a:txBody>
                  <a:tcPr anchor="ctr"/>
                </a:tc>
                <a:tc>
                  <a:txBody>
                    <a:bodyPr/>
                    <a:lstStyle/>
                    <a:p>
                      <a:pPr algn="ctr"/>
                      <a:r>
                        <a:rPr lang="en-GB" b="1"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9372218"/>
                  </a:ext>
                </a:extLst>
              </a:tr>
              <a:tr h="370840">
                <a:tc>
                  <a:txBody>
                    <a:bodyPr/>
                    <a:lstStyle/>
                    <a:p>
                      <a:pPr algn="ctr"/>
                      <a:r>
                        <a:rPr lang="en-US" b="1" dirty="0">
                          <a:latin typeface="Times New Roman" panose="02020603050405020304" pitchFamily="18" charset="0"/>
                          <a:cs typeface="Times New Roman" panose="02020603050405020304" pitchFamily="18" charset="0"/>
                        </a:rPr>
                        <a:t>Total:</a:t>
                      </a:r>
                    </a:p>
                  </a:txBody>
                  <a:tcPr anchor="ctr">
                    <a:solidFill>
                      <a:schemeClr val="bg1"/>
                    </a:solidFill>
                  </a:tcPr>
                </a:tc>
                <a:tc>
                  <a:txBody>
                    <a:bodyPr/>
                    <a:lstStyle/>
                    <a:p>
                      <a:pPr algn="ctr"/>
                      <a:r>
                        <a:rPr lang="en-GB" b="1" dirty="0">
                          <a:latin typeface="Times New Roman" panose="02020603050405020304" pitchFamily="18" charset="0"/>
                          <a:cs typeface="Times New Roman" panose="02020603050405020304" pitchFamily="18" charset="0"/>
                        </a:rPr>
                        <a:t>58%</a:t>
                      </a:r>
                    </a:p>
                  </a:txBody>
                  <a:tcPr anchor="ctr">
                    <a:solidFill>
                      <a:schemeClr val="bg1"/>
                    </a:solidFill>
                  </a:tcPr>
                </a:tc>
                <a:extLst>
                  <a:ext uri="{0D108BD9-81ED-4DB2-BD59-A6C34878D82A}">
                    <a16:rowId xmlns:a16="http://schemas.microsoft.com/office/drawing/2014/main" val="2345893076"/>
                  </a:ext>
                </a:extLst>
              </a:tr>
            </a:tbl>
          </a:graphicData>
        </a:graphic>
      </p:graphicFrame>
    </p:spTree>
    <p:extLst>
      <p:ext uri="{BB962C8B-B14F-4D97-AF65-F5344CB8AC3E}">
        <p14:creationId xmlns:p14="http://schemas.microsoft.com/office/powerpoint/2010/main" val="12656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Averages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a:t>
            </a:r>
            <a:r>
              <a:rPr lang="en-GB" sz="2000">
                <a:latin typeface="Times New Roman" panose="02020603050405020304" pitchFamily="18" charset="0"/>
                <a:cs typeface="Times New Roman" panose="02020603050405020304" pitchFamily="18" charset="0"/>
              </a:rPr>
              <a:t>data were </a:t>
            </a:r>
            <a:r>
              <a:rPr lang="en-GB" sz="2000" dirty="0">
                <a:latin typeface="Times New Roman" panose="02020603050405020304" pitchFamily="18" charset="0"/>
                <a:cs typeface="Times New Roman" panose="02020603050405020304" pitchFamily="18" charset="0"/>
              </a:rPr>
              <a:t>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pic>
        <p:nvPicPr>
          <p:cNvPr id="7" name="Picture 6">
            <a:extLst>
              <a:ext uri="{FF2B5EF4-FFF2-40B4-BE49-F238E27FC236}">
                <a16:creationId xmlns:a16="http://schemas.microsoft.com/office/drawing/2014/main" id="{9BF1E2DD-C320-4064-97FB-64F7304CC1C5}"/>
              </a:ext>
            </a:extLst>
          </p:cNvPr>
          <p:cNvPicPr>
            <a:picLocks noChangeAspect="1"/>
          </p:cNvPicPr>
          <p:nvPr/>
        </p:nvPicPr>
        <p:blipFill rotWithShape="1">
          <a:blip r:embed="rId3"/>
          <a:srcRect l="-767" t="2449" r="767"/>
          <a:stretch/>
        </p:blipFill>
        <p:spPr>
          <a:xfrm>
            <a:off x="8153400" y="1825625"/>
            <a:ext cx="3724275" cy="3289300"/>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Exploratory Data Analysis &amp; Pre-processing</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515600" cy="3884295"/>
          </a:xfrm>
        </p:spPr>
        <p:txBody>
          <a:bodyPr>
            <a:normAutofit/>
          </a:bodyPr>
          <a:lstStyle/>
          <a:p>
            <a:r>
              <a:rPr lang="en-GB" sz="2400" dirty="0">
                <a:latin typeface="Times New Roman" panose="02020603050405020304" pitchFamily="18" charset="0"/>
                <a:cs typeface="Times New Roman" panose="02020603050405020304" pitchFamily="18" charset="0"/>
              </a:rPr>
              <a:t>Up until now all datasets used have been manually categorised – and thus are subject to personal bias.</a:t>
            </a:r>
          </a:p>
          <a:p>
            <a:r>
              <a:rPr lang="en-GB" sz="2400" dirty="0">
                <a:latin typeface="Times New Roman" panose="02020603050405020304" pitchFamily="18" charset="0"/>
                <a:cs typeface="Times New Roman" panose="02020603050405020304" pitchFamily="18" charset="0"/>
              </a:rPr>
              <a:t>Manual categorisation requires extensive work in order to produce a sizeable dataset. The perfect dataset should be easy to extend.</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Dataset must consist of two things – A topic and a question. Any dataset that includes these two items, or has a way to derive these two items is be suitable.</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 &amp; Pre-processing</a:t>
            </a:r>
          </a:p>
        </p:txBody>
      </p:sp>
    </p:spTree>
    <p:extLst>
      <p:ext uri="{BB962C8B-B14F-4D97-AF65-F5344CB8AC3E}">
        <p14:creationId xmlns:p14="http://schemas.microsoft.com/office/powerpoint/2010/main" val="293516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297160" cy="4351338"/>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Stack Exchange is a group of websites that allow users to pose questions and receive user-submitted answers. There are a number of stack overflow websites, each specialised to a specific topic, and even within the topics, questions are required to be given tags that narrow down their field even further.</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Stack Exchange offers API support – allowing developers to query their questions and return masses of results. Notably, the API functionality allows tags to be specified.</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making API requests for a specific tag, a list of questions relating to that tag can be returned. If this is done for multiple tags and with a big enough volume of questions, a dataset can be compiled linking the topic and the question.</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 &amp; Pre-processing</a:t>
            </a:r>
          </a:p>
        </p:txBody>
      </p:sp>
      <p:pic>
        <p:nvPicPr>
          <p:cNvPr id="1026" name="Picture 2" descr="Stack Exchange (@StackExchange) / Twitter">
            <a:extLst>
              <a:ext uri="{FF2B5EF4-FFF2-40B4-BE49-F238E27FC236}">
                <a16:creationId xmlns:a16="http://schemas.microsoft.com/office/drawing/2014/main" id="{9DF15D1F-29FB-404F-A9B3-91D7F6FB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678" y="149224"/>
            <a:ext cx="1757363"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4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720840" cy="3673792"/>
          </a:xfrm>
        </p:spPr>
        <p:txBody>
          <a:bodyPr>
            <a:normAutofit/>
          </a:bodyPr>
          <a:lstStyle/>
          <a:p>
            <a:r>
              <a:rPr lang="en-GB" sz="2000" dirty="0">
                <a:latin typeface="Times New Roman" panose="02020603050405020304" pitchFamily="18" charset="0"/>
                <a:cs typeface="Times New Roman" panose="02020603050405020304" pitchFamily="18" charset="0"/>
              </a:rPr>
              <a:t>Limited the scope of the task to just finance and money – effectively making the AI a banking customer service chatbot.</a:t>
            </a:r>
          </a:p>
          <a:p>
            <a:r>
              <a:rPr lang="en-GB" sz="2000" dirty="0">
                <a:latin typeface="Times New Roman" panose="02020603050405020304" pitchFamily="18" charset="0"/>
                <a:cs typeface="Times New Roman" panose="02020603050405020304" pitchFamily="18" charset="0"/>
              </a:rPr>
              <a:t>Used the website </a:t>
            </a:r>
            <a:r>
              <a:rPr lang="en-GB" sz="2000" i="1" dirty="0">
                <a:latin typeface="Times New Roman" panose="02020603050405020304" pitchFamily="18" charset="0"/>
                <a:cs typeface="Times New Roman" panose="02020603050405020304" pitchFamily="18" charset="0"/>
                <a:hlinkClick r:id="rId3"/>
              </a:rPr>
              <a:t>https://money.stackexchange.com/</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 the target for the API.</a:t>
            </a:r>
          </a:p>
          <a:p>
            <a:r>
              <a:rPr lang="en-GB" sz="2000" dirty="0">
                <a:latin typeface="Times New Roman" panose="02020603050405020304" pitchFamily="18" charset="0"/>
                <a:cs typeface="Times New Roman" panose="02020603050405020304" pitchFamily="18" charset="0"/>
              </a:rPr>
              <a:t>Pulled 500 questions relating to eight topics - bankruptcy, taxes, stocks, loans, scams, pensions, real estate and 401k.</a:t>
            </a:r>
          </a:p>
          <a:p>
            <a:r>
              <a:rPr lang="en-GB" sz="2000" dirty="0">
                <a:latin typeface="Times New Roman" panose="02020603050405020304" pitchFamily="18" charset="0"/>
                <a:cs typeface="Times New Roman" panose="02020603050405020304" pitchFamily="18" charset="0"/>
              </a:rPr>
              <a:t>If a topic didn’t have enough questions, only pulled the available questions</a:t>
            </a:r>
          </a:p>
          <a:p>
            <a:r>
              <a:rPr lang="en-GB" sz="2000" dirty="0">
                <a:latin typeface="Times New Roman" panose="02020603050405020304" pitchFamily="18" charset="0"/>
                <a:cs typeface="Times New Roman" panose="02020603050405020304" pitchFamily="18" charset="0"/>
              </a:rPr>
              <a:t>This produced roughly 3000 questions with their associated topics – with the potential to request more if needed</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 &amp; Pre-processing</a:t>
            </a:r>
          </a:p>
        </p:txBody>
      </p:sp>
      <p:sp>
        <p:nvSpPr>
          <p:cNvPr id="6" name="TextBox 5">
            <a:extLst>
              <a:ext uri="{FF2B5EF4-FFF2-40B4-BE49-F238E27FC236}">
                <a16:creationId xmlns:a16="http://schemas.microsoft.com/office/drawing/2014/main" id="{687FA484-6FC0-40F8-AD80-BFC194D3764B}"/>
              </a:ext>
            </a:extLst>
          </p:cNvPr>
          <p:cNvSpPr txBox="1"/>
          <p:nvPr/>
        </p:nvSpPr>
        <p:spPr>
          <a:xfrm>
            <a:off x="838200" y="5583415"/>
            <a:ext cx="10515600" cy="276999"/>
          </a:xfrm>
          <a:prstGeom prst="rect">
            <a:avLst/>
          </a:prstGeom>
          <a:noFill/>
        </p:spPr>
        <p:txBody>
          <a:bodyPr wrap="square">
            <a:spAutoFit/>
          </a:bodyPr>
          <a:lstStyle/>
          <a:p>
            <a:r>
              <a:rPr lang="en-GB" sz="1200" dirty="0">
                <a:latin typeface="Consolas" panose="020B0609020204030204" pitchFamily="49" charset="0"/>
              </a:rPr>
              <a:t>https://api.stackexchange.com/2.3/questions?site=money&amp;key=</a:t>
            </a:r>
            <a:r>
              <a:rPr lang="en-GB" sz="1200" b="1" dirty="0">
                <a:latin typeface="Consolas" panose="020B0609020204030204" pitchFamily="49" charset="0"/>
              </a:rPr>
              <a:t>[REDACTED]</a:t>
            </a:r>
            <a:r>
              <a:rPr lang="en-GB" sz="1200" dirty="0">
                <a:latin typeface="Consolas" panose="020B0609020204030204" pitchFamily="49" charset="0"/>
              </a:rPr>
              <a:t>&amp;tagged=bankruptcy&amp;sort=activity&amp;pagesize=100&amp;page=1</a:t>
            </a:r>
          </a:p>
        </p:txBody>
      </p:sp>
      <p:pic>
        <p:nvPicPr>
          <p:cNvPr id="8" name="Picture 7">
            <a:extLst>
              <a:ext uri="{FF2B5EF4-FFF2-40B4-BE49-F238E27FC236}">
                <a16:creationId xmlns:a16="http://schemas.microsoft.com/office/drawing/2014/main" id="{C2736E28-07C9-4174-BF1C-5BE409BBCD8E}"/>
              </a:ext>
            </a:extLst>
          </p:cNvPr>
          <p:cNvPicPr>
            <a:picLocks noChangeAspect="1"/>
          </p:cNvPicPr>
          <p:nvPr/>
        </p:nvPicPr>
        <p:blipFill>
          <a:blip r:embed="rId4"/>
          <a:stretch>
            <a:fillRect/>
          </a:stretch>
        </p:blipFill>
        <p:spPr>
          <a:xfrm>
            <a:off x="7559040" y="1761842"/>
            <a:ext cx="4085100" cy="2993708"/>
          </a:xfrm>
          <a:prstGeom prst="rect">
            <a:avLst/>
          </a:prstGeom>
        </p:spPr>
      </p:pic>
    </p:spTree>
    <p:extLst>
      <p:ext uri="{BB962C8B-B14F-4D97-AF65-F5344CB8AC3E}">
        <p14:creationId xmlns:p14="http://schemas.microsoft.com/office/powerpoint/2010/main" val="35441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Unsanitized Testing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Exploratory Data Analysis &amp; Pre-processing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703580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To evaluate the suitability of the dataset towards the model, the model was tested with the uncleaned data to provide an indication of the minimum expected results when using this dataset</a:t>
            </a:r>
          </a:p>
          <a:p>
            <a:r>
              <a:rPr lang="en-GB" sz="2000" dirty="0">
                <a:latin typeface="Times New Roman" panose="02020603050405020304" pitchFamily="18" charset="0"/>
                <a:cs typeface="Times New Roman" panose="02020603050405020304" pitchFamily="18" charset="0"/>
              </a:rPr>
              <a:t>Provided with a 70/30 training/test split and tested with 30 different permutations</a:t>
            </a:r>
          </a:p>
          <a:p>
            <a:r>
              <a:rPr lang="en-GB" sz="2000" dirty="0">
                <a:latin typeface="Times New Roman" panose="02020603050405020304" pitchFamily="18" charset="0"/>
                <a:cs typeface="Times New Roman" panose="02020603050405020304" pitchFamily="18" charset="0"/>
              </a:rPr>
              <a:t>Results consistently ranged from 67-73% accuracy</a:t>
            </a:r>
          </a:p>
          <a:p>
            <a:r>
              <a:rPr lang="en-GB" sz="2000" dirty="0">
                <a:latin typeface="Times New Roman" panose="02020603050405020304" pitchFamily="18" charset="0"/>
                <a:cs typeface="Times New Roman" panose="02020603050405020304" pitchFamily="18" charset="0"/>
              </a:rPr>
              <a:t>When inputting manual data, there were very few incorrect predictions. However, irrelevant or nonsensical inputs would often still receive a high similarity score to a topic.</a:t>
            </a:r>
          </a:p>
        </p:txBody>
      </p:sp>
      <p:pic>
        <p:nvPicPr>
          <p:cNvPr id="11" name="Picture 10">
            <a:extLst>
              <a:ext uri="{FF2B5EF4-FFF2-40B4-BE49-F238E27FC236}">
                <a16:creationId xmlns:a16="http://schemas.microsoft.com/office/drawing/2014/main" id="{2AA48E21-FC7F-4525-9167-90C95989B617}"/>
              </a:ext>
            </a:extLst>
          </p:cNvPr>
          <p:cNvPicPr>
            <a:picLocks noChangeAspect="1"/>
          </p:cNvPicPr>
          <p:nvPr/>
        </p:nvPicPr>
        <p:blipFill>
          <a:blip r:embed="rId3"/>
          <a:stretch>
            <a:fillRect/>
          </a:stretch>
        </p:blipFill>
        <p:spPr>
          <a:xfrm>
            <a:off x="8153400" y="1506855"/>
            <a:ext cx="3705225" cy="3295650"/>
          </a:xfrm>
          <a:prstGeom prst="rect">
            <a:avLst/>
          </a:prstGeom>
        </p:spPr>
      </p:pic>
    </p:spTree>
    <p:extLst>
      <p:ext uri="{BB962C8B-B14F-4D97-AF65-F5344CB8AC3E}">
        <p14:creationId xmlns:p14="http://schemas.microsoft.com/office/powerpoint/2010/main" val="414613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 &amp; Refinement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Distinctly not a prebuilt chatbot library. Spacy only intends to be a framework for NLP centric projects (such as chatbots) to build from</a:t>
            </a: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 – Library Review</a:t>
            </a:r>
          </a:p>
        </p:txBody>
      </p:sp>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 – Library Review</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 – Library Review</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12102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Building a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52812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Solution Development</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 y="299098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6" name="Picture 5">
            <a:extLst>
              <a:ext uri="{FF2B5EF4-FFF2-40B4-BE49-F238E27FC236}">
                <a16:creationId xmlns:a16="http://schemas.microsoft.com/office/drawing/2014/main" id="{541BFD7C-4583-4596-938A-BF98284287A4}"/>
              </a:ext>
            </a:extLst>
          </p:cNvPr>
          <p:cNvPicPr>
            <a:picLocks noChangeAspect="1"/>
          </p:cNvPicPr>
          <p:nvPr/>
        </p:nvPicPr>
        <p:blipFill>
          <a:blip r:embed="rId3"/>
          <a:stretch>
            <a:fillRect/>
          </a:stretch>
        </p:blipFill>
        <p:spPr>
          <a:xfrm>
            <a:off x="7545729" y="2595822"/>
            <a:ext cx="3935960" cy="463232"/>
          </a:xfrm>
          <a:prstGeom prst="rect">
            <a:avLst/>
          </a:prstGeom>
        </p:spPr>
      </p:pic>
      <p:pic>
        <p:nvPicPr>
          <p:cNvPr id="8" name="Picture 7">
            <a:extLst>
              <a:ext uri="{FF2B5EF4-FFF2-40B4-BE49-F238E27FC236}">
                <a16:creationId xmlns:a16="http://schemas.microsoft.com/office/drawing/2014/main" id="{FF886EE7-364F-4B82-A745-21C5E6A6EB9E}"/>
              </a:ext>
            </a:extLst>
          </p:cNvPr>
          <p:cNvPicPr>
            <a:picLocks noChangeAspect="1"/>
          </p:cNvPicPr>
          <p:nvPr/>
        </p:nvPicPr>
        <p:blipFill>
          <a:blip r:embed="rId4"/>
          <a:stretch>
            <a:fillRect/>
          </a:stretch>
        </p:blipFill>
        <p:spPr>
          <a:xfrm>
            <a:off x="7530152" y="3105750"/>
            <a:ext cx="4000500" cy="463996"/>
          </a:xfrm>
          <a:prstGeom prst="rect">
            <a:avLst/>
          </a:prstGeom>
        </p:spPr>
      </p:pic>
      <p:pic>
        <p:nvPicPr>
          <p:cNvPr id="10" name="Picture 9">
            <a:extLst>
              <a:ext uri="{FF2B5EF4-FFF2-40B4-BE49-F238E27FC236}">
                <a16:creationId xmlns:a16="http://schemas.microsoft.com/office/drawing/2014/main" id="{B15F14E3-1221-4FB7-8992-3277E55E301F}"/>
              </a:ext>
            </a:extLst>
          </p:cNvPr>
          <p:cNvPicPr>
            <a:picLocks noChangeAspect="1"/>
          </p:cNvPicPr>
          <p:nvPr/>
        </p:nvPicPr>
        <p:blipFill rotWithShape="1">
          <a:blip r:embed="rId5"/>
          <a:srcRect t="1" b="15094"/>
          <a:stretch/>
        </p:blipFill>
        <p:spPr>
          <a:xfrm>
            <a:off x="7969591" y="4594028"/>
            <a:ext cx="3152775" cy="428626"/>
          </a:xfrm>
          <a:prstGeom prst="rect">
            <a:avLst/>
          </a:prstGeom>
        </p:spPr>
      </p:pic>
      <p:pic>
        <p:nvPicPr>
          <p:cNvPr id="12" name="Picture 11">
            <a:extLst>
              <a:ext uri="{FF2B5EF4-FFF2-40B4-BE49-F238E27FC236}">
                <a16:creationId xmlns:a16="http://schemas.microsoft.com/office/drawing/2014/main" id="{899C8CCF-9B52-439F-BF9D-864C70F41360}"/>
              </a:ext>
            </a:extLst>
          </p:cNvPr>
          <p:cNvPicPr>
            <a:picLocks noChangeAspect="1"/>
          </p:cNvPicPr>
          <p:nvPr/>
        </p:nvPicPr>
        <p:blipFill>
          <a:blip r:embed="rId6"/>
          <a:stretch>
            <a:fillRect/>
          </a:stretch>
        </p:blipFill>
        <p:spPr>
          <a:xfrm>
            <a:off x="7512343" y="3598228"/>
            <a:ext cx="3969346" cy="530068"/>
          </a:xfrm>
          <a:prstGeom prst="rect">
            <a:avLst/>
          </a:prstGeom>
        </p:spPr>
      </p:pic>
      <p:pic>
        <p:nvPicPr>
          <p:cNvPr id="14" name="Picture 13">
            <a:extLst>
              <a:ext uri="{FF2B5EF4-FFF2-40B4-BE49-F238E27FC236}">
                <a16:creationId xmlns:a16="http://schemas.microsoft.com/office/drawing/2014/main" id="{407FDE1D-42DC-457A-A336-C1196488B04E}"/>
              </a:ext>
            </a:extLst>
          </p:cNvPr>
          <p:cNvPicPr>
            <a:picLocks noChangeAspect="1"/>
          </p:cNvPicPr>
          <p:nvPr/>
        </p:nvPicPr>
        <p:blipFill>
          <a:blip r:embed="rId7"/>
          <a:stretch>
            <a:fillRect/>
          </a:stretch>
        </p:blipFill>
        <p:spPr>
          <a:xfrm>
            <a:off x="7954013" y="5164217"/>
            <a:ext cx="3152775" cy="400050"/>
          </a:xfrm>
          <a:prstGeom prst="rect">
            <a:avLst/>
          </a:prstGeom>
        </p:spPr>
      </p:pic>
      <p:pic>
        <p:nvPicPr>
          <p:cNvPr id="16" name="Picture 15">
            <a:extLst>
              <a:ext uri="{FF2B5EF4-FFF2-40B4-BE49-F238E27FC236}">
                <a16:creationId xmlns:a16="http://schemas.microsoft.com/office/drawing/2014/main" id="{F17EF3CC-AB37-4AD4-83DE-04154ED4265A}"/>
              </a:ext>
            </a:extLst>
          </p:cNvPr>
          <p:cNvPicPr>
            <a:picLocks noChangeAspect="1"/>
          </p:cNvPicPr>
          <p:nvPr/>
        </p:nvPicPr>
        <p:blipFill>
          <a:blip r:embed="rId8"/>
          <a:stretch>
            <a:fillRect/>
          </a:stretch>
        </p:blipFill>
        <p:spPr>
          <a:xfrm>
            <a:off x="7545729" y="5678223"/>
            <a:ext cx="4000500" cy="428625"/>
          </a:xfrm>
          <a:prstGeom prst="rect">
            <a:avLst/>
          </a:prstGeom>
        </p:spPr>
      </p:pic>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9"/>
          <a:stretch>
            <a:fillRect/>
          </a:stretch>
        </p:blipFill>
        <p:spPr>
          <a:xfrm>
            <a:off x="8518243" y="1693783"/>
            <a:ext cx="2024317" cy="611664"/>
          </a:xfrm>
          <a:prstGeom prst="rect">
            <a:avLst/>
          </a:prstGeom>
        </p:spPr>
      </p:pic>
    </p:spTree>
    <p:extLst>
      <p:ext uri="{BB962C8B-B14F-4D97-AF65-F5344CB8AC3E}">
        <p14:creationId xmlns:p14="http://schemas.microsoft.com/office/powerpoint/2010/main" val="3009799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TotalTime>
  <Words>1638</Words>
  <Application>Microsoft Office PowerPoint</Application>
  <PresentationFormat>Widescreen</PresentationFormat>
  <Paragraphs>132</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Times New Roman</vt:lpstr>
      <vt:lpstr>Custom Design</vt:lpstr>
      <vt:lpstr>Building a Python Customer-Service Chatbot</vt:lpstr>
      <vt:lpstr>Problem Analysis</vt:lpstr>
      <vt:lpstr>Customer Service Chatbot</vt:lpstr>
      <vt:lpstr>Spacy</vt:lpstr>
      <vt:lpstr>“Doc” Objects</vt:lpstr>
      <vt:lpstr>Spacy Similarity</vt:lpstr>
      <vt:lpstr>Solution Development</vt:lpstr>
      <vt:lpstr>Building a Question Classifier in Spacy</vt:lpstr>
      <vt:lpstr>Simple Implementation</vt:lpstr>
      <vt:lpstr>Extended Implementation</vt:lpstr>
      <vt:lpstr>Extended Implementation - Results</vt:lpstr>
      <vt:lpstr>Critical Analysis – Averages Problem</vt:lpstr>
      <vt:lpstr>Critical Analysis – Testing Averages</vt:lpstr>
      <vt:lpstr>Exploratory Data Analysis &amp; Pre-processing</vt:lpstr>
      <vt:lpstr>Finding a Dataset</vt:lpstr>
      <vt:lpstr>Stack Exchange API</vt:lpstr>
      <vt:lpstr>Stack Exchange API</vt:lpstr>
      <vt:lpstr>Unsanitized Testing</vt:lpstr>
      <vt:lpstr>Evaluation &amp;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138</cp:revision>
  <dcterms:created xsi:type="dcterms:W3CDTF">2022-04-14T15:14:03Z</dcterms:created>
  <dcterms:modified xsi:type="dcterms:W3CDTF">2022-05-12T17:20:26Z</dcterms:modified>
</cp:coreProperties>
</file>