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256" r:id="rId2"/>
    <p:sldId id="271" r:id="rId3"/>
    <p:sldId id="272" r:id="rId4"/>
    <p:sldId id="260" r:id="rId5"/>
    <p:sldId id="261" r:id="rId6"/>
    <p:sldId id="264" r:id="rId7"/>
    <p:sldId id="262" r:id="rId8"/>
    <p:sldId id="281" r:id="rId9"/>
    <p:sldId id="263" r:id="rId10"/>
    <p:sldId id="265" r:id="rId11"/>
    <p:sldId id="266" r:id="rId12"/>
    <p:sldId id="268" r:id="rId13"/>
    <p:sldId id="269" r:id="rId14"/>
    <p:sldId id="283" r:id="rId15"/>
    <p:sldId id="284" r:id="rId16"/>
    <p:sldId id="273" r:id="rId17"/>
    <p:sldId id="276" r:id="rId18"/>
    <p:sldId id="277" r:id="rId19"/>
    <p:sldId id="278" r:id="rId20"/>
    <p:sldId id="285" r:id="rId21"/>
    <p:sldId id="275" r:id="rId22"/>
    <p:sldId id="280"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 id="260"/>
            <p14:sldId id="261"/>
            <p14:sldId id="264"/>
            <p14:sldId id="262"/>
            <p14:sldId id="281"/>
            <p14:sldId id="263"/>
            <p14:sldId id="265"/>
            <p14:sldId id="266"/>
            <p14:sldId id="268"/>
            <p14:sldId id="269"/>
            <p14:sldId id="283"/>
            <p14:sldId id="284"/>
            <p14:sldId id="273"/>
            <p14:sldId id="276"/>
            <p14:sldId id="277"/>
            <p14:sldId id="278"/>
            <p14:sldId id="285"/>
            <p14:sldId id="275"/>
            <p14:sldId id="280"/>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374" autoAdjust="0"/>
  </p:normalViewPr>
  <p:slideViewPr>
    <p:cSldViewPr snapToGrid="0">
      <p:cViewPr varScale="1">
        <p:scale>
          <a:sx n="94" d="100"/>
          <a:sy n="94" d="100"/>
        </p:scale>
        <p:origin x="124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14/05/2022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14/05/2022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Went about this project in a strange order:</a:t>
            </a:r>
          </a:p>
          <a:p>
            <a:r>
              <a:rPr lang="en-GB" dirty="0"/>
              <a:t>Problem Analysis &amp; Libraries</a:t>
            </a:r>
          </a:p>
          <a:p>
            <a:r>
              <a:rPr lang="en-GB" dirty="0"/>
              <a:t>Solution Development</a:t>
            </a:r>
          </a:p>
          <a:p>
            <a:r>
              <a:rPr lang="en-GB" dirty="0"/>
              <a:t>EDA &amp; </a:t>
            </a:r>
            <a:r>
              <a:rPr lang="en-GB" dirty="0" err="1"/>
              <a:t>Preprocessing</a:t>
            </a:r>
            <a:endParaRPr lang="en-GB" dirty="0"/>
          </a:p>
          <a:p>
            <a:r>
              <a:rPr lang="en-GB" dirty="0"/>
              <a:t>Evaluation &amp; Refinement</a:t>
            </a:r>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problem – since spacy uses averages as its measure of overall similarity, is it possible that the model will become less effective the more training data it receives?</a:t>
            </a:r>
          </a:p>
          <a:p>
            <a:r>
              <a:rPr lang="en-GB" dirty="0"/>
              <a:t>State that this is an example and not how spacy works really</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13</a:t>
            </a:fld>
            <a:endParaRPr lang="en-GB"/>
          </a:p>
        </p:txBody>
      </p:sp>
    </p:spTree>
    <p:extLst>
      <p:ext uri="{BB962C8B-B14F-4D97-AF65-F5344CB8AC3E}">
        <p14:creationId xmlns:p14="http://schemas.microsoft.com/office/powerpoint/2010/main" val="224635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14</a:t>
            </a:fld>
            <a:endParaRPr lang="en-GB"/>
          </a:p>
        </p:txBody>
      </p:sp>
    </p:spTree>
    <p:extLst>
      <p:ext uri="{BB962C8B-B14F-4D97-AF65-F5344CB8AC3E}">
        <p14:creationId xmlns:p14="http://schemas.microsoft.com/office/powerpoint/2010/main" val="171862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15</a:t>
            </a:fld>
            <a:endParaRPr lang="en-GB"/>
          </a:p>
        </p:txBody>
      </p:sp>
    </p:spTree>
    <p:extLst>
      <p:ext uri="{BB962C8B-B14F-4D97-AF65-F5344CB8AC3E}">
        <p14:creationId xmlns:p14="http://schemas.microsoft.com/office/powerpoint/2010/main" val="212228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developed previously has proven sufficient to build a model from, but requires a more suitable dataset to work from.</a:t>
            </a:r>
          </a:p>
        </p:txBody>
      </p:sp>
      <p:sp>
        <p:nvSpPr>
          <p:cNvPr id="4" name="Slide Number Placeholder 3"/>
          <p:cNvSpPr>
            <a:spLocks noGrp="1"/>
          </p:cNvSpPr>
          <p:nvPr>
            <p:ph type="sldNum" sz="quarter" idx="5"/>
          </p:nvPr>
        </p:nvSpPr>
        <p:spPr/>
        <p:txBody>
          <a:bodyPr/>
          <a:lstStyle/>
          <a:p>
            <a:fld id="{6A9D5347-B203-4D7E-8C0C-C0F523BBFB73}" type="slidenum">
              <a:rPr lang="en-GB" smtClean="0"/>
              <a:t>16</a:t>
            </a:fld>
            <a:endParaRPr lang="en-GB"/>
          </a:p>
        </p:txBody>
      </p:sp>
    </p:spTree>
    <p:extLst>
      <p:ext uri="{BB962C8B-B14F-4D97-AF65-F5344CB8AC3E}">
        <p14:creationId xmlns:p14="http://schemas.microsoft.com/office/powerpoint/2010/main" val="124623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datasets in use and how they were flawed</a:t>
            </a:r>
          </a:p>
        </p:txBody>
      </p:sp>
      <p:sp>
        <p:nvSpPr>
          <p:cNvPr id="4" name="Slide Number Placeholder 3"/>
          <p:cNvSpPr>
            <a:spLocks noGrp="1"/>
          </p:cNvSpPr>
          <p:nvPr>
            <p:ph type="sldNum" sz="quarter" idx="5"/>
          </p:nvPr>
        </p:nvSpPr>
        <p:spPr/>
        <p:txBody>
          <a:bodyPr/>
          <a:lstStyle/>
          <a:p>
            <a:fld id="{6A9D5347-B203-4D7E-8C0C-C0F523BBFB73}" type="slidenum">
              <a:rPr lang="en-GB" smtClean="0"/>
              <a:t>17</a:t>
            </a:fld>
            <a:endParaRPr lang="en-GB"/>
          </a:p>
        </p:txBody>
      </p:sp>
    </p:spTree>
    <p:extLst>
      <p:ext uri="{BB962C8B-B14F-4D97-AF65-F5344CB8AC3E}">
        <p14:creationId xmlns:p14="http://schemas.microsoft.com/office/powerpoint/2010/main" val="416744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18</a:t>
            </a:fld>
            <a:endParaRPr lang="en-GB"/>
          </a:p>
        </p:txBody>
      </p:sp>
    </p:spTree>
    <p:extLst>
      <p:ext uri="{BB962C8B-B14F-4D97-AF65-F5344CB8AC3E}">
        <p14:creationId xmlns:p14="http://schemas.microsoft.com/office/powerpoint/2010/main" val="53885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19</a:t>
            </a:fld>
            <a:endParaRPr lang="en-GB"/>
          </a:p>
        </p:txBody>
      </p:sp>
    </p:spTree>
    <p:extLst>
      <p:ext uri="{BB962C8B-B14F-4D97-AF65-F5344CB8AC3E}">
        <p14:creationId xmlns:p14="http://schemas.microsoft.com/office/powerpoint/2010/main" val="67794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20</a:t>
            </a:fld>
            <a:endParaRPr lang="en-GB"/>
          </a:p>
        </p:txBody>
      </p:sp>
    </p:spTree>
    <p:extLst>
      <p:ext uri="{BB962C8B-B14F-4D97-AF65-F5344CB8AC3E}">
        <p14:creationId xmlns:p14="http://schemas.microsoft.com/office/powerpoint/2010/main" val="320422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22</a:t>
            </a:fld>
            <a:endParaRPr lang="en-GB"/>
          </a:p>
        </p:txBody>
      </p:sp>
    </p:spTree>
    <p:extLst>
      <p:ext uri="{BB962C8B-B14F-4D97-AF65-F5344CB8AC3E}">
        <p14:creationId xmlns:p14="http://schemas.microsoft.com/office/powerpoint/2010/main" val="294132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a:t>
            </a:r>
          </a:p>
          <a:p>
            <a:endParaRPr lang="en-GB" dirty="0"/>
          </a:p>
          <a:p>
            <a:r>
              <a:rPr lang="en-GB" dirty="0"/>
              <a:t>https://ijtre.com/images/scripts/2019060732.pdf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23</a:t>
            </a:fld>
            <a:endParaRPr lang="en-GB"/>
          </a:p>
        </p:txBody>
      </p:sp>
    </p:spTree>
    <p:extLst>
      <p:ext uri="{BB962C8B-B14F-4D97-AF65-F5344CB8AC3E}">
        <p14:creationId xmlns:p14="http://schemas.microsoft.com/office/powerpoint/2010/main" val="306432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 this and DOC?</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3673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7</a:t>
            </a:fld>
            <a:endParaRPr lang="en-GB"/>
          </a:p>
        </p:txBody>
      </p:sp>
    </p:spTree>
    <p:extLst>
      <p:ext uri="{BB962C8B-B14F-4D97-AF65-F5344CB8AC3E}">
        <p14:creationId xmlns:p14="http://schemas.microsoft.com/office/powerpoint/2010/main" val="53854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https://www.kaggle.com/thoughtvector/customer-support-on-twitter</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10013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14/05/2022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14/05/2022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14/05/2022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14/05/2022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14/05/2022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14/05/2022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14/05/2022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14/05/2022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14/05/2022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14/05/2022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14/05/2022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14/05/2022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oney.stackexchang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p:txBody>
      </p:sp>
    </p:spTree>
    <p:extLst>
      <p:ext uri="{BB962C8B-B14F-4D97-AF65-F5344CB8AC3E}">
        <p14:creationId xmlns:p14="http://schemas.microsoft.com/office/powerpoint/2010/main" val="17545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19424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
        <p:nvSpPr>
          <p:cNvPr id="10" name="TextBox 9">
            <a:extLst>
              <a:ext uri="{FF2B5EF4-FFF2-40B4-BE49-F238E27FC236}">
                <a16:creationId xmlns:a16="http://schemas.microsoft.com/office/drawing/2014/main" id="{E523825E-3C9D-4694-8889-4C409C8AB1F1}"/>
              </a:ext>
            </a:extLst>
          </p:cNvPr>
          <p:cNvSpPr txBox="1"/>
          <p:nvPr/>
        </p:nvSpPr>
        <p:spPr>
          <a:xfrm>
            <a:off x="8398827" y="5507036"/>
            <a:ext cx="32715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100 iterations of the large (left) and small (right) trained models</a:t>
            </a:r>
          </a:p>
        </p:txBody>
      </p:sp>
    </p:spTree>
    <p:extLst>
      <p:ext uri="{BB962C8B-B14F-4D97-AF65-F5344CB8AC3E}">
        <p14:creationId xmlns:p14="http://schemas.microsoft.com/office/powerpoint/2010/main" val="33625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Hypothesis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93159" y="2405862"/>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graphicFrame>
        <p:nvGraphicFramePr>
          <p:cNvPr id="6" name="Table 6">
            <a:extLst>
              <a:ext uri="{FF2B5EF4-FFF2-40B4-BE49-F238E27FC236}">
                <a16:creationId xmlns:a16="http://schemas.microsoft.com/office/drawing/2014/main" id="{0891D769-37C6-474E-BC68-65F7F5B6C49C}"/>
              </a:ext>
            </a:extLst>
          </p:cNvPr>
          <p:cNvGraphicFramePr>
            <a:graphicFrameLocks noGrp="1"/>
          </p:cNvGraphicFramePr>
          <p:nvPr>
            <p:extLst>
              <p:ext uri="{D42A27DB-BD31-4B8C-83A1-F6EECF244321}">
                <p14:modId xmlns:p14="http://schemas.microsoft.com/office/powerpoint/2010/main" val="820158442"/>
              </p:ext>
            </p:extLst>
          </p:nvPr>
        </p:nvGraphicFramePr>
        <p:xfrm>
          <a:off x="2032000" y="33821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1784123"/>
                    </a:ext>
                  </a:extLst>
                </a:gridCol>
                <a:gridCol w="4064000">
                  <a:extLst>
                    <a:ext uri="{9D8B030D-6E8A-4147-A177-3AD203B41FA5}">
                      <a16:colId xmlns:a16="http://schemas.microsoft.com/office/drawing/2014/main" val="9069673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Trained Data</a:t>
                      </a:r>
                    </a:p>
                  </a:txBody>
                  <a:tcPr anchor="ctr"/>
                </a:tc>
                <a:tc>
                  <a:txBody>
                    <a:bodyPr/>
                    <a:lstStyle/>
                    <a:p>
                      <a:pPr algn="ctr"/>
                      <a:r>
                        <a:rPr lang="en-GB" dirty="0">
                          <a:latin typeface="Times New Roman" panose="02020603050405020304" pitchFamily="18" charset="0"/>
                          <a:cs typeface="Times New Roman" panose="02020603050405020304" pitchFamily="18" charset="0"/>
                        </a:rPr>
                        <a:t>Similarity</a:t>
                      </a:r>
                    </a:p>
                  </a:txBody>
                  <a:tcPr anchor="ctr"/>
                </a:tc>
                <a:extLst>
                  <a:ext uri="{0D108BD9-81ED-4DB2-BD59-A6C34878D82A}">
                    <a16:rowId xmlns:a16="http://schemas.microsoft.com/office/drawing/2014/main" val="2034949055"/>
                  </a:ext>
                </a:extLst>
              </a:tr>
              <a:tr h="370840">
                <a:tc>
                  <a:txBody>
                    <a:bodyPr/>
                    <a:lstStyle/>
                    <a:p>
                      <a:pPr algn="ctr"/>
                      <a:r>
                        <a:rPr lang="en-US" dirty="0">
                          <a:latin typeface="Times New Roman" panose="02020603050405020304" pitchFamily="18" charset="0"/>
                          <a:cs typeface="Times New Roman" panose="02020603050405020304" pitchFamily="18" charset="0"/>
                        </a:rPr>
                        <a:t>How can I buy a phone?</a:t>
                      </a:r>
                    </a:p>
                  </a:txBody>
                  <a:tcPr anchor="ctr"/>
                </a:tc>
                <a:tc>
                  <a:txBody>
                    <a:bodyPr/>
                    <a:lstStyle/>
                    <a:p>
                      <a:pPr algn="ctr"/>
                      <a:r>
                        <a:rPr lang="en-GB" b="1"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374398118"/>
                  </a:ext>
                </a:extLst>
              </a:tr>
              <a:tr h="370840">
                <a:tc>
                  <a:txBody>
                    <a:bodyPr/>
                    <a:lstStyle/>
                    <a:p>
                      <a:pPr algn="ctr"/>
                      <a:r>
                        <a:rPr lang="en-US" dirty="0">
                          <a:latin typeface="Times New Roman" panose="02020603050405020304" pitchFamily="18" charset="0"/>
                          <a:cs typeface="Times New Roman" panose="02020603050405020304" pitchFamily="18" charset="0"/>
                        </a:rPr>
                        <a:t>Where are phones available for purchase?</a:t>
                      </a:r>
                    </a:p>
                  </a:txBody>
                  <a:tcPr anchor="ctr"/>
                </a:tc>
                <a:tc>
                  <a:txBody>
                    <a:bodyPr/>
                    <a:lstStyle/>
                    <a:p>
                      <a:pPr algn="ctr"/>
                      <a:r>
                        <a:rPr lang="en-GB" b="1"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9372218"/>
                  </a:ext>
                </a:extLst>
              </a:tr>
              <a:tr h="370840">
                <a:tc>
                  <a:txBody>
                    <a:bodyPr/>
                    <a:lstStyle/>
                    <a:p>
                      <a:pPr algn="ctr"/>
                      <a:r>
                        <a:rPr lang="en-US" b="1" dirty="0">
                          <a:latin typeface="Times New Roman" panose="02020603050405020304" pitchFamily="18" charset="0"/>
                          <a:cs typeface="Times New Roman" panose="02020603050405020304" pitchFamily="18" charset="0"/>
                        </a:rPr>
                        <a:t>Total:</a:t>
                      </a:r>
                    </a:p>
                  </a:txBody>
                  <a:tcPr anchor="ctr">
                    <a:solidFill>
                      <a:schemeClr val="bg1"/>
                    </a:solidFill>
                  </a:tcPr>
                </a:tc>
                <a:tc>
                  <a:txBody>
                    <a:bodyPr/>
                    <a:lstStyle/>
                    <a:p>
                      <a:pPr algn="ctr"/>
                      <a:r>
                        <a:rPr lang="en-GB" b="1" dirty="0">
                          <a:latin typeface="Times New Roman" panose="02020603050405020304" pitchFamily="18" charset="0"/>
                          <a:cs typeface="Times New Roman" panose="02020603050405020304" pitchFamily="18" charset="0"/>
                        </a:rPr>
                        <a:t>58%</a:t>
                      </a:r>
                    </a:p>
                  </a:txBody>
                  <a:tcPr anchor="ctr">
                    <a:solidFill>
                      <a:schemeClr val="bg1"/>
                    </a:solidFill>
                  </a:tcPr>
                </a:tc>
                <a:extLst>
                  <a:ext uri="{0D108BD9-81ED-4DB2-BD59-A6C34878D82A}">
                    <a16:rowId xmlns:a16="http://schemas.microsoft.com/office/drawing/2014/main" val="2345893076"/>
                  </a:ext>
                </a:extLst>
              </a:tr>
            </a:tbl>
          </a:graphicData>
        </a:graphic>
      </p:graphicFrame>
    </p:spTree>
    <p:extLst>
      <p:ext uri="{BB962C8B-B14F-4D97-AF65-F5344CB8AC3E}">
        <p14:creationId xmlns:p14="http://schemas.microsoft.com/office/powerpoint/2010/main" val="12656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the Hypothesis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data were 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sp>
        <p:nvSpPr>
          <p:cNvPr id="8" name="TextBox 7">
            <a:extLst>
              <a:ext uri="{FF2B5EF4-FFF2-40B4-BE49-F238E27FC236}">
                <a16:creationId xmlns:a16="http://schemas.microsoft.com/office/drawing/2014/main" id="{55E9BF51-7823-402D-98BB-59E72C7002D5}"/>
              </a:ext>
            </a:extLst>
          </p:cNvPr>
          <p:cNvSpPr txBox="1"/>
          <p:nvPr/>
        </p:nvSpPr>
        <p:spPr>
          <a:xfrm>
            <a:off x="8153400" y="5212417"/>
            <a:ext cx="37033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Percent accuracy (Y-axis) against the decimal proportion of the data given as training data (X-axis)</a:t>
            </a:r>
          </a:p>
        </p:txBody>
      </p:sp>
      <p:pic>
        <p:nvPicPr>
          <p:cNvPr id="6" name="Picture 5">
            <a:extLst>
              <a:ext uri="{FF2B5EF4-FFF2-40B4-BE49-F238E27FC236}">
                <a16:creationId xmlns:a16="http://schemas.microsoft.com/office/drawing/2014/main" id="{73E9B1F8-C503-44E4-8DF7-3D51B0817A50}"/>
              </a:ext>
            </a:extLst>
          </p:cNvPr>
          <p:cNvPicPr>
            <a:picLocks noChangeAspect="1"/>
          </p:cNvPicPr>
          <p:nvPr/>
        </p:nvPicPr>
        <p:blipFill>
          <a:blip r:embed="rId3"/>
          <a:stretch>
            <a:fillRect/>
          </a:stretch>
        </p:blipFill>
        <p:spPr>
          <a:xfrm>
            <a:off x="7750089" y="2174240"/>
            <a:ext cx="4313324" cy="3038177"/>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1038860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As the model is retrieval-based, all the possible responses must be predetermined. </a:t>
            </a:r>
          </a:p>
          <a:p>
            <a:r>
              <a:rPr lang="en-GB" sz="2000" dirty="0">
                <a:latin typeface="Times New Roman" panose="02020603050405020304" pitchFamily="18" charset="0"/>
                <a:cs typeface="Times New Roman" panose="02020603050405020304" pitchFamily="18" charset="0"/>
              </a:rPr>
              <a:t>To match each topic with a single response, while technically completing the objective, would make the model seem robotic and stiff – while also making any incorrect predictions seem worse.</a:t>
            </a:r>
          </a:p>
          <a:p>
            <a:r>
              <a:rPr lang="en-GB" sz="2000" dirty="0">
                <a:latin typeface="Times New Roman" panose="02020603050405020304" pitchFamily="18" charset="0"/>
                <a:cs typeface="Times New Roman" panose="02020603050405020304" pitchFamily="18" charset="0"/>
              </a:rPr>
              <a:t>This is alleviated by the use of the </a:t>
            </a:r>
            <a:r>
              <a:rPr lang="en-GB" sz="2000" b="1" dirty="0">
                <a:latin typeface="Times New Roman" panose="02020603050405020304" pitchFamily="18" charset="0"/>
                <a:cs typeface="Times New Roman" panose="02020603050405020304" pitchFamily="18" charset="0"/>
              </a:rPr>
              <a:t>SpacyTextBlob</a:t>
            </a:r>
            <a:r>
              <a:rPr lang="en-GB" sz="2000" dirty="0">
                <a:latin typeface="Times New Roman" panose="02020603050405020304" pitchFamily="18" charset="0"/>
                <a:cs typeface="Times New Roman" panose="02020603050405020304" pitchFamily="18" charset="0"/>
              </a:rPr>
              <a:t> library. By adding the contents of this library to the NLP pipeline, the model can be trained to recognise the polarity and objectivity of an input.</a:t>
            </a:r>
          </a:p>
          <a:p>
            <a:r>
              <a:rPr lang="en-GB" sz="2000" dirty="0">
                <a:latin typeface="Times New Roman" panose="02020603050405020304" pitchFamily="18" charset="0"/>
                <a:cs typeface="Times New Roman" panose="02020603050405020304" pitchFamily="18" charset="0"/>
              </a:rPr>
              <a:t>Polarity refers to the sentiment of an input – how positive or negative it is.</a:t>
            </a:r>
          </a:p>
          <a:p>
            <a:r>
              <a:rPr lang="en-GB" sz="2000" dirty="0">
                <a:latin typeface="Times New Roman" panose="02020603050405020304" pitchFamily="18" charset="0"/>
                <a:cs typeface="Times New Roman" panose="02020603050405020304" pitchFamily="18" charset="0"/>
              </a:rPr>
              <a:t>Objectivity refers to how personalised the input is – distinguishing between personal and general questions.</a:t>
            </a:r>
          </a:p>
        </p:txBody>
      </p:sp>
    </p:spTree>
    <p:extLst>
      <p:ext uri="{BB962C8B-B14F-4D97-AF65-F5344CB8AC3E}">
        <p14:creationId xmlns:p14="http://schemas.microsoft.com/office/powerpoint/2010/main" val="137164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 (Cont.)</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7"/>
            <a:ext cx="6456680" cy="4517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Times New Roman" panose="02020603050405020304" pitchFamily="18" charset="0"/>
                <a:cs typeface="Times New Roman" panose="02020603050405020304" pitchFamily="18" charset="0"/>
              </a:rPr>
              <a:t>We can use these metrics to expand the “humanity” of the model – granting it the ability to recognise the prose of an input and choose the appropriate response. </a:t>
            </a:r>
          </a:p>
          <a:p>
            <a:pPr marL="0" indent="0">
              <a:buNone/>
            </a:pPr>
            <a:r>
              <a:rPr lang="en-GB" sz="1800" dirty="0">
                <a:latin typeface="Times New Roman" panose="02020603050405020304" pitchFamily="18" charset="0"/>
                <a:cs typeface="Times New Roman" panose="02020603050405020304" pitchFamily="18" charset="0"/>
              </a:rPr>
              <a:t>By first evaluating the topic of the question, then the polarity and objectivity, we can construct a sentence (As seen in the diagram)</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For example, the input “I'm sad that my internet is not working” would be classified as a “</a:t>
            </a:r>
            <a:r>
              <a:rPr lang="en-GB" sz="1800" b="1" dirty="0">
                <a:latin typeface="Times New Roman" panose="02020603050405020304" pitchFamily="18" charset="0"/>
                <a:cs typeface="Times New Roman" panose="02020603050405020304" pitchFamily="18" charset="0"/>
              </a:rPr>
              <a:t>Sad</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Subjective</a:t>
            </a:r>
            <a:r>
              <a:rPr lang="en-GB" sz="1800" dirty="0">
                <a:latin typeface="Times New Roman" panose="02020603050405020304" pitchFamily="18" charset="0"/>
                <a:cs typeface="Times New Roman" panose="02020603050405020304" pitchFamily="18" charset="0"/>
              </a:rPr>
              <a:t>” input, granting the personalised response:</a:t>
            </a:r>
            <a:endParaRPr lang="en-GB" sz="1800" i="1" dirty="0">
              <a:latin typeface="Times New Roman" panose="02020603050405020304" pitchFamily="18" charset="0"/>
              <a:cs typeface="Times New Roman" panose="02020603050405020304" pitchFamily="18" charset="0"/>
            </a:endParaRPr>
          </a:p>
          <a:p>
            <a:pPr marL="0" indent="0">
              <a:buNone/>
            </a:pPr>
            <a:r>
              <a:rPr lang="en-GB" sz="1800" i="1" dirty="0">
                <a:latin typeface="Times New Roman" panose="02020603050405020304" pitchFamily="18" charset="0"/>
                <a:cs typeface="Times New Roman" panose="02020603050405020304" pitchFamily="18" charset="0"/>
              </a:rPr>
              <a:t>“I’m sorry to hear you are having problems. If you are having a problem with your network you can speak with a support technician at [URL]”</a:t>
            </a:r>
          </a:p>
        </p:txBody>
      </p:sp>
      <p:pic>
        <p:nvPicPr>
          <p:cNvPr id="5" name="Picture 4" descr="Table&#10;&#10;Description automatically generated">
            <a:extLst>
              <a:ext uri="{FF2B5EF4-FFF2-40B4-BE49-F238E27FC236}">
                <a16:creationId xmlns:a16="http://schemas.microsoft.com/office/drawing/2014/main" id="{698E2C8D-EBAB-4859-A2B0-0E092DFB2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162" y="1568767"/>
            <a:ext cx="3722638" cy="4404995"/>
          </a:xfrm>
          <a:prstGeom prst="rect">
            <a:avLst/>
          </a:prstGeom>
        </p:spPr>
      </p:pic>
    </p:spTree>
    <p:extLst>
      <p:ext uri="{BB962C8B-B14F-4D97-AF65-F5344CB8AC3E}">
        <p14:creationId xmlns:p14="http://schemas.microsoft.com/office/powerpoint/2010/main" val="147227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Exploratory Data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515600" cy="3884295"/>
          </a:xfrm>
        </p:spPr>
        <p:txBody>
          <a:bodyPr>
            <a:normAutofit/>
          </a:bodyPr>
          <a:lstStyle/>
          <a:p>
            <a:r>
              <a:rPr lang="en-GB" sz="2400" dirty="0">
                <a:latin typeface="Times New Roman" panose="02020603050405020304" pitchFamily="18" charset="0"/>
                <a:cs typeface="Times New Roman" panose="02020603050405020304" pitchFamily="18" charset="0"/>
              </a:rPr>
              <a:t>Up until now all datasets used have been manually categorised – and thus are subject to personal bias.</a:t>
            </a:r>
          </a:p>
          <a:p>
            <a:r>
              <a:rPr lang="en-GB" sz="2400" dirty="0">
                <a:latin typeface="Times New Roman" panose="02020603050405020304" pitchFamily="18" charset="0"/>
                <a:cs typeface="Times New Roman" panose="02020603050405020304" pitchFamily="18" charset="0"/>
              </a:rPr>
              <a:t>Manual categorisation requires extensive work in order to produce a sizeable dataset. The perfect dataset should be easy to extend.</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Dataset must consist of two things – A topic and a question. Any dataset that includes these two items, or has a way to derive these two items is be suitable.</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Tree>
    <p:extLst>
      <p:ext uri="{BB962C8B-B14F-4D97-AF65-F5344CB8AC3E}">
        <p14:creationId xmlns:p14="http://schemas.microsoft.com/office/powerpoint/2010/main" val="29351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297160" cy="4351338"/>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Stack Exchange is a group of websites that allow users to pose questions and receive user-submitted answers. There are a number of stack overflow websites, each specialised to a specific topic, and even within the topics, questions are required to be given tags that narrow down their field even further.</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Stack Exchange offers API support – allowing developers to query their questions and return masses of results. Notably, the API functionality allows tags to be specified.</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making API requests for a specific tag, a list of questions relating to that tag can be returned. If this is done for multiple tags and with a big enough volume of questions, a dataset can be compiled linking the topic and the question.</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pic>
        <p:nvPicPr>
          <p:cNvPr id="1026" name="Picture 2" descr="Stack Exchange (@StackExchange) / Twitter">
            <a:extLst>
              <a:ext uri="{FF2B5EF4-FFF2-40B4-BE49-F238E27FC236}">
                <a16:creationId xmlns:a16="http://schemas.microsoft.com/office/drawing/2014/main" id="{9DF15D1F-29FB-404F-A9B3-91D7F6FB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678" y="149224"/>
            <a:ext cx="1757363"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4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720840" cy="3673792"/>
          </a:xfrm>
        </p:spPr>
        <p:txBody>
          <a:bodyPr>
            <a:normAutofit/>
          </a:bodyPr>
          <a:lstStyle/>
          <a:p>
            <a:r>
              <a:rPr lang="en-GB" sz="2000" dirty="0">
                <a:latin typeface="Times New Roman" panose="02020603050405020304" pitchFamily="18" charset="0"/>
                <a:cs typeface="Times New Roman" panose="02020603050405020304" pitchFamily="18" charset="0"/>
              </a:rPr>
              <a:t>Limited the scope of the task to just finance and money – effectively making the AI a banking customer service chatbot.</a:t>
            </a:r>
          </a:p>
          <a:p>
            <a:r>
              <a:rPr lang="en-GB" sz="2000" dirty="0">
                <a:latin typeface="Times New Roman" panose="02020603050405020304" pitchFamily="18" charset="0"/>
                <a:cs typeface="Times New Roman" panose="02020603050405020304" pitchFamily="18" charset="0"/>
              </a:rPr>
              <a:t>Used the website </a:t>
            </a:r>
            <a:r>
              <a:rPr lang="en-GB" sz="2000" i="1" dirty="0">
                <a:latin typeface="Times New Roman" panose="02020603050405020304" pitchFamily="18" charset="0"/>
                <a:cs typeface="Times New Roman" panose="02020603050405020304" pitchFamily="18" charset="0"/>
                <a:hlinkClick r:id="rId3"/>
              </a:rPr>
              <a:t>https://money.stackexchange.com/</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 the target for the API.</a:t>
            </a:r>
          </a:p>
          <a:p>
            <a:r>
              <a:rPr lang="en-GB" sz="2000" dirty="0">
                <a:latin typeface="Times New Roman" panose="02020603050405020304" pitchFamily="18" charset="0"/>
                <a:cs typeface="Times New Roman" panose="02020603050405020304" pitchFamily="18" charset="0"/>
              </a:rPr>
              <a:t>Pulled 500 questions relating to seven topics - bankruptcy, taxes, stocks, </a:t>
            </a:r>
            <a:r>
              <a:rPr lang="en-GB" sz="2000">
                <a:latin typeface="Times New Roman" panose="02020603050405020304" pitchFamily="18" charset="0"/>
                <a:cs typeface="Times New Roman" panose="02020603050405020304" pitchFamily="18" charset="0"/>
              </a:rPr>
              <a:t>loans, pensions</a:t>
            </a:r>
            <a:r>
              <a:rPr lang="en-GB" sz="2000" dirty="0">
                <a:latin typeface="Times New Roman" panose="02020603050405020304" pitchFamily="18" charset="0"/>
                <a:cs typeface="Times New Roman" panose="02020603050405020304" pitchFamily="18" charset="0"/>
              </a:rPr>
              <a:t>, real estate and 401k.</a:t>
            </a:r>
          </a:p>
          <a:p>
            <a:r>
              <a:rPr lang="en-GB" sz="2000" dirty="0">
                <a:latin typeface="Times New Roman" panose="02020603050405020304" pitchFamily="18" charset="0"/>
                <a:cs typeface="Times New Roman" panose="02020603050405020304" pitchFamily="18" charset="0"/>
              </a:rPr>
              <a:t>If a topic didn’t have enough questions, only pulled the available questions</a:t>
            </a:r>
          </a:p>
          <a:p>
            <a:r>
              <a:rPr lang="en-GB" sz="2000" dirty="0">
                <a:latin typeface="Times New Roman" panose="02020603050405020304" pitchFamily="18" charset="0"/>
                <a:cs typeface="Times New Roman" panose="02020603050405020304" pitchFamily="18" charset="0"/>
              </a:rPr>
              <a:t>This produced roughly 3000 questions with their associated topics – with the potential to request more if needed</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6" name="TextBox 5">
            <a:extLst>
              <a:ext uri="{FF2B5EF4-FFF2-40B4-BE49-F238E27FC236}">
                <a16:creationId xmlns:a16="http://schemas.microsoft.com/office/drawing/2014/main" id="{687FA484-6FC0-40F8-AD80-BFC194D3764B}"/>
              </a:ext>
            </a:extLst>
          </p:cNvPr>
          <p:cNvSpPr txBox="1"/>
          <p:nvPr/>
        </p:nvSpPr>
        <p:spPr>
          <a:xfrm>
            <a:off x="838200" y="5583415"/>
            <a:ext cx="10515600" cy="276999"/>
          </a:xfrm>
          <a:prstGeom prst="rect">
            <a:avLst/>
          </a:prstGeom>
          <a:noFill/>
        </p:spPr>
        <p:txBody>
          <a:bodyPr wrap="square">
            <a:spAutoFit/>
          </a:bodyPr>
          <a:lstStyle/>
          <a:p>
            <a:r>
              <a:rPr lang="en-GB" sz="1200" dirty="0">
                <a:latin typeface="Consolas" panose="020B0609020204030204" pitchFamily="49" charset="0"/>
              </a:rPr>
              <a:t>https://api.stackexchange.com/2.3/questions?site=money&amp;key=</a:t>
            </a:r>
            <a:r>
              <a:rPr lang="en-GB" sz="1200" b="1" dirty="0">
                <a:latin typeface="Consolas" panose="020B0609020204030204" pitchFamily="49" charset="0"/>
              </a:rPr>
              <a:t>[REDACTED]</a:t>
            </a:r>
            <a:r>
              <a:rPr lang="en-GB" sz="1200" dirty="0">
                <a:latin typeface="Consolas" panose="020B0609020204030204" pitchFamily="49" charset="0"/>
              </a:rPr>
              <a:t>&amp;tagged=bankruptcy&amp;sort=activity&amp;pagesize=100&amp;page=1</a:t>
            </a:r>
          </a:p>
        </p:txBody>
      </p:sp>
      <p:pic>
        <p:nvPicPr>
          <p:cNvPr id="8" name="Picture 7">
            <a:extLst>
              <a:ext uri="{FF2B5EF4-FFF2-40B4-BE49-F238E27FC236}">
                <a16:creationId xmlns:a16="http://schemas.microsoft.com/office/drawing/2014/main" id="{C2736E28-07C9-4174-BF1C-5BE409BBCD8E}"/>
              </a:ext>
            </a:extLst>
          </p:cNvPr>
          <p:cNvPicPr>
            <a:picLocks noChangeAspect="1"/>
          </p:cNvPicPr>
          <p:nvPr/>
        </p:nvPicPr>
        <p:blipFill>
          <a:blip r:embed="rId4"/>
          <a:stretch>
            <a:fillRect/>
          </a:stretch>
        </p:blipFill>
        <p:spPr>
          <a:xfrm>
            <a:off x="7559040" y="1761842"/>
            <a:ext cx="4085100" cy="2993708"/>
          </a:xfrm>
          <a:prstGeom prst="rect">
            <a:avLst/>
          </a:prstGeom>
        </p:spPr>
      </p:pic>
    </p:spTree>
    <p:extLst>
      <p:ext uri="{BB962C8B-B14F-4D97-AF65-F5344CB8AC3E}">
        <p14:creationId xmlns:p14="http://schemas.microsoft.com/office/powerpoint/2010/main" val="354415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Pre-Processing &amp; Feature Selection</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629400" cy="4344352"/>
          </a:xfrm>
        </p:spPr>
        <p:txBody>
          <a:bodyPr>
            <a:normAutofit/>
          </a:bodyPr>
          <a:lstStyle/>
          <a:p>
            <a:r>
              <a:rPr lang="en-GB" sz="2000" dirty="0">
                <a:latin typeface="Times New Roman" panose="02020603050405020304" pitchFamily="18" charset="0"/>
                <a:cs typeface="Times New Roman" panose="02020603050405020304" pitchFamily="18" charset="0"/>
              </a:rPr>
              <a:t>Removed all data except the tag used in the API query and the text – as the other data (such as date of posting) is entirely irrelevant to the task</a:t>
            </a:r>
          </a:p>
          <a:p>
            <a:r>
              <a:rPr lang="en-GB" sz="2000" dirty="0">
                <a:latin typeface="Times New Roman" panose="02020603050405020304" pitchFamily="18" charset="0"/>
                <a:cs typeface="Times New Roman" panose="02020603050405020304" pitchFamily="18" charset="0"/>
              </a:rPr>
              <a:t>Manually removed invalid data from the downloaded set – including non-ascii characters</a:t>
            </a:r>
          </a:p>
          <a:p>
            <a:r>
              <a:rPr lang="en-GB" sz="2000" dirty="0">
                <a:latin typeface="Times New Roman" panose="02020603050405020304" pitchFamily="18" charset="0"/>
                <a:cs typeface="Times New Roman" panose="02020603050405020304" pitchFamily="18" charset="0"/>
              </a:rPr>
              <a:t>Used Spacy’s tokenizer to filter out all the “stop words” – words that are excessively common and can bias results if not removed – from inputs, training and testing data. This same process was also used to filter out all punctuation. In effect, this removes all but the key words from a sentence, making it easier to compare data.</a:t>
            </a:r>
          </a:p>
          <a:p>
            <a:r>
              <a:rPr lang="en-GB" sz="2000" dirty="0">
                <a:latin typeface="Times New Roman" panose="02020603050405020304" pitchFamily="18" charset="0"/>
                <a:cs typeface="Times New Roman" panose="02020603050405020304" pitchFamily="18" charset="0"/>
              </a:rPr>
              <a:t>This improved accuracy by roughly 3% when compared to unsanitized tests</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9" name="TextBox 8">
            <a:extLst>
              <a:ext uri="{FF2B5EF4-FFF2-40B4-BE49-F238E27FC236}">
                <a16:creationId xmlns:a16="http://schemas.microsoft.com/office/drawing/2014/main" id="{B8AD7E0A-E66D-4C50-BADB-1C2EA83D08E4}"/>
              </a:ext>
            </a:extLst>
          </p:cNvPr>
          <p:cNvSpPr txBox="1"/>
          <p:nvPr/>
        </p:nvSpPr>
        <p:spPr>
          <a:xfrm>
            <a:off x="8239760" y="5162550"/>
            <a:ext cx="3271520"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of the unsanitized and pre-processed models. </a:t>
            </a:r>
          </a:p>
        </p:txBody>
      </p:sp>
      <p:pic>
        <p:nvPicPr>
          <p:cNvPr id="11" name="Picture 10">
            <a:extLst>
              <a:ext uri="{FF2B5EF4-FFF2-40B4-BE49-F238E27FC236}">
                <a16:creationId xmlns:a16="http://schemas.microsoft.com/office/drawing/2014/main" id="{55DADAC5-987D-4195-9DC8-AFD225BC674F}"/>
              </a:ext>
            </a:extLst>
          </p:cNvPr>
          <p:cNvPicPr>
            <a:picLocks noChangeAspect="1"/>
          </p:cNvPicPr>
          <p:nvPr/>
        </p:nvPicPr>
        <p:blipFill>
          <a:blip r:embed="rId3"/>
          <a:stretch>
            <a:fillRect/>
          </a:stretch>
        </p:blipFill>
        <p:spPr>
          <a:xfrm>
            <a:off x="8022907" y="1690688"/>
            <a:ext cx="3705225" cy="3467100"/>
          </a:xfrm>
          <a:prstGeom prst="rect">
            <a:avLst/>
          </a:prstGeom>
        </p:spPr>
      </p:pic>
    </p:spTree>
    <p:extLst>
      <p:ext uri="{BB962C8B-B14F-4D97-AF65-F5344CB8AC3E}">
        <p14:creationId xmlns:p14="http://schemas.microsoft.com/office/powerpoint/2010/main" val="42109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Question Accuracy Testing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a:xfrm>
            <a:off x="4033520" y="6318164"/>
            <a:ext cx="4114800" cy="365125"/>
          </a:xfrm>
        </p:spPr>
        <p:txBody>
          <a:bodyPr/>
          <a:lstStyle/>
          <a:p>
            <a:r>
              <a:rPr lang="en-GB" dirty="0"/>
              <a:t>Evaluation</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534643"/>
            <a:ext cx="7035800" cy="1892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latin typeface="Times New Roman" panose="02020603050405020304" pitchFamily="18" charset="0"/>
                <a:cs typeface="Times New Roman" panose="02020603050405020304" pitchFamily="18" charset="0"/>
              </a:rPr>
              <a:t>Provided with a 70/30 training/test split and tested with 100 different permutations</a:t>
            </a:r>
          </a:p>
          <a:p>
            <a:r>
              <a:rPr lang="en-GB" sz="1600" dirty="0">
                <a:latin typeface="Times New Roman" panose="02020603050405020304" pitchFamily="18" charset="0"/>
                <a:cs typeface="Times New Roman" panose="02020603050405020304" pitchFamily="18" charset="0"/>
              </a:rPr>
              <a:t>Results consistently averaged 72.5% accuracy</a:t>
            </a:r>
          </a:p>
          <a:p>
            <a:r>
              <a:rPr lang="en-GB" sz="1600" dirty="0">
                <a:latin typeface="Times New Roman" panose="02020603050405020304" pitchFamily="18" charset="0"/>
                <a:cs typeface="Times New Roman" panose="02020603050405020304" pitchFamily="18" charset="0"/>
              </a:rPr>
              <a:t>When inputting manual data, there were very few incorrect predictions. However, irrelevant or nonsensical inputs often still receive a high similarity score to a topic.</a:t>
            </a:r>
          </a:p>
        </p:txBody>
      </p:sp>
      <p:sp>
        <p:nvSpPr>
          <p:cNvPr id="3" name="TextBox 2">
            <a:extLst>
              <a:ext uri="{FF2B5EF4-FFF2-40B4-BE49-F238E27FC236}">
                <a16:creationId xmlns:a16="http://schemas.microsoft.com/office/drawing/2014/main" id="{29FC669D-D1D9-48B5-869A-067B002A60D0}"/>
              </a:ext>
            </a:extLst>
          </p:cNvPr>
          <p:cNvSpPr txBox="1"/>
          <p:nvPr/>
        </p:nvSpPr>
        <p:spPr>
          <a:xfrm>
            <a:off x="8906920" y="3392810"/>
            <a:ext cx="2929478"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one hundred iterations of the model</a:t>
            </a:r>
          </a:p>
        </p:txBody>
      </p:sp>
      <p:pic>
        <p:nvPicPr>
          <p:cNvPr id="6" name="Picture 5">
            <a:extLst>
              <a:ext uri="{FF2B5EF4-FFF2-40B4-BE49-F238E27FC236}">
                <a16:creationId xmlns:a16="http://schemas.microsoft.com/office/drawing/2014/main" id="{588DB62C-FE44-46D4-8051-934F0533E949}"/>
              </a:ext>
            </a:extLst>
          </p:cNvPr>
          <p:cNvPicPr>
            <a:picLocks noChangeAspect="1"/>
          </p:cNvPicPr>
          <p:nvPr/>
        </p:nvPicPr>
        <p:blipFill>
          <a:blip r:embed="rId3"/>
          <a:stretch>
            <a:fillRect/>
          </a:stretch>
        </p:blipFill>
        <p:spPr>
          <a:xfrm>
            <a:off x="838200" y="3306502"/>
            <a:ext cx="7315200" cy="695836"/>
          </a:xfrm>
          <a:prstGeom prst="rect">
            <a:avLst/>
          </a:prstGeom>
        </p:spPr>
      </p:pic>
      <p:pic>
        <p:nvPicPr>
          <p:cNvPr id="12" name="Picture 11">
            <a:extLst>
              <a:ext uri="{FF2B5EF4-FFF2-40B4-BE49-F238E27FC236}">
                <a16:creationId xmlns:a16="http://schemas.microsoft.com/office/drawing/2014/main" id="{67667A0A-AB45-49CE-9060-B11475C05D88}"/>
              </a:ext>
            </a:extLst>
          </p:cNvPr>
          <p:cNvPicPr>
            <a:picLocks noChangeAspect="1"/>
          </p:cNvPicPr>
          <p:nvPr/>
        </p:nvPicPr>
        <p:blipFill>
          <a:blip r:embed="rId4"/>
          <a:stretch>
            <a:fillRect/>
          </a:stretch>
        </p:blipFill>
        <p:spPr>
          <a:xfrm>
            <a:off x="1754025" y="4475674"/>
            <a:ext cx="5400675" cy="657225"/>
          </a:xfrm>
          <a:prstGeom prst="rect">
            <a:avLst/>
          </a:prstGeom>
        </p:spPr>
      </p:pic>
      <p:sp>
        <p:nvSpPr>
          <p:cNvPr id="13" name="TextBox 12">
            <a:extLst>
              <a:ext uri="{FF2B5EF4-FFF2-40B4-BE49-F238E27FC236}">
                <a16:creationId xmlns:a16="http://schemas.microsoft.com/office/drawing/2014/main" id="{83D7B96C-F394-42DC-B653-55825F89F550}"/>
              </a:ext>
            </a:extLst>
          </p:cNvPr>
          <p:cNvSpPr txBox="1"/>
          <p:nvPr/>
        </p:nvSpPr>
        <p:spPr>
          <a:xfrm>
            <a:off x="838201" y="3995330"/>
            <a:ext cx="7315199" cy="307777"/>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expected input being classified as a happy objective question about real estate</a:t>
            </a:r>
          </a:p>
        </p:txBody>
      </p:sp>
      <p:sp>
        <p:nvSpPr>
          <p:cNvPr id="14" name="TextBox 13">
            <a:extLst>
              <a:ext uri="{FF2B5EF4-FFF2-40B4-BE49-F238E27FC236}">
                <a16:creationId xmlns:a16="http://schemas.microsoft.com/office/drawing/2014/main" id="{80555A58-0E08-49BB-9CA5-038A00F6D627}"/>
              </a:ext>
            </a:extLst>
          </p:cNvPr>
          <p:cNvSpPr txBox="1"/>
          <p:nvPr/>
        </p:nvSpPr>
        <p:spPr>
          <a:xfrm>
            <a:off x="1754025" y="5132899"/>
            <a:ext cx="5400675" cy="523220"/>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unexpected input being classified as a neutral subjective question about stocks</a:t>
            </a:r>
          </a:p>
        </p:txBody>
      </p:sp>
      <p:pic>
        <p:nvPicPr>
          <p:cNvPr id="7" name="Picture 6">
            <a:extLst>
              <a:ext uri="{FF2B5EF4-FFF2-40B4-BE49-F238E27FC236}">
                <a16:creationId xmlns:a16="http://schemas.microsoft.com/office/drawing/2014/main" id="{F9522C53-0D99-4471-9E1A-EC319ADA14D9}"/>
              </a:ext>
            </a:extLst>
          </p:cNvPr>
          <p:cNvPicPr>
            <a:picLocks noChangeAspect="1"/>
          </p:cNvPicPr>
          <p:nvPr/>
        </p:nvPicPr>
        <p:blipFill>
          <a:blip r:embed="rId5"/>
          <a:stretch>
            <a:fillRect/>
          </a:stretch>
        </p:blipFill>
        <p:spPr>
          <a:xfrm>
            <a:off x="8906920" y="808165"/>
            <a:ext cx="2929478" cy="2619120"/>
          </a:xfrm>
          <a:prstGeom prst="rect">
            <a:avLst/>
          </a:prstGeom>
        </p:spPr>
      </p:pic>
      <p:pic>
        <p:nvPicPr>
          <p:cNvPr id="8" name="Picture 7">
            <a:extLst>
              <a:ext uri="{FF2B5EF4-FFF2-40B4-BE49-F238E27FC236}">
                <a16:creationId xmlns:a16="http://schemas.microsoft.com/office/drawing/2014/main" id="{E833F5EF-C98A-4FFD-88CC-1AB1E122E1A8}"/>
              </a:ext>
            </a:extLst>
          </p:cNvPr>
          <p:cNvPicPr>
            <a:picLocks noChangeAspect="1"/>
          </p:cNvPicPr>
          <p:nvPr/>
        </p:nvPicPr>
        <p:blipFill rotWithShape="1">
          <a:blip r:embed="rId6"/>
          <a:srcRect t="387" b="1"/>
          <a:stretch/>
        </p:blipFill>
        <p:spPr>
          <a:xfrm>
            <a:off x="8521698" y="4002338"/>
            <a:ext cx="3314700" cy="1802742"/>
          </a:xfrm>
          <a:prstGeom prst="rect">
            <a:avLst/>
          </a:prstGeom>
        </p:spPr>
      </p:pic>
      <p:sp>
        <p:nvSpPr>
          <p:cNvPr id="15" name="TextBox 14">
            <a:extLst>
              <a:ext uri="{FF2B5EF4-FFF2-40B4-BE49-F238E27FC236}">
                <a16:creationId xmlns:a16="http://schemas.microsoft.com/office/drawing/2014/main" id="{61D6624B-0115-4A51-846D-333AAAE52A42}"/>
              </a:ext>
            </a:extLst>
          </p:cNvPr>
          <p:cNvSpPr txBox="1"/>
          <p:nvPr/>
        </p:nvSpPr>
        <p:spPr>
          <a:xfrm>
            <a:off x="8906920" y="5750320"/>
            <a:ext cx="2929478"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between the first and second guesses of the model</a:t>
            </a:r>
          </a:p>
        </p:txBody>
      </p:sp>
    </p:spTree>
    <p:extLst>
      <p:ext uri="{BB962C8B-B14F-4D97-AF65-F5344CB8AC3E}">
        <p14:creationId xmlns:p14="http://schemas.microsoft.com/office/powerpoint/2010/main" val="4146135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Similarity Methods</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629400" cy="4344352"/>
          </a:xfrm>
        </p:spPr>
        <p:txBody>
          <a:bodyPr>
            <a:normAutofit/>
          </a:bodyPr>
          <a:lstStyle/>
          <a:p>
            <a:r>
              <a:rPr lang="en-GB" sz="2000" dirty="0">
                <a:latin typeface="Times New Roman" panose="02020603050405020304" pitchFamily="18" charset="0"/>
                <a:cs typeface="Times New Roman" panose="02020603050405020304" pitchFamily="18" charset="0"/>
              </a:rPr>
              <a:t>Spacy uses cosine similarity as its default similarity scoring metric, but there are other ways to compute similarity</a:t>
            </a:r>
          </a:p>
          <a:p>
            <a:r>
              <a:rPr lang="en-GB" sz="2000" dirty="0">
                <a:latin typeface="Times New Roman" panose="02020603050405020304" pitchFamily="18" charset="0"/>
                <a:cs typeface="Times New Roman" panose="02020603050405020304" pitchFamily="18" charset="0"/>
              </a:rPr>
              <a:t>Two other significant metrics of similarity are Euclidean distance and Pearson Coefficient. </a:t>
            </a:r>
          </a:p>
          <a:p>
            <a:r>
              <a:rPr lang="en-GB" sz="2000" dirty="0">
                <a:latin typeface="Times New Roman" panose="02020603050405020304" pitchFamily="18" charset="0"/>
                <a:cs typeface="Times New Roman" panose="02020603050405020304" pitchFamily="18" charset="0"/>
              </a:rPr>
              <a:t>By implementing each method, we can see the changes in accuracy and determine which similarity algorithm is best suited for this task</a:t>
            </a:r>
          </a:p>
          <a:p>
            <a:r>
              <a:rPr lang="en-GB" sz="2000" dirty="0">
                <a:latin typeface="Times New Roman" panose="02020603050405020304" pitchFamily="18" charset="0"/>
                <a:cs typeface="Times New Roman" panose="02020603050405020304" pitchFamily="18" charset="0"/>
              </a:rPr>
              <a:t>After testing each algorithm 10 times, checking both their percent accuracy and time to compute in milliseconds, there were no significant differences between the algorithms in either field. </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Evaluation</a:t>
            </a:r>
          </a:p>
        </p:txBody>
      </p:sp>
      <p:pic>
        <p:nvPicPr>
          <p:cNvPr id="8" name="Picture 7">
            <a:extLst>
              <a:ext uri="{FF2B5EF4-FFF2-40B4-BE49-F238E27FC236}">
                <a16:creationId xmlns:a16="http://schemas.microsoft.com/office/drawing/2014/main" id="{380B8E27-67A0-4422-9143-F5ECD3F99CF5}"/>
              </a:ext>
            </a:extLst>
          </p:cNvPr>
          <p:cNvPicPr>
            <a:picLocks noChangeAspect="1"/>
          </p:cNvPicPr>
          <p:nvPr/>
        </p:nvPicPr>
        <p:blipFill>
          <a:blip r:embed="rId3"/>
          <a:stretch>
            <a:fillRect/>
          </a:stretch>
        </p:blipFill>
        <p:spPr>
          <a:xfrm>
            <a:off x="7467600" y="2096294"/>
            <a:ext cx="4567357" cy="2894966"/>
          </a:xfrm>
          <a:prstGeom prst="rect">
            <a:avLst/>
          </a:prstGeom>
        </p:spPr>
      </p:pic>
      <p:sp>
        <p:nvSpPr>
          <p:cNvPr id="12" name="TextBox 11">
            <a:extLst>
              <a:ext uri="{FF2B5EF4-FFF2-40B4-BE49-F238E27FC236}">
                <a16:creationId xmlns:a16="http://schemas.microsoft.com/office/drawing/2014/main" id="{75DA13C3-1AE7-4BB5-848C-0D61B4AD82FE}"/>
              </a:ext>
            </a:extLst>
          </p:cNvPr>
          <p:cNvSpPr txBox="1"/>
          <p:nvPr/>
        </p:nvSpPr>
        <p:spPr>
          <a:xfrm>
            <a:off x="7747000" y="4989930"/>
            <a:ext cx="3911599"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Comparison between algorithms, with the time in milliseconds taken to compute on the x-axis and the percentage accuracy of the iteration on the y-axis</a:t>
            </a:r>
          </a:p>
        </p:txBody>
      </p:sp>
    </p:spTree>
    <p:extLst>
      <p:ext uri="{BB962C8B-B14F-4D97-AF65-F5344CB8AC3E}">
        <p14:creationId xmlns:p14="http://schemas.microsoft.com/office/powerpoint/2010/main" val="388114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Thank you for your time</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32036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6690360" cy="4351338"/>
          </a:xfrm>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1026" name="Picture 2" descr="DESIGNING SMART AGENT BASED USING RETRIEVAL MODEL">
            <a:extLst>
              <a:ext uri="{FF2B5EF4-FFF2-40B4-BE49-F238E27FC236}">
                <a16:creationId xmlns:a16="http://schemas.microsoft.com/office/drawing/2014/main" id="{3AE913E6-E2C3-4B24-88FF-25872AD3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95" y="2306321"/>
            <a:ext cx="3838250" cy="2436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90BA25-5B7E-4578-9486-80EB5CFAC811}"/>
              </a:ext>
            </a:extLst>
          </p:cNvPr>
          <p:cNvSpPr txBox="1"/>
          <p:nvPr/>
        </p:nvSpPr>
        <p:spPr>
          <a:xfrm>
            <a:off x="8607425" y="4900245"/>
            <a:ext cx="3271520" cy="215444"/>
          </a:xfrm>
          <a:prstGeom prst="rect">
            <a:avLst/>
          </a:prstGeom>
          <a:noFill/>
        </p:spPr>
        <p:txBody>
          <a:bodyPr wrap="square" rtlCol="0">
            <a:spAutoFit/>
          </a:bodyPr>
          <a:lstStyle/>
          <a:p>
            <a:r>
              <a:rPr lang="en-GB" sz="800" dirty="0"/>
              <a:t>https://ijtre.com/images/scripts/2019060732.pdf </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Library -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706120" y="1690688"/>
            <a:ext cx="10647680" cy="2332672"/>
          </a:xfrm>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Built as a framework to construct other projects upon, including chatbots</a:t>
            </a:r>
          </a:p>
          <a:p>
            <a:r>
              <a:rPr lang="en-GB" sz="2000" dirty="0">
                <a:latin typeface="Times New Roman" panose="02020603050405020304" pitchFamily="18" charset="0"/>
                <a:cs typeface="Times New Roman" panose="02020603050405020304" pitchFamily="18" charset="0"/>
              </a:rPr>
              <a:t>Other chatbots and chatbot libraries (such as chatterbot) are dependent on spacy – demonstrating it is applicable for this field </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1026" name="Picture 2" descr="spaCy - Wikipedia">
            <a:extLst>
              <a:ext uri="{FF2B5EF4-FFF2-40B4-BE49-F238E27FC236}">
                <a16:creationId xmlns:a16="http://schemas.microsoft.com/office/drawing/2014/main" id="{508D13BA-CB8D-4F6A-9E03-0319F367F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60" y="149410"/>
            <a:ext cx="4937760" cy="17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
        <p:nvSpPr>
          <p:cNvPr id="6" name="TextBox 5">
            <a:extLst>
              <a:ext uri="{FF2B5EF4-FFF2-40B4-BE49-F238E27FC236}">
                <a16:creationId xmlns:a16="http://schemas.microsoft.com/office/drawing/2014/main" id="{97CBD0CA-5A1D-460E-8CA6-51ECA2A2F7A2}"/>
              </a:ext>
            </a:extLst>
          </p:cNvPr>
          <p:cNvSpPr txBox="1"/>
          <p:nvPr/>
        </p:nvSpPr>
        <p:spPr>
          <a:xfrm>
            <a:off x="7668260" y="5672405"/>
            <a:ext cx="3271520" cy="215444"/>
          </a:xfrm>
          <a:prstGeom prst="rect">
            <a:avLst/>
          </a:prstGeom>
          <a:noFill/>
        </p:spPr>
        <p:txBody>
          <a:bodyPr wrap="square" rtlCol="0">
            <a:spAutoFit/>
          </a:bodyPr>
          <a:lstStyle/>
          <a:p>
            <a:r>
              <a:rPr lang="en-GB" sz="800" dirty="0"/>
              <a:t>https://spacy.io/usage/visualizers</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
        <p:nvSpPr>
          <p:cNvPr id="8" name="TextBox 7">
            <a:extLst>
              <a:ext uri="{FF2B5EF4-FFF2-40B4-BE49-F238E27FC236}">
                <a16:creationId xmlns:a16="http://schemas.microsoft.com/office/drawing/2014/main" id="{28883715-5D5E-4A38-8D3C-CBB303AE2144}"/>
              </a:ext>
            </a:extLst>
          </p:cNvPr>
          <p:cNvSpPr txBox="1"/>
          <p:nvPr/>
        </p:nvSpPr>
        <p:spPr>
          <a:xfrm>
            <a:off x="7371080" y="2443332"/>
            <a:ext cx="3271520" cy="253916"/>
          </a:xfrm>
          <a:prstGeom prst="rect">
            <a:avLst/>
          </a:prstGeom>
          <a:noFill/>
        </p:spPr>
        <p:txBody>
          <a:bodyPr wrap="square" rtlCol="0">
            <a:spAutoFit/>
          </a:bodyPr>
          <a:lstStyle/>
          <a:p>
            <a:r>
              <a:rPr lang="en-GB" sz="1050" dirty="0"/>
              <a:t>https://en.wikipedia.org/wiki/Cosine_similarity</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5E15B0-ECC9-4EFE-A62C-F10757B84BDB}"/>
              </a:ext>
            </a:extLst>
          </p:cNvPr>
          <p:cNvSpPr txBox="1"/>
          <p:nvPr/>
        </p:nvSpPr>
        <p:spPr>
          <a:xfrm>
            <a:off x="7919720" y="5518553"/>
            <a:ext cx="3271520" cy="338554"/>
          </a:xfrm>
          <a:prstGeom prst="rect">
            <a:avLst/>
          </a:prstGeom>
          <a:noFill/>
        </p:spPr>
        <p:txBody>
          <a:bodyPr wrap="square" rtlCol="0">
            <a:spAutoFit/>
          </a:bodyPr>
          <a:lstStyle/>
          <a:p>
            <a:r>
              <a:rPr lang="en-GB" sz="800" dirty="0"/>
              <a:t>https://datascience-enthusiast.com/DL/Operations_on_word_vectors.html</a:t>
            </a:r>
          </a:p>
        </p:txBody>
      </p:sp>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a:xfrm>
            <a:off x="838200" y="330632"/>
            <a:ext cx="10515600" cy="1325563"/>
          </a:xfrm>
        </p:spPr>
        <p:txBody>
          <a:bodyPr>
            <a:normAutofit/>
          </a:bodyPr>
          <a:lstStyle/>
          <a:p>
            <a:r>
              <a:rPr lang="en-GB" sz="4000" dirty="0">
                <a:latin typeface="Times New Roman" panose="02020603050405020304" pitchFamily="18" charset="0"/>
                <a:cs typeface="Times New Roman" panose="02020603050405020304" pitchFamily="18" charset="0"/>
              </a:rPr>
              <a:t>Building a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1636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 y="297066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12102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3"/>
          <a:stretch>
            <a:fillRect/>
          </a:stretch>
        </p:blipFill>
        <p:spPr>
          <a:xfrm>
            <a:off x="8518243" y="1693783"/>
            <a:ext cx="2024317" cy="611664"/>
          </a:xfrm>
          <a:prstGeom prst="rect">
            <a:avLst/>
          </a:prstGeom>
        </p:spPr>
      </p:pic>
      <p:pic>
        <p:nvPicPr>
          <p:cNvPr id="7" name="Picture 6">
            <a:extLst>
              <a:ext uri="{FF2B5EF4-FFF2-40B4-BE49-F238E27FC236}">
                <a16:creationId xmlns:a16="http://schemas.microsoft.com/office/drawing/2014/main" id="{12463886-F001-4E2D-9D0D-ADEDAAA4031D}"/>
              </a:ext>
            </a:extLst>
          </p:cNvPr>
          <p:cNvPicPr>
            <a:picLocks noChangeAspect="1"/>
          </p:cNvPicPr>
          <p:nvPr/>
        </p:nvPicPr>
        <p:blipFill>
          <a:blip r:embed="rId4"/>
          <a:stretch>
            <a:fillRect/>
          </a:stretch>
        </p:blipFill>
        <p:spPr>
          <a:xfrm>
            <a:off x="7553916" y="2558295"/>
            <a:ext cx="3886200" cy="428625"/>
          </a:xfrm>
          <a:prstGeom prst="rect">
            <a:avLst/>
          </a:prstGeom>
        </p:spPr>
      </p:pic>
      <p:pic>
        <p:nvPicPr>
          <p:cNvPr id="13" name="Picture 12">
            <a:extLst>
              <a:ext uri="{FF2B5EF4-FFF2-40B4-BE49-F238E27FC236}">
                <a16:creationId xmlns:a16="http://schemas.microsoft.com/office/drawing/2014/main" id="{A20CD9C3-BD77-401A-A566-982F84C2AE83}"/>
              </a:ext>
            </a:extLst>
          </p:cNvPr>
          <p:cNvPicPr>
            <a:picLocks noChangeAspect="1"/>
          </p:cNvPicPr>
          <p:nvPr/>
        </p:nvPicPr>
        <p:blipFill>
          <a:blip r:embed="rId5"/>
          <a:stretch>
            <a:fillRect/>
          </a:stretch>
        </p:blipFill>
        <p:spPr>
          <a:xfrm>
            <a:off x="7477716" y="3059211"/>
            <a:ext cx="3962400" cy="466725"/>
          </a:xfrm>
          <a:prstGeom prst="rect">
            <a:avLst/>
          </a:prstGeom>
        </p:spPr>
      </p:pic>
      <p:pic>
        <p:nvPicPr>
          <p:cNvPr id="17" name="Picture 16">
            <a:extLst>
              <a:ext uri="{FF2B5EF4-FFF2-40B4-BE49-F238E27FC236}">
                <a16:creationId xmlns:a16="http://schemas.microsoft.com/office/drawing/2014/main" id="{84DFE3C0-A019-4561-9DAE-3B277EDCE8ED}"/>
              </a:ext>
            </a:extLst>
          </p:cNvPr>
          <p:cNvPicPr>
            <a:picLocks noChangeAspect="1"/>
          </p:cNvPicPr>
          <p:nvPr/>
        </p:nvPicPr>
        <p:blipFill>
          <a:blip r:embed="rId6"/>
          <a:stretch>
            <a:fillRect/>
          </a:stretch>
        </p:blipFill>
        <p:spPr>
          <a:xfrm>
            <a:off x="7969591" y="4566620"/>
            <a:ext cx="3152775" cy="419100"/>
          </a:xfrm>
          <a:prstGeom prst="rect">
            <a:avLst/>
          </a:prstGeom>
        </p:spPr>
      </p:pic>
      <p:pic>
        <p:nvPicPr>
          <p:cNvPr id="21" name="Picture 20">
            <a:extLst>
              <a:ext uri="{FF2B5EF4-FFF2-40B4-BE49-F238E27FC236}">
                <a16:creationId xmlns:a16="http://schemas.microsoft.com/office/drawing/2014/main" id="{6DF5DFF3-273B-4DD0-A72C-8AA1FFE66132}"/>
              </a:ext>
            </a:extLst>
          </p:cNvPr>
          <p:cNvPicPr>
            <a:picLocks noChangeAspect="1"/>
          </p:cNvPicPr>
          <p:nvPr/>
        </p:nvPicPr>
        <p:blipFill>
          <a:blip r:embed="rId7"/>
          <a:stretch>
            <a:fillRect/>
          </a:stretch>
        </p:blipFill>
        <p:spPr>
          <a:xfrm>
            <a:off x="7969591" y="5087651"/>
            <a:ext cx="3200400" cy="400050"/>
          </a:xfrm>
          <a:prstGeom prst="rect">
            <a:avLst/>
          </a:prstGeom>
        </p:spPr>
      </p:pic>
      <p:pic>
        <p:nvPicPr>
          <p:cNvPr id="23" name="Picture 22">
            <a:extLst>
              <a:ext uri="{FF2B5EF4-FFF2-40B4-BE49-F238E27FC236}">
                <a16:creationId xmlns:a16="http://schemas.microsoft.com/office/drawing/2014/main" id="{3EC7D40F-78BD-4A38-9EB3-3EE0DB5CB353}"/>
              </a:ext>
            </a:extLst>
          </p:cNvPr>
          <p:cNvPicPr>
            <a:picLocks noChangeAspect="1"/>
          </p:cNvPicPr>
          <p:nvPr/>
        </p:nvPicPr>
        <p:blipFill>
          <a:blip r:embed="rId8"/>
          <a:stretch>
            <a:fillRect/>
          </a:stretch>
        </p:blipFill>
        <p:spPr>
          <a:xfrm>
            <a:off x="7593353" y="5634389"/>
            <a:ext cx="3952875" cy="400050"/>
          </a:xfrm>
          <a:prstGeom prst="rect">
            <a:avLst/>
          </a:prstGeom>
        </p:spPr>
      </p:pic>
    </p:spTree>
    <p:extLst>
      <p:ext uri="{BB962C8B-B14F-4D97-AF65-F5344CB8AC3E}">
        <p14:creationId xmlns:p14="http://schemas.microsoft.com/office/powerpoint/2010/main" val="3009799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1141</TotalTime>
  <Words>2266</Words>
  <Application>Microsoft Office PowerPoint</Application>
  <PresentationFormat>Widescreen</PresentationFormat>
  <Paragraphs>178</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Times New Roman</vt:lpstr>
      <vt:lpstr>Custom Design</vt:lpstr>
      <vt:lpstr>Building a Python Customer-Service Chatbot</vt:lpstr>
      <vt:lpstr>Problem Analysis</vt:lpstr>
      <vt:lpstr>Customer Service Chatbot</vt:lpstr>
      <vt:lpstr>Library - Spacy</vt:lpstr>
      <vt:lpstr>Doc Objects</vt:lpstr>
      <vt:lpstr>Spacy Similarity</vt:lpstr>
      <vt:lpstr>Building a Question Classifier in Spacy</vt:lpstr>
      <vt:lpstr>Solution Development</vt:lpstr>
      <vt:lpstr>Simple Implementation</vt:lpstr>
      <vt:lpstr>Extended Implementation</vt:lpstr>
      <vt:lpstr>Extended Implementation - Results</vt:lpstr>
      <vt:lpstr>Critical Analysis – Averages Hypothesis</vt:lpstr>
      <vt:lpstr>Critical Analysis – Testing the Hypothesis</vt:lpstr>
      <vt:lpstr>Responses, Polarity and Objectivity</vt:lpstr>
      <vt:lpstr>Responses, Polarity and Objectivity (Cont.)</vt:lpstr>
      <vt:lpstr>Exploratory Data Analysis</vt:lpstr>
      <vt:lpstr>Finding a Dataset</vt:lpstr>
      <vt:lpstr>Stack Exchange API</vt:lpstr>
      <vt:lpstr>Stack Exchange API</vt:lpstr>
      <vt:lpstr>Pre-Processing &amp; Feature Selection</vt:lpstr>
      <vt:lpstr>Evaluation</vt:lpstr>
      <vt:lpstr>Question Accuracy Testing</vt:lpstr>
      <vt:lpstr>Similarity Methods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196</cp:revision>
  <dcterms:created xsi:type="dcterms:W3CDTF">2022-04-14T15:14:03Z</dcterms:created>
  <dcterms:modified xsi:type="dcterms:W3CDTF">2022-05-14T18:48:06Z</dcterms:modified>
</cp:coreProperties>
</file>