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8"/>
  </p:notesMasterIdLst>
  <p:handoutMasterIdLst>
    <p:handoutMasterId r:id="rId19"/>
  </p:handoutMasterIdLst>
  <p:sldIdLst>
    <p:sldId id="256" r:id="rId2"/>
    <p:sldId id="271" r:id="rId3"/>
    <p:sldId id="272" r:id="rId4"/>
    <p:sldId id="260" r:id="rId5"/>
    <p:sldId id="261" r:id="rId6"/>
    <p:sldId id="264" r:id="rId7"/>
    <p:sldId id="262" r:id="rId8"/>
    <p:sldId id="263" r:id="rId9"/>
    <p:sldId id="265" r:id="rId10"/>
    <p:sldId id="266" r:id="rId11"/>
    <p:sldId id="268" r:id="rId12"/>
    <p:sldId id="269" r:id="rId13"/>
    <p:sldId id="273" r:id="rId14"/>
    <p:sldId id="276" r:id="rId15"/>
    <p:sldId id="274"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0B2110D-93E5-46C3-A97C-3F0A8EAA1A7B}">
          <p14:sldIdLst>
            <p14:sldId id="256"/>
            <p14:sldId id="271"/>
            <p14:sldId id="272"/>
          </p14:sldIdLst>
        </p14:section>
        <p14:section name="Spacy Tests" id="{E31FEFFE-FA6F-4FAA-BC1A-8AA77E67B93B}">
          <p14:sldIdLst>
            <p14:sldId id="260"/>
            <p14:sldId id="261"/>
            <p14:sldId id="264"/>
            <p14:sldId id="262"/>
            <p14:sldId id="263"/>
            <p14:sldId id="265"/>
            <p14:sldId id="266"/>
            <p14:sldId id="268"/>
            <p14:sldId id="269"/>
            <p14:sldId id="273"/>
            <p14:sldId id="276"/>
            <p14:sldId id="274"/>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82374" autoAdjust="0"/>
  </p:normalViewPr>
  <p:slideViewPr>
    <p:cSldViewPr snapToGrid="0">
      <p:cViewPr varScale="1">
        <p:scale>
          <a:sx n="94" d="100"/>
          <a:sy n="94" d="100"/>
        </p:scale>
        <p:origin x="1194" y="7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2E2C9BD-D070-4437-9293-FA590DDBCFC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1CC074ED-4A88-407A-9523-472D2028974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DF2B0D-01F9-40A6-83B8-CA688E599BFE}" type="datetimeFigureOut">
              <a:rPr lang="en-GB" smtClean="0"/>
              <a:t>12/05/2022</a:t>
            </a:fld>
            <a:endParaRPr lang="en-GB"/>
          </a:p>
        </p:txBody>
      </p:sp>
      <p:sp>
        <p:nvSpPr>
          <p:cNvPr id="4" name="Footer Placeholder 3">
            <a:extLst>
              <a:ext uri="{FF2B5EF4-FFF2-40B4-BE49-F238E27FC236}">
                <a16:creationId xmlns:a16="http://schemas.microsoft.com/office/drawing/2014/main" id="{05B28972-0EA1-40F5-89C6-CE81F4A7731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E374B485-F8CA-4D81-BD03-C49359001E1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33E890F-436A-49D8-8C66-67533ADA8DDF}" type="slidenum">
              <a:rPr lang="en-GB" smtClean="0"/>
              <a:t>‹#›</a:t>
            </a:fld>
            <a:endParaRPr lang="en-GB"/>
          </a:p>
        </p:txBody>
      </p:sp>
    </p:spTree>
    <p:extLst>
      <p:ext uri="{BB962C8B-B14F-4D97-AF65-F5344CB8AC3E}">
        <p14:creationId xmlns:p14="http://schemas.microsoft.com/office/powerpoint/2010/main" val="57545334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411E22-B9AA-407B-9F29-B3EBA7D89382}" type="datetimeFigureOut">
              <a:rPr lang="en-GB" smtClean="0"/>
              <a:t>12/05/2022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9D5347-B203-4D7E-8C0C-C0F523BBFB73}" type="slidenum">
              <a:rPr lang="en-GB" smtClean="0"/>
              <a:t>‹#›</a:t>
            </a:fld>
            <a:endParaRPr lang="en-GB"/>
          </a:p>
        </p:txBody>
      </p:sp>
    </p:spTree>
    <p:extLst>
      <p:ext uri="{BB962C8B-B14F-4D97-AF65-F5344CB8AC3E}">
        <p14:creationId xmlns:p14="http://schemas.microsoft.com/office/powerpoint/2010/main" val="2356426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A9D5347-B203-4D7E-8C0C-C0F523BBFB73}" type="slidenum">
              <a:rPr lang="en-GB" smtClean="0"/>
              <a:t>1</a:t>
            </a:fld>
            <a:endParaRPr lang="en-GB"/>
          </a:p>
        </p:txBody>
      </p:sp>
    </p:spTree>
    <p:extLst>
      <p:ext uri="{BB962C8B-B14F-4D97-AF65-F5344CB8AC3E}">
        <p14:creationId xmlns:p14="http://schemas.microsoft.com/office/powerpoint/2010/main" val="2122384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Generative chatbots can be used to create conversations, a feature that can be extended by the incorporation of systems like memory, however due to the fact they are only attempting to replicate human speech, not logic, they are often not suited to tasks that require a specific answer.</a:t>
            </a:r>
          </a:p>
          <a:p>
            <a:endParaRPr lang="en-GB" dirty="0"/>
          </a:p>
          <a:p>
            <a:r>
              <a:rPr lang="en-GB" dirty="0"/>
              <a:t>Retrieval chatbots are less dynamic than generative chatbots but are superior when dealing with questions that require logic. </a:t>
            </a:r>
          </a:p>
        </p:txBody>
      </p:sp>
      <p:sp>
        <p:nvSpPr>
          <p:cNvPr id="4" name="Slide Number Placeholder 3"/>
          <p:cNvSpPr>
            <a:spLocks noGrp="1"/>
          </p:cNvSpPr>
          <p:nvPr>
            <p:ph type="sldNum" sz="quarter" idx="5"/>
          </p:nvPr>
        </p:nvSpPr>
        <p:spPr/>
        <p:txBody>
          <a:bodyPr/>
          <a:lstStyle/>
          <a:p>
            <a:fld id="{6A9D5347-B203-4D7E-8C0C-C0F523BBFB73}" type="slidenum">
              <a:rPr lang="en-GB" smtClean="0"/>
              <a:t>3</a:t>
            </a:fld>
            <a:endParaRPr lang="en-GB"/>
          </a:p>
        </p:txBody>
      </p:sp>
    </p:spTree>
    <p:extLst>
      <p:ext uri="{BB962C8B-B14F-4D97-AF65-F5344CB8AC3E}">
        <p14:creationId xmlns:p14="http://schemas.microsoft.com/office/powerpoint/2010/main" val="4006503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https://spacy.io/usage/visualizers</a:t>
            </a:r>
          </a:p>
        </p:txBody>
      </p:sp>
      <p:sp>
        <p:nvSpPr>
          <p:cNvPr id="4" name="Slide Number Placeholder 3"/>
          <p:cNvSpPr>
            <a:spLocks noGrp="1"/>
          </p:cNvSpPr>
          <p:nvPr>
            <p:ph type="sldNum" sz="quarter" idx="5"/>
          </p:nvPr>
        </p:nvSpPr>
        <p:spPr/>
        <p:txBody>
          <a:bodyPr/>
          <a:lstStyle/>
          <a:p>
            <a:fld id="{6A9D5347-B203-4D7E-8C0C-C0F523BBFB73}" type="slidenum">
              <a:rPr lang="en-GB" smtClean="0"/>
              <a:t>5</a:t>
            </a:fld>
            <a:endParaRPr lang="en-GB"/>
          </a:p>
        </p:txBody>
      </p:sp>
    </p:spTree>
    <p:extLst>
      <p:ext uri="{BB962C8B-B14F-4D97-AF65-F5344CB8AC3E}">
        <p14:creationId xmlns:p14="http://schemas.microsoft.com/office/powerpoint/2010/main" val="3159665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https://en.wikipedia.org/wiki/Cosine_similarity</a:t>
            </a:r>
          </a:p>
          <a:p>
            <a:r>
              <a:rPr lang="en-GB" dirty="0"/>
              <a:t>https://datascience-enthusiast.com/DL/Operations_on_word_vectors.html</a:t>
            </a:r>
          </a:p>
        </p:txBody>
      </p:sp>
      <p:sp>
        <p:nvSpPr>
          <p:cNvPr id="4" name="Slide Number Placeholder 3"/>
          <p:cNvSpPr>
            <a:spLocks noGrp="1"/>
          </p:cNvSpPr>
          <p:nvPr>
            <p:ph type="sldNum" sz="quarter" idx="5"/>
          </p:nvPr>
        </p:nvSpPr>
        <p:spPr/>
        <p:txBody>
          <a:bodyPr/>
          <a:lstStyle/>
          <a:p>
            <a:fld id="{6A9D5347-B203-4D7E-8C0C-C0F523BBFB73}" type="slidenum">
              <a:rPr lang="en-GB" smtClean="0"/>
              <a:t>6</a:t>
            </a:fld>
            <a:endParaRPr lang="en-GB"/>
          </a:p>
        </p:txBody>
      </p:sp>
    </p:spTree>
    <p:extLst>
      <p:ext uri="{BB962C8B-B14F-4D97-AF65-F5344CB8AC3E}">
        <p14:creationId xmlns:p14="http://schemas.microsoft.com/office/powerpoint/2010/main" val="3687427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A9D5347-B203-4D7E-8C0C-C0F523BBFB73}" type="slidenum">
              <a:rPr lang="en-GB" smtClean="0"/>
              <a:t>8</a:t>
            </a:fld>
            <a:endParaRPr lang="en-GB"/>
          </a:p>
        </p:txBody>
      </p:sp>
    </p:spTree>
    <p:extLst>
      <p:ext uri="{BB962C8B-B14F-4D97-AF65-F5344CB8AC3E}">
        <p14:creationId xmlns:p14="http://schemas.microsoft.com/office/powerpoint/2010/main" val="37018224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A9D5347-B203-4D7E-8C0C-C0F523BBFB73}" type="slidenum">
              <a:rPr lang="en-GB" smtClean="0"/>
              <a:t>9</a:t>
            </a:fld>
            <a:endParaRPr lang="en-GB"/>
          </a:p>
        </p:txBody>
      </p:sp>
    </p:spTree>
    <p:extLst>
      <p:ext uri="{BB962C8B-B14F-4D97-AF65-F5344CB8AC3E}">
        <p14:creationId xmlns:p14="http://schemas.microsoft.com/office/powerpoint/2010/main" val="68419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 that up to this point all items have used the small English dataset, whereas second test used the large English dataset)</a:t>
            </a:r>
          </a:p>
        </p:txBody>
      </p:sp>
      <p:sp>
        <p:nvSpPr>
          <p:cNvPr id="4" name="Slide Number Placeholder 3"/>
          <p:cNvSpPr>
            <a:spLocks noGrp="1"/>
          </p:cNvSpPr>
          <p:nvPr>
            <p:ph type="sldNum" sz="quarter" idx="5"/>
          </p:nvPr>
        </p:nvSpPr>
        <p:spPr/>
        <p:txBody>
          <a:bodyPr/>
          <a:lstStyle/>
          <a:p>
            <a:fld id="{6A9D5347-B203-4D7E-8C0C-C0F523BBFB73}" type="slidenum">
              <a:rPr lang="en-GB" smtClean="0"/>
              <a:t>10</a:t>
            </a:fld>
            <a:endParaRPr lang="en-GB"/>
          </a:p>
        </p:txBody>
      </p:sp>
    </p:spTree>
    <p:extLst>
      <p:ext uri="{BB962C8B-B14F-4D97-AF65-F5344CB8AC3E}">
        <p14:creationId xmlns:p14="http://schemas.microsoft.com/office/powerpoint/2010/main" val="1001362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(0 : introduce problem – specify that this is using only word matches and is meant as an example and does not reflect how spacy actually works)</a:t>
            </a:r>
          </a:p>
          <a:p>
            <a:r>
              <a:rPr lang="en-GB" dirty="0"/>
              <a:t>(1: Train data with phone data question)</a:t>
            </a:r>
          </a:p>
          <a:p>
            <a:r>
              <a:rPr lang="en-GB" dirty="0"/>
              <a:t>(2: Compare against an existing data item)</a:t>
            </a:r>
          </a:p>
          <a:p>
            <a:r>
              <a:rPr lang="en-GB" dirty="0"/>
              <a:t>(3: 100% similarity because it matches the item in the set)</a:t>
            </a:r>
          </a:p>
          <a:p>
            <a:r>
              <a:rPr lang="en-GB" dirty="0"/>
              <a:t>(4: Give more trained data)</a:t>
            </a:r>
          </a:p>
          <a:p>
            <a:r>
              <a:rPr lang="en-GB" dirty="0"/>
              <a:t>(5: attempt to pose the same question)</a:t>
            </a:r>
            <a:br>
              <a:rPr lang="en-GB" dirty="0"/>
            </a:br>
            <a:r>
              <a:rPr lang="en-GB" dirty="0"/>
              <a:t>(6: average becomes lower overall)</a:t>
            </a:r>
          </a:p>
        </p:txBody>
      </p:sp>
      <p:sp>
        <p:nvSpPr>
          <p:cNvPr id="4" name="Slide Number Placeholder 3"/>
          <p:cNvSpPr>
            <a:spLocks noGrp="1"/>
          </p:cNvSpPr>
          <p:nvPr>
            <p:ph type="sldNum" sz="quarter" idx="5"/>
          </p:nvPr>
        </p:nvSpPr>
        <p:spPr/>
        <p:txBody>
          <a:bodyPr/>
          <a:lstStyle/>
          <a:p>
            <a:fld id="{6A9D5347-B203-4D7E-8C0C-C0F523BBFB73}" type="slidenum">
              <a:rPr lang="en-GB" smtClean="0"/>
              <a:t>11</a:t>
            </a:fld>
            <a:endParaRPr lang="en-GB"/>
          </a:p>
        </p:txBody>
      </p:sp>
    </p:spTree>
    <p:extLst>
      <p:ext uri="{BB962C8B-B14F-4D97-AF65-F5344CB8AC3E}">
        <p14:creationId xmlns:p14="http://schemas.microsoft.com/office/powerpoint/2010/main" val="22920588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X is the proportion of training data (20% to 70%). Y is the accuracy score in percentage</a:t>
            </a:r>
          </a:p>
        </p:txBody>
      </p:sp>
      <p:sp>
        <p:nvSpPr>
          <p:cNvPr id="4" name="Slide Number Placeholder 3"/>
          <p:cNvSpPr>
            <a:spLocks noGrp="1"/>
          </p:cNvSpPr>
          <p:nvPr>
            <p:ph type="sldNum" sz="quarter" idx="5"/>
          </p:nvPr>
        </p:nvSpPr>
        <p:spPr/>
        <p:txBody>
          <a:bodyPr/>
          <a:lstStyle/>
          <a:p>
            <a:fld id="{6A9D5347-B203-4D7E-8C0C-C0F523BBFB73}" type="slidenum">
              <a:rPr lang="en-GB" smtClean="0"/>
              <a:t>12</a:t>
            </a:fld>
            <a:endParaRPr lang="en-GB"/>
          </a:p>
        </p:txBody>
      </p:sp>
    </p:spTree>
    <p:extLst>
      <p:ext uri="{BB962C8B-B14F-4D97-AF65-F5344CB8AC3E}">
        <p14:creationId xmlns:p14="http://schemas.microsoft.com/office/powerpoint/2010/main" val="2246351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91BFF-8F82-49E1-AA59-05DA3B5B81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EC5A366-F61F-4008-802C-FC4BA548D6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CF034F3-B1AC-4C0C-9296-AB0A1285F7FD}"/>
              </a:ext>
            </a:extLst>
          </p:cNvPr>
          <p:cNvSpPr>
            <a:spLocks noGrp="1"/>
          </p:cNvSpPr>
          <p:nvPr>
            <p:ph type="dt" sz="half" idx="10"/>
          </p:nvPr>
        </p:nvSpPr>
        <p:spPr/>
        <p:txBody>
          <a:bodyPr/>
          <a:lstStyle/>
          <a:p>
            <a:fld id="{AE0F6D4B-2242-4C15-9B1F-EB67BC7C3CD1}" type="datetime1">
              <a:rPr lang="en-GB" smtClean="0"/>
              <a:t>12/05/2022</a:t>
            </a:fld>
            <a:endParaRPr lang="en-GB"/>
          </a:p>
        </p:txBody>
      </p:sp>
      <p:sp>
        <p:nvSpPr>
          <p:cNvPr id="5" name="Footer Placeholder 4">
            <a:extLst>
              <a:ext uri="{FF2B5EF4-FFF2-40B4-BE49-F238E27FC236}">
                <a16:creationId xmlns:a16="http://schemas.microsoft.com/office/drawing/2014/main" id="{6AF4F064-DACF-4522-9025-EEBC71495FA0}"/>
              </a:ext>
            </a:extLst>
          </p:cNvPr>
          <p:cNvSpPr>
            <a:spLocks noGrp="1"/>
          </p:cNvSpPr>
          <p:nvPr>
            <p:ph type="ftr" sz="quarter" idx="11"/>
          </p:nvPr>
        </p:nvSpPr>
        <p:spPr/>
        <p:txBody>
          <a:bodyPr/>
          <a:lstStyle/>
          <a:p>
            <a:r>
              <a:rPr lang="en-GB"/>
              <a:t>SEC</a:t>
            </a:r>
          </a:p>
        </p:txBody>
      </p:sp>
      <p:sp>
        <p:nvSpPr>
          <p:cNvPr id="6" name="Slide Number Placeholder 5">
            <a:extLst>
              <a:ext uri="{FF2B5EF4-FFF2-40B4-BE49-F238E27FC236}">
                <a16:creationId xmlns:a16="http://schemas.microsoft.com/office/drawing/2014/main" id="{30220D85-7358-4828-9576-397F4CAC9DBD}"/>
              </a:ext>
            </a:extLst>
          </p:cNvPr>
          <p:cNvSpPr>
            <a:spLocks noGrp="1"/>
          </p:cNvSpPr>
          <p:nvPr>
            <p:ph type="sldNum" sz="quarter" idx="12"/>
          </p:nvPr>
        </p:nvSpPr>
        <p:spPr/>
        <p:txBody>
          <a:bodyPr/>
          <a:lstStyle/>
          <a:p>
            <a:fld id="{4EAAB466-AAD6-4C5B-8E1D-0B094CDE6FE1}" type="slidenum">
              <a:rPr lang="en-GB" smtClean="0"/>
              <a:t>‹#›</a:t>
            </a:fld>
            <a:endParaRPr lang="en-GB"/>
          </a:p>
        </p:txBody>
      </p:sp>
    </p:spTree>
    <p:extLst>
      <p:ext uri="{BB962C8B-B14F-4D97-AF65-F5344CB8AC3E}">
        <p14:creationId xmlns:p14="http://schemas.microsoft.com/office/powerpoint/2010/main" val="2557798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6BF53-BCCA-40DB-A56B-DF97A2AADB8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B7A31BB-80C7-4986-9622-1BAFF959DE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24B0DF3-C823-4E2F-A2FF-CD030F51A4CB}"/>
              </a:ext>
            </a:extLst>
          </p:cNvPr>
          <p:cNvSpPr>
            <a:spLocks noGrp="1"/>
          </p:cNvSpPr>
          <p:nvPr>
            <p:ph type="dt" sz="half" idx="10"/>
          </p:nvPr>
        </p:nvSpPr>
        <p:spPr/>
        <p:txBody>
          <a:bodyPr/>
          <a:lstStyle/>
          <a:p>
            <a:fld id="{148F44C1-1DF0-4D73-AB6D-E462219C56CA}" type="datetime1">
              <a:rPr lang="en-GB" smtClean="0"/>
              <a:t>12/05/2022</a:t>
            </a:fld>
            <a:endParaRPr lang="en-GB"/>
          </a:p>
        </p:txBody>
      </p:sp>
      <p:sp>
        <p:nvSpPr>
          <p:cNvPr id="5" name="Footer Placeholder 4">
            <a:extLst>
              <a:ext uri="{FF2B5EF4-FFF2-40B4-BE49-F238E27FC236}">
                <a16:creationId xmlns:a16="http://schemas.microsoft.com/office/drawing/2014/main" id="{18E37123-1CDA-4569-A9F0-3F255FE883EB}"/>
              </a:ext>
            </a:extLst>
          </p:cNvPr>
          <p:cNvSpPr>
            <a:spLocks noGrp="1"/>
          </p:cNvSpPr>
          <p:nvPr>
            <p:ph type="ftr" sz="quarter" idx="11"/>
          </p:nvPr>
        </p:nvSpPr>
        <p:spPr/>
        <p:txBody>
          <a:bodyPr/>
          <a:lstStyle/>
          <a:p>
            <a:r>
              <a:rPr lang="en-GB"/>
              <a:t>SEC</a:t>
            </a:r>
          </a:p>
        </p:txBody>
      </p:sp>
      <p:sp>
        <p:nvSpPr>
          <p:cNvPr id="6" name="Slide Number Placeholder 5">
            <a:extLst>
              <a:ext uri="{FF2B5EF4-FFF2-40B4-BE49-F238E27FC236}">
                <a16:creationId xmlns:a16="http://schemas.microsoft.com/office/drawing/2014/main" id="{4939AD4E-A297-4114-AC7B-D4DBFCC33F99}"/>
              </a:ext>
            </a:extLst>
          </p:cNvPr>
          <p:cNvSpPr>
            <a:spLocks noGrp="1"/>
          </p:cNvSpPr>
          <p:nvPr>
            <p:ph type="sldNum" sz="quarter" idx="12"/>
          </p:nvPr>
        </p:nvSpPr>
        <p:spPr/>
        <p:txBody>
          <a:bodyPr/>
          <a:lstStyle/>
          <a:p>
            <a:fld id="{4EAAB466-AAD6-4C5B-8E1D-0B094CDE6FE1}" type="slidenum">
              <a:rPr lang="en-GB" smtClean="0"/>
              <a:t>‹#›</a:t>
            </a:fld>
            <a:endParaRPr lang="en-GB"/>
          </a:p>
        </p:txBody>
      </p:sp>
    </p:spTree>
    <p:extLst>
      <p:ext uri="{BB962C8B-B14F-4D97-AF65-F5344CB8AC3E}">
        <p14:creationId xmlns:p14="http://schemas.microsoft.com/office/powerpoint/2010/main" val="1117014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DBCA4D-58EE-49A0-9673-1424440CADE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59F2359-5BCF-4E1A-8E30-CDD707873E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F333FD-E26D-4B5C-8556-6A423FE9A041}"/>
              </a:ext>
            </a:extLst>
          </p:cNvPr>
          <p:cNvSpPr>
            <a:spLocks noGrp="1"/>
          </p:cNvSpPr>
          <p:nvPr>
            <p:ph type="dt" sz="half" idx="10"/>
          </p:nvPr>
        </p:nvSpPr>
        <p:spPr/>
        <p:txBody>
          <a:bodyPr/>
          <a:lstStyle/>
          <a:p>
            <a:fld id="{C3A31CC1-D2D6-4B4E-B0F3-499814EE3B58}" type="datetime1">
              <a:rPr lang="en-GB" smtClean="0"/>
              <a:t>12/05/2022</a:t>
            </a:fld>
            <a:endParaRPr lang="en-GB"/>
          </a:p>
        </p:txBody>
      </p:sp>
      <p:sp>
        <p:nvSpPr>
          <p:cNvPr id="5" name="Footer Placeholder 4">
            <a:extLst>
              <a:ext uri="{FF2B5EF4-FFF2-40B4-BE49-F238E27FC236}">
                <a16:creationId xmlns:a16="http://schemas.microsoft.com/office/drawing/2014/main" id="{DAB3897E-C4D6-4CE7-BB7B-3CF165427C6D}"/>
              </a:ext>
            </a:extLst>
          </p:cNvPr>
          <p:cNvSpPr>
            <a:spLocks noGrp="1"/>
          </p:cNvSpPr>
          <p:nvPr>
            <p:ph type="ftr" sz="quarter" idx="11"/>
          </p:nvPr>
        </p:nvSpPr>
        <p:spPr/>
        <p:txBody>
          <a:bodyPr/>
          <a:lstStyle/>
          <a:p>
            <a:r>
              <a:rPr lang="en-GB"/>
              <a:t>SEC</a:t>
            </a:r>
          </a:p>
        </p:txBody>
      </p:sp>
      <p:sp>
        <p:nvSpPr>
          <p:cNvPr id="6" name="Slide Number Placeholder 5">
            <a:extLst>
              <a:ext uri="{FF2B5EF4-FFF2-40B4-BE49-F238E27FC236}">
                <a16:creationId xmlns:a16="http://schemas.microsoft.com/office/drawing/2014/main" id="{FBFF723C-CEF5-4E1C-BBF9-FF0E5D7C0610}"/>
              </a:ext>
            </a:extLst>
          </p:cNvPr>
          <p:cNvSpPr>
            <a:spLocks noGrp="1"/>
          </p:cNvSpPr>
          <p:nvPr>
            <p:ph type="sldNum" sz="quarter" idx="12"/>
          </p:nvPr>
        </p:nvSpPr>
        <p:spPr/>
        <p:txBody>
          <a:bodyPr/>
          <a:lstStyle/>
          <a:p>
            <a:fld id="{4EAAB466-AAD6-4C5B-8E1D-0B094CDE6FE1}" type="slidenum">
              <a:rPr lang="en-GB" smtClean="0"/>
              <a:t>‹#›</a:t>
            </a:fld>
            <a:endParaRPr lang="en-GB"/>
          </a:p>
        </p:txBody>
      </p:sp>
    </p:spTree>
    <p:extLst>
      <p:ext uri="{BB962C8B-B14F-4D97-AF65-F5344CB8AC3E}">
        <p14:creationId xmlns:p14="http://schemas.microsoft.com/office/powerpoint/2010/main" val="1788206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DD4D7-FB95-48C2-BB63-6D88DD4F742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9AD0320-DE35-41CE-B1E4-EAB3008108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492B2D6-32EF-4394-99AD-E7A7984C478C}"/>
              </a:ext>
            </a:extLst>
          </p:cNvPr>
          <p:cNvSpPr>
            <a:spLocks noGrp="1"/>
          </p:cNvSpPr>
          <p:nvPr>
            <p:ph type="dt" sz="half" idx="10"/>
          </p:nvPr>
        </p:nvSpPr>
        <p:spPr/>
        <p:txBody>
          <a:bodyPr/>
          <a:lstStyle/>
          <a:p>
            <a:fld id="{A3FF5B57-79BA-4336-9C8C-134BE5A097AD}" type="datetime1">
              <a:rPr lang="en-GB" smtClean="0"/>
              <a:t>12/05/2022</a:t>
            </a:fld>
            <a:endParaRPr lang="en-GB"/>
          </a:p>
        </p:txBody>
      </p:sp>
      <p:sp>
        <p:nvSpPr>
          <p:cNvPr id="5" name="Footer Placeholder 4">
            <a:extLst>
              <a:ext uri="{FF2B5EF4-FFF2-40B4-BE49-F238E27FC236}">
                <a16:creationId xmlns:a16="http://schemas.microsoft.com/office/drawing/2014/main" id="{320827AF-2F45-432A-8D85-C0758262BA85}"/>
              </a:ext>
            </a:extLst>
          </p:cNvPr>
          <p:cNvSpPr>
            <a:spLocks noGrp="1"/>
          </p:cNvSpPr>
          <p:nvPr>
            <p:ph type="ftr" sz="quarter" idx="11"/>
          </p:nvPr>
        </p:nvSpPr>
        <p:spPr/>
        <p:txBody>
          <a:bodyPr/>
          <a:lstStyle/>
          <a:p>
            <a:r>
              <a:rPr lang="en-GB"/>
              <a:t>SEC</a:t>
            </a:r>
          </a:p>
        </p:txBody>
      </p:sp>
      <p:sp>
        <p:nvSpPr>
          <p:cNvPr id="6" name="Slide Number Placeholder 5">
            <a:extLst>
              <a:ext uri="{FF2B5EF4-FFF2-40B4-BE49-F238E27FC236}">
                <a16:creationId xmlns:a16="http://schemas.microsoft.com/office/drawing/2014/main" id="{2707EB9F-105E-4861-99BB-DEE58384193B}"/>
              </a:ext>
            </a:extLst>
          </p:cNvPr>
          <p:cNvSpPr>
            <a:spLocks noGrp="1"/>
          </p:cNvSpPr>
          <p:nvPr>
            <p:ph type="sldNum" sz="quarter" idx="12"/>
          </p:nvPr>
        </p:nvSpPr>
        <p:spPr/>
        <p:txBody>
          <a:bodyPr/>
          <a:lstStyle/>
          <a:p>
            <a:fld id="{4EAAB466-AAD6-4C5B-8E1D-0B094CDE6FE1}" type="slidenum">
              <a:rPr lang="en-GB" smtClean="0"/>
              <a:t>‹#›</a:t>
            </a:fld>
            <a:endParaRPr lang="en-GB"/>
          </a:p>
        </p:txBody>
      </p:sp>
    </p:spTree>
    <p:extLst>
      <p:ext uri="{BB962C8B-B14F-4D97-AF65-F5344CB8AC3E}">
        <p14:creationId xmlns:p14="http://schemas.microsoft.com/office/powerpoint/2010/main" val="2524547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66B52-912B-4E05-B46D-798995FAE4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85A869D-99E1-451F-8377-BC33DDA26E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3F7DEF-4D27-4EA4-B320-AB17532CBAFC}"/>
              </a:ext>
            </a:extLst>
          </p:cNvPr>
          <p:cNvSpPr>
            <a:spLocks noGrp="1"/>
          </p:cNvSpPr>
          <p:nvPr>
            <p:ph type="dt" sz="half" idx="10"/>
          </p:nvPr>
        </p:nvSpPr>
        <p:spPr/>
        <p:txBody>
          <a:bodyPr/>
          <a:lstStyle/>
          <a:p>
            <a:fld id="{EB67FD68-3457-44CE-AA52-F874EEC85611}" type="datetime1">
              <a:rPr lang="en-GB" smtClean="0"/>
              <a:t>12/05/2022</a:t>
            </a:fld>
            <a:endParaRPr lang="en-GB"/>
          </a:p>
        </p:txBody>
      </p:sp>
      <p:sp>
        <p:nvSpPr>
          <p:cNvPr id="5" name="Footer Placeholder 4">
            <a:extLst>
              <a:ext uri="{FF2B5EF4-FFF2-40B4-BE49-F238E27FC236}">
                <a16:creationId xmlns:a16="http://schemas.microsoft.com/office/drawing/2014/main" id="{0D8729BE-F291-40A2-B8D1-F87128F44D1E}"/>
              </a:ext>
            </a:extLst>
          </p:cNvPr>
          <p:cNvSpPr>
            <a:spLocks noGrp="1"/>
          </p:cNvSpPr>
          <p:nvPr>
            <p:ph type="ftr" sz="quarter" idx="11"/>
          </p:nvPr>
        </p:nvSpPr>
        <p:spPr/>
        <p:txBody>
          <a:bodyPr/>
          <a:lstStyle/>
          <a:p>
            <a:r>
              <a:rPr lang="en-GB"/>
              <a:t>SEC</a:t>
            </a:r>
          </a:p>
        </p:txBody>
      </p:sp>
      <p:sp>
        <p:nvSpPr>
          <p:cNvPr id="6" name="Slide Number Placeholder 5">
            <a:extLst>
              <a:ext uri="{FF2B5EF4-FFF2-40B4-BE49-F238E27FC236}">
                <a16:creationId xmlns:a16="http://schemas.microsoft.com/office/drawing/2014/main" id="{5D6001D8-4D3D-4C2D-B898-FA40414CA161}"/>
              </a:ext>
            </a:extLst>
          </p:cNvPr>
          <p:cNvSpPr>
            <a:spLocks noGrp="1"/>
          </p:cNvSpPr>
          <p:nvPr>
            <p:ph type="sldNum" sz="quarter" idx="12"/>
          </p:nvPr>
        </p:nvSpPr>
        <p:spPr/>
        <p:txBody>
          <a:bodyPr/>
          <a:lstStyle/>
          <a:p>
            <a:fld id="{4EAAB466-AAD6-4C5B-8E1D-0B094CDE6FE1}" type="slidenum">
              <a:rPr lang="en-GB" smtClean="0"/>
              <a:t>‹#›</a:t>
            </a:fld>
            <a:endParaRPr lang="en-GB"/>
          </a:p>
        </p:txBody>
      </p:sp>
    </p:spTree>
    <p:extLst>
      <p:ext uri="{BB962C8B-B14F-4D97-AF65-F5344CB8AC3E}">
        <p14:creationId xmlns:p14="http://schemas.microsoft.com/office/powerpoint/2010/main" val="3836062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4FBBA-8B84-4C5D-B274-45091EE7FF2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FBA8482-C842-486C-8D52-BE3ACFC7DE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9544928-042E-43D1-81CE-7896340A36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AFC3009-F2C0-4107-BF89-1EFF4E8B648B}"/>
              </a:ext>
            </a:extLst>
          </p:cNvPr>
          <p:cNvSpPr>
            <a:spLocks noGrp="1"/>
          </p:cNvSpPr>
          <p:nvPr>
            <p:ph type="dt" sz="half" idx="10"/>
          </p:nvPr>
        </p:nvSpPr>
        <p:spPr/>
        <p:txBody>
          <a:bodyPr/>
          <a:lstStyle/>
          <a:p>
            <a:fld id="{4BA8742A-D1B6-4DBA-A73E-40DBF03C5B42}" type="datetime1">
              <a:rPr lang="en-GB" smtClean="0"/>
              <a:t>12/05/2022</a:t>
            </a:fld>
            <a:endParaRPr lang="en-GB"/>
          </a:p>
        </p:txBody>
      </p:sp>
      <p:sp>
        <p:nvSpPr>
          <p:cNvPr id="6" name="Footer Placeholder 5">
            <a:extLst>
              <a:ext uri="{FF2B5EF4-FFF2-40B4-BE49-F238E27FC236}">
                <a16:creationId xmlns:a16="http://schemas.microsoft.com/office/drawing/2014/main" id="{E931108C-364E-4FAA-A63D-A32A77A68227}"/>
              </a:ext>
            </a:extLst>
          </p:cNvPr>
          <p:cNvSpPr>
            <a:spLocks noGrp="1"/>
          </p:cNvSpPr>
          <p:nvPr>
            <p:ph type="ftr" sz="quarter" idx="11"/>
          </p:nvPr>
        </p:nvSpPr>
        <p:spPr/>
        <p:txBody>
          <a:bodyPr/>
          <a:lstStyle/>
          <a:p>
            <a:r>
              <a:rPr lang="en-GB"/>
              <a:t>SEC</a:t>
            </a:r>
          </a:p>
        </p:txBody>
      </p:sp>
      <p:sp>
        <p:nvSpPr>
          <p:cNvPr id="7" name="Slide Number Placeholder 6">
            <a:extLst>
              <a:ext uri="{FF2B5EF4-FFF2-40B4-BE49-F238E27FC236}">
                <a16:creationId xmlns:a16="http://schemas.microsoft.com/office/drawing/2014/main" id="{2A7472B1-1ABE-4026-B2A3-01FD0DC0FBBB}"/>
              </a:ext>
            </a:extLst>
          </p:cNvPr>
          <p:cNvSpPr>
            <a:spLocks noGrp="1"/>
          </p:cNvSpPr>
          <p:nvPr>
            <p:ph type="sldNum" sz="quarter" idx="12"/>
          </p:nvPr>
        </p:nvSpPr>
        <p:spPr/>
        <p:txBody>
          <a:bodyPr/>
          <a:lstStyle/>
          <a:p>
            <a:fld id="{4EAAB466-AAD6-4C5B-8E1D-0B094CDE6FE1}" type="slidenum">
              <a:rPr lang="en-GB" smtClean="0"/>
              <a:t>‹#›</a:t>
            </a:fld>
            <a:endParaRPr lang="en-GB"/>
          </a:p>
        </p:txBody>
      </p:sp>
    </p:spTree>
    <p:extLst>
      <p:ext uri="{BB962C8B-B14F-4D97-AF65-F5344CB8AC3E}">
        <p14:creationId xmlns:p14="http://schemas.microsoft.com/office/powerpoint/2010/main" val="3856049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8D69D-5FED-4150-B88F-A493914D966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8EB1BF5-39D7-43E0-BF45-C1344B7ABD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907565-7141-4794-B342-18E874590D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5129259-DE19-419B-A7B7-5320E315AE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636EB8-AC99-4E63-A931-BA428924B8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58B7828-6318-48DB-BA7D-22A50BA6B33D}"/>
              </a:ext>
            </a:extLst>
          </p:cNvPr>
          <p:cNvSpPr>
            <a:spLocks noGrp="1"/>
          </p:cNvSpPr>
          <p:nvPr>
            <p:ph type="dt" sz="half" idx="10"/>
          </p:nvPr>
        </p:nvSpPr>
        <p:spPr/>
        <p:txBody>
          <a:bodyPr/>
          <a:lstStyle/>
          <a:p>
            <a:fld id="{63FD0926-F3B9-455D-8AA5-A7B7B6009E87}" type="datetime1">
              <a:rPr lang="en-GB" smtClean="0"/>
              <a:t>12/05/2022</a:t>
            </a:fld>
            <a:endParaRPr lang="en-GB"/>
          </a:p>
        </p:txBody>
      </p:sp>
      <p:sp>
        <p:nvSpPr>
          <p:cNvPr id="8" name="Footer Placeholder 7">
            <a:extLst>
              <a:ext uri="{FF2B5EF4-FFF2-40B4-BE49-F238E27FC236}">
                <a16:creationId xmlns:a16="http://schemas.microsoft.com/office/drawing/2014/main" id="{807C286F-0F73-44EB-AC8D-B92ED35C21A1}"/>
              </a:ext>
            </a:extLst>
          </p:cNvPr>
          <p:cNvSpPr>
            <a:spLocks noGrp="1"/>
          </p:cNvSpPr>
          <p:nvPr>
            <p:ph type="ftr" sz="quarter" idx="11"/>
          </p:nvPr>
        </p:nvSpPr>
        <p:spPr/>
        <p:txBody>
          <a:bodyPr/>
          <a:lstStyle/>
          <a:p>
            <a:r>
              <a:rPr lang="en-GB"/>
              <a:t>SEC</a:t>
            </a:r>
          </a:p>
        </p:txBody>
      </p:sp>
      <p:sp>
        <p:nvSpPr>
          <p:cNvPr id="9" name="Slide Number Placeholder 8">
            <a:extLst>
              <a:ext uri="{FF2B5EF4-FFF2-40B4-BE49-F238E27FC236}">
                <a16:creationId xmlns:a16="http://schemas.microsoft.com/office/drawing/2014/main" id="{53F9B146-F6C4-450B-9F51-CFFF4826C811}"/>
              </a:ext>
            </a:extLst>
          </p:cNvPr>
          <p:cNvSpPr>
            <a:spLocks noGrp="1"/>
          </p:cNvSpPr>
          <p:nvPr>
            <p:ph type="sldNum" sz="quarter" idx="12"/>
          </p:nvPr>
        </p:nvSpPr>
        <p:spPr/>
        <p:txBody>
          <a:bodyPr/>
          <a:lstStyle/>
          <a:p>
            <a:fld id="{4EAAB466-AAD6-4C5B-8E1D-0B094CDE6FE1}" type="slidenum">
              <a:rPr lang="en-GB" smtClean="0"/>
              <a:t>‹#›</a:t>
            </a:fld>
            <a:endParaRPr lang="en-GB"/>
          </a:p>
        </p:txBody>
      </p:sp>
    </p:spTree>
    <p:extLst>
      <p:ext uri="{BB962C8B-B14F-4D97-AF65-F5344CB8AC3E}">
        <p14:creationId xmlns:p14="http://schemas.microsoft.com/office/powerpoint/2010/main" val="2492133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15BE1-78CF-46A0-BE88-E1566C77629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331B07E-2163-4B02-B08E-FE252BB6EB3E}"/>
              </a:ext>
            </a:extLst>
          </p:cNvPr>
          <p:cNvSpPr>
            <a:spLocks noGrp="1"/>
          </p:cNvSpPr>
          <p:nvPr>
            <p:ph type="dt" sz="half" idx="10"/>
          </p:nvPr>
        </p:nvSpPr>
        <p:spPr/>
        <p:txBody>
          <a:bodyPr/>
          <a:lstStyle/>
          <a:p>
            <a:fld id="{4B70B3C0-2F19-4721-874E-D7681BE64C84}" type="datetime1">
              <a:rPr lang="en-GB" smtClean="0"/>
              <a:t>12/05/2022</a:t>
            </a:fld>
            <a:endParaRPr lang="en-GB"/>
          </a:p>
        </p:txBody>
      </p:sp>
      <p:sp>
        <p:nvSpPr>
          <p:cNvPr id="4" name="Footer Placeholder 3">
            <a:extLst>
              <a:ext uri="{FF2B5EF4-FFF2-40B4-BE49-F238E27FC236}">
                <a16:creationId xmlns:a16="http://schemas.microsoft.com/office/drawing/2014/main" id="{97E32006-E328-4DA3-BA92-18170E58B5B1}"/>
              </a:ext>
            </a:extLst>
          </p:cNvPr>
          <p:cNvSpPr>
            <a:spLocks noGrp="1"/>
          </p:cNvSpPr>
          <p:nvPr>
            <p:ph type="ftr" sz="quarter" idx="11"/>
          </p:nvPr>
        </p:nvSpPr>
        <p:spPr/>
        <p:txBody>
          <a:bodyPr/>
          <a:lstStyle/>
          <a:p>
            <a:r>
              <a:rPr lang="en-GB"/>
              <a:t>SEC</a:t>
            </a:r>
          </a:p>
        </p:txBody>
      </p:sp>
      <p:sp>
        <p:nvSpPr>
          <p:cNvPr id="5" name="Slide Number Placeholder 4">
            <a:extLst>
              <a:ext uri="{FF2B5EF4-FFF2-40B4-BE49-F238E27FC236}">
                <a16:creationId xmlns:a16="http://schemas.microsoft.com/office/drawing/2014/main" id="{593E4A6C-783A-4B93-A3A2-CF7D88912F7C}"/>
              </a:ext>
            </a:extLst>
          </p:cNvPr>
          <p:cNvSpPr>
            <a:spLocks noGrp="1"/>
          </p:cNvSpPr>
          <p:nvPr>
            <p:ph type="sldNum" sz="quarter" idx="12"/>
          </p:nvPr>
        </p:nvSpPr>
        <p:spPr/>
        <p:txBody>
          <a:bodyPr/>
          <a:lstStyle/>
          <a:p>
            <a:fld id="{4EAAB466-AAD6-4C5B-8E1D-0B094CDE6FE1}" type="slidenum">
              <a:rPr lang="en-GB" smtClean="0"/>
              <a:t>‹#›</a:t>
            </a:fld>
            <a:endParaRPr lang="en-GB"/>
          </a:p>
        </p:txBody>
      </p:sp>
    </p:spTree>
    <p:extLst>
      <p:ext uri="{BB962C8B-B14F-4D97-AF65-F5344CB8AC3E}">
        <p14:creationId xmlns:p14="http://schemas.microsoft.com/office/powerpoint/2010/main" val="128434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D09C8C-18C1-46C4-BA5D-B6D2B161582C}"/>
              </a:ext>
            </a:extLst>
          </p:cNvPr>
          <p:cNvSpPr>
            <a:spLocks noGrp="1"/>
          </p:cNvSpPr>
          <p:nvPr>
            <p:ph type="dt" sz="half" idx="10"/>
          </p:nvPr>
        </p:nvSpPr>
        <p:spPr/>
        <p:txBody>
          <a:bodyPr/>
          <a:lstStyle/>
          <a:p>
            <a:fld id="{F65B3172-13F0-475E-AEE3-58D82DD42C69}" type="datetime1">
              <a:rPr lang="en-GB" smtClean="0"/>
              <a:t>12/05/2022</a:t>
            </a:fld>
            <a:endParaRPr lang="en-GB"/>
          </a:p>
        </p:txBody>
      </p:sp>
      <p:sp>
        <p:nvSpPr>
          <p:cNvPr id="3" name="Footer Placeholder 2">
            <a:extLst>
              <a:ext uri="{FF2B5EF4-FFF2-40B4-BE49-F238E27FC236}">
                <a16:creationId xmlns:a16="http://schemas.microsoft.com/office/drawing/2014/main" id="{CECD09AA-2947-458C-8861-ED6105CF65BE}"/>
              </a:ext>
            </a:extLst>
          </p:cNvPr>
          <p:cNvSpPr>
            <a:spLocks noGrp="1"/>
          </p:cNvSpPr>
          <p:nvPr>
            <p:ph type="ftr" sz="quarter" idx="11"/>
          </p:nvPr>
        </p:nvSpPr>
        <p:spPr/>
        <p:txBody>
          <a:bodyPr/>
          <a:lstStyle/>
          <a:p>
            <a:r>
              <a:rPr lang="en-GB"/>
              <a:t>SEC</a:t>
            </a:r>
          </a:p>
        </p:txBody>
      </p:sp>
      <p:sp>
        <p:nvSpPr>
          <p:cNvPr id="4" name="Slide Number Placeholder 3">
            <a:extLst>
              <a:ext uri="{FF2B5EF4-FFF2-40B4-BE49-F238E27FC236}">
                <a16:creationId xmlns:a16="http://schemas.microsoft.com/office/drawing/2014/main" id="{8CD8FB7E-7188-4020-A88D-685C93960B61}"/>
              </a:ext>
            </a:extLst>
          </p:cNvPr>
          <p:cNvSpPr>
            <a:spLocks noGrp="1"/>
          </p:cNvSpPr>
          <p:nvPr>
            <p:ph type="sldNum" sz="quarter" idx="12"/>
          </p:nvPr>
        </p:nvSpPr>
        <p:spPr/>
        <p:txBody>
          <a:bodyPr/>
          <a:lstStyle/>
          <a:p>
            <a:fld id="{4EAAB466-AAD6-4C5B-8E1D-0B094CDE6FE1}" type="slidenum">
              <a:rPr lang="en-GB" smtClean="0"/>
              <a:t>‹#›</a:t>
            </a:fld>
            <a:endParaRPr lang="en-GB"/>
          </a:p>
        </p:txBody>
      </p:sp>
    </p:spTree>
    <p:extLst>
      <p:ext uri="{BB962C8B-B14F-4D97-AF65-F5344CB8AC3E}">
        <p14:creationId xmlns:p14="http://schemas.microsoft.com/office/powerpoint/2010/main" val="3913644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4929E-7461-4779-985B-A5C170F2F5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7BA0E1A-47BE-4BB8-B61A-5E3BBF2C6C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C2B08A5-2997-4839-9890-FB56436603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71561C-512B-4CEB-A390-4B89BC620893}"/>
              </a:ext>
            </a:extLst>
          </p:cNvPr>
          <p:cNvSpPr>
            <a:spLocks noGrp="1"/>
          </p:cNvSpPr>
          <p:nvPr>
            <p:ph type="dt" sz="half" idx="10"/>
          </p:nvPr>
        </p:nvSpPr>
        <p:spPr/>
        <p:txBody>
          <a:bodyPr/>
          <a:lstStyle/>
          <a:p>
            <a:fld id="{6C3F1D32-7E7A-4E80-AF0D-6E255F242C09}" type="datetime1">
              <a:rPr lang="en-GB" smtClean="0"/>
              <a:t>12/05/2022</a:t>
            </a:fld>
            <a:endParaRPr lang="en-GB"/>
          </a:p>
        </p:txBody>
      </p:sp>
      <p:sp>
        <p:nvSpPr>
          <p:cNvPr id="6" name="Footer Placeholder 5">
            <a:extLst>
              <a:ext uri="{FF2B5EF4-FFF2-40B4-BE49-F238E27FC236}">
                <a16:creationId xmlns:a16="http://schemas.microsoft.com/office/drawing/2014/main" id="{282D876C-115A-43F0-8663-A629219CBFED}"/>
              </a:ext>
            </a:extLst>
          </p:cNvPr>
          <p:cNvSpPr>
            <a:spLocks noGrp="1"/>
          </p:cNvSpPr>
          <p:nvPr>
            <p:ph type="ftr" sz="quarter" idx="11"/>
          </p:nvPr>
        </p:nvSpPr>
        <p:spPr/>
        <p:txBody>
          <a:bodyPr/>
          <a:lstStyle/>
          <a:p>
            <a:r>
              <a:rPr lang="en-GB"/>
              <a:t>SEC</a:t>
            </a:r>
          </a:p>
        </p:txBody>
      </p:sp>
      <p:sp>
        <p:nvSpPr>
          <p:cNvPr id="7" name="Slide Number Placeholder 6">
            <a:extLst>
              <a:ext uri="{FF2B5EF4-FFF2-40B4-BE49-F238E27FC236}">
                <a16:creationId xmlns:a16="http://schemas.microsoft.com/office/drawing/2014/main" id="{3A3EF2E7-261C-4D48-B7DF-424612ACE952}"/>
              </a:ext>
            </a:extLst>
          </p:cNvPr>
          <p:cNvSpPr>
            <a:spLocks noGrp="1"/>
          </p:cNvSpPr>
          <p:nvPr>
            <p:ph type="sldNum" sz="quarter" idx="12"/>
          </p:nvPr>
        </p:nvSpPr>
        <p:spPr/>
        <p:txBody>
          <a:bodyPr/>
          <a:lstStyle/>
          <a:p>
            <a:fld id="{4EAAB466-AAD6-4C5B-8E1D-0B094CDE6FE1}" type="slidenum">
              <a:rPr lang="en-GB" smtClean="0"/>
              <a:t>‹#›</a:t>
            </a:fld>
            <a:endParaRPr lang="en-GB"/>
          </a:p>
        </p:txBody>
      </p:sp>
    </p:spTree>
    <p:extLst>
      <p:ext uri="{BB962C8B-B14F-4D97-AF65-F5344CB8AC3E}">
        <p14:creationId xmlns:p14="http://schemas.microsoft.com/office/powerpoint/2010/main" val="3051428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61139-645C-4091-92FC-30BD512FA2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BB02136-C36B-4755-858E-6790034E8E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3CD29EC-37EA-49C9-82D2-B1D5AAC656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8ADC2C-444F-4257-B828-B6237F3CC6ED}"/>
              </a:ext>
            </a:extLst>
          </p:cNvPr>
          <p:cNvSpPr>
            <a:spLocks noGrp="1"/>
          </p:cNvSpPr>
          <p:nvPr>
            <p:ph type="dt" sz="half" idx="10"/>
          </p:nvPr>
        </p:nvSpPr>
        <p:spPr/>
        <p:txBody>
          <a:bodyPr/>
          <a:lstStyle/>
          <a:p>
            <a:fld id="{AD7C149D-3981-4CD0-8858-4DC0837EA971}" type="datetime1">
              <a:rPr lang="en-GB" smtClean="0"/>
              <a:t>12/05/2022</a:t>
            </a:fld>
            <a:endParaRPr lang="en-GB"/>
          </a:p>
        </p:txBody>
      </p:sp>
      <p:sp>
        <p:nvSpPr>
          <p:cNvPr id="6" name="Footer Placeholder 5">
            <a:extLst>
              <a:ext uri="{FF2B5EF4-FFF2-40B4-BE49-F238E27FC236}">
                <a16:creationId xmlns:a16="http://schemas.microsoft.com/office/drawing/2014/main" id="{DDC7A76A-ACBD-49FD-8340-65BAEE64C5AB}"/>
              </a:ext>
            </a:extLst>
          </p:cNvPr>
          <p:cNvSpPr>
            <a:spLocks noGrp="1"/>
          </p:cNvSpPr>
          <p:nvPr>
            <p:ph type="ftr" sz="quarter" idx="11"/>
          </p:nvPr>
        </p:nvSpPr>
        <p:spPr/>
        <p:txBody>
          <a:bodyPr/>
          <a:lstStyle/>
          <a:p>
            <a:r>
              <a:rPr lang="en-GB"/>
              <a:t>SEC</a:t>
            </a:r>
          </a:p>
        </p:txBody>
      </p:sp>
      <p:sp>
        <p:nvSpPr>
          <p:cNvPr id="7" name="Slide Number Placeholder 6">
            <a:extLst>
              <a:ext uri="{FF2B5EF4-FFF2-40B4-BE49-F238E27FC236}">
                <a16:creationId xmlns:a16="http://schemas.microsoft.com/office/drawing/2014/main" id="{D89C4688-97EC-4ACE-816B-7D01833766E5}"/>
              </a:ext>
            </a:extLst>
          </p:cNvPr>
          <p:cNvSpPr>
            <a:spLocks noGrp="1"/>
          </p:cNvSpPr>
          <p:nvPr>
            <p:ph type="sldNum" sz="quarter" idx="12"/>
          </p:nvPr>
        </p:nvSpPr>
        <p:spPr/>
        <p:txBody>
          <a:bodyPr/>
          <a:lstStyle/>
          <a:p>
            <a:fld id="{4EAAB466-AAD6-4C5B-8E1D-0B094CDE6FE1}" type="slidenum">
              <a:rPr lang="en-GB" smtClean="0"/>
              <a:t>‹#›</a:t>
            </a:fld>
            <a:endParaRPr lang="en-GB"/>
          </a:p>
        </p:txBody>
      </p:sp>
    </p:spTree>
    <p:extLst>
      <p:ext uri="{BB962C8B-B14F-4D97-AF65-F5344CB8AC3E}">
        <p14:creationId xmlns:p14="http://schemas.microsoft.com/office/powerpoint/2010/main" val="1921590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D895A0-1D3C-4097-99A0-A213FBA185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280586E-85E5-43C6-B61F-A5BF1B7540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19C9563-EB6A-4AC4-A75D-0950C0BEA9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4CD72A-BED1-4076-8EB6-0C606103999B}" type="datetime1">
              <a:rPr lang="en-GB" smtClean="0"/>
              <a:t>12/05/2022</a:t>
            </a:fld>
            <a:endParaRPr lang="en-GB"/>
          </a:p>
        </p:txBody>
      </p:sp>
      <p:sp>
        <p:nvSpPr>
          <p:cNvPr id="5" name="Footer Placeholder 4">
            <a:extLst>
              <a:ext uri="{FF2B5EF4-FFF2-40B4-BE49-F238E27FC236}">
                <a16:creationId xmlns:a16="http://schemas.microsoft.com/office/drawing/2014/main" id="{15B24CAD-9167-461F-B889-4375FF1589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SEC</a:t>
            </a:r>
          </a:p>
        </p:txBody>
      </p:sp>
      <p:sp>
        <p:nvSpPr>
          <p:cNvPr id="6" name="Slide Number Placeholder 5">
            <a:extLst>
              <a:ext uri="{FF2B5EF4-FFF2-40B4-BE49-F238E27FC236}">
                <a16:creationId xmlns:a16="http://schemas.microsoft.com/office/drawing/2014/main" id="{DDAE2C00-54E3-4ABB-A68B-F16A3DFD05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AAB466-AAD6-4C5B-8E1D-0B094CDE6FE1}" type="slidenum">
              <a:rPr lang="en-GB" smtClean="0"/>
              <a:t>‹#›</a:t>
            </a:fld>
            <a:endParaRPr lang="en-GB"/>
          </a:p>
        </p:txBody>
      </p:sp>
    </p:spTree>
    <p:extLst>
      <p:ext uri="{BB962C8B-B14F-4D97-AF65-F5344CB8AC3E}">
        <p14:creationId xmlns:p14="http://schemas.microsoft.com/office/powerpoint/2010/main" val="421945681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54FCB-7086-496A-8F4C-653A6333D72A}"/>
              </a:ext>
            </a:extLst>
          </p:cNvPr>
          <p:cNvSpPr>
            <a:spLocks noGrp="1"/>
          </p:cNvSpPr>
          <p:nvPr>
            <p:ph type="ctrTitle"/>
          </p:nvPr>
        </p:nvSpPr>
        <p:spPr/>
        <p:txBody>
          <a:bodyPr/>
          <a:lstStyle/>
          <a:p>
            <a:r>
              <a:rPr lang="en-GB" dirty="0">
                <a:latin typeface="Times New Roman" panose="02020603050405020304" pitchFamily="18" charset="0"/>
                <a:cs typeface="Times New Roman" panose="02020603050405020304" pitchFamily="18" charset="0"/>
              </a:rPr>
              <a:t>Building a Python Customer-Service Chatbot</a:t>
            </a:r>
          </a:p>
        </p:txBody>
      </p:sp>
      <p:sp>
        <p:nvSpPr>
          <p:cNvPr id="3" name="Subtitle 2">
            <a:extLst>
              <a:ext uri="{FF2B5EF4-FFF2-40B4-BE49-F238E27FC236}">
                <a16:creationId xmlns:a16="http://schemas.microsoft.com/office/drawing/2014/main" id="{FC2EC0A6-99F6-446D-A762-4DD9ECACCB2B}"/>
              </a:ext>
            </a:extLst>
          </p:cNvPr>
          <p:cNvSpPr>
            <a:spLocks noGrp="1"/>
          </p:cNvSpPr>
          <p:nvPr>
            <p:ph type="subTitle" idx="1"/>
          </p:nvPr>
        </p:nvSpPr>
        <p:spPr/>
        <p:txBody>
          <a:bodyPr>
            <a:normAutofit/>
          </a:bodyPr>
          <a:lstStyle/>
          <a:p>
            <a:r>
              <a:rPr lang="en-GB" dirty="0">
                <a:latin typeface="Times New Roman" panose="02020603050405020304" pitchFamily="18" charset="0"/>
                <a:cs typeface="Times New Roman" panose="02020603050405020304" pitchFamily="18" charset="0"/>
              </a:rPr>
              <a:t>100505349</a:t>
            </a:r>
          </a:p>
          <a:p>
            <a:r>
              <a:rPr lang="en-US" dirty="0">
                <a:latin typeface="Times New Roman" panose="02020603050405020304" pitchFamily="18" charset="0"/>
                <a:cs typeface="Times New Roman" panose="02020603050405020304" pitchFamily="18" charset="0"/>
              </a:rPr>
              <a:t>2021-SPR-OC-KED-6CC555 Data Mining and Foundations of AI</a:t>
            </a:r>
            <a:endParaRPr lang="en-GB"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5FA290DD-C2F1-4787-B712-F9909D5195B4}"/>
              </a:ext>
            </a:extLst>
          </p:cNvPr>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422159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28E79-1E9E-424C-A6B7-3E3A1814FAA0}"/>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Extended Implementation - Results</a:t>
            </a:r>
          </a:p>
        </p:txBody>
      </p:sp>
      <p:sp>
        <p:nvSpPr>
          <p:cNvPr id="4" name="Footer Placeholder 3">
            <a:extLst>
              <a:ext uri="{FF2B5EF4-FFF2-40B4-BE49-F238E27FC236}">
                <a16:creationId xmlns:a16="http://schemas.microsoft.com/office/drawing/2014/main" id="{161C8FD0-3C47-42BD-AAEA-0D666D8F1A16}"/>
              </a:ext>
            </a:extLst>
          </p:cNvPr>
          <p:cNvSpPr>
            <a:spLocks noGrp="1"/>
          </p:cNvSpPr>
          <p:nvPr>
            <p:ph type="ftr" sz="quarter" idx="11"/>
          </p:nvPr>
        </p:nvSpPr>
        <p:spPr/>
        <p:txBody>
          <a:bodyPr/>
          <a:lstStyle/>
          <a:p>
            <a:r>
              <a:rPr lang="en-GB"/>
              <a:t>SEC</a:t>
            </a:r>
          </a:p>
        </p:txBody>
      </p:sp>
      <p:pic>
        <p:nvPicPr>
          <p:cNvPr id="5" name="Picture 4">
            <a:extLst>
              <a:ext uri="{FF2B5EF4-FFF2-40B4-BE49-F238E27FC236}">
                <a16:creationId xmlns:a16="http://schemas.microsoft.com/office/drawing/2014/main" id="{FA117A8B-7A27-414A-9EEF-EAB575C83018}"/>
              </a:ext>
            </a:extLst>
          </p:cNvPr>
          <p:cNvPicPr>
            <a:picLocks noChangeAspect="1"/>
          </p:cNvPicPr>
          <p:nvPr/>
        </p:nvPicPr>
        <p:blipFill rotWithShape="1">
          <a:blip r:embed="rId3"/>
          <a:srcRect t="4973"/>
          <a:stretch/>
        </p:blipFill>
        <p:spPr>
          <a:xfrm>
            <a:off x="8153400" y="2590482"/>
            <a:ext cx="3762375" cy="3312794"/>
          </a:xfrm>
          <a:prstGeom prst="rect">
            <a:avLst/>
          </a:prstGeom>
        </p:spPr>
      </p:pic>
      <p:sp>
        <p:nvSpPr>
          <p:cNvPr id="7" name="Content Placeholder 2">
            <a:extLst>
              <a:ext uri="{FF2B5EF4-FFF2-40B4-BE49-F238E27FC236}">
                <a16:creationId xmlns:a16="http://schemas.microsoft.com/office/drawing/2014/main" id="{F2409628-C8EA-4429-AB9D-10E03E12C32F}"/>
              </a:ext>
            </a:extLst>
          </p:cNvPr>
          <p:cNvSpPr>
            <a:spLocks noGrp="1"/>
          </p:cNvSpPr>
          <p:nvPr>
            <p:ph idx="1"/>
          </p:nvPr>
        </p:nvSpPr>
        <p:spPr>
          <a:xfrm>
            <a:off x="838200" y="1621791"/>
            <a:ext cx="9779000" cy="714691"/>
          </a:xfrm>
        </p:spPr>
        <p:txBody>
          <a:bodyPr>
            <a:normAutofit/>
          </a:bodyPr>
          <a:lstStyle/>
          <a:p>
            <a:r>
              <a:rPr lang="en-GB" sz="2000" dirty="0">
                <a:latin typeface="Times New Roman" panose="02020603050405020304" pitchFamily="18" charset="0"/>
                <a:cs typeface="Times New Roman" panose="02020603050405020304" pitchFamily="18" charset="0"/>
              </a:rPr>
              <a:t>Initial tests showed significantly reduced accuracy – averaging only around 30% when trained with a 70/30 train test data split</a:t>
            </a:r>
          </a:p>
          <a:p>
            <a:endParaRPr lang="en-GB" sz="2000" dirty="0">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3FD47667-6534-4985-B241-508C233153E5}"/>
              </a:ext>
            </a:extLst>
          </p:cNvPr>
          <p:cNvSpPr txBox="1">
            <a:spLocks/>
          </p:cNvSpPr>
          <p:nvPr/>
        </p:nvSpPr>
        <p:spPr>
          <a:xfrm>
            <a:off x="838200" y="2336482"/>
            <a:ext cx="7035800" cy="508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u="sng" dirty="0">
                <a:latin typeface="Times New Roman" panose="02020603050405020304" pitchFamily="18" charset="0"/>
                <a:cs typeface="Times New Roman" panose="02020603050405020304" pitchFamily="18" charset="0"/>
              </a:rPr>
              <a:t>Language Training</a:t>
            </a:r>
          </a:p>
        </p:txBody>
      </p:sp>
      <p:sp>
        <p:nvSpPr>
          <p:cNvPr id="9" name="Content Placeholder 2">
            <a:extLst>
              <a:ext uri="{FF2B5EF4-FFF2-40B4-BE49-F238E27FC236}">
                <a16:creationId xmlns:a16="http://schemas.microsoft.com/office/drawing/2014/main" id="{D099458A-BDF7-4D85-983B-6973AEF17098}"/>
              </a:ext>
            </a:extLst>
          </p:cNvPr>
          <p:cNvSpPr txBox="1">
            <a:spLocks/>
          </p:cNvSpPr>
          <p:nvPr/>
        </p:nvSpPr>
        <p:spPr>
          <a:xfrm>
            <a:off x="838200" y="2844482"/>
            <a:ext cx="7035800" cy="27841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dirty="0">
                <a:latin typeface="Times New Roman" panose="02020603050405020304" pitchFamily="18" charset="0"/>
                <a:cs typeface="Times New Roman" panose="02020603050405020304" pitchFamily="18" charset="0"/>
              </a:rPr>
              <a:t>Before training on a specific dataset, spacy will train itself on a general English dataset to learn to simple structures such as verbs and adjectives </a:t>
            </a:r>
          </a:p>
          <a:p>
            <a:r>
              <a:rPr lang="en-GB" sz="2000" dirty="0">
                <a:latin typeface="Times New Roman" panose="02020603050405020304" pitchFamily="18" charset="0"/>
                <a:cs typeface="Times New Roman" panose="02020603050405020304" pitchFamily="18" charset="0"/>
              </a:rPr>
              <a:t>By default, spacy incorporates two language files – </a:t>
            </a:r>
            <a:r>
              <a:rPr lang="en-GB" sz="2000" dirty="0" err="1">
                <a:latin typeface="Times New Roman" panose="02020603050405020304" pitchFamily="18" charset="0"/>
                <a:cs typeface="Times New Roman" panose="02020603050405020304" pitchFamily="18" charset="0"/>
              </a:rPr>
              <a:t>en_core_web_sm</a:t>
            </a:r>
            <a:r>
              <a:rPr lang="en-GB" sz="2000" dirty="0">
                <a:latin typeface="Times New Roman" panose="02020603050405020304" pitchFamily="18" charset="0"/>
                <a:cs typeface="Times New Roman" panose="02020603050405020304" pitchFamily="18" charset="0"/>
              </a:rPr>
              <a:t> and </a:t>
            </a:r>
            <a:r>
              <a:rPr lang="en-GB" sz="2000" dirty="0" err="1">
                <a:latin typeface="Times New Roman" panose="02020603050405020304" pitchFamily="18" charset="0"/>
                <a:cs typeface="Times New Roman" panose="02020603050405020304" pitchFamily="18" charset="0"/>
              </a:rPr>
              <a:t>en_core_web_lg</a:t>
            </a:r>
            <a:r>
              <a:rPr lang="en-GB" sz="2000" dirty="0">
                <a:latin typeface="Times New Roman" panose="02020603050405020304" pitchFamily="18" charset="0"/>
                <a:cs typeface="Times New Roman" panose="02020603050405020304" pitchFamily="18" charset="0"/>
              </a:rPr>
              <a:t>. These are a small and large English dataset respectively</a:t>
            </a:r>
          </a:p>
          <a:p>
            <a:r>
              <a:rPr lang="en-GB" sz="2000" dirty="0">
                <a:latin typeface="Times New Roman" panose="02020603050405020304" pitchFamily="18" charset="0"/>
                <a:cs typeface="Times New Roman" panose="02020603050405020304" pitchFamily="18" charset="0"/>
              </a:rPr>
              <a:t>When trained with the large English dataset, the accuracy almost doubled – averaging roughly 63% accuracy</a:t>
            </a:r>
          </a:p>
        </p:txBody>
      </p:sp>
    </p:spTree>
    <p:extLst>
      <p:ext uri="{BB962C8B-B14F-4D97-AF65-F5344CB8AC3E}">
        <p14:creationId xmlns:p14="http://schemas.microsoft.com/office/powerpoint/2010/main" val="3362567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28E79-1E9E-424C-A6B7-3E3A1814FAA0}"/>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Critical Analysis – Averages Problem</a:t>
            </a:r>
          </a:p>
        </p:txBody>
      </p:sp>
      <p:sp>
        <p:nvSpPr>
          <p:cNvPr id="4" name="Footer Placeholder 3">
            <a:extLst>
              <a:ext uri="{FF2B5EF4-FFF2-40B4-BE49-F238E27FC236}">
                <a16:creationId xmlns:a16="http://schemas.microsoft.com/office/drawing/2014/main" id="{161C8FD0-3C47-42BD-AAEA-0D666D8F1A16}"/>
              </a:ext>
            </a:extLst>
          </p:cNvPr>
          <p:cNvSpPr>
            <a:spLocks noGrp="1"/>
          </p:cNvSpPr>
          <p:nvPr>
            <p:ph type="ftr" sz="quarter" idx="11"/>
          </p:nvPr>
        </p:nvSpPr>
        <p:spPr/>
        <p:txBody>
          <a:bodyPr/>
          <a:lstStyle/>
          <a:p>
            <a:r>
              <a:rPr lang="en-GB"/>
              <a:t>SEC</a:t>
            </a:r>
          </a:p>
        </p:txBody>
      </p:sp>
      <p:sp>
        <p:nvSpPr>
          <p:cNvPr id="13" name="TextBox 12">
            <a:extLst>
              <a:ext uri="{FF2B5EF4-FFF2-40B4-BE49-F238E27FC236}">
                <a16:creationId xmlns:a16="http://schemas.microsoft.com/office/drawing/2014/main" id="{C33B7D73-310D-4719-9D3C-F59A9E9F5D75}"/>
              </a:ext>
            </a:extLst>
          </p:cNvPr>
          <p:cNvSpPr txBox="1"/>
          <p:nvPr/>
        </p:nvSpPr>
        <p:spPr>
          <a:xfrm>
            <a:off x="1082038" y="3307208"/>
            <a:ext cx="4805682" cy="400110"/>
          </a:xfrm>
          <a:prstGeom prst="rect">
            <a:avLst/>
          </a:prstGeom>
          <a:noFill/>
        </p:spPr>
        <p:txBody>
          <a:bodyPr wrap="square" rtlCol="0">
            <a:spAutoFit/>
          </a:bodyPr>
          <a:lstStyle/>
          <a:p>
            <a:pPr algn="ctr"/>
            <a:r>
              <a:rPr lang="en-GB" sz="2000" u="sng" dirty="0">
                <a:latin typeface="Times New Roman" panose="02020603050405020304" pitchFamily="18" charset="0"/>
                <a:cs typeface="Times New Roman" panose="02020603050405020304" pitchFamily="18" charset="0"/>
              </a:rPr>
              <a:t>Trained Data</a:t>
            </a:r>
          </a:p>
        </p:txBody>
      </p:sp>
      <p:sp>
        <p:nvSpPr>
          <p:cNvPr id="14" name="TextBox 13">
            <a:extLst>
              <a:ext uri="{FF2B5EF4-FFF2-40B4-BE49-F238E27FC236}">
                <a16:creationId xmlns:a16="http://schemas.microsoft.com/office/drawing/2014/main" id="{869D7A6D-21C7-4A0C-AC39-73F809F665AD}"/>
              </a:ext>
            </a:extLst>
          </p:cNvPr>
          <p:cNvSpPr txBox="1"/>
          <p:nvPr/>
        </p:nvSpPr>
        <p:spPr>
          <a:xfrm>
            <a:off x="3611879" y="2368143"/>
            <a:ext cx="4805682" cy="461665"/>
          </a:xfrm>
          <a:prstGeom prst="rect">
            <a:avLst/>
          </a:prstGeom>
          <a:noFill/>
        </p:spPr>
        <p:txBody>
          <a:bodyPr wrap="square" rtlCol="0">
            <a:spAutoFit/>
          </a:bodyPr>
          <a:lstStyle/>
          <a:p>
            <a:pPr algn="ctr"/>
            <a:r>
              <a:rPr lang="en-GB" sz="2400" i="1" dirty="0">
                <a:latin typeface="Times New Roman" panose="02020603050405020304" pitchFamily="18" charset="0"/>
                <a:cs typeface="Times New Roman" panose="02020603050405020304" pitchFamily="18" charset="0"/>
              </a:rPr>
              <a:t>“How can I buy a phone?”</a:t>
            </a:r>
          </a:p>
        </p:txBody>
      </p:sp>
      <p:sp>
        <p:nvSpPr>
          <p:cNvPr id="15" name="TextBox 14">
            <a:extLst>
              <a:ext uri="{FF2B5EF4-FFF2-40B4-BE49-F238E27FC236}">
                <a16:creationId xmlns:a16="http://schemas.microsoft.com/office/drawing/2014/main" id="{FC4D3D6D-3694-435C-8455-C6D1744B4D97}"/>
              </a:ext>
            </a:extLst>
          </p:cNvPr>
          <p:cNvSpPr txBox="1"/>
          <p:nvPr/>
        </p:nvSpPr>
        <p:spPr>
          <a:xfrm>
            <a:off x="949958" y="3974417"/>
            <a:ext cx="4805682" cy="400110"/>
          </a:xfrm>
          <a:prstGeom prst="rect">
            <a:avLst/>
          </a:prstGeom>
          <a:noFill/>
        </p:spPr>
        <p:txBody>
          <a:bodyPr wrap="square" rtlCol="0">
            <a:spAutoFit/>
          </a:bodyPr>
          <a:lstStyle/>
          <a:p>
            <a:pPr algn="ctr"/>
            <a:r>
              <a:rPr lang="en-GB" sz="2000" dirty="0">
                <a:latin typeface="Times New Roman" panose="02020603050405020304" pitchFamily="18" charset="0"/>
                <a:cs typeface="Times New Roman" panose="02020603050405020304" pitchFamily="18" charset="0"/>
              </a:rPr>
              <a:t>How can I buy a phone?</a:t>
            </a:r>
          </a:p>
        </p:txBody>
      </p:sp>
      <p:sp>
        <p:nvSpPr>
          <p:cNvPr id="16" name="TextBox 15">
            <a:extLst>
              <a:ext uri="{FF2B5EF4-FFF2-40B4-BE49-F238E27FC236}">
                <a16:creationId xmlns:a16="http://schemas.microsoft.com/office/drawing/2014/main" id="{E7100B0A-7C60-4687-925C-02A34E6EFF89}"/>
              </a:ext>
            </a:extLst>
          </p:cNvPr>
          <p:cNvSpPr txBox="1"/>
          <p:nvPr/>
        </p:nvSpPr>
        <p:spPr>
          <a:xfrm>
            <a:off x="949958" y="4432195"/>
            <a:ext cx="4805682" cy="400110"/>
          </a:xfrm>
          <a:prstGeom prst="rect">
            <a:avLst/>
          </a:prstGeom>
          <a:noFill/>
        </p:spPr>
        <p:txBody>
          <a:bodyPr wrap="square" rtlCol="0">
            <a:spAutoFit/>
          </a:bodyPr>
          <a:lstStyle/>
          <a:p>
            <a:pPr algn="ctr"/>
            <a:r>
              <a:rPr lang="en-GB" sz="2000" dirty="0">
                <a:latin typeface="Times New Roman" panose="02020603050405020304" pitchFamily="18" charset="0"/>
                <a:cs typeface="Times New Roman" panose="02020603050405020304" pitchFamily="18" charset="0"/>
              </a:rPr>
              <a:t>Where are phones available for purchase?</a:t>
            </a:r>
          </a:p>
        </p:txBody>
      </p:sp>
      <p:sp>
        <p:nvSpPr>
          <p:cNvPr id="17" name="TextBox 16">
            <a:extLst>
              <a:ext uri="{FF2B5EF4-FFF2-40B4-BE49-F238E27FC236}">
                <a16:creationId xmlns:a16="http://schemas.microsoft.com/office/drawing/2014/main" id="{4D8397E0-E9DA-45DF-96A8-525495153BF2}"/>
              </a:ext>
            </a:extLst>
          </p:cNvPr>
          <p:cNvSpPr txBox="1"/>
          <p:nvPr/>
        </p:nvSpPr>
        <p:spPr>
          <a:xfrm>
            <a:off x="5750559" y="3307208"/>
            <a:ext cx="4805682" cy="400110"/>
          </a:xfrm>
          <a:prstGeom prst="rect">
            <a:avLst/>
          </a:prstGeom>
          <a:noFill/>
        </p:spPr>
        <p:txBody>
          <a:bodyPr wrap="square" rtlCol="0">
            <a:spAutoFit/>
          </a:bodyPr>
          <a:lstStyle/>
          <a:p>
            <a:pPr algn="ctr"/>
            <a:r>
              <a:rPr lang="en-GB" sz="2000" u="sng" dirty="0">
                <a:latin typeface="Times New Roman" panose="02020603050405020304" pitchFamily="18" charset="0"/>
                <a:cs typeface="Times New Roman" panose="02020603050405020304" pitchFamily="18" charset="0"/>
              </a:rPr>
              <a:t>Similarity</a:t>
            </a:r>
          </a:p>
        </p:txBody>
      </p:sp>
      <p:sp>
        <p:nvSpPr>
          <p:cNvPr id="18" name="TextBox 17">
            <a:extLst>
              <a:ext uri="{FF2B5EF4-FFF2-40B4-BE49-F238E27FC236}">
                <a16:creationId xmlns:a16="http://schemas.microsoft.com/office/drawing/2014/main" id="{48F74CB5-4AD5-478E-824D-D660A32D492D}"/>
              </a:ext>
            </a:extLst>
          </p:cNvPr>
          <p:cNvSpPr txBox="1"/>
          <p:nvPr/>
        </p:nvSpPr>
        <p:spPr>
          <a:xfrm>
            <a:off x="5750559" y="3968930"/>
            <a:ext cx="4805682" cy="400110"/>
          </a:xfrm>
          <a:prstGeom prst="rect">
            <a:avLst/>
          </a:prstGeom>
          <a:noFill/>
        </p:spPr>
        <p:txBody>
          <a:bodyPr wrap="square" rtlCol="0">
            <a:spAutoFit/>
          </a:bodyPr>
          <a:lstStyle/>
          <a:p>
            <a:pPr algn="ctr"/>
            <a:r>
              <a:rPr lang="en-GB" sz="2000" dirty="0">
                <a:latin typeface="Times New Roman" panose="02020603050405020304" pitchFamily="18" charset="0"/>
                <a:cs typeface="Times New Roman" panose="02020603050405020304" pitchFamily="18" charset="0"/>
              </a:rPr>
              <a:t>100%</a:t>
            </a:r>
          </a:p>
        </p:txBody>
      </p:sp>
      <p:sp>
        <p:nvSpPr>
          <p:cNvPr id="19" name="TextBox 18">
            <a:extLst>
              <a:ext uri="{FF2B5EF4-FFF2-40B4-BE49-F238E27FC236}">
                <a16:creationId xmlns:a16="http://schemas.microsoft.com/office/drawing/2014/main" id="{CAF17A5E-A703-4354-A88A-DABBB9D6310C}"/>
              </a:ext>
            </a:extLst>
          </p:cNvPr>
          <p:cNvSpPr txBox="1"/>
          <p:nvPr/>
        </p:nvSpPr>
        <p:spPr>
          <a:xfrm>
            <a:off x="5795009" y="4432195"/>
            <a:ext cx="4805682" cy="400110"/>
          </a:xfrm>
          <a:prstGeom prst="rect">
            <a:avLst/>
          </a:prstGeom>
          <a:noFill/>
        </p:spPr>
        <p:txBody>
          <a:bodyPr wrap="square" rtlCol="0">
            <a:spAutoFit/>
          </a:bodyPr>
          <a:lstStyle/>
          <a:p>
            <a:pPr algn="ctr"/>
            <a:r>
              <a:rPr lang="en-GB" sz="2000" dirty="0">
                <a:latin typeface="Times New Roman" panose="02020603050405020304" pitchFamily="18" charset="0"/>
                <a:cs typeface="Times New Roman" panose="02020603050405020304" pitchFamily="18" charset="0"/>
              </a:rPr>
              <a:t>16%</a:t>
            </a:r>
          </a:p>
        </p:txBody>
      </p:sp>
      <p:sp>
        <p:nvSpPr>
          <p:cNvPr id="20" name="TextBox 19">
            <a:extLst>
              <a:ext uri="{FF2B5EF4-FFF2-40B4-BE49-F238E27FC236}">
                <a16:creationId xmlns:a16="http://schemas.microsoft.com/office/drawing/2014/main" id="{8C813DA1-5414-44A5-B006-9BF1B2BA2C6C}"/>
              </a:ext>
            </a:extLst>
          </p:cNvPr>
          <p:cNvSpPr txBox="1"/>
          <p:nvPr/>
        </p:nvSpPr>
        <p:spPr>
          <a:xfrm>
            <a:off x="5750559" y="4831253"/>
            <a:ext cx="4805682" cy="400110"/>
          </a:xfrm>
          <a:prstGeom prst="rect">
            <a:avLst/>
          </a:prstGeom>
          <a:noFill/>
        </p:spPr>
        <p:txBody>
          <a:bodyPr wrap="square" rtlCol="0">
            <a:spAutoFit/>
          </a:bodyPr>
          <a:lstStyle/>
          <a:p>
            <a:pPr algn="ctr"/>
            <a:r>
              <a:rPr lang="en-GB" sz="2000" u="sng" dirty="0">
                <a:latin typeface="Times New Roman" panose="02020603050405020304" pitchFamily="18" charset="0"/>
                <a:cs typeface="Times New Roman" panose="02020603050405020304" pitchFamily="18" charset="0"/>
              </a:rPr>
              <a:t>Average</a:t>
            </a:r>
          </a:p>
        </p:txBody>
      </p:sp>
      <p:sp>
        <p:nvSpPr>
          <p:cNvPr id="21" name="TextBox 20">
            <a:extLst>
              <a:ext uri="{FF2B5EF4-FFF2-40B4-BE49-F238E27FC236}">
                <a16:creationId xmlns:a16="http://schemas.microsoft.com/office/drawing/2014/main" id="{F96111B1-70E6-439C-8CE8-F5F13614046D}"/>
              </a:ext>
            </a:extLst>
          </p:cNvPr>
          <p:cNvSpPr txBox="1"/>
          <p:nvPr/>
        </p:nvSpPr>
        <p:spPr>
          <a:xfrm>
            <a:off x="5795009" y="5293972"/>
            <a:ext cx="4805682" cy="400110"/>
          </a:xfrm>
          <a:prstGeom prst="rect">
            <a:avLst/>
          </a:prstGeom>
          <a:noFill/>
        </p:spPr>
        <p:txBody>
          <a:bodyPr wrap="square" rtlCol="0">
            <a:spAutoFit/>
          </a:bodyPr>
          <a:lstStyle/>
          <a:p>
            <a:pPr algn="ctr"/>
            <a:r>
              <a:rPr lang="en-GB" sz="2000" b="1" dirty="0">
                <a:latin typeface="Times New Roman" panose="02020603050405020304" pitchFamily="18" charset="0"/>
                <a:cs typeface="Times New Roman" panose="02020603050405020304" pitchFamily="18" charset="0"/>
              </a:rPr>
              <a:t>100%</a:t>
            </a:r>
          </a:p>
        </p:txBody>
      </p:sp>
      <p:sp>
        <p:nvSpPr>
          <p:cNvPr id="22" name="TextBox 21">
            <a:extLst>
              <a:ext uri="{FF2B5EF4-FFF2-40B4-BE49-F238E27FC236}">
                <a16:creationId xmlns:a16="http://schemas.microsoft.com/office/drawing/2014/main" id="{08B6938A-D557-41B1-B114-225C2E1D0FBA}"/>
              </a:ext>
            </a:extLst>
          </p:cNvPr>
          <p:cNvSpPr txBox="1"/>
          <p:nvPr/>
        </p:nvSpPr>
        <p:spPr>
          <a:xfrm>
            <a:off x="5833109" y="5287979"/>
            <a:ext cx="4805682" cy="400110"/>
          </a:xfrm>
          <a:prstGeom prst="rect">
            <a:avLst/>
          </a:prstGeom>
          <a:noFill/>
        </p:spPr>
        <p:txBody>
          <a:bodyPr wrap="square" rtlCol="0">
            <a:spAutoFit/>
          </a:bodyPr>
          <a:lstStyle/>
          <a:p>
            <a:pPr algn="ctr"/>
            <a:r>
              <a:rPr lang="en-GB" sz="2000" b="1" dirty="0">
                <a:latin typeface="Times New Roman" panose="02020603050405020304" pitchFamily="18" charset="0"/>
                <a:cs typeface="Times New Roman" panose="02020603050405020304" pitchFamily="18" charset="0"/>
              </a:rPr>
              <a:t>58%</a:t>
            </a:r>
          </a:p>
        </p:txBody>
      </p:sp>
    </p:spTree>
    <p:extLst>
      <p:ext uri="{BB962C8B-B14F-4D97-AF65-F5344CB8AC3E}">
        <p14:creationId xmlns:p14="http://schemas.microsoft.com/office/powerpoint/2010/main" val="1265626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hidden"/>
                                      </p:to>
                                    </p:set>
                                  </p:childTnLst>
                                </p:cTn>
                              </p:par>
                              <p:par>
                                <p:cTn id="9" presetID="1" presetClass="exit" presetSubtype="0" fill="hold" grpId="1" nodeType="withEffect">
                                  <p:stCondLst>
                                    <p:cond delay="0"/>
                                  </p:stCondLst>
                                  <p:childTnLst>
                                    <p:set>
                                      <p:cBhvr>
                                        <p:cTn id="10" dur="1" fill="hold">
                                          <p:stCondLst>
                                            <p:cond delay="0"/>
                                          </p:stCondLst>
                                        </p:cTn>
                                        <p:tgtEl>
                                          <p:spTgt spid="18"/>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2"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hidden"/>
                                      </p:to>
                                    </p:set>
                                  </p:childTnLst>
                                </p:cTn>
                              </p:par>
                              <p:par>
                                <p:cTn id="35" presetID="1" presetClass="exit" presetSubtype="0" fill="hold" grpId="3" nodeType="withEffect">
                                  <p:stCondLst>
                                    <p:cond delay="0"/>
                                  </p:stCondLst>
                                  <p:childTnLst>
                                    <p:set>
                                      <p:cBhvr>
                                        <p:cTn id="36" dur="1" fill="hold">
                                          <p:stCondLst>
                                            <p:cond delay="0"/>
                                          </p:stCondLst>
                                        </p:cTn>
                                        <p:tgtEl>
                                          <p:spTgt spid="18"/>
                                        </p:tgtEl>
                                        <p:attrNameLst>
                                          <p:attrName>style.visibility</p:attrName>
                                        </p:attrNameLst>
                                      </p:cBhvr>
                                      <p:to>
                                        <p:strVal val="hidden"/>
                                      </p:to>
                                    </p:set>
                                  </p:childTnLst>
                                </p:cTn>
                              </p:par>
                              <p:par>
                                <p:cTn id="37" presetID="1" presetClass="exit" presetSubtype="0" fill="hold" grpId="2" nodeType="withEffect">
                                  <p:stCondLst>
                                    <p:cond delay="0"/>
                                  </p:stCondLst>
                                  <p:childTnLst>
                                    <p:set>
                                      <p:cBhvr>
                                        <p:cTn id="38" dur="1" fill="hold">
                                          <p:stCondLst>
                                            <p:cond delay="0"/>
                                          </p:stCondLst>
                                        </p:cTn>
                                        <p:tgtEl>
                                          <p:spTgt spid="21"/>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2"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4"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1"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4" grpId="2"/>
      <p:bldP spid="15" grpId="0"/>
      <p:bldP spid="16" grpId="0"/>
      <p:bldP spid="18" grpId="0"/>
      <p:bldP spid="18" grpId="1"/>
      <p:bldP spid="18" grpId="2"/>
      <p:bldP spid="18" grpId="3"/>
      <p:bldP spid="18" grpId="4"/>
      <p:bldP spid="19" grpId="0"/>
      <p:bldP spid="19" grpId="1"/>
      <p:bldP spid="21" grpId="0"/>
      <p:bldP spid="21" grpId="1"/>
      <p:bldP spid="21" grpId="2"/>
      <p:bldP spid="22" grpId="0"/>
      <p:bldP spid="22"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28E79-1E9E-424C-A6B7-3E3A1814FAA0}"/>
              </a:ext>
            </a:extLst>
          </p:cNvPr>
          <p:cNvSpPr>
            <a:spLocks noGrp="1"/>
          </p:cNvSpPr>
          <p:nvPr>
            <p:ph type="title"/>
          </p:nvPr>
        </p:nvSpPr>
        <p:spPr>
          <a:xfrm>
            <a:off x="838200" y="320675"/>
            <a:ext cx="10515600" cy="1325563"/>
          </a:xfrm>
        </p:spPr>
        <p:txBody>
          <a:bodyPr/>
          <a:lstStyle/>
          <a:p>
            <a:r>
              <a:rPr lang="en-GB" dirty="0">
                <a:latin typeface="Times New Roman" panose="02020603050405020304" pitchFamily="18" charset="0"/>
                <a:cs typeface="Times New Roman" panose="02020603050405020304" pitchFamily="18" charset="0"/>
              </a:rPr>
              <a:t>Critical Analysis – Testing Averages</a:t>
            </a:r>
          </a:p>
        </p:txBody>
      </p:sp>
      <p:sp>
        <p:nvSpPr>
          <p:cNvPr id="4" name="Footer Placeholder 3">
            <a:extLst>
              <a:ext uri="{FF2B5EF4-FFF2-40B4-BE49-F238E27FC236}">
                <a16:creationId xmlns:a16="http://schemas.microsoft.com/office/drawing/2014/main" id="{161C8FD0-3C47-42BD-AAEA-0D666D8F1A16}"/>
              </a:ext>
            </a:extLst>
          </p:cNvPr>
          <p:cNvSpPr>
            <a:spLocks noGrp="1"/>
          </p:cNvSpPr>
          <p:nvPr>
            <p:ph type="ftr" sz="quarter" idx="11"/>
          </p:nvPr>
        </p:nvSpPr>
        <p:spPr/>
        <p:txBody>
          <a:bodyPr/>
          <a:lstStyle/>
          <a:p>
            <a:r>
              <a:rPr lang="en-GB"/>
              <a:t>SEC</a:t>
            </a:r>
          </a:p>
        </p:txBody>
      </p:sp>
      <p:sp>
        <p:nvSpPr>
          <p:cNvPr id="5" name="Content Placeholder 4">
            <a:extLst>
              <a:ext uri="{FF2B5EF4-FFF2-40B4-BE49-F238E27FC236}">
                <a16:creationId xmlns:a16="http://schemas.microsoft.com/office/drawing/2014/main" id="{4D53C856-7B55-48E0-BEA8-27ACE3C98511}"/>
              </a:ext>
            </a:extLst>
          </p:cNvPr>
          <p:cNvSpPr>
            <a:spLocks noGrp="1"/>
          </p:cNvSpPr>
          <p:nvPr>
            <p:ph idx="1"/>
          </p:nvPr>
        </p:nvSpPr>
        <p:spPr>
          <a:xfrm>
            <a:off x="838200" y="1825625"/>
            <a:ext cx="6743700" cy="4351338"/>
          </a:xfrm>
        </p:spPr>
        <p:txBody>
          <a:bodyPr>
            <a:normAutofit/>
          </a:bodyPr>
          <a:lstStyle/>
          <a:p>
            <a:r>
              <a:rPr lang="en-GB" sz="2000" dirty="0">
                <a:latin typeface="Times New Roman" panose="02020603050405020304" pitchFamily="18" charset="0"/>
                <a:cs typeface="Times New Roman" panose="02020603050405020304" pitchFamily="18" charset="0"/>
              </a:rPr>
              <a:t>In theory, this idea of averages lowering the accuracy proportionally with training data should be provable by lowering the training data</a:t>
            </a:r>
          </a:p>
          <a:p>
            <a:r>
              <a:rPr lang="en-GB" sz="2000" dirty="0">
                <a:latin typeface="Times New Roman" panose="02020603050405020304" pitchFamily="18" charset="0"/>
                <a:cs typeface="Times New Roman" panose="02020603050405020304" pitchFamily="18" charset="0"/>
              </a:rPr>
              <a:t>To test this, 30 iterations were modelled for each 10% step between 20% and 70% training data. Regardless of how much training data was provided, only 100 items of test </a:t>
            </a:r>
            <a:r>
              <a:rPr lang="en-GB" sz="2000">
                <a:latin typeface="Times New Roman" panose="02020603050405020304" pitchFamily="18" charset="0"/>
                <a:cs typeface="Times New Roman" panose="02020603050405020304" pitchFamily="18" charset="0"/>
              </a:rPr>
              <a:t>data were </a:t>
            </a:r>
            <a:r>
              <a:rPr lang="en-GB" sz="2000" dirty="0">
                <a:latin typeface="Times New Roman" panose="02020603050405020304" pitchFamily="18" charset="0"/>
                <a:cs typeface="Times New Roman" panose="02020603050405020304" pitchFamily="18" charset="0"/>
              </a:rPr>
              <a:t>provided to each – ensuring the resultant accuracy was not dependent on the size of the test data.</a:t>
            </a:r>
          </a:p>
          <a:p>
            <a:r>
              <a:rPr lang="en-GB" sz="2000" dirty="0">
                <a:latin typeface="Times New Roman" panose="02020603050405020304" pitchFamily="18" charset="0"/>
                <a:cs typeface="Times New Roman" panose="02020603050405020304" pitchFamily="18" charset="0"/>
              </a:rPr>
              <a:t>The results of said test alleviated concerns as the accuracy of the model seemed to correlate with the amount of training data – disproving the hypothesis entirely</a:t>
            </a:r>
          </a:p>
        </p:txBody>
      </p:sp>
      <p:pic>
        <p:nvPicPr>
          <p:cNvPr id="7" name="Picture 6">
            <a:extLst>
              <a:ext uri="{FF2B5EF4-FFF2-40B4-BE49-F238E27FC236}">
                <a16:creationId xmlns:a16="http://schemas.microsoft.com/office/drawing/2014/main" id="{9BF1E2DD-C320-4064-97FB-64F7304CC1C5}"/>
              </a:ext>
            </a:extLst>
          </p:cNvPr>
          <p:cNvPicPr>
            <a:picLocks noChangeAspect="1"/>
          </p:cNvPicPr>
          <p:nvPr/>
        </p:nvPicPr>
        <p:blipFill rotWithShape="1">
          <a:blip r:embed="rId3"/>
          <a:srcRect l="-767" t="2449" r="767"/>
          <a:stretch/>
        </p:blipFill>
        <p:spPr>
          <a:xfrm>
            <a:off x="8153400" y="1825625"/>
            <a:ext cx="3724275" cy="3289300"/>
          </a:xfrm>
          <a:prstGeom prst="rect">
            <a:avLst/>
          </a:prstGeom>
        </p:spPr>
      </p:pic>
    </p:spTree>
    <p:extLst>
      <p:ext uri="{BB962C8B-B14F-4D97-AF65-F5344CB8AC3E}">
        <p14:creationId xmlns:p14="http://schemas.microsoft.com/office/powerpoint/2010/main" val="3932144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E6EE7-B050-46D5-B12B-FF8B9068E4C3}"/>
              </a:ext>
            </a:extLst>
          </p:cNvPr>
          <p:cNvSpPr>
            <a:spLocks noGrp="1"/>
          </p:cNvSpPr>
          <p:nvPr>
            <p:ph type="title"/>
          </p:nvPr>
        </p:nvSpPr>
        <p:spPr>
          <a:xfrm>
            <a:off x="838200" y="2691765"/>
            <a:ext cx="10515600" cy="1325563"/>
          </a:xfrm>
        </p:spPr>
        <p:txBody>
          <a:bodyPr>
            <a:normAutofit/>
          </a:bodyPr>
          <a:lstStyle/>
          <a:p>
            <a:pPr algn="ctr"/>
            <a:r>
              <a:rPr lang="en-GB" dirty="0">
                <a:latin typeface="Times New Roman" panose="02020603050405020304" pitchFamily="18" charset="0"/>
                <a:cs typeface="Times New Roman" panose="02020603050405020304" pitchFamily="18" charset="0"/>
              </a:rPr>
              <a:t>Problem Analysis - EDA</a:t>
            </a:r>
          </a:p>
        </p:txBody>
      </p:sp>
      <p:sp>
        <p:nvSpPr>
          <p:cNvPr id="7" name="Footer Placeholder 6">
            <a:extLst>
              <a:ext uri="{FF2B5EF4-FFF2-40B4-BE49-F238E27FC236}">
                <a16:creationId xmlns:a16="http://schemas.microsoft.com/office/drawing/2014/main" id="{BFBBBD93-BE28-4EB0-AD63-C26CC96E7E2B}"/>
              </a:ext>
            </a:extLst>
          </p:cNvPr>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1988151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89A68-3BA2-470F-9E49-157E55C01634}"/>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Finding a Dataset</a:t>
            </a:r>
          </a:p>
        </p:txBody>
      </p:sp>
      <p:sp>
        <p:nvSpPr>
          <p:cNvPr id="3" name="Content Placeholder 2">
            <a:extLst>
              <a:ext uri="{FF2B5EF4-FFF2-40B4-BE49-F238E27FC236}">
                <a16:creationId xmlns:a16="http://schemas.microsoft.com/office/drawing/2014/main" id="{3CF7E30B-6FAD-46D3-92E4-63B8C2A31982}"/>
              </a:ext>
            </a:extLst>
          </p:cNvPr>
          <p:cNvSpPr>
            <a:spLocks noGrp="1"/>
          </p:cNvSpPr>
          <p:nvPr>
            <p:ph idx="1"/>
          </p:nvPr>
        </p:nvSpPr>
        <p:spPr/>
        <p:txBody>
          <a:bodyPr/>
          <a:lstStyle/>
          <a:p>
            <a:endParaRPr lang="en-GB"/>
          </a:p>
        </p:txBody>
      </p:sp>
      <p:sp>
        <p:nvSpPr>
          <p:cNvPr id="4" name="Footer Placeholder 3">
            <a:extLst>
              <a:ext uri="{FF2B5EF4-FFF2-40B4-BE49-F238E27FC236}">
                <a16:creationId xmlns:a16="http://schemas.microsoft.com/office/drawing/2014/main" id="{C6133F4D-BAB6-4492-A3BA-BFC433570E64}"/>
              </a:ext>
            </a:extLst>
          </p:cNvPr>
          <p:cNvSpPr>
            <a:spLocks noGrp="1"/>
          </p:cNvSpPr>
          <p:nvPr>
            <p:ph type="ftr" sz="quarter" idx="11"/>
          </p:nvPr>
        </p:nvSpPr>
        <p:spPr/>
        <p:txBody>
          <a:bodyPr/>
          <a:lstStyle/>
          <a:p>
            <a:r>
              <a:rPr lang="en-GB"/>
              <a:t>SEC</a:t>
            </a:r>
          </a:p>
        </p:txBody>
      </p:sp>
    </p:spTree>
    <p:extLst>
      <p:ext uri="{BB962C8B-B14F-4D97-AF65-F5344CB8AC3E}">
        <p14:creationId xmlns:p14="http://schemas.microsoft.com/office/powerpoint/2010/main" val="2935168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E6EE7-B050-46D5-B12B-FF8B9068E4C3}"/>
              </a:ext>
            </a:extLst>
          </p:cNvPr>
          <p:cNvSpPr>
            <a:spLocks noGrp="1"/>
          </p:cNvSpPr>
          <p:nvPr>
            <p:ph type="title"/>
          </p:nvPr>
        </p:nvSpPr>
        <p:spPr>
          <a:xfrm>
            <a:off x="838200" y="2691765"/>
            <a:ext cx="10515600" cy="1325563"/>
          </a:xfrm>
        </p:spPr>
        <p:txBody>
          <a:bodyPr>
            <a:normAutofit/>
          </a:bodyPr>
          <a:lstStyle/>
          <a:p>
            <a:pPr algn="ctr"/>
            <a:r>
              <a:rPr lang="en-GB" dirty="0">
                <a:latin typeface="Times New Roman" panose="02020603050405020304" pitchFamily="18" charset="0"/>
                <a:cs typeface="Times New Roman" panose="02020603050405020304" pitchFamily="18" charset="0"/>
              </a:rPr>
              <a:t>Solution Development</a:t>
            </a:r>
          </a:p>
        </p:txBody>
      </p:sp>
      <p:sp>
        <p:nvSpPr>
          <p:cNvPr id="7" name="Footer Placeholder 6">
            <a:extLst>
              <a:ext uri="{FF2B5EF4-FFF2-40B4-BE49-F238E27FC236}">
                <a16:creationId xmlns:a16="http://schemas.microsoft.com/office/drawing/2014/main" id="{BFBBBD93-BE28-4EB0-AD63-C26CC96E7E2B}"/>
              </a:ext>
            </a:extLst>
          </p:cNvPr>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2765570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E6EE7-B050-46D5-B12B-FF8B9068E4C3}"/>
              </a:ext>
            </a:extLst>
          </p:cNvPr>
          <p:cNvSpPr>
            <a:spLocks noGrp="1"/>
          </p:cNvSpPr>
          <p:nvPr>
            <p:ph type="title"/>
          </p:nvPr>
        </p:nvSpPr>
        <p:spPr>
          <a:xfrm>
            <a:off x="838200" y="2691765"/>
            <a:ext cx="10515600" cy="1325563"/>
          </a:xfrm>
        </p:spPr>
        <p:txBody>
          <a:bodyPr>
            <a:normAutofit/>
          </a:bodyPr>
          <a:lstStyle/>
          <a:p>
            <a:pPr algn="ctr"/>
            <a:r>
              <a:rPr lang="en-GB" dirty="0">
                <a:latin typeface="Times New Roman" panose="02020603050405020304" pitchFamily="18" charset="0"/>
                <a:cs typeface="Times New Roman" panose="02020603050405020304" pitchFamily="18" charset="0"/>
              </a:rPr>
              <a:t>Evaluation</a:t>
            </a:r>
          </a:p>
        </p:txBody>
      </p:sp>
      <p:sp>
        <p:nvSpPr>
          <p:cNvPr id="7" name="Footer Placeholder 6">
            <a:extLst>
              <a:ext uri="{FF2B5EF4-FFF2-40B4-BE49-F238E27FC236}">
                <a16:creationId xmlns:a16="http://schemas.microsoft.com/office/drawing/2014/main" id="{BFBBBD93-BE28-4EB0-AD63-C26CC96E7E2B}"/>
              </a:ext>
            </a:extLst>
          </p:cNvPr>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1542807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E6EE7-B050-46D5-B12B-FF8B9068E4C3}"/>
              </a:ext>
            </a:extLst>
          </p:cNvPr>
          <p:cNvSpPr>
            <a:spLocks noGrp="1"/>
          </p:cNvSpPr>
          <p:nvPr>
            <p:ph type="title"/>
          </p:nvPr>
        </p:nvSpPr>
        <p:spPr>
          <a:xfrm>
            <a:off x="838200" y="2691765"/>
            <a:ext cx="10515600" cy="1325563"/>
          </a:xfrm>
        </p:spPr>
        <p:txBody>
          <a:bodyPr>
            <a:normAutofit/>
          </a:bodyPr>
          <a:lstStyle/>
          <a:p>
            <a:pPr algn="ctr"/>
            <a:r>
              <a:rPr lang="en-GB" dirty="0">
                <a:latin typeface="Times New Roman" panose="02020603050405020304" pitchFamily="18" charset="0"/>
                <a:cs typeface="Times New Roman" panose="02020603050405020304" pitchFamily="18" charset="0"/>
              </a:rPr>
              <a:t>Problem Analysis - Task &amp; Library Analysis</a:t>
            </a:r>
          </a:p>
        </p:txBody>
      </p:sp>
      <p:sp>
        <p:nvSpPr>
          <p:cNvPr id="7" name="Footer Placeholder 6">
            <a:extLst>
              <a:ext uri="{FF2B5EF4-FFF2-40B4-BE49-F238E27FC236}">
                <a16:creationId xmlns:a16="http://schemas.microsoft.com/office/drawing/2014/main" id="{BFBBBD93-BE28-4EB0-AD63-C26CC96E7E2B}"/>
              </a:ext>
            </a:extLst>
          </p:cNvPr>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1914334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BB030-117A-49E4-9801-43301420CF6D}"/>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Customer Service Chatbot</a:t>
            </a:r>
          </a:p>
        </p:txBody>
      </p:sp>
      <p:sp>
        <p:nvSpPr>
          <p:cNvPr id="3" name="Content Placeholder 2">
            <a:extLst>
              <a:ext uri="{FF2B5EF4-FFF2-40B4-BE49-F238E27FC236}">
                <a16:creationId xmlns:a16="http://schemas.microsoft.com/office/drawing/2014/main" id="{33821CF8-1A7E-4E75-9437-DCC2F014FF38}"/>
              </a:ext>
            </a:extLst>
          </p:cNvPr>
          <p:cNvSpPr>
            <a:spLocks noGrp="1"/>
          </p:cNvSpPr>
          <p:nvPr>
            <p:ph idx="1"/>
          </p:nvPr>
        </p:nvSpPr>
        <p:spPr/>
        <p:txBody>
          <a:bodyPr>
            <a:normAutofit/>
          </a:bodyPr>
          <a:lstStyle/>
          <a:p>
            <a:r>
              <a:rPr lang="en-GB" sz="2000" dirty="0">
                <a:latin typeface="Times New Roman" panose="02020603050405020304" pitchFamily="18" charset="0"/>
                <a:cs typeface="Times New Roman" panose="02020603050405020304" pitchFamily="18" charset="0"/>
              </a:rPr>
              <a:t>Chatbots often fall under two distinct categories –generative or retrieval chatbots</a:t>
            </a:r>
          </a:p>
          <a:p>
            <a:r>
              <a:rPr lang="en-GB" sz="2000" dirty="0">
                <a:latin typeface="Times New Roman" panose="02020603050405020304" pitchFamily="18" charset="0"/>
                <a:cs typeface="Times New Roman" panose="02020603050405020304" pitchFamily="18" charset="0"/>
              </a:rPr>
              <a:t>Generative chatbots are designed to create new dialogue – rather than picking a predetermined output, these models attempt to create entirely new responses. </a:t>
            </a:r>
          </a:p>
          <a:p>
            <a:r>
              <a:rPr lang="en-GB" sz="2000" dirty="0">
                <a:latin typeface="Times New Roman" panose="02020603050405020304" pitchFamily="18" charset="0"/>
                <a:cs typeface="Times New Roman" panose="02020603050405020304" pitchFamily="18" charset="0"/>
              </a:rPr>
              <a:t>Retrieval chatbots take a different approach – attempting to classify an input and determine the most appropriate predetermined response.</a:t>
            </a:r>
          </a:p>
          <a:p>
            <a:pPr marL="0" indent="0">
              <a:buNone/>
            </a:pPr>
            <a:endParaRPr lang="en-GB"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This task is a customer service chatbot, meaning the chatbot is expected to give logical responses to questions and complaints – making a retrieval chatbot the superior option for this specific task.</a:t>
            </a:r>
          </a:p>
        </p:txBody>
      </p:sp>
      <p:sp>
        <p:nvSpPr>
          <p:cNvPr id="4" name="Footer Placeholder 3">
            <a:extLst>
              <a:ext uri="{FF2B5EF4-FFF2-40B4-BE49-F238E27FC236}">
                <a16:creationId xmlns:a16="http://schemas.microsoft.com/office/drawing/2014/main" id="{77F46C0D-DDBF-421C-9254-A9E5042D5514}"/>
              </a:ext>
            </a:extLst>
          </p:cNvPr>
          <p:cNvSpPr>
            <a:spLocks noGrp="1"/>
          </p:cNvSpPr>
          <p:nvPr>
            <p:ph type="ftr" sz="quarter" idx="11"/>
          </p:nvPr>
        </p:nvSpPr>
        <p:spPr/>
        <p:txBody>
          <a:bodyPr/>
          <a:lstStyle/>
          <a:p>
            <a:r>
              <a:rPr lang="en-GB"/>
              <a:t>SEC</a:t>
            </a:r>
          </a:p>
        </p:txBody>
      </p:sp>
    </p:spTree>
    <p:extLst>
      <p:ext uri="{BB962C8B-B14F-4D97-AF65-F5344CB8AC3E}">
        <p14:creationId xmlns:p14="http://schemas.microsoft.com/office/powerpoint/2010/main" val="102234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BB030-117A-49E4-9801-43301420CF6D}"/>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Spacy</a:t>
            </a:r>
          </a:p>
        </p:txBody>
      </p:sp>
      <p:sp>
        <p:nvSpPr>
          <p:cNvPr id="3" name="Content Placeholder 2">
            <a:extLst>
              <a:ext uri="{FF2B5EF4-FFF2-40B4-BE49-F238E27FC236}">
                <a16:creationId xmlns:a16="http://schemas.microsoft.com/office/drawing/2014/main" id="{33821CF8-1A7E-4E75-9437-DCC2F014FF38}"/>
              </a:ext>
            </a:extLst>
          </p:cNvPr>
          <p:cNvSpPr>
            <a:spLocks noGrp="1"/>
          </p:cNvSpPr>
          <p:nvPr>
            <p:ph idx="1"/>
          </p:nvPr>
        </p:nvSpPr>
        <p:spPr/>
        <p:txBody>
          <a:bodyPr>
            <a:normAutofit/>
          </a:bodyPr>
          <a:lstStyle/>
          <a:p>
            <a:r>
              <a:rPr lang="en-GB" sz="2000" dirty="0">
                <a:latin typeface="Times New Roman" panose="02020603050405020304" pitchFamily="18" charset="0"/>
                <a:cs typeface="Times New Roman" panose="02020603050405020304" pitchFamily="18" charset="0"/>
              </a:rPr>
              <a:t>Natural Language Processing library</a:t>
            </a:r>
          </a:p>
          <a:p>
            <a:r>
              <a:rPr lang="en-GB" sz="2000" dirty="0">
                <a:latin typeface="Times New Roman" panose="02020603050405020304" pitchFamily="18" charset="0"/>
                <a:cs typeface="Times New Roman" panose="02020603050405020304" pitchFamily="18" charset="0"/>
              </a:rPr>
              <a:t>Able to split text into tokens and recognise the “type” of a token – splitting them into nouns, adjectives etc.</a:t>
            </a:r>
          </a:p>
          <a:p>
            <a:r>
              <a:rPr lang="en-GB" sz="2000" dirty="0">
                <a:latin typeface="Times New Roman" panose="02020603050405020304" pitchFamily="18" charset="0"/>
                <a:cs typeface="Times New Roman" panose="02020603050405020304" pitchFamily="18" charset="0"/>
              </a:rPr>
              <a:t>Distinctly not a prebuilt chatbot library. Spacy only intends to be a framework for NLP centric projects (such as chatbots) to build from</a:t>
            </a:r>
          </a:p>
        </p:txBody>
      </p:sp>
      <p:sp>
        <p:nvSpPr>
          <p:cNvPr id="4" name="Footer Placeholder 3">
            <a:extLst>
              <a:ext uri="{FF2B5EF4-FFF2-40B4-BE49-F238E27FC236}">
                <a16:creationId xmlns:a16="http://schemas.microsoft.com/office/drawing/2014/main" id="{77F46C0D-DDBF-421C-9254-A9E5042D5514}"/>
              </a:ext>
            </a:extLst>
          </p:cNvPr>
          <p:cNvSpPr>
            <a:spLocks noGrp="1"/>
          </p:cNvSpPr>
          <p:nvPr>
            <p:ph type="ftr" sz="quarter" idx="11"/>
          </p:nvPr>
        </p:nvSpPr>
        <p:spPr/>
        <p:txBody>
          <a:bodyPr/>
          <a:lstStyle/>
          <a:p>
            <a:r>
              <a:rPr lang="en-GB"/>
              <a:t>SEC</a:t>
            </a:r>
          </a:p>
        </p:txBody>
      </p:sp>
    </p:spTree>
    <p:extLst>
      <p:ext uri="{BB962C8B-B14F-4D97-AF65-F5344CB8AC3E}">
        <p14:creationId xmlns:p14="http://schemas.microsoft.com/office/powerpoint/2010/main" val="1871911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1701AC4-590F-4E19-B56F-89C50A851D6E}"/>
              </a:ext>
            </a:extLst>
          </p:cNvPr>
          <p:cNvPicPr>
            <a:picLocks noChangeAspect="1"/>
          </p:cNvPicPr>
          <p:nvPr/>
        </p:nvPicPr>
        <p:blipFill>
          <a:blip r:embed="rId3"/>
          <a:stretch>
            <a:fillRect/>
          </a:stretch>
        </p:blipFill>
        <p:spPr>
          <a:xfrm>
            <a:off x="5681980" y="3088957"/>
            <a:ext cx="6191250" cy="2752725"/>
          </a:xfrm>
          <a:prstGeom prst="rect">
            <a:avLst/>
          </a:prstGeom>
        </p:spPr>
      </p:pic>
      <p:sp>
        <p:nvSpPr>
          <p:cNvPr id="2" name="Title 1">
            <a:extLst>
              <a:ext uri="{FF2B5EF4-FFF2-40B4-BE49-F238E27FC236}">
                <a16:creationId xmlns:a16="http://schemas.microsoft.com/office/drawing/2014/main" id="{771BB030-117A-49E4-9801-43301420CF6D}"/>
              </a:ext>
            </a:extLst>
          </p:cNvPr>
          <p:cNvSpPr>
            <a:spLocks noGrp="1"/>
          </p:cNvSpPr>
          <p:nvPr>
            <p:ph type="title"/>
          </p:nvPr>
        </p:nvSpPr>
        <p:spPr/>
        <p:txBody>
          <a:bodyPr>
            <a:normAutofit/>
          </a:bodyPr>
          <a:lstStyle/>
          <a:p>
            <a:r>
              <a:rPr lang="en-GB" sz="4000" dirty="0">
                <a:latin typeface="Times New Roman" panose="02020603050405020304" pitchFamily="18" charset="0"/>
                <a:cs typeface="Times New Roman" panose="02020603050405020304" pitchFamily="18" charset="0"/>
              </a:rPr>
              <a:t>“Doc” Objects</a:t>
            </a:r>
          </a:p>
        </p:txBody>
      </p:sp>
      <p:sp>
        <p:nvSpPr>
          <p:cNvPr id="3" name="Content Placeholder 2">
            <a:extLst>
              <a:ext uri="{FF2B5EF4-FFF2-40B4-BE49-F238E27FC236}">
                <a16:creationId xmlns:a16="http://schemas.microsoft.com/office/drawing/2014/main" id="{33821CF8-1A7E-4E75-9437-DCC2F014FF38}"/>
              </a:ext>
            </a:extLst>
          </p:cNvPr>
          <p:cNvSpPr>
            <a:spLocks noGrp="1"/>
          </p:cNvSpPr>
          <p:nvPr>
            <p:ph idx="1"/>
          </p:nvPr>
        </p:nvSpPr>
        <p:spPr>
          <a:xfrm>
            <a:off x="838200" y="1490344"/>
            <a:ext cx="9687560" cy="4351338"/>
          </a:xfrm>
        </p:spPr>
        <p:txBody>
          <a:bodyPr>
            <a:normAutofit/>
          </a:bodyPr>
          <a:lstStyle/>
          <a:p>
            <a:r>
              <a:rPr lang="en-GB" sz="2000" dirty="0">
                <a:latin typeface="Times New Roman" panose="02020603050405020304" pitchFamily="18" charset="0"/>
                <a:cs typeface="Times New Roman" panose="02020603050405020304" pitchFamily="18" charset="0"/>
              </a:rPr>
              <a:t>When parsing a string, Spacy will generate a “Doc” – a sequence of tokens</a:t>
            </a:r>
          </a:p>
          <a:p>
            <a:r>
              <a:rPr lang="en-GB" sz="2000" dirty="0">
                <a:latin typeface="Times New Roman" panose="02020603050405020304" pitchFamily="18" charset="0"/>
                <a:cs typeface="Times New Roman" panose="02020603050405020304" pitchFamily="18" charset="0"/>
              </a:rPr>
              <a:t>These Doc objects store a large amount of data pertaining to the contents of a token – its position, dependencies on other words etc.</a:t>
            </a:r>
          </a:p>
          <a:p>
            <a:r>
              <a:rPr lang="en-GB" sz="2000" dirty="0">
                <a:latin typeface="Times New Roman" panose="02020603050405020304" pitchFamily="18" charset="0"/>
                <a:cs typeface="Times New Roman" panose="02020603050405020304" pitchFamily="18" charset="0"/>
              </a:rPr>
              <a:t>These attributes are generated during training - allowing the Doc model to learn grammar rules and even identify nouns and their importance</a:t>
            </a:r>
          </a:p>
          <a:p>
            <a:r>
              <a:rPr lang="en-GB" sz="2000" dirty="0">
                <a:latin typeface="Times New Roman" panose="02020603050405020304" pitchFamily="18" charset="0"/>
                <a:cs typeface="Times New Roman" panose="02020603050405020304" pitchFamily="18" charset="0"/>
              </a:rPr>
              <a:t>After training, the doc tokens each store a vector of their personal data</a:t>
            </a:r>
          </a:p>
        </p:txBody>
      </p:sp>
      <p:sp>
        <p:nvSpPr>
          <p:cNvPr id="4" name="Footer Placeholder 3">
            <a:extLst>
              <a:ext uri="{FF2B5EF4-FFF2-40B4-BE49-F238E27FC236}">
                <a16:creationId xmlns:a16="http://schemas.microsoft.com/office/drawing/2014/main" id="{77F46C0D-DDBF-421C-9254-A9E5042D5514}"/>
              </a:ext>
            </a:extLst>
          </p:cNvPr>
          <p:cNvSpPr>
            <a:spLocks noGrp="1"/>
          </p:cNvSpPr>
          <p:nvPr>
            <p:ph type="ftr" sz="quarter" idx="11"/>
          </p:nvPr>
        </p:nvSpPr>
        <p:spPr/>
        <p:txBody>
          <a:bodyPr/>
          <a:lstStyle/>
          <a:p>
            <a:r>
              <a:rPr lang="en-GB" dirty="0"/>
              <a:t>SEC</a:t>
            </a:r>
          </a:p>
        </p:txBody>
      </p:sp>
    </p:spTree>
    <p:extLst>
      <p:ext uri="{BB962C8B-B14F-4D97-AF65-F5344CB8AC3E}">
        <p14:creationId xmlns:p14="http://schemas.microsoft.com/office/powerpoint/2010/main" val="3140336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BB030-117A-49E4-9801-43301420CF6D}"/>
              </a:ext>
            </a:extLst>
          </p:cNvPr>
          <p:cNvSpPr>
            <a:spLocks noGrp="1"/>
          </p:cNvSpPr>
          <p:nvPr>
            <p:ph type="title"/>
          </p:nvPr>
        </p:nvSpPr>
        <p:spPr/>
        <p:txBody>
          <a:bodyPr>
            <a:normAutofit/>
          </a:bodyPr>
          <a:lstStyle/>
          <a:p>
            <a:r>
              <a:rPr lang="en-GB" sz="4000" dirty="0">
                <a:latin typeface="Times New Roman" panose="02020603050405020304" pitchFamily="18" charset="0"/>
                <a:cs typeface="Times New Roman" panose="02020603050405020304" pitchFamily="18" charset="0"/>
              </a:rPr>
              <a:t>Spacy Similarity</a:t>
            </a:r>
          </a:p>
        </p:txBody>
      </p:sp>
      <p:sp>
        <p:nvSpPr>
          <p:cNvPr id="3" name="Content Placeholder 2">
            <a:extLst>
              <a:ext uri="{FF2B5EF4-FFF2-40B4-BE49-F238E27FC236}">
                <a16:creationId xmlns:a16="http://schemas.microsoft.com/office/drawing/2014/main" id="{33821CF8-1A7E-4E75-9437-DCC2F014FF38}"/>
              </a:ext>
            </a:extLst>
          </p:cNvPr>
          <p:cNvSpPr>
            <a:spLocks noGrp="1"/>
          </p:cNvSpPr>
          <p:nvPr>
            <p:ph idx="1"/>
          </p:nvPr>
        </p:nvSpPr>
        <p:spPr>
          <a:xfrm>
            <a:off x="838200" y="1825625"/>
            <a:ext cx="5715000" cy="4351338"/>
          </a:xfrm>
        </p:spPr>
        <p:txBody>
          <a:bodyPr>
            <a:normAutofit/>
          </a:bodyPr>
          <a:lstStyle/>
          <a:p>
            <a:r>
              <a:rPr lang="en-GB" sz="2000" dirty="0">
                <a:latin typeface="Times New Roman" panose="02020603050405020304" pitchFamily="18" charset="0"/>
                <a:cs typeface="Times New Roman" panose="02020603050405020304" pitchFamily="18" charset="0"/>
              </a:rPr>
              <a:t>Spacy includes a function called similarity – allowing the contents of one doc object to be compared against another</a:t>
            </a:r>
          </a:p>
          <a:p>
            <a:r>
              <a:rPr lang="en-GB" sz="2000" dirty="0">
                <a:latin typeface="Times New Roman" panose="02020603050405020304" pitchFamily="18" charset="0"/>
                <a:cs typeface="Times New Roman" panose="02020603050405020304" pitchFamily="18" charset="0"/>
              </a:rPr>
              <a:t>The similarity report uses the cosine similarity formula – effectively using the cosine of the “angle” between the two vectors as a representation of the similarity of two doc objects</a:t>
            </a:r>
          </a:p>
          <a:p>
            <a:r>
              <a:rPr lang="en-GB" sz="2000" dirty="0">
                <a:latin typeface="Times New Roman" panose="02020603050405020304" pitchFamily="18" charset="0"/>
                <a:cs typeface="Times New Roman" panose="02020603050405020304" pitchFamily="18" charset="0"/>
              </a:rPr>
              <a:t>Cosine similarity is meant to be used on a small scale – hence the spacy implementation uses the average of the similarity for each item in the doc object against the comparison doc object</a:t>
            </a:r>
          </a:p>
          <a:p>
            <a:endParaRPr lang="en-GB"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77F46C0D-DDBF-421C-9254-A9E5042D5514}"/>
              </a:ext>
            </a:extLst>
          </p:cNvPr>
          <p:cNvSpPr>
            <a:spLocks noGrp="1"/>
          </p:cNvSpPr>
          <p:nvPr>
            <p:ph type="ftr" sz="quarter" idx="11"/>
          </p:nvPr>
        </p:nvSpPr>
        <p:spPr/>
        <p:txBody>
          <a:bodyPr/>
          <a:lstStyle/>
          <a:p>
            <a:r>
              <a:rPr lang="en-GB" dirty="0"/>
              <a:t>SEC</a:t>
            </a:r>
          </a:p>
        </p:txBody>
      </p:sp>
      <p:pic>
        <p:nvPicPr>
          <p:cNvPr id="7" name="Picture 6">
            <a:extLst>
              <a:ext uri="{FF2B5EF4-FFF2-40B4-BE49-F238E27FC236}">
                <a16:creationId xmlns:a16="http://schemas.microsoft.com/office/drawing/2014/main" id="{CCC8676A-3DFB-4F0A-848D-7C951B69C88B}"/>
              </a:ext>
            </a:extLst>
          </p:cNvPr>
          <p:cNvPicPr>
            <a:picLocks noChangeAspect="1"/>
          </p:cNvPicPr>
          <p:nvPr/>
        </p:nvPicPr>
        <p:blipFill>
          <a:blip r:embed="rId3"/>
          <a:stretch>
            <a:fillRect/>
          </a:stretch>
        </p:blipFill>
        <p:spPr>
          <a:xfrm>
            <a:off x="6962617" y="1690688"/>
            <a:ext cx="4972050" cy="1057275"/>
          </a:xfrm>
          <a:prstGeom prst="rect">
            <a:avLst/>
          </a:prstGeom>
        </p:spPr>
      </p:pic>
      <p:pic>
        <p:nvPicPr>
          <p:cNvPr id="9" name="Picture 8">
            <a:extLst>
              <a:ext uri="{FF2B5EF4-FFF2-40B4-BE49-F238E27FC236}">
                <a16:creationId xmlns:a16="http://schemas.microsoft.com/office/drawing/2014/main" id="{521B754B-3DE4-4F63-B04A-9D81A60FB63B}"/>
              </a:ext>
            </a:extLst>
          </p:cNvPr>
          <p:cNvPicPr>
            <a:picLocks noChangeAspect="1"/>
          </p:cNvPicPr>
          <p:nvPr/>
        </p:nvPicPr>
        <p:blipFill>
          <a:blip r:embed="rId4"/>
          <a:stretch>
            <a:fillRect/>
          </a:stretch>
        </p:blipFill>
        <p:spPr>
          <a:xfrm>
            <a:off x="6891497" y="2927350"/>
            <a:ext cx="4809806" cy="2606675"/>
          </a:xfrm>
          <a:prstGeom prst="rect">
            <a:avLst/>
          </a:prstGeom>
        </p:spPr>
      </p:pic>
    </p:spTree>
    <p:extLst>
      <p:ext uri="{BB962C8B-B14F-4D97-AF65-F5344CB8AC3E}">
        <p14:creationId xmlns:p14="http://schemas.microsoft.com/office/powerpoint/2010/main" val="2309601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BB030-117A-49E4-9801-43301420CF6D}"/>
              </a:ext>
            </a:extLst>
          </p:cNvPr>
          <p:cNvSpPr>
            <a:spLocks noGrp="1"/>
          </p:cNvSpPr>
          <p:nvPr>
            <p:ph type="title"/>
          </p:nvPr>
        </p:nvSpPr>
        <p:spPr/>
        <p:txBody>
          <a:bodyPr>
            <a:normAutofit/>
          </a:bodyPr>
          <a:lstStyle/>
          <a:p>
            <a:r>
              <a:rPr lang="en-GB" sz="4000" dirty="0">
                <a:latin typeface="Times New Roman" panose="02020603050405020304" pitchFamily="18" charset="0"/>
                <a:cs typeface="Times New Roman" panose="02020603050405020304" pitchFamily="18" charset="0"/>
              </a:rPr>
              <a:t>Building a Simple Question Classifier in Spacy</a:t>
            </a:r>
          </a:p>
        </p:txBody>
      </p:sp>
      <p:sp>
        <p:nvSpPr>
          <p:cNvPr id="3" name="Content Placeholder 2">
            <a:extLst>
              <a:ext uri="{FF2B5EF4-FFF2-40B4-BE49-F238E27FC236}">
                <a16:creationId xmlns:a16="http://schemas.microsoft.com/office/drawing/2014/main" id="{33821CF8-1A7E-4E75-9437-DCC2F014FF38}"/>
              </a:ext>
            </a:extLst>
          </p:cNvPr>
          <p:cNvSpPr>
            <a:spLocks noGrp="1"/>
          </p:cNvSpPr>
          <p:nvPr>
            <p:ph idx="1"/>
          </p:nvPr>
        </p:nvSpPr>
        <p:spPr>
          <a:xfrm>
            <a:off x="838200" y="1690688"/>
            <a:ext cx="9890760" cy="4351338"/>
          </a:xfrm>
        </p:spPr>
        <p:txBody>
          <a:bodyPr>
            <a:normAutofit/>
          </a:bodyPr>
          <a:lstStyle/>
          <a:p>
            <a:r>
              <a:rPr lang="en-GB" sz="2000" dirty="0">
                <a:latin typeface="Times New Roman" panose="02020603050405020304" pitchFamily="18" charset="0"/>
                <a:cs typeface="Times New Roman" panose="02020603050405020304" pitchFamily="18" charset="0"/>
              </a:rPr>
              <a:t>By creating multiple doc files – each with its own topic area – and then training said file with questions relating to its assigned topic, a simple topic comparison can be created</a:t>
            </a:r>
          </a:p>
          <a:p>
            <a:r>
              <a:rPr lang="en-GB" sz="2000" dirty="0">
                <a:latin typeface="Times New Roman" panose="02020603050405020304" pitchFamily="18" charset="0"/>
                <a:cs typeface="Times New Roman" panose="02020603050405020304" pitchFamily="18" charset="0"/>
              </a:rPr>
              <a:t>When receiving an input, each model can be polled for its similarity score. The highest similarity score can then be interpreted as the expected topic area</a:t>
            </a:r>
          </a:p>
        </p:txBody>
      </p:sp>
      <p:sp>
        <p:nvSpPr>
          <p:cNvPr id="4" name="Footer Placeholder 3">
            <a:extLst>
              <a:ext uri="{FF2B5EF4-FFF2-40B4-BE49-F238E27FC236}">
                <a16:creationId xmlns:a16="http://schemas.microsoft.com/office/drawing/2014/main" id="{77F46C0D-DDBF-421C-9254-A9E5042D5514}"/>
              </a:ext>
            </a:extLst>
          </p:cNvPr>
          <p:cNvSpPr>
            <a:spLocks noGrp="1"/>
          </p:cNvSpPr>
          <p:nvPr>
            <p:ph type="ftr" sz="quarter" idx="11"/>
          </p:nvPr>
        </p:nvSpPr>
        <p:spPr/>
        <p:txBody>
          <a:bodyPr/>
          <a:lstStyle/>
          <a:p>
            <a:r>
              <a:rPr lang="en-GB" dirty="0"/>
              <a:t>SEC</a:t>
            </a:r>
          </a:p>
        </p:txBody>
      </p:sp>
      <p:pic>
        <p:nvPicPr>
          <p:cNvPr id="8" name="Picture 7" descr="Diagram&#10;&#10;Description automatically generated">
            <a:extLst>
              <a:ext uri="{FF2B5EF4-FFF2-40B4-BE49-F238E27FC236}">
                <a16:creationId xmlns:a16="http://schemas.microsoft.com/office/drawing/2014/main" id="{E5D1E160-27C3-419D-8F09-969C2A3213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9380" y="3194184"/>
            <a:ext cx="6248400" cy="3219996"/>
          </a:xfrm>
          <a:prstGeom prst="rect">
            <a:avLst/>
          </a:prstGeom>
        </p:spPr>
      </p:pic>
    </p:spTree>
    <p:extLst>
      <p:ext uri="{BB962C8B-B14F-4D97-AF65-F5344CB8AC3E}">
        <p14:creationId xmlns:p14="http://schemas.microsoft.com/office/powerpoint/2010/main" val="4116481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28E79-1E9E-424C-A6B7-3E3A1814FAA0}"/>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Simple Implementation</a:t>
            </a:r>
          </a:p>
        </p:txBody>
      </p:sp>
      <p:sp>
        <p:nvSpPr>
          <p:cNvPr id="4" name="Footer Placeholder 3">
            <a:extLst>
              <a:ext uri="{FF2B5EF4-FFF2-40B4-BE49-F238E27FC236}">
                <a16:creationId xmlns:a16="http://schemas.microsoft.com/office/drawing/2014/main" id="{161C8FD0-3C47-42BD-AAEA-0D666D8F1A16}"/>
              </a:ext>
            </a:extLst>
          </p:cNvPr>
          <p:cNvSpPr>
            <a:spLocks noGrp="1"/>
          </p:cNvSpPr>
          <p:nvPr>
            <p:ph type="ftr" sz="quarter" idx="11"/>
          </p:nvPr>
        </p:nvSpPr>
        <p:spPr/>
        <p:txBody>
          <a:bodyPr/>
          <a:lstStyle/>
          <a:p>
            <a:r>
              <a:rPr lang="en-GB"/>
              <a:t>SEC</a:t>
            </a:r>
          </a:p>
        </p:txBody>
      </p:sp>
      <p:pic>
        <p:nvPicPr>
          <p:cNvPr id="6" name="Picture 5">
            <a:extLst>
              <a:ext uri="{FF2B5EF4-FFF2-40B4-BE49-F238E27FC236}">
                <a16:creationId xmlns:a16="http://schemas.microsoft.com/office/drawing/2014/main" id="{541BFD7C-4583-4596-938A-BF98284287A4}"/>
              </a:ext>
            </a:extLst>
          </p:cNvPr>
          <p:cNvPicPr>
            <a:picLocks noChangeAspect="1"/>
          </p:cNvPicPr>
          <p:nvPr/>
        </p:nvPicPr>
        <p:blipFill>
          <a:blip r:embed="rId3"/>
          <a:stretch>
            <a:fillRect/>
          </a:stretch>
        </p:blipFill>
        <p:spPr>
          <a:xfrm>
            <a:off x="7764535" y="2595822"/>
            <a:ext cx="3717154" cy="463232"/>
          </a:xfrm>
          <a:prstGeom prst="rect">
            <a:avLst/>
          </a:prstGeom>
        </p:spPr>
      </p:pic>
      <p:pic>
        <p:nvPicPr>
          <p:cNvPr id="8" name="Picture 7">
            <a:extLst>
              <a:ext uri="{FF2B5EF4-FFF2-40B4-BE49-F238E27FC236}">
                <a16:creationId xmlns:a16="http://schemas.microsoft.com/office/drawing/2014/main" id="{FF886EE7-364F-4B82-A745-21C5E6A6EB9E}"/>
              </a:ext>
            </a:extLst>
          </p:cNvPr>
          <p:cNvPicPr>
            <a:picLocks noChangeAspect="1"/>
          </p:cNvPicPr>
          <p:nvPr/>
        </p:nvPicPr>
        <p:blipFill>
          <a:blip r:embed="rId4"/>
          <a:stretch>
            <a:fillRect/>
          </a:stretch>
        </p:blipFill>
        <p:spPr>
          <a:xfrm>
            <a:off x="7715572" y="3105750"/>
            <a:ext cx="3815080" cy="463996"/>
          </a:xfrm>
          <a:prstGeom prst="rect">
            <a:avLst/>
          </a:prstGeom>
        </p:spPr>
      </p:pic>
      <p:pic>
        <p:nvPicPr>
          <p:cNvPr id="10" name="Picture 9">
            <a:extLst>
              <a:ext uri="{FF2B5EF4-FFF2-40B4-BE49-F238E27FC236}">
                <a16:creationId xmlns:a16="http://schemas.microsoft.com/office/drawing/2014/main" id="{B15F14E3-1221-4FB7-8992-3277E55E301F}"/>
              </a:ext>
            </a:extLst>
          </p:cNvPr>
          <p:cNvPicPr>
            <a:picLocks noChangeAspect="1"/>
          </p:cNvPicPr>
          <p:nvPr/>
        </p:nvPicPr>
        <p:blipFill rotWithShape="1">
          <a:blip r:embed="rId5"/>
          <a:srcRect t="1" b="15094"/>
          <a:stretch/>
        </p:blipFill>
        <p:spPr>
          <a:xfrm>
            <a:off x="8377877" y="4606331"/>
            <a:ext cx="3152775" cy="428626"/>
          </a:xfrm>
          <a:prstGeom prst="rect">
            <a:avLst/>
          </a:prstGeom>
        </p:spPr>
      </p:pic>
      <p:pic>
        <p:nvPicPr>
          <p:cNvPr id="12" name="Picture 11">
            <a:extLst>
              <a:ext uri="{FF2B5EF4-FFF2-40B4-BE49-F238E27FC236}">
                <a16:creationId xmlns:a16="http://schemas.microsoft.com/office/drawing/2014/main" id="{899C8CCF-9B52-439F-BF9D-864C70F41360}"/>
              </a:ext>
            </a:extLst>
          </p:cNvPr>
          <p:cNvPicPr>
            <a:picLocks noChangeAspect="1"/>
          </p:cNvPicPr>
          <p:nvPr/>
        </p:nvPicPr>
        <p:blipFill>
          <a:blip r:embed="rId6"/>
          <a:stretch>
            <a:fillRect/>
          </a:stretch>
        </p:blipFill>
        <p:spPr>
          <a:xfrm>
            <a:off x="7561306" y="3699154"/>
            <a:ext cx="3969346" cy="530068"/>
          </a:xfrm>
          <a:prstGeom prst="rect">
            <a:avLst/>
          </a:prstGeom>
        </p:spPr>
      </p:pic>
      <p:pic>
        <p:nvPicPr>
          <p:cNvPr id="14" name="Picture 13">
            <a:extLst>
              <a:ext uri="{FF2B5EF4-FFF2-40B4-BE49-F238E27FC236}">
                <a16:creationId xmlns:a16="http://schemas.microsoft.com/office/drawing/2014/main" id="{407FDE1D-42DC-457A-A336-C1196488B04E}"/>
              </a:ext>
            </a:extLst>
          </p:cNvPr>
          <p:cNvPicPr>
            <a:picLocks noChangeAspect="1"/>
          </p:cNvPicPr>
          <p:nvPr/>
        </p:nvPicPr>
        <p:blipFill>
          <a:blip r:embed="rId7"/>
          <a:stretch>
            <a:fillRect/>
          </a:stretch>
        </p:blipFill>
        <p:spPr>
          <a:xfrm>
            <a:off x="8377876" y="5178162"/>
            <a:ext cx="3152775" cy="400050"/>
          </a:xfrm>
          <a:prstGeom prst="rect">
            <a:avLst/>
          </a:prstGeom>
        </p:spPr>
      </p:pic>
      <p:pic>
        <p:nvPicPr>
          <p:cNvPr id="16" name="Picture 15">
            <a:extLst>
              <a:ext uri="{FF2B5EF4-FFF2-40B4-BE49-F238E27FC236}">
                <a16:creationId xmlns:a16="http://schemas.microsoft.com/office/drawing/2014/main" id="{F17EF3CC-AB37-4AD4-83DE-04154ED4265A}"/>
              </a:ext>
            </a:extLst>
          </p:cNvPr>
          <p:cNvPicPr>
            <a:picLocks noChangeAspect="1"/>
          </p:cNvPicPr>
          <p:nvPr/>
        </p:nvPicPr>
        <p:blipFill>
          <a:blip r:embed="rId8"/>
          <a:stretch>
            <a:fillRect/>
          </a:stretch>
        </p:blipFill>
        <p:spPr>
          <a:xfrm>
            <a:off x="7545729" y="5678223"/>
            <a:ext cx="4000500" cy="428625"/>
          </a:xfrm>
          <a:prstGeom prst="rect">
            <a:avLst/>
          </a:prstGeom>
        </p:spPr>
      </p:pic>
      <p:sp>
        <p:nvSpPr>
          <p:cNvPr id="11" name="Content Placeholder 2">
            <a:extLst>
              <a:ext uri="{FF2B5EF4-FFF2-40B4-BE49-F238E27FC236}">
                <a16:creationId xmlns:a16="http://schemas.microsoft.com/office/drawing/2014/main" id="{E94E40E4-D13F-4075-BCD6-7895824B975E}"/>
              </a:ext>
            </a:extLst>
          </p:cNvPr>
          <p:cNvSpPr>
            <a:spLocks noGrp="1"/>
          </p:cNvSpPr>
          <p:nvPr>
            <p:ph idx="1"/>
          </p:nvPr>
        </p:nvSpPr>
        <p:spPr>
          <a:xfrm>
            <a:off x="838200" y="1690688"/>
            <a:ext cx="6243320" cy="4351338"/>
          </a:xfrm>
        </p:spPr>
        <p:txBody>
          <a:bodyPr>
            <a:normAutofit/>
          </a:bodyPr>
          <a:lstStyle/>
          <a:p>
            <a:r>
              <a:rPr lang="en-GB" sz="2000" dirty="0">
                <a:latin typeface="Times New Roman" panose="02020603050405020304" pitchFamily="18" charset="0"/>
                <a:cs typeface="Times New Roman" panose="02020603050405020304" pitchFamily="18" charset="0"/>
              </a:rPr>
              <a:t>For testing purposes, a model was produced using 30 questions, each categorised into “car” for purchasing a car, “maintenance” for repair questions, and “bike” for purchasing a bike</a:t>
            </a:r>
          </a:p>
          <a:p>
            <a:r>
              <a:rPr lang="en-GB" sz="2000" dirty="0">
                <a:latin typeface="Times New Roman" panose="02020603050405020304" pitchFamily="18" charset="0"/>
                <a:cs typeface="Times New Roman" panose="02020603050405020304" pitchFamily="18" charset="0"/>
              </a:rPr>
              <a:t>Said items were split evenly – 10 questions for each.</a:t>
            </a:r>
          </a:p>
          <a:p>
            <a:r>
              <a:rPr lang="en-GB" sz="2000" dirty="0">
                <a:latin typeface="Times New Roman" panose="02020603050405020304" pitchFamily="18" charset="0"/>
                <a:cs typeface="Times New Roman" panose="02020603050405020304" pitchFamily="18" charset="0"/>
              </a:rPr>
              <a:t>20% of the items, chosen randomly, were then selected as test data.</a:t>
            </a:r>
          </a:p>
          <a:p>
            <a:r>
              <a:rPr lang="en-GB" sz="2000" dirty="0">
                <a:latin typeface="Times New Roman" panose="02020603050405020304" pitchFamily="18" charset="0"/>
                <a:cs typeface="Times New Roman" panose="02020603050405020304" pitchFamily="18" charset="0"/>
              </a:rPr>
              <a:t>Accuracy was varied – sometimes reaching as low as 20%, sometimes reaching 100% for the test data</a:t>
            </a:r>
          </a:p>
          <a:p>
            <a:r>
              <a:rPr lang="en-GB" sz="2000" dirty="0">
                <a:latin typeface="Times New Roman" panose="02020603050405020304" pitchFamily="18" charset="0"/>
                <a:cs typeface="Times New Roman" panose="02020603050405020304" pitchFamily="18" charset="0"/>
              </a:rPr>
              <a:t>Tests using a simple input system proved that even in high accuracy models, the results were still inconsistent</a:t>
            </a:r>
          </a:p>
        </p:txBody>
      </p:sp>
      <p:pic>
        <p:nvPicPr>
          <p:cNvPr id="5" name="Picture 4">
            <a:extLst>
              <a:ext uri="{FF2B5EF4-FFF2-40B4-BE49-F238E27FC236}">
                <a16:creationId xmlns:a16="http://schemas.microsoft.com/office/drawing/2014/main" id="{F0AF9735-FC34-4E7A-A655-54AB0C297CE3}"/>
              </a:ext>
            </a:extLst>
          </p:cNvPr>
          <p:cNvPicPr>
            <a:picLocks noChangeAspect="1"/>
          </p:cNvPicPr>
          <p:nvPr/>
        </p:nvPicPr>
        <p:blipFill>
          <a:blip r:embed="rId9"/>
          <a:stretch>
            <a:fillRect/>
          </a:stretch>
        </p:blipFill>
        <p:spPr>
          <a:xfrm>
            <a:off x="9457372" y="1634012"/>
            <a:ext cx="2024317" cy="611664"/>
          </a:xfrm>
          <a:prstGeom prst="rect">
            <a:avLst/>
          </a:prstGeom>
        </p:spPr>
      </p:pic>
    </p:spTree>
    <p:extLst>
      <p:ext uri="{BB962C8B-B14F-4D97-AF65-F5344CB8AC3E}">
        <p14:creationId xmlns:p14="http://schemas.microsoft.com/office/powerpoint/2010/main" val="3009799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28E79-1E9E-424C-A6B7-3E3A1814FAA0}"/>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Extended Implementation</a:t>
            </a:r>
          </a:p>
        </p:txBody>
      </p:sp>
      <p:sp>
        <p:nvSpPr>
          <p:cNvPr id="4" name="Footer Placeholder 3">
            <a:extLst>
              <a:ext uri="{FF2B5EF4-FFF2-40B4-BE49-F238E27FC236}">
                <a16:creationId xmlns:a16="http://schemas.microsoft.com/office/drawing/2014/main" id="{161C8FD0-3C47-42BD-AAEA-0D666D8F1A16}"/>
              </a:ext>
            </a:extLst>
          </p:cNvPr>
          <p:cNvSpPr>
            <a:spLocks noGrp="1"/>
          </p:cNvSpPr>
          <p:nvPr>
            <p:ph type="ftr" sz="quarter" idx="11"/>
          </p:nvPr>
        </p:nvSpPr>
        <p:spPr/>
        <p:txBody>
          <a:bodyPr/>
          <a:lstStyle/>
          <a:p>
            <a:r>
              <a:rPr lang="en-GB"/>
              <a:t>SEC</a:t>
            </a:r>
          </a:p>
        </p:txBody>
      </p:sp>
      <p:sp>
        <p:nvSpPr>
          <p:cNvPr id="11" name="Content Placeholder 2">
            <a:extLst>
              <a:ext uri="{FF2B5EF4-FFF2-40B4-BE49-F238E27FC236}">
                <a16:creationId xmlns:a16="http://schemas.microsoft.com/office/drawing/2014/main" id="{E94E40E4-D13F-4075-BCD6-7895824B975E}"/>
              </a:ext>
            </a:extLst>
          </p:cNvPr>
          <p:cNvSpPr>
            <a:spLocks noGrp="1"/>
          </p:cNvSpPr>
          <p:nvPr>
            <p:ph idx="1"/>
          </p:nvPr>
        </p:nvSpPr>
        <p:spPr>
          <a:xfrm>
            <a:off x="838200" y="1690688"/>
            <a:ext cx="10515600" cy="4351338"/>
          </a:xfrm>
        </p:spPr>
        <p:txBody>
          <a:bodyPr>
            <a:normAutofit/>
          </a:bodyPr>
          <a:lstStyle/>
          <a:p>
            <a:r>
              <a:rPr lang="en-GB" sz="2000" dirty="0">
                <a:latin typeface="Times New Roman" panose="02020603050405020304" pitchFamily="18" charset="0"/>
                <a:cs typeface="Times New Roman" panose="02020603050405020304" pitchFamily="18" charset="0"/>
              </a:rPr>
              <a:t>The lack of training data in the previous test provided too little insight into the strength of spacy as a question classification tool</a:t>
            </a:r>
          </a:p>
          <a:p>
            <a:r>
              <a:rPr lang="en-GB" sz="2000" dirty="0">
                <a:latin typeface="Times New Roman" panose="02020603050405020304" pitchFamily="18" charset="0"/>
                <a:cs typeface="Times New Roman" panose="02020603050405020304" pitchFamily="18" charset="0"/>
              </a:rPr>
              <a:t>Using the twitter questions and answers database – trimmed to only include questions directed at @AppleSupport</a:t>
            </a:r>
          </a:p>
          <a:p>
            <a:r>
              <a:rPr lang="en-GB" sz="2000" dirty="0">
                <a:latin typeface="Times New Roman" panose="02020603050405020304" pitchFamily="18" charset="0"/>
                <a:cs typeface="Times New Roman" panose="02020603050405020304" pitchFamily="18" charset="0"/>
              </a:rPr>
              <a:t>1200 questions were manually categorised into 8 categories; questions about apps, complaints, hardware related questions, questions relating to apple accounts and services such as iCloud, operating system issues, network issues, questions about purchasing an apple product and questions that required a human response.</a:t>
            </a:r>
          </a:p>
          <a:p>
            <a:r>
              <a:rPr lang="en-GB" sz="2000" dirty="0">
                <a:latin typeface="Times New Roman" panose="02020603050405020304" pitchFamily="18" charset="0"/>
                <a:cs typeface="Times New Roman" panose="02020603050405020304" pitchFamily="18" charset="0"/>
              </a:rPr>
              <a:t>Due to this being a test of the library, little EDA or pre-processing was conducted.</a:t>
            </a:r>
          </a:p>
        </p:txBody>
      </p:sp>
    </p:spTree>
    <p:extLst>
      <p:ext uri="{BB962C8B-B14F-4D97-AF65-F5344CB8AC3E}">
        <p14:creationId xmlns:p14="http://schemas.microsoft.com/office/powerpoint/2010/main" val="1754584055"/>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468</TotalTime>
  <Words>1154</Words>
  <Application>Microsoft Office PowerPoint</Application>
  <PresentationFormat>Widescreen</PresentationFormat>
  <Paragraphs>96</Paragraphs>
  <Slides>16</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Custom Design</vt:lpstr>
      <vt:lpstr>Building a Python Customer-Service Chatbot</vt:lpstr>
      <vt:lpstr>Problem Analysis - Task &amp; Library Analysis</vt:lpstr>
      <vt:lpstr>Customer Service Chatbot</vt:lpstr>
      <vt:lpstr>Spacy</vt:lpstr>
      <vt:lpstr>“Doc” Objects</vt:lpstr>
      <vt:lpstr>Spacy Similarity</vt:lpstr>
      <vt:lpstr>Building a Simple Question Classifier in Spacy</vt:lpstr>
      <vt:lpstr>Simple Implementation</vt:lpstr>
      <vt:lpstr>Extended Implementation</vt:lpstr>
      <vt:lpstr>Extended Implementation - Results</vt:lpstr>
      <vt:lpstr>Critical Analysis – Averages Problem</vt:lpstr>
      <vt:lpstr>Critical Analysis – Testing Averages</vt:lpstr>
      <vt:lpstr>Problem Analysis - EDA</vt:lpstr>
      <vt:lpstr>Finding a Dataset</vt:lpstr>
      <vt:lpstr>Solution Development</vt:lpstr>
      <vt:lpstr>Evaluation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Python Chatbot</dc:title>
  <dc:creator>Jamie Gorman</dc:creator>
  <cp:lastModifiedBy>Jamie Gorman</cp:lastModifiedBy>
  <cp:revision>92</cp:revision>
  <dcterms:created xsi:type="dcterms:W3CDTF">2022-04-14T15:14:03Z</dcterms:created>
  <dcterms:modified xsi:type="dcterms:W3CDTF">2022-05-12T16:03:28Z</dcterms:modified>
</cp:coreProperties>
</file>