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56" r:id="rId2"/>
    <p:sldId id="271" r:id="rId3"/>
    <p:sldId id="272" r:id="rId4"/>
    <p:sldId id="260" r:id="rId5"/>
    <p:sldId id="261" r:id="rId6"/>
    <p:sldId id="264" r:id="rId7"/>
    <p:sldId id="262" r:id="rId8"/>
    <p:sldId id="281" r:id="rId9"/>
    <p:sldId id="263" r:id="rId10"/>
    <p:sldId id="265" r:id="rId11"/>
    <p:sldId id="266" r:id="rId12"/>
    <p:sldId id="268" r:id="rId13"/>
    <p:sldId id="269" r:id="rId14"/>
    <p:sldId id="283" r:id="rId15"/>
    <p:sldId id="284" r:id="rId16"/>
    <p:sldId id="273" r:id="rId17"/>
    <p:sldId id="276" r:id="rId18"/>
    <p:sldId id="277" r:id="rId19"/>
    <p:sldId id="278" r:id="rId20"/>
    <p:sldId id="285"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62"/>
            <p14:sldId id="281"/>
            <p14:sldId id="263"/>
            <p14:sldId id="265"/>
            <p14:sldId id="266"/>
            <p14:sldId id="268"/>
            <p14:sldId id="269"/>
            <p14:sldId id="283"/>
            <p14:sldId id="284"/>
            <p14:sldId id="273"/>
            <p14:sldId id="276"/>
            <p14:sldId id="277"/>
            <p14:sldId id="278"/>
            <p14:sldId id="285"/>
            <p14:sldId id="27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374" autoAdjust="0"/>
  </p:normalViewPr>
  <p:slideViewPr>
    <p:cSldViewPr snapToGrid="0">
      <p:cViewPr varScale="1">
        <p:scale>
          <a:sx n="94" d="100"/>
          <a:sy n="94" d="100"/>
        </p:scale>
        <p:origin x="119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14/05/2022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14/05/2022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71862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21222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19</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20</a:t>
            </a:fld>
            <a:endParaRPr lang="en-GB"/>
          </a:p>
        </p:txBody>
      </p:sp>
    </p:spTree>
    <p:extLst>
      <p:ext uri="{BB962C8B-B14F-4D97-AF65-F5344CB8AC3E}">
        <p14:creationId xmlns:p14="http://schemas.microsoft.com/office/powerpoint/2010/main" val="320422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22</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a:t>
            </a:r>
          </a:p>
          <a:p>
            <a:endParaRPr lang="en-GB" dirty="0"/>
          </a:p>
          <a:p>
            <a:r>
              <a:rPr lang="en-GB" dirty="0"/>
              <a:t>https://ijtre.com/images/scripts/2019060732.pdf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7</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14/05/2022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14/05/2022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14/05/2022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14/05/2022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14/05/2022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14/05/2022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14/05/2022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14/05/2022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14/05/2022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14/05/2022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14/05/2022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14/05/2022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19424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
        <p:nvSpPr>
          <p:cNvPr id="10" name="TextBox 9">
            <a:extLst>
              <a:ext uri="{FF2B5EF4-FFF2-40B4-BE49-F238E27FC236}">
                <a16:creationId xmlns:a16="http://schemas.microsoft.com/office/drawing/2014/main" id="{E523825E-3C9D-4694-8889-4C409C8AB1F1}"/>
              </a:ext>
            </a:extLst>
          </p:cNvPr>
          <p:cNvSpPr txBox="1"/>
          <p:nvPr/>
        </p:nvSpPr>
        <p:spPr>
          <a:xfrm>
            <a:off x="8398827" y="5507036"/>
            <a:ext cx="32715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100 iterations of the large (left) and small (right) trained models</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the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data were 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sp>
        <p:nvSpPr>
          <p:cNvPr id="8" name="TextBox 7">
            <a:extLst>
              <a:ext uri="{FF2B5EF4-FFF2-40B4-BE49-F238E27FC236}">
                <a16:creationId xmlns:a16="http://schemas.microsoft.com/office/drawing/2014/main" id="{55E9BF51-7823-402D-98BB-59E72C7002D5}"/>
              </a:ext>
            </a:extLst>
          </p:cNvPr>
          <p:cNvSpPr txBox="1"/>
          <p:nvPr/>
        </p:nvSpPr>
        <p:spPr>
          <a:xfrm>
            <a:off x="8153400" y="5212417"/>
            <a:ext cx="37033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Percent accuracy (Y-axis) against the decimal proportion of the data given as training data (X-axis)</a:t>
            </a:r>
          </a:p>
        </p:txBody>
      </p:sp>
      <p:pic>
        <p:nvPicPr>
          <p:cNvPr id="6" name="Picture 5">
            <a:extLst>
              <a:ext uri="{FF2B5EF4-FFF2-40B4-BE49-F238E27FC236}">
                <a16:creationId xmlns:a16="http://schemas.microsoft.com/office/drawing/2014/main" id="{73E9B1F8-C503-44E4-8DF7-3D51B0817A50}"/>
              </a:ext>
            </a:extLst>
          </p:cNvPr>
          <p:cNvPicPr>
            <a:picLocks noChangeAspect="1"/>
          </p:cNvPicPr>
          <p:nvPr/>
        </p:nvPicPr>
        <p:blipFill>
          <a:blip r:embed="rId3"/>
          <a:stretch>
            <a:fillRect/>
          </a:stretch>
        </p:blipFill>
        <p:spPr>
          <a:xfrm>
            <a:off x="7750089" y="2174240"/>
            <a:ext cx="4313324" cy="3038177"/>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103886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As the model is retrieval-based, all the possible responses must be predetermined. </a:t>
            </a:r>
          </a:p>
          <a:p>
            <a:r>
              <a:rPr lang="en-GB" sz="2000" dirty="0">
                <a:latin typeface="Times New Roman" panose="02020603050405020304" pitchFamily="18" charset="0"/>
                <a:cs typeface="Times New Roman" panose="02020603050405020304" pitchFamily="18" charset="0"/>
              </a:rPr>
              <a:t>To match each topic with a single response, while technically completing the objective, would make the model seem robotic and stiff – while also making any incorrect predictions seem worse.</a:t>
            </a:r>
          </a:p>
          <a:p>
            <a:r>
              <a:rPr lang="en-GB" sz="2000" dirty="0">
                <a:latin typeface="Times New Roman" panose="02020603050405020304" pitchFamily="18" charset="0"/>
                <a:cs typeface="Times New Roman" panose="02020603050405020304" pitchFamily="18" charset="0"/>
              </a:rPr>
              <a:t>This is alleviated by the use of the </a:t>
            </a:r>
            <a:r>
              <a:rPr lang="en-GB" sz="2000" b="1" dirty="0">
                <a:latin typeface="Times New Roman" panose="02020603050405020304" pitchFamily="18" charset="0"/>
                <a:cs typeface="Times New Roman" panose="02020603050405020304" pitchFamily="18" charset="0"/>
              </a:rPr>
              <a:t>SpacyTextBlob</a:t>
            </a:r>
            <a:r>
              <a:rPr lang="en-GB" sz="2000" dirty="0">
                <a:latin typeface="Times New Roman" panose="02020603050405020304" pitchFamily="18" charset="0"/>
                <a:cs typeface="Times New Roman" panose="02020603050405020304" pitchFamily="18" charset="0"/>
              </a:rPr>
              <a:t> library. By adding the contents of this library to the NLP pipeline, the model can be trained to recognise the polarity and objectivity of an input.</a:t>
            </a:r>
          </a:p>
          <a:p>
            <a:r>
              <a:rPr lang="en-GB" sz="2000" dirty="0">
                <a:latin typeface="Times New Roman" panose="02020603050405020304" pitchFamily="18" charset="0"/>
                <a:cs typeface="Times New Roman" panose="02020603050405020304" pitchFamily="18" charset="0"/>
              </a:rPr>
              <a:t>Polarity refers to the sentiment of an input – how positive or negative it is.</a:t>
            </a:r>
          </a:p>
          <a:p>
            <a:r>
              <a:rPr lang="en-GB" sz="2000" dirty="0">
                <a:latin typeface="Times New Roman" panose="02020603050405020304" pitchFamily="18" charset="0"/>
                <a:cs typeface="Times New Roman" panose="02020603050405020304" pitchFamily="18" charset="0"/>
              </a:rPr>
              <a:t>Objectivity refers to how personalised the input is – distinguishing between personal and general questions.</a:t>
            </a:r>
          </a:p>
        </p:txBody>
      </p:sp>
    </p:spTree>
    <p:extLst>
      <p:ext uri="{BB962C8B-B14F-4D97-AF65-F5344CB8AC3E}">
        <p14:creationId xmlns:p14="http://schemas.microsoft.com/office/powerpoint/2010/main" val="137164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 (Cont.)</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7"/>
            <a:ext cx="6456680" cy="4517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Times New Roman" panose="02020603050405020304" pitchFamily="18" charset="0"/>
                <a:cs typeface="Times New Roman" panose="02020603050405020304" pitchFamily="18" charset="0"/>
              </a:rPr>
              <a:t>We can use these metrics to expand the “humanity” of the model – granting it the ability to recognise the prose of an input and choose the appropriate response. </a:t>
            </a:r>
          </a:p>
          <a:p>
            <a:pPr marL="0" indent="0">
              <a:buNone/>
            </a:pPr>
            <a:r>
              <a:rPr lang="en-GB" sz="1800" dirty="0">
                <a:latin typeface="Times New Roman" panose="02020603050405020304" pitchFamily="18" charset="0"/>
                <a:cs typeface="Times New Roman" panose="02020603050405020304" pitchFamily="18" charset="0"/>
              </a:rPr>
              <a:t>By first evaluating the topic of the question, then the polarity and objectivity, we can construct a sentence (As seen in the diagram)</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For example, the input “I'm sad that my internet is not working” would be classified as a “</a:t>
            </a:r>
            <a:r>
              <a:rPr lang="en-GB" sz="1800" b="1" dirty="0">
                <a:latin typeface="Times New Roman" panose="02020603050405020304" pitchFamily="18" charset="0"/>
                <a:cs typeface="Times New Roman" panose="02020603050405020304" pitchFamily="18" charset="0"/>
              </a:rPr>
              <a:t>Sad</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Subjective</a:t>
            </a:r>
            <a:r>
              <a:rPr lang="en-GB" sz="1800" dirty="0">
                <a:latin typeface="Times New Roman" panose="02020603050405020304" pitchFamily="18" charset="0"/>
                <a:cs typeface="Times New Roman" panose="02020603050405020304" pitchFamily="18" charset="0"/>
              </a:rPr>
              <a:t>” input, granting the personalised response:</a:t>
            </a:r>
            <a:endParaRPr lang="en-GB" sz="1800" i="1" dirty="0">
              <a:latin typeface="Times New Roman" panose="02020603050405020304" pitchFamily="18" charset="0"/>
              <a:cs typeface="Times New Roman" panose="02020603050405020304" pitchFamily="18" charset="0"/>
            </a:endParaRPr>
          </a:p>
          <a:p>
            <a:pPr marL="0" indent="0">
              <a:buNone/>
            </a:pPr>
            <a:r>
              <a:rPr lang="en-GB" sz="1800" i="1" dirty="0">
                <a:latin typeface="Times New Roman" panose="02020603050405020304" pitchFamily="18" charset="0"/>
                <a:cs typeface="Times New Roman" panose="02020603050405020304" pitchFamily="18" charset="0"/>
              </a:rPr>
              <a:t>“I’m sorry to hear you are having problems. If you are having a problem with your network you can speak with a support technician at [URL]”</a:t>
            </a:r>
          </a:p>
        </p:txBody>
      </p:sp>
      <p:pic>
        <p:nvPicPr>
          <p:cNvPr id="5" name="Picture 4" descr="Table&#10;&#10;Description automatically generated">
            <a:extLst>
              <a:ext uri="{FF2B5EF4-FFF2-40B4-BE49-F238E27FC236}">
                <a16:creationId xmlns:a16="http://schemas.microsoft.com/office/drawing/2014/main" id="{698E2C8D-EBAB-4859-A2B0-0E092DFB2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162" y="1568767"/>
            <a:ext cx="3722638" cy="4404995"/>
          </a:xfrm>
          <a:prstGeom prst="rect">
            <a:avLst/>
          </a:prstGeom>
        </p:spPr>
      </p:pic>
    </p:spTree>
    <p:extLst>
      <p:ext uri="{BB962C8B-B14F-4D97-AF65-F5344CB8AC3E}">
        <p14:creationId xmlns:p14="http://schemas.microsoft.com/office/powerpoint/2010/main" val="147227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Tree>
    <p:extLst>
      <p:ext uri="{BB962C8B-B14F-4D97-AF65-F5344CB8AC3E}">
        <p14:creationId xmlns:p14="http://schemas.microsoft.com/office/powerpoint/2010/main" val="29351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seven topics - bankruptcy, taxes, stocks, </a:t>
            </a:r>
            <a:r>
              <a:rPr lang="en-GB" sz="2000">
                <a:latin typeface="Times New Roman" panose="02020603050405020304" pitchFamily="18" charset="0"/>
                <a:cs typeface="Times New Roman" panose="02020603050405020304" pitchFamily="18" charset="0"/>
              </a:rPr>
              <a:t>loans, pensions</a:t>
            </a:r>
            <a:r>
              <a:rPr lang="en-GB" sz="2000" dirty="0">
                <a:latin typeface="Times New Roman" panose="02020603050405020304" pitchFamily="18" charset="0"/>
                <a:cs typeface="Times New Roman" panose="02020603050405020304" pitchFamily="18" charset="0"/>
              </a:rPr>
              <a:t>,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Pre-Processing &amp; Feature Selection</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629400" cy="4344352"/>
          </a:xfrm>
        </p:spPr>
        <p:txBody>
          <a:bodyPr>
            <a:normAutofit/>
          </a:bodyPr>
          <a:lstStyle/>
          <a:p>
            <a:r>
              <a:rPr lang="en-GB" sz="2000" dirty="0">
                <a:latin typeface="Times New Roman" panose="02020603050405020304" pitchFamily="18" charset="0"/>
                <a:cs typeface="Times New Roman" panose="02020603050405020304" pitchFamily="18" charset="0"/>
              </a:rPr>
              <a:t>Removed all data except the tag used in the API query and the text – as the other data (such as date of posting) is entirely irrelevant to the task</a:t>
            </a:r>
          </a:p>
          <a:p>
            <a:r>
              <a:rPr lang="en-GB" sz="2000" dirty="0">
                <a:latin typeface="Times New Roman" panose="02020603050405020304" pitchFamily="18" charset="0"/>
                <a:cs typeface="Times New Roman" panose="02020603050405020304" pitchFamily="18" charset="0"/>
              </a:rPr>
              <a:t>Manually removed invalid data from the downloaded set – including non-ascii characters</a:t>
            </a:r>
          </a:p>
          <a:p>
            <a:r>
              <a:rPr lang="en-GB" sz="2000" dirty="0">
                <a:latin typeface="Times New Roman" panose="02020603050405020304" pitchFamily="18" charset="0"/>
                <a:cs typeface="Times New Roman" panose="02020603050405020304" pitchFamily="18" charset="0"/>
              </a:rPr>
              <a:t>Used Spacy’s tokenizer to filter out all the “stop words” – words that are excessively common and can bias results if not removed – from inputs, training and testing data. This same process was also used to filter out all punctuation. In effect, this removes all but the key words from a sentence, making it easier to compare data.</a:t>
            </a:r>
          </a:p>
          <a:p>
            <a:r>
              <a:rPr lang="en-GB" sz="2000" dirty="0">
                <a:latin typeface="Times New Roman" panose="02020603050405020304" pitchFamily="18" charset="0"/>
                <a:cs typeface="Times New Roman" panose="02020603050405020304" pitchFamily="18" charset="0"/>
              </a:rPr>
              <a:t>This improved accuracy by roughly 3% when compared to unsanitized tests</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9" name="TextBox 8">
            <a:extLst>
              <a:ext uri="{FF2B5EF4-FFF2-40B4-BE49-F238E27FC236}">
                <a16:creationId xmlns:a16="http://schemas.microsoft.com/office/drawing/2014/main" id="{B8AD7E0A-E66D-4C50-BADB-1C2EA83D08E4}"/>
              </a:ext>
            </a:extLst>
          </p:cNvPr>
          <p:cNvSpPr txBox="1"/>
          <p:nvPr/>
        </p:nvSpPr>
        <p:spPr>
          <a:xfrm>
            <a:off x="8239760" y="5162550"/>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of the unsanitized and pre-processed models. </a:t>
            </a:r>
          </a:p>
        </p:txBody>
      </p:sp>
      <p:pic>
        <p:nvPicPr>
          <p:cNvPr id="11" name="Picture 10">
            <a:extLst>
              <a:ext uri="{FF2B5EF4-FFF2-40B4-BE49-F238E27FC236}">
                <a16:creationId xmlns:a16="http://schemas.microsoft.com/office/drawing/2014/main" id="{55DADAC5-987D-4195-9DC8-AFD225BC674F}"/>
              </a:ext>
            </a:extLst>
          </p:cNvPr>
          <p:cNvPicPr>
            <a:picLocks noChangeAspect="1"/>
          </p:cNvPicPr>
          <p:nvPr/>
        </p:nvPicPr>
        <p:blipFill>
          <a:blip r:embed="rId3"/>
          <a:stretch>
            <a:fillRect/>
          </a:stretch>
        </p:blipFill>
        <p:spPr>
          <a:xfrm>
            <a:off x="8022907" y="1690688"/>
            <a:ext cx="3705225" cy="3467100"/>
          </a:xfrm>
          <a:prstGeom prst="rect">
            <a:avLst/>
          </a:prstGeom>
        </p:spPr>
      </p:pic>
    </p:spTree>
    <p:extLst>
      <p:ext uri="{BB962C8B-B14F-4D97-AF65-F5344CB8AC3E}">
        <p14:creationId xmlns:p14="http://schemas.microsoft.com/office/powerpoint/2010/main" val="42109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Question Accuracy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a:xfrm>
            <a:off x="4033520" y="6318164"/>
            <a:ext cx="4114800" cy="365125"/>
          </a:xfrm>
        </p:spPr>
        <p:txBody>
          <a:bodyPr/>
          <a:lstStyle/>
          <a:p>
            <a:r>
              <a:rPr lang="en-GB" dirty="0"/>
              <a:t>Evaluation</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534643"/>
            <a:ext cx="7035800" cy="1892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latin typeface="Times New Roman" panose="02020603050405020304" pitchFamily="18" charset="0"/>
                <a:cs typeface="Times New Roman" panose="02020603050405020304" pitchFamily="18" charset="0"/>
              </a:rPr>
              <a:t>Provided with a 70/30 training/test split and tested with 100 different permutations</a:t>
            </a:r>
          </a:p>
          <a:p>
            <a:r>
              <a:rPr lang="en-GB" sz="1600" dirty="0">
                <a:latin typeface="Times New Roman" panose="02020603050405020304" pitchFamily="18" charset="0"/>
                <a:cs typeface="Times New Roman" panose="02020603050405020304" pitchFamily="18" charset="0"/>
              </a:rPr>
              <a:t>Results consistently averaged 72.5% accuracy</a:t>
            </a:r>
          </a:p>
          <a:p>
            <a:r>
              <a:rPr lang="en-GB" sz="16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often still receive a high similarity score to a topic.</a:t>
            </a:r>
          </a:p>
        </p:txBody>
      </p:sp>
      <p:sp>
        <p:nvSpPr>
          <p:cNvPr id="3" name="TextBox 2">
            <a:extLst>
              <a:ext uri="{FF2B5EF4-FFF2-40B4-BE49-F238E27FC236}">
                <a16:creationId xmlns:a16="http://schemas.microsoft.com/office/drawing/2014/main" id="{29FC669D-D1D9-48B5-869A-067B002A60D0}"/>
              </a:ext>
            </a:extLst>
          </p:cNvPr>
          <p:cNvSpPr txBox="1"/>
          <p:nvPr/>
        </p:nvSpPr>
        <p:spPr>
          <a:xfrm>
            <a:off x="8906920" y="3392810"/>
            <a:ext cx="2929478"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one hundred iterations of the model</a:t>
            </a:r>
          </a:p>
        </p:txBody>
      </p:sp>
      <p:pic>
        <p:nvPicPr>
          <p:cNvPr id="6" name="Picture 5">
            <a:extLst>
              <a:ext uri="{FF2B5EF4-FFF2-40B4-BE49-F238E27FC236}">
                <a16:creationId xmlns:a16="http://schemas.microsoft.com/office/drawing/2014/main" id="{588DB62C-FE44-46D4-8051-934F0533E949}"/>
              </a:ext>
            </a:extLst>
          </p:cNvPr>
          <p:cNvPicPr>
            <a:picLocks noChangeAspect="1"/>
          </p:cNvPicPr>
          <p:nvPr/>
        </p:nvPicPr>
        <p:blipFill>
          <a:blip r:embed="rId3"/>
          <a:stretch>
            <a:fillRect/>
          </a:stretch>
        </p:blipFill>
        <p:spPr>
          <a:xfrm>
            <a:off x="838200" y="3306502"/>
            <a:ext cx="7315200" cy="695836"/>
          </a:xfrm>
          <a:prstGeom prst="rect">
            <a:avLst/>
          </a:prstGeom>
        </p:spPr>
      </p:pic>
      <p:pic>
        <p:nvPicPr>
          <p:cNvPr id="12" name="Picture 11">
            <a:extLst>
              <a:ext uri="{FF2B5EF4-FFF2-40B4-BE49-F238E27FC236}">
                <a16:creationId xmlns:a16="http://schemas.microsoft.com/office/drawing/2014/main" id="{67667A0A-AB45-49CE-9060-B11475C05D88}"/>
              </a:ext>
            </a:extLst>
          </p:cNvPr>
          <p:cNvPicPr>
            <a:picLocks noChangeAspect="1"/>
          </p:cNvPicPr>
          <p:nvPr/>
        </p:nvPicPr>
        <p:blipFill>
          <a:blip r:embed="rId4"/>
          <a:stretch>
            <a:fillRect/>
          </a:stretch>
        </p:blipFill>
        <p:spPr>
          <a:xfrm>
            <a:off x="1754025" y="4475674"/>
            <a:ext cx="5400675" cy="657225"/>
          </a:xfrm>
          <a:prstGeom prst="rect">
            <a:avLst/>
          </a:prstGeom>
        </p:spPr>
      </p:pic>
      <p:sp>
        <p:nvSpPr>
          <p:cNvPr id="13" name="TextBox 12">
            <a:extLst>
              <a:ext uri="{FF2B5EF4-FFF2-40B4-BE49-F238E27FC236}">
                <a16:creationId xmlns:a16="http://schemas.microsoft.com/office/drawing/2014/main" id="{83D7B96C-F394-42DC-B653-55825F89F550}"/>
              </a:ext>
            </a:extLst>
          </p:cNvPr>
          <p:cNvSpPr txBox="1"/>
          <p:nvPr/>
        </p:nvSpPr>
        <p:spPr>
          <a:xfrm>
            <a:off x="838201" y="3995330"/>
            <a:ext cx="7315199" cy="307777"/>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expected input being classified as a happy objective question about real estate</a:t>
            </a:r>
          </a:p>
        </p:txBody>
      </p:sp>
      <p:sp>
        <p:nvSpPr>
          <p:cNvPr id="14" name="TextBox 13">
            <a:extLst>
              <a:ext uri="{FF2B5EF4-FFF2-40B4-BE49-F238E27FC236}">
                <a16:creationId xmlns:a16="http://schemas.microsoft.com/office/drawing/2014/main" id="{80555A58-0E08-49BB-9CA5-038A00F6D627}"/>
              </a:ext>
            </a:extLst>
          </p:cNvPr>
          <p:cNvSpPr txBox="1"/>
          <p:nvPr/>
        </p:nvSpPr>
        <p:spPr>
          <a:xfrm>
            <a:off x="1754025" y="5132899"/>
            <a:ext cx="5400675" cy="523220"/>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unexpected input being classified as a neutral subjective question about stocks</a:t>
            </a:r>
          </a:p>
        </p:txBody>
      </p:sp>
      <p:pic>
        <p:nvPicPr>
          <p:cNvPr id="7" name="Picture 6">
            <a:extLst>
              <a:ext uri="{FF2B5EF4-FFF2-40B4-BE49-F238E27FC236}">
                <a16:creationId xmlns:a16="http://schemas.microsoft.com/office/drawing/2014/main" id="{F9522C53-0D99-4471-9E1A-EC319ADA14D9}"/>
              </a:ext>
            </a:extLst>
          </p:cNvPr>
          <p:cNvPicPr>
            <a:picLocks noChangeAspect="1"/>
          </p:cNvPicPr>
          <p:nvPr/>
        </p:nvPicPr>
        <p:blipFill>
          <a:blip r:embed="rId5"/>
          <a:stretch>
            <a:fillRect/>
          </a:stretch>
        </p:blipFill>
        <p:spPr>
          <a:xfrm>
            <a:off x="8906920" y="808165"/>
            <a:ext cx="2929478" cy="2619120"/>
          </a:xfrm>
          <a:prstGeom prst="rect">
            <a:avLst/>
          </a:prstGeom>
        </p:spPr>
      </p:pic>
      <p:pic>
        <p:nvPicPr>
          <p:cNvPr id="8" name="Picture 7">
            <a:extLst>
              <a:ext uri="{FF2B5EF4-FFF2-40B4-BE49-F238E27FC236}">
                <a16:creationId xmlns:a16="http://schemas.microsoft.com/office/drawing/2014/main" id="{E833F5EF-C98A-4FFD-88CC-1AB1E122E1A8}"/>
              </a:ext>
            </a:extLst>
          </p:cNvPr>
          <p:cNvPicPr>
            <a:picLocks noChangeAspect="1"/>
          </p:cNvPicPr>
          <p:nvPr/>
        </p:nvPicPr>
        <p:blipFill>
          <a:blip r:embed="rId6"/>
          <a:stretch>
            <a:fillRect/>
          </a:stretch>
        </p:blipFill>
        <p:spPr>
          <a:xfrm>
            <a:off x="8521698" y="3995330"/>
            <a:ext cx="3314700" cy="1809750"/>
          </a:xfrm>
          <a:prstGeom prst="rect">
            <a:avLst/>
          </a:prstGeom>
        </p:spPr>
      </p:pic>
      <p:sp>
        <p:nvSpPr>
          <p:cNvPr id="15" name="TextBox 14">
            <a:extLst>
              <a:ext uri="{FF2B5EF4-FFF2-40B4-BE49-F238E27FC236}">
                <a16:creationId xmlns:a16="http://schemas.microsoft.com/office/drawing/2014/main" id="{61D6624B-0115-4A51-846D-333AAAE52A42}"/>
              </a:ext>
            </a:extLst>
          </p:cNvPr>
          <p:cNvSpPr txBox="1"/>
          <p:nvPr/>
        </p:nvSpPr>
        <p:spPr>
          <a:xfrm>
            <a:off x="8906920" y="5750320"/>
            <a:ext cx="2929478"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between the first and second guesses of the model</a:t>
            </a:r>
          </a:p>
        </p:txBody>
      </p:sp>
    </p:spTree>
    <p:extLst>
      <p:ext uri="{BB962C8B-B14F-4D97-AF65-F5344CB8AC3E}">
        <p14:creationId xmlns:p14="http://schemas.microsoft.com/office/powerpoint/2010/main" val="414613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6690360" cy="4351338"/>
          </a:xfrm>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1026" name="Picture 2" descr="DESIGNING SMART AGENT BASED USING RETRIEVAL MODEL">
            <a:extLst>
              <a:ext uri="{FF2B5EF4-FFF2-40B4-BE49-F238E27FC236}">
                <a16:creationId xmlns:a16="http://schemas.microsoft.com/office/drawing/2014/main" id="{3AE913E6-E2C3-4B24-88FF-25872AD3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95" y="2306321"/>
            <a:ext cx="3838250" cy="243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Library -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706120" y="1690688"/>
            <a:ext cx="10647680" cy="2332672"/>
          </a:xfrm>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Built as a framework to construct other projects upon, including chatbots</a:t>
            </a:r>
          </a:p>
          <a:p>
            <a:r>
              <a:rPr lang="en-GB" sz="2000" dirty="0">
                <a:latin typeface="Times New Roman" panose="02020603050405020304" pitchFamily="18" charset="0"/>
                <a:cs typeface="Times New Roman" panose="02020603050405020304" pitchFamily="18" charset="0"/>
              </a:rPr>
              <a:t>Other chatbots and chatbot libraries (such as chatterbot) are dependent on spacy – demonstrating it is applicable for this field </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1026" name="Picture 2" descr="spaCy - Wikipedia">
            <a:extLst>
              <a:ext uri="{FF2B5EF4-FFF2-40B4-BE49-F238E27FC236}">
                <a16:creationId xmlns:a16="http://schemas.microsoft.com/office/drawing/2014/main" id="{508D13BA-CB8D-4F6A-9E03-0319F367F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60" y="149410"/>
            <a:ext cx="4937760" cy="17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
        <p:nvSpPr>
          <p:cNvPr id="8" name="TextBox 7">
            <a:extLst>
              <a:ext uri="{FF2B5EF4-FFF2-40B4-BE49-F238E27FC236}">
                <a16:creationId xmlns:a16="http://schemas.microsoft.com/office/drawing/2014/main" id="{28883715-5D5E-4A38-8D3C-CBB303AE2144}"/>
              </a:ext>
            </a:extLst>
          </p:cNvPr>
          <p:cNvSpPr txBox="1"/>
          <p:nvPr/>
        </p:nvSpPr>
        <p:spPr>
          <a:xfrm>
            <a:off x="7371080" y="2443332"/>
            <a:ext cx="3271520" cy="253916"/>
          </a:xfrm>
          <a:prstGeom prst="rect">
            <a:avLst/>
          </a:prstGeom>
          <a:noFill/>
        </p:spPr>
        <p:txBody>
          <a:bodyPr wrap="square" rtlCol="0">
            <a:spAutoFit/>
          </a:bodyPr>
          <a:lstStyle/>
          <a:p>
            <a:r>
              <a:rPr lang="en-GB" sz="1050" dirty="0"/>
              <a:t>https://en.wikipedia.org/wiki/Cosine_similarity</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5E15B0-ECC9-4EFE-A62C-F10757B84BDB}"/>
              </a:ext>
            </a:extLst>
          </p:cNvPr>
          <p:cNvSpPr txBox="1"/>
          <p:nvPr/>
        </p:nvSpPr>
        <p:spPr>
          <a:xfrm>
            <a:off x="7919720" y="5518553"/>
            <a:ext cx="3271520" cy="338554"/>
          </a:xfrm>
          <a:prstGeom prst="rect">
            <a:avLst/>
          </a:prstGeom>
          <a:noFill/>
        </p:spPr>
        <p:txBody>
          <a:bodyPr wrap="square" rtlCol="0">
            <a:spAutoFit/>
          </a:bodyPr>
          <a:lstStyle/>
          <a:p>
            <a:r>
              <a:rPr lang="en-GB" sz="800" dirty="0"/>
              <a:t>https://datascience-enthusiast.com/DL/Operations_on_word_vectors.html</a:t>
            </a:r>
          </a:p>
        </p:txBody>
      </p:sp>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a:xfrm>
            <a:off x="838200" y="330632"/>
            <a:ext cx="10515600" cy="1325563"/>
          </a:xfrm>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1636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7066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3"/>
          <a:stretch>
            <a:fillRect/>
          </a:stretch>
        </p:blipFill>
        <p:spPr>
          <a:xfrm>
            <a:off x="8518243" y="1693783"/>
            <a:ext cx="2024317" cy="611664"/>
          </a:xfrm>
          <a:prstGeom prst="rect">
            <a:avLst/>
          </a:prstGeom>
        </p:spPr>
      </p:pic>
      <p:pic>
        <p:nvPicPr>
          <p:cNvPr id="7" name="Picture 6">
            <a:extLst>
              <a:ext uri="{FF2B5EF4-FFF2-40B4-BE49-F238E27FC236}">
                <a16:creationId xmlns:a16="http://schemas.microsoft.com/office/drawing/2014/main" id="{12463886-F001-4E2D-9D0D-ADEDAAA4031D}"/>
              </a:ext>
            </a:extLst>
          </p:cNvPr>
          <p:cNvPicPr>
            <a:picLocks noChangeAspect="1"/>
          </p:cNvPicPr>
          <p:nvPr/>
        </p:nvPicPr>
        <p:blipFill>
          <a:blip r:embed="rId4"/>
          <a:stretch>
            <a:fillRect/>
          </a:stretch>
        </p:blipFill>
        <p:spPr>
          <a:xfrm>
            <a:off x="7553916" y="2558295"/>
            <a:ext cx="3886200" cy="428625"/>
          </a:xfrm>
          <a:prstGeom prst="rect">
            <a:avLst/>
          </a:prstGeom>
        </p:spPr>
      </p:pic>
      <p:pic>
        <p:nvPicPr>
          <p:cNvPr id="13" name="Picture 12">
            <a:extLst>
              <a:ext uri="{FF2B5EF4-FFF2-40B4-BE49-F238E27FC236}">
                <a16:creationId xmlns:a16="http://schemas.microsoft.com/office/drawing/2014/main" id="{A20CD9C3-BD77-401A-A566-982F84C2AE83}"/>
              </a:ext>
            </a:extLst>
          </p:cNvPr>
          <p:cNvPicPr>
            <a:picLocks noChangeAspect="1"/>
          </p:cNvPicPr>
          <p:nvPr/>
        </p:nvPicPr>
        <p:blipFill>
          <a:blip r:embed="rId5"/>
          <a:stretch>
            <a:fillRect/>
          </a:stretch>
        </p:blipFill>
        <p:spPr>
          <a:xfrm>
            <a:off x="7477716" y="3059211"/>
            <a:ext cx="3962400" cy="466725"/>
          </a:xfrm>
          <a:prstGeom prst="rect">
            <a:avLst/>
          </a:prstGeom>
        </p:spPr>
      </p:pic>
      <p:pic>
        <p:nvPicPr>
          <p:cNvPr id="17" name="Picture 16">
            <a:extLst>
              <a:ext uri="{FF2B5EF4-FFF2-40B4-BE49-F238E27FC236}">
                <a16:creationId xmlns:a16="http://schemas.microsoft.com/office/drawing/2014/main" id="{84DFE3C0-A019-4561-9DAE-3B277EDCE8ED}"/>
              </a:ext>
            </a:extLst>
          </p:cNvPr>
          <p:cNvPicPr>
            <a:picLocks noChangeAspect="1"/>
          </p:cNvPicPr>
          <p:nvPr/>
        </p:nvPicPr>
        <p:blipFill>
          <a:blip r:embed="rId6"/>
          <a:stretch>
            <a:fillRect/>
          </a:stretch>
        </p:blipFill>
        <p:spPr>
          <a:xfrm>
            <a:off x="7969591" y="4566620"/>
            <a:ext cx="3152775" cy="419100"/>
          </a:xfrm>
          <a:prstGeom prst="rect">
            <a:avLst/>
          </a:prstGeom>
        </p:spPr>
      </p:pic>
      <p:pic>
        <p:nvPicPr>
          <p:cNvPr id="21" name="Picture 20">
            <a:extLst>
              <a:ext uri="{FF2B5EF4-FFF2-40B4-BE49-F238E27FC236}">
                <a16:creationId xmlns:a16="http://schemas.microsoft.com/office/drawing/2014/main" id="{6DF5DFF3-273B-4DD0-A72C-8AA1FFE66132}"/>
              </a:ext>
            </a:extLst>
          </p:cNvPr>
          <p:cNvPicPr>
            <a:picLocks noChangeAspect="1"/>
          </p:cNvPicPr>
          <p:nvPr/>
        </p:nvPicPr>
        <p:blipFill>
          <a:blip r:embed="rId7"/>
          <a:stretch>
            <a:fillRect/>
          </a:stretch>
        </p:blipFill>
        <p:spPr>
          <a:xfrm>
            <a:off x="7969591" y="5087651"/>
            <a:ext cx="3200400" cy="400050"/>
          </a:xfrm>
          <a:prstGeom prst="rect">
            <a:avLst/>
          </a:prstGeom>
        </p:spPr>
      </p:pic>
      <p:pic>
        <p:nvPicPr>
          <p:cNvPr id="23" name="Picture 22">
            <a:extLst>
              <a:ext uri="{FF2B5EF4-FFF2-40B4-BE49-F238E27FC236}">
                <a16:creationId xmlns:a16="http://schemas.microsoft.com/office/drawing/2014/main" id="{3EC7D40F-78BD-4A38-9EB3-3EE0DB5CB353}"/>
              </a:ext>
            </a:extLst>
          </p:cNvPr>
          <p:cNvPicPr>
            <a:picLocks noChangeAspect="1"/>
          </p:cNvPicPr>
          <p:nvPr/>
        </p:nvPicPr>
        <p:blipFill>
          <a:blip r:embed="rId8"/>
          <a:stretch>
            <a:fillRect/>
          </a:stretch>
        </p:blipFill>
        <p:spPr>
          <a:xfrm>
            <a:off x="7593353" y="5634389"/>
            <a:ext cx="3952875" cy="400050"/>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2124</Words>
  <Application>Microsoft Office PowerPoint</Application>
  <PresentationFormat>Widescreen</PresentationFormat>
  <Paragraphs>167</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Library - Spacy</vt:lpstr>
      <vt:lpstr>Doc Objects</vt:lpstr>
      <vt:lpstr>Spacy Similarity</vt:lpstr>
      <vt:lpstr>Building a Question Classifier in Spacy</vt:lpstr>
      <vt:lpstr>Solution Development</vt:lpstr>
      <vt:lpstr>Simple Implementation</vt:lpstr>
      <vt:lpstr>Extended Implementation</vt:lpstr>
      <vt:lpstr>Extended Implementation - Results</vt:lpstr>
      <vt:lpstr>Critical Analysis – Averages Hypothesis</vt:lpstr>
      <vt:lpstr>Critical Analysis – Testing the Hypothesis</vt:lpstr>
      <vt:lpstr>Responses, Polarity and Objectivity</vt:lpstr>
      <vt:lpstr>Responses, Polarity and Objectivity (Cont.)</vt:lpstr>
      <vt:lpstr>Exploratory Data Analysis</vt:lpstr>
      <vt:lpstr>Finding a Dataset</vt:lpstr>
      <vt:lpstr>Stack Exchange API</vt:lpstr>
      <vt:lpstr>Stack Exchange API</vt:lpstr>
      <vt:lpstr>Pre-Processing &amp; Feature Selection</vt:lpstr>
      <vt:lpstr>Evaluation</vt:lpstr>
      <vt:lpstr>Question Accuracy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186</cp:revision>
  <dcterms:created xsi:type="dcterms:W3CDTF">2022-04-14T15:14:03Z</dcterms:created>
  <dcterms:modified xsi:type="dcterms:W3CDTF">2022-05-14T16:34:16Z</dcterms:modified>
</cp:coreProperties>
</file>