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521B38-8723-4196-A8DD-77631EFC73C8}">
          <p14:sldIdLst>
            <p14:sldId id="256"/>
            <p14:sldId id="257"/>
          </p14:sldIdLst>
        </p14:section>
        <p14:section name="1.0 EDA" id="{314FC2C2-76EC-488E-8FCE-82EC4425624B}">
          <p14:sldIdLst>
            <p14:sldId id="258"/>
          </p14:sldIdLst>
        </p14:section>
        <p14:section name="1.1 EDA - Literature Review" id="{937A352B-0DE9-40AD-8AEC-518A4B8B1B1B}">
          <p14:sldIdLst>
            <p14:sldId id="259"/>
            <p14:sldId id="260"/>
            <p14:sldId id="261"/>
            <p14:sldId id="262"/>
          </p14:sldIdLst>
        </p14:section>
        <p14:section name="1.2 EDA - ABCD Corpus" id="{603F8F76-5341-4AD1-AFDD-B69D4DEAF8E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374" autoAdjust="0"/>
  </p:normalViewPr>
  <p:slideViewPr>
    <p:cSldViewPr snapToGrid="0">
      <p:cViewPr varScale="1">
        <p:scale>
          <a:sx n="94" d="100"/>
          <a:sy n="94" d="100"/>
        </p:scale>
        <p:origin x="119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14/04/2022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14/04/2022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Literature Review – Chatbot libraries</a:t>
            </a:r>
          </a:p>
          <a:p>
            <a:r>
              <a:rPr lang="en-GB" dirty="0"/>
              <a:t>EDA – Dataset</a:t>
            </a:r>
          </a:p>
          <a:p>
            <a:r>
              <a:rPr lang="en-GB" dirty="0" err="1"/>
              <a:t>Preprocessing</a:t>
            </a:r>
            <a:r>
              <a:rPr lang="en-GB" dirty="0"/>
              <a:t> – Fixing Dataset</a:t>
            </a:r>
          </a:p>
          <a:p>
            <a:r>
              <a:rPr lang="en-GB" dirty="0"/>
              <a:t>Training – Training on data and progress</a:t>
            </a:r>
          </a:p>
          <a:p>
            <a:r>
              <a:rPr lang="en-GB" dirty="0"/>
              <a:t>Results – comparison to results</a:t>
            </a:r>
          </a:p>
        </p:txBody>
      </p:sp>
      <p:sp>
        <p:nvSpPr>
          <p:cNvPr id="4" name="Slide Number Placeholder 3"/>
          <p:cNvSpPr>
            <a:spLocks noGrp="1"/>
          </p:cNvSpPr>
          <p:nvPr>
            <p:ph type="sldNum" sz="quarter" idx="5"/>
          </p:nvPr>
        </p:nvSpPr>
        <p:spPr/>
        <p:txBody>
          <a:bodyPr/>
          <a:lstStyle/>
          <a:p>
            <a:fld id="{6A9D5347-B203-4D7E-8C0C-C0F523BBFB73}" type="slidenum">
              <a:rPr lang="en-GB" smtClean="0"/>
              <a:t>2</a:t>
            </a:fld>
            <a:endParaRPr lang="en-GB"/>
          </a:p>
        </p:txBody>
      </p:sp>
    </p:spTree>
    <p:extLst>
      <p:ext uri="{BB962C8B-B14F-4D97-AF65-F5344CB8AC3E}">
        <p14:creationId xmlns:p14="http://schemas.microsoft.com/office/powerpoint/2010/main" val="41741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Chatterbot is a library specifically built to generate chatbots – using a simple listed training data it trains a bot to recognise inputs and outputs.</a:t>
            </a:r>
          </a:p>
        </p:txBody>
      </p:sp>
      <p:sp>
        <p:nvSpPr>
          <p:cNvPr id="4" name="Slide Number Placeholder 3"/>
          <p:cNvSpPr>
            <a:spLocks noGrp="1"/>
          </p:cNvSpPr>
          <p:nvPr>
            <p:ph type="sldNum" sz="quarter" idx="5"/>
          </p:nvPr>
        </p:nvSpPr>
        <p:spPr/>
        <p:txBody>
          <a:bodyPr/>
          <a:lstStyle/>
          <a:p>
            <a:fld id="{6A9D5347-B203-4D7E-8C0C-C0F523BBFB73}" type="slidenum">
              <a:rPr lang="en-GB" smtClean="0"/>
              <a:t>4</a:t>
            </a:fld>
            <a:endParaRPr lang="en-GB"/>
          </a:p>
        </p:txBody>
      </p:sp>
    </p:spTree>
    <p:extLst>
      <p:ext uri="{BB962C8B-B14F-4D97-AF65-F5344CB8AC3E}">
        <p14:creationId xmlns:p14="http://schemas.microsoft.com/office/powerpoint/2010/main" val="57515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test out the library, I first attempted to train the bot using a 200MB twitter conversation database, consisting of various human inputs and human responses. This was done for the sole purpose of testing the bot, and so only simple </a:t>
            </a:r>
            <a:r>
              <a:rPr lang="en-GB" dirty="0" err="1"/>
              <a:t>preprocessing</a:t>
            </a:r>
            <a:r>
              <a:rPr lang="en-GB" dirty="0"/>
              <a:t> was conducted. First of all, the dataset was shortened to only include the direction of a message and its text, and “chunks” of data were determined as an inbound request followed by an outbound response, limiting the model to simple questions for this stage. Additionally, some identifying data was removed from the dataset before training, most notably twitter @ handles. Responses and questions incorporating items with @ in them had the specific text removed.</a:t>
            </a:r>
          </a:p>
          <a:p>
            <a:endParaRPr lang="en-GB" dirty="0"/>
          </a:p>
          <a:p>
            <a:r>
              <a:rPr lang="en-GB" dirty="0"/>
              <a:t>After training the model on the data for a period of 2 hours, flaws with the system and the dataset started to show. While inputting similar data to that in the dataset produced favourable results, the bot was often unable to correctly match some inputs, and questions about unknown topics caused matching to similar data. In the final example listed, the word “car” has caused a question to be interpreted as one referring to credit cards, due to the word similarity</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88959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7</a:t>
            </a:fld>
            <a:endParaRPr lang="en-GB"/>
          </a:p>
        </p:txBody>
      </p:sp>
    </p:spTree>
    <p:extLst>
      <p:ext uri="{BB962C8B-B14F-4D97-AF65-F5344CB8AC3E}">
        <p14:creationId xmlns:p14="http://schemas.microsoft.com/office/powerpoint/2010/main" val="194689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14/04/2022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14/04/2022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14/04/2022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14/04/2022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14/04/2022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14/04/2022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14/04/2022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14/04/2022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14/04/2022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14/04/2022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14/04/2022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14/04/2022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AAF24-888B-4DC9-90EE-84FBBCC40C4C}"/>
              </a:ext>
            </a:extLst>
          </p:cNvPr>
          <p:cNvSpPr>
            <a:spLocks noGrp="1"/>
          </p:cNvSpPr>
          <p:nvPr>
            <p:ph idx="1"/>
          </p:nvPr>
        </p:nvSpPr>
        <p:spPr>
          <a:xfrm>
            <a:off x="838200" y="1676400"/>
            <a:ext cx="10515600" cy="4500563"/>
          </a:xfrm>
        </p:spPr>
        <p:txBody>
          <a:bodyPr>
            <a:normAutofit/>
          </a:bodyPr>
          <a:lstStyle/>
          <a:p>
            <a:r>
              <a:rPr lang="en-GB" dirty="0">
                <a:latin typeface="Times New Roman" panose="02020603050405020304" pitchFamily="18" charset="0"/>
                <a:cs typeface="Times New Roman" panose="02020603050405020304" pitchFamily="18" charset="0"/>
              </a:rPr>
              <a:t>Exploratory Data Analysis</a:t>
            </a:r>
          </a:p>
          <a:p>
            <a:pPr lvl="1"/>
            <a:r>
              <a:rPr lang="en-GB" dirty="0">
                <a:latin typeface="Times New Roman" panose="02020603050405020304" pitchFamily="18" charset="0"/>
                <a:cs typeface="Times New Roman" panose="02020603050405020304" pitchFamily="18" charset="0"/>
              </a:rPr>
              <a:t>Literature Review</a:t>
            </a:r>
          </a:p>
          <a:p>
            <a:r>
              <a:rPr lang="en-GB" dirty="0">
                <a:latin typeface="Times New Roman" panose="02020603050405020304" pitchFamily="18" charset="0"/>
                <a:cs typeface="Times New Roman" panose="02020603050405020304" pitchFamily="18" charset="0"/>
              </a:rPr>
              <a:t>Pre Processing</a:t>
            </a:r>
          </a:p>
          <a:p>
            <a:r>
              <a:rPr lang="en-GB" dirty="0">
                <a:latin typeface="Times New Roman" panose="02020603050405020304" pitchFamily="18" charset="0"/>
                <a:cs typeface="Times New Roman" panose="02020603050405020304" pitchFamily="18" charset="0"/>
              </a:rPr>
              <a:t>Training</a:t>
            </a:r>
          </a:p>
          <a:p>
            <a:r>
              <a:rPr lang="en-GB"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52958125-2E6E-4299-A4DA-1F36F7AAFB92}"/>
              </a:ext>
            </a:extLst>
          </p:cNvPr>
          <p:cNvSpPr txBox="1"/>
          <p:nvPr/>
        </p:nvSpPr>
        <p:spPr>
          <a:xfrm flipH="1">
            <a:off x="838200" y="609600"/>
            <a:ext cx="5938521" cy="646331"/>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Contents</a:t>
            </a:r>
          </a:p>
        </p:txBody>
      </p:sp>
      <p:sp>
        <p:nvSpPr>
          <p:cNvPr id="9" name="Footer Placeholder 8">
            <a:extLst>
              <a:ext uri="{FF2B5EF4-FFF2-40B4-BE49-F238E27FC236}">
                <a16:creationId xmlns:a16="http://schemas.microsoft.com/office/drawing/2014/main" id="{12AFB215-58DF-4DBA-9771-95F36BEA3A7D}"/>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2686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EDA – Literature Review</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r>
              <a:rPr lang="en-GB" dirty="0"/>
              <a:t>1.1 EDA – Literature Review</a:t>
            </a:r>
          </a:p>
        </p:txBody>
      </p:sp>
    </p:spTree>
    <p:extLst>
      <p:ext uri="{BB962C8B-B14F-4D97-AF65-F5344CB8AC3E}">
        <p14:creationId xmlns:p14="http://schemas.microsoft.com/office/powerpoint/2010/main" val="84487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A6B2-CCD8-4661-ADFE-8E0A25473CC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Library - Chatterbot</a:t>
            </a:r>
          </a:p>
        </p:txBody>
      </p:sp>
      <p:sp>
        <p:nvSpPr>
          <p:cNvPr id="3" name="Content Placeholder 2">
            <a:extLst>
              <a:ext uri="{FF2B5EF4-FFF2-40B4-BE49-F238E27FC236}">
                <a16:creationId xmlns:a16="http://schemas.microsoft.com/office/drawing/2014/main" id="{65B8DBDD-77E8-43FE-A1B7-17F5CA5FB5DF}"/>
              </a:ext>
            </a:extLst>
          </p:cNvPr>
          <p:cNvSpPr>
            <a:spLocks noGrp="1"/>
          </p:cNvSpPr>
          <p:nvPr>
            <p:ph idx="1"/>
          </p:nvPr>
        </p:nvSpPr>
        <p:spPr>
          <a:xfrm>
            <a:off x="838200" y="1901952"/>
            <a:ext cx="7228840" cy="4198684"/>
          </a:xfrm>
        </p:spPr>
        <p:txBody>
          <a:bodyPr>
            <a:normAutofit/>
          </a:bodyPr>
          <a:lstStyle/>
          <a:p>
            <a:r>
              <a:rPr lang="en-GB" sz="2000" dirty="0">
                <a:latin typeface="Times New Roman" panose="02020603050405020304" pitchFamily="18" charset="0"/>
                <a:cs typeface="Times New Roman" panose="02020603050405020304" pitchFamily="18" charset="0"/>
              </a:rPr>
              <a:t>Conversation based chatbot – able to train data based on listed input and output conversation data</a:t>
            </a:r>
          </a:p>
          <a:p>
            <a:r>
              <a:rPr lang="en-GB" sz="2000" dirty="0">
                <a:latin typeface="Times New Roman" panose="02020603050405020304" pitchFamily="18" charset="0"/>
                <a:cs typeface="Times New Roman" panose="02020603050405020304" pitchFamily="18" charset="0"/>
              </a:rPr>
              <a:t>Very customisable – has support for corpus training data and custom logic adapters</a:t>
            </a:r>
          </a:p>
          <a:p>
            <a:r>
              <a:rPr lang="en-GB" sz="2000" dirty="0">
                <a:latin typeface="Times New Roman" panose="02020603050405020304" pitchFamily="18" charset="0"/>
                <a:cs typeface="Times New Roman" panose="02020603050405020304" pitchFamily="18" charset="0"/>
              </a:rPr>
              <a:t>Open source with detailed documentation – allows for better development and debugging procedures</a:t>
            </a:r>
          </a:p>
          <a:p>
            <a:r>
              <a:rPr lang="en-GB" sz="2000" dirty="0">
                <a:latin typeface="Times New Roman" panose="02020603050405020304" pitchFamily="18" charset="0"/>
                <a:cs typeface="Times New Roman" panose="02020603050405020304" pitchFamily="18" charset="0"/>
              </a:rPr>
              <a:t>Stores trained bot to SQL file – allowing reuse without retraining the bot</a:t>
            </a:r>
          </a:p>
          <a:p>
            <a:endParaRPr lang="en-GB" sz="2400" dirty="0"/>
          </a:p>
        </p:txBody>
      </p:sp>
      <p:pic>
        <p:nvPicPr>
          <p:cNvPr id="1026" name="Picture 2">
            <a:extLst>
              <a:ext uri="{FF2B5EF4-FFF2-40B4-BE49-F238E27FC236}">
                <a16:creationId xmlns:a16="http://schemas.microsoft.com/office/drawing/2014/main" id="{0BC76D90-5DB6-4BEB-8EA2-943406A665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667"/>
          <a:stretch/>
        </p:blipFill>
        <p:spPr bwMode="auto">
          <a:xfrm>
            <a:off x="8666480" y="1901952"/>
            <a:ext cx="3159760" cy="419868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731BD022-3E6F-43B0-8712-9F2671068BE0}"/>
              </a:ext>
            </a:extLst>
          </p:cNvPr>
          <p:cNvSpPr>
            <a:spLocks noGrp="1"/>
          </p:cNvSpPr>
          <p:nvPr>
            <p:ph type="ftr" sz="quarter" idx="11"/>
          </p:nvPr>
        </p:nvSpPr>
        <p:spPr/>
        <p:txBody>
          <a:bodyPr/>
          <a:lstStyle/>
          <a:p>
            <a:r>
              <a:rPr lang="en-GB" dirty="0"/>
              <a:t>1.1 EDA – Literature Review</a:t>
            </a:r>
          </a:p>
        </p:txBody>
      </p:sp>
    </p:spTree>
    <p:extLst>
      <p:ext uri="{BB962C8B-B14F-4D97-AF65-F5344CB8AC3E}">
        <p14:creationId xmlns:p14="http://schemas.microsoft.com/office/powerpoint/2010/main" val="135099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FF6F-FA5F-4085-BF5F-9E123D25BC0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Chatterbot Flaws &amp; Solutions</a:t>
            </a:r>
          </a:p>
        </p:txBody>
      </p:sp>
      <p:sp>
        <p:nvSpPr>
          <p:cNvPr id="3" name="Content Placeholder 2">
            <a:extLst>
              <a:ext uri="{FF2B5EF4-FFF2-40B4-BE49-F238E27FC236}">
                <a16:creationId xmlns:a16="http://schemas.microsoft.com/office/drawing/2014/main" id="{13D64AEF-C17B-449A-B046-EF3FCCA7CBFB}"/>
              </a:ext>
            </a:extLst>
          </p:cNvPr>
          <p:cNvSpPr>
            <a:spLocks noGrp="1"/>
          </p:cNvSpPr>
          <p:nvPr>
            <p:ph idx="1"/>
          </p:nvPr>
        </p:nvSpPr>
        <p:spPr>
          <a:xfrm>
            <a:off x="838200" y="1825625"/>
            <a:ext cx="10515600" cy="2045335"/>
          </a:xfrm>
        </p:spPr>
        <p:txBody>
          <a:bodyPr>
            <a:normAutofit/>
          </a:bodyPr>
          <a:lstStyle/>
          <a:p>
            <a:r>
              <a:rPr lang="en-GB" sz="2000" dirty="0">
                <a:latin typeface="Times New Roman" panose="02020603050405020304" pitchFamily="18" charset="0"/>
                <a:cs typeface="Times New Roman" panose="02020603050405020304" pitchFamily="18" charset="0"/>
              </a:rPr>
              <a:t>By default, chatterbot is built to only match inputs to pre-written outputs and is unable to generate new responses</a:t>
            </a:r>
            <a:endParaRPr lang="en-GB" sz="24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rPr>
              <a:t>This means that a dataset composed of diverse human-written data would no doubt create flawed outputs</a:t>
            </a:r>
          </a:p>
          <a:p>
            <a:pPr lvl="1"/>
            <a:r>
              <a:rPr lang="en-GB" sz="2000" dirty="0">
                <a:latin typeface="Times New Roman" panose="02020603050405020304" pitchFamily="18" charset="0"/>
                <a:cs typeface="Times New Roman" panose="02020603050405020304" pitchFamily="18" charset="0"/>
              </a:rPr>
              <a:t>To fix this issue, the dataset in question should consist of categorised responses – allowing the bot to pick the appropriate generic response to a question</a:t>
            </a:r>
          </a:p>
        </p:txBody>
      </p:sp>
      <p:sp>
        <p:nvSpPr>
          <p:cNvPr id="4" name="Content Placeholder 2">
            <a:extLst>
              <a:ext uri="{FF2B5EF4-FFF2-40B4-BE49-F238E27FC236}">
                <a16:creationId xmlns:a16="http://schemas.microsoft.com/office/drawing/2014/main" id="{9C5DE83F-AD4A-49BA-832D-034ABDAB7140}"/>
              </a:ext>
            </a:extLst>
          </p:cNvPr>
          <p:cNvSpPr txBox="1">
            <a:spLocks/>
          </p:cNvSpPr>
          <p:nvPr/>
        </p:nvSpPr>
        <p:spPr>
          <a:xfrm>
            <a:off x="838200" y="3870960"/>
            <a:ext cx="10515600" cy="2045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The library is intended to generate </a:t>
            </a:r>
            <a:r>
              <a:rPr lang="en-GB" sz="2000" b="1" dirty="0">
                <a:latin typeface="Times New Roman" panose="02020603050405020304" pitchFamily="18" charset="0"/>
                <a:cs typeface="Times New Roman" panose="02020603050405020304" pitchFamily="18" charset="0"/>
              </a:rPr>
              <a:t>conversational</a:t>
            </a:r>
            <a:r>
              <a:rPr lang="en-GB" sz="2000" dirty="0">
                <a:latin typeface="Times New Roman" panose="02020603050405020304" pitchFamily="18" charset="0"/>
                <a:cs typeface="Times New Roman" panose="02020603050405020304" pitchFamily="18" charset="0"/>
              </a:rPr>
              <a:t> bots</a:t>
            </a:r>
          </a:p>
          <a:p>
            <a:pPr lvl="1"/>
            <a:r>
              <a:rPr lang="en-GB" sz="2000" dirty="0">
                <a:latin typeface="Times New Roman" panose="02020603050405020304" pitchFamily="18" charset="0"/>
                <a:cs typeface="Times New Roman" panose="02020603050405020304" pitchFamily="18" charset="0"/>
              </a:rPr>
              <a:t>If provided with inappropriate data, it may be unable to find its “role” in the conversation, and may end up taking a client role – asking questions rather than answering them</a:t>
            </a:r>
          </a:p>
          <a:p>
            <a:pPr lvl="1"/>
            <a:r>
              <a:rPr lang="en-GB" sz="2000" dirty="0">
                <a:latin typeface="Times New Roman" panose="02020603050405020304" pitchFamily="18" charset="0"/>
                <a:cs typeface="Times New Roman" panose="02020603050405020304" pitchFamily="18" charset="0"/>
              </a:rPr>
              <a:t>To mitigate this, data should be separated into simple input-output chunks, preventing it from assuming the wrong “role” in the conversation</a:t>
            </a:r>
            <a:endParaRPr lang="en-GB" sz="16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C32A66F9-26E1-4236-9F45-47FC349DF1FE}"/>
              </a:ext>
            </a:extLst>
          </p:cNvPr>
          <p:cNvSpPr>
            <a:spLocks noGrp="1"/>
          </p:cNvSpPr>
          <p:nvPr>
            <p:ph type="ftr" sz="quarter" idx="11"/>
          </p:nvPr>
        </p:nvSpPr>
        <p:spPr/>
        <p:txBody>
          <a:bodyPr/>
          <a:lstStyle/>
          <a:p>
            <a:r>
              <a:rPr lang="en-GB" dirty="0"/>
              <a:t>1.1 EDA – Literature Review</a:t>
            </a:r>
          </a:p>
        </p:txBody>
      </p:sp>
    </p:spTree>
    <p:extLst>
      <p:ext uri="{BB962C8B-B14F-4D97-AF65-F5344CB8AC3E}">
        <p14:creationId xmlns:p14="http://schemas.microsoft.com/office/powerpoint/2010/main" val="139900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AA6D-D597-4E7D-89C8-36B16E6D9F22}"/>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Unsanitized Chatterbot Training</a:t>
            </a:r>
          </a:p>
        </p:txBody>
      </p:sp>
      <p:pic>
        <p:nvPicPr>
          <p:cNvPr id="5" name="Picture 4">
            <a:extLst>
              <a:ext uri="{FF2B5EF4-FFF2-40B4-BE49-F238E27FC236}">
                <a16:creationId xmlns:a16="http://schemas.microsoft.com/office/drawing/2014/main" id="{2FC1311B-9763-4B4C-BFF5-0DF675FDDE85}"/>
              </a:ext>
            </a:extLst>
          </p:cNvPr>
          <p:cNvPicPr>
            <a:picLocks noChangeAspect="1"/>
          </p:cNvPicPr>
          <p:nvPr/>
        </p:nvPicPr>
        <p:blipFill rotWithShape="1">
          <a:blip r:embed="rId3"/>
          <a:srcRect t="1" b="3432"/>
          <a:stretch/>
        </p:blipFill>
        <p:spPr>
          <a:xfrm>
            <a:off x="838199" y="4680491"/>
            <a:ext cx="10881360" cy="790622"/>
          </a:xfrm>
          <a:prstGeom prst="rect">
            <a:avLst/>
          </a:prstGeom>
        </p:spPr>
      </p:pic>
      <p:pic>
        <p:nvPicPr>
          <p:cNvPr id="7" name="Picture 6">
            <a:extLst>
              <a:ext uri="{FF2B5EF4-FFF2-40B4-BE49-F238E27FC236}">
                <a16:creationId xmlns:a16="http://schemas.microsoft.com/office/drawing/2014/main" id="{4C879623-0C06-4A77-83DF-302D811A6BD3}"/>
              </a:ext>
            </a:extLst>
          </p:cNvPr>
          <p:cNvPicPr>
            <a:picLocks noChangeAspect="1"/>
          </p:cNvPicPr>
          <p:nvPr/>
        </p:nvPicPr>
        <p:blipFill rotWithShape="1">
          <a:blip r:embed="rId4"/>
          <a:srcRect b="9619"/>
          <a:stretch/>
        </p:blipFill>
        <p:spPr>
          <a:xfrm>
            <a:off x="838200" y="1957228"/>
            <a:ext cx="6000750" cy="602615"/>
          </a:xfrm>
          <a:prstGeom prst="rect">
            <a:avLst/>
          </a:prstGeom>
        </p:spPr>
      </p:pic>
      <p:pic>
        <p:nvPicPr>
          <p:cNvPr id="9" name="Picture 8">
            <a:extLst>
              <a:ext uri="{FF2B5EF4-FFF2-40B4-BE49-F238E27FC236}">
                <a16:creationId xmlns:a16="http://schemas.microsoft.com/office/drawing/2014/main" id="{C59B5494-D16C-4AD3-8728-C8F617340B1C}"/>
              </a:ext>
            </a:extLst>
          </p:cNvPr>
          <p:cNvPicPr>
            <a:picLocks noChangeAspect="1"/>
          </p:cNvPicPr>
          <p:nvPr/>
        </p:nvPicPr>
        <p:blipFill>
          <a:blip r:embed="rId5"/>
          <a:stretch>
            <a:fillRect/>
          </a:stretch>
        </p:blipFill>
        <p:spPr>
          <a:xfrm>
            <a:off x="838200" y="3301103"/>
            <a:ext cx="8439150" cy="714375"/>
          </a:xfrm>
          <a:prstGeom prst="rect">
            <a:avLst/>
          </a:prstGeom>
        </p:spPr>
      </p:pic>
      <p:sp>
        <p:nvSpPr>
          <p:cNvPr id="10" name="TextBox 9">
            <a:extLst>
              <a:ext uri="{FF2B5EF4-FFF2-40B4-BE49-F238E27FC236}">
                <a16:creationId xmlns:a16="http://schemas.microsoft.com/office/drawing/2014/main" id="{F39DF134-E4D3-460B-847A-4D6D5B595F51}"/>
              </a:ext>
            </a:extLst>
          </p:cNvPr>
          <p:cNvSpPr txBox="1"/>
          <p:nvPr/>
        </p:nvSpPr>
        <p:spPr>
          <a:xfrm>
            <a:off x="838200" y="2561141"/>
            <a:ext cx="6226641"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Sending in exact-match input data provides the correct response</a:t>
            </a:r>
          </a:p>
        </p:txBody>
      </p:sp>
      <p:sp>
        <p:nvSpPr>
          <p:cNvPr id="11" name="TextBox 10">
            <a:extLst>
              <a:ext uri="{FF2B5EF4-FFF2-40B4-BE49-F238E27FC236}">
                <a16:creationId xmlns:a16="http://schemas.microsoft.com/office/drawing/2014/main" id="{4B2813D5-1441-4392-8BEA-74BF6AB94A10}"/>
              </a:ext>
            </a:extLst>
          </p:cNvPr>
          <p:cNvSpPr txBox="1"/>
          <p:nvPr/>
        </p:nvSpPr>
        <p:spPr>
          <a:xfrm>
            <a:off x="838199" y="4016776"/>
            <a:ext cx="4615366"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The bot is able to loosely match based on topics</a:t>
            </a:r>
          </a:p>
        </p:txBody>
      </p:sp>
      <p:sp>
        <p:nvSpPr>
          <p:cNvPr id="12" name="TextBox 11">
            <a:extLst>
              <a:ext uri="{FF2B5EF4-FFF2-40B4-BE49-F238E27FC236}">
                <a16:creationId xmlns:a16="http://schemas.microsoft.com/office/drawing/2014/main" id="{AC57CFF2-08E9-4A8E-850B-98738B1A0AF7}"/>
              </a:ext>
            </a:extLst>
          </p:cNvPr>
          <p:cNvSpPr txBox="1"/>
          <p:nvPr/>
        </p:nvSpPr>
        <p:spPr>
          <a:xfrm>
            <a:off x="838199" y="5549646"/>
            <a:ext cx="8417689"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Unknown topics may cause generic “unknown” responses and invalid response matching</a:t>
            </a:r>
          </a:p>
        </p:txBody>
      </p:sp>
      <p:sp>
        <p:nvSpPr>
          <p:cNvPr id="15" name="Footer Placeholder 14">
            <a:extLst>
              <a:ext uri="{FF2B5EF4-FFF2-40B4-BE49-F238E27FC236}">
                <a16:creationId xmlns:a16="http://schemas.microsoft.com/office/drawing/2014/main" id="{C602DDBA-884D-49F2-82AC-D51B881356DF}"/>
              </a:ext>
            </a:extLst>
          </p:cNvPr>
          <p:cNvSpPr>
            <a:spLocks noGrp="1"/>
          </p:cNvSpPr>
          <p:nvPr>
            <p:ph type="ftr" sz="quarter" idx="11"/>
          </p:nvPr>
        </p:nvSpPr>
        <p:spPr/>
        <p:txBody>
          <a:bodyPr/>
          <a:lstStyle/>
          <a:p>
            <a:r>
              <a:rPr lang="en-GB" dirty="0"/>
              <a:t>1.1 EDA – Literature Review</a:t>
            </a:r>
          </a:p>
        </p:txBody>
      </p:sp>
    </p:spTree>
    <p:extLst>
      <p:ext uri="{BB962C8B-B14F-4D97-AF65-F5344CB8AC3E}">
        <p14:creationId xmlns:p14="http://schemas.microsoft.com/office/powerpoint/2010/main" val="112998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AAF24-888B-4DC9-90EE-84FBBCC40C4C}"/>
              </a:ext>
            </a:extLst>
          </p:cNvPr>
          <p:cNvSpPr>
            <a:spLocks noGrp="1"/>
          </p:cNvSpPr>
          <p:nvPr>
            <p:ph idx="1"/>
          </p:nvPr>
        </p:nvSpPr>
        <p:spPr>
          <a:xfrm>
            <a:off x="838200" y="1676400"/>
            <a:ext cx="10515600" cy="4500563"/>
          </a:xfrm>
        </p:spPr>
        <p:txBody>
          <a:bodyPr>
            <a:normAutofit/>
          </a:bodyPr>
          <a:lstStyle/>
          <a:p>
            <a:r>
              <a:rPr lang="en-GB" sz="2400" dirty="0">
                <a:latin typeface="Times New Roman" panose="02020603050405020304" pitchFamily="18" charset="0"/>
                <a:cs typeface="Times New Roman" panose="02020603050405020304" pitchFamily="18" charset="0"/>
              </a:rPr>
              <a:t>Output data must be categorical data – the human-written output responses are too specific to inputs, and frequently do not make sense in context.</a:t>
            </a:r>
          </a:p>
          <a:p>
            <a:r>
              <a:rPr lang="en-GB" sz="2400" dirty="0">
                <a:latin typeface="Times New Roman" panose="02020603050405020304" pitchFamily="18" charset="0"/>
                <a:cs typeface="Times New Roman" panose="02020603050405020304" pitchFamily="18" charset="0"/>
              </a:rPr>
              <a:t>The dataset must pertain to a single topic. The previous bot frequently mis-matched responses due to having too wide a knowledge base. By training the bot to only recognise certain types of questions, we can specialise it.</a:t>
            </a:r>
          </a:p>
          <a:p>
            <a:r>
              <a:rPr lang="en-GB" sz="2400" dirty="0">
                <a:latin typeface="Times New Roman" panose="02020603050405020304" pitchFamily="18" charset="0"/>
                <a:cs typeface="Times New Roman" panose="02020603050405020304" pitchFamily="18" charset="0"/>
              </a:rPr>
              <a:t>As of yet, the bot cannot hold a conversation. It can only answer simple questions. Research should be done into ways to remove this flaw, allowing for dynamic interactions with the bot</a:t>
            </a:r>
          </a:p>
        </p:txBody>
      </p:sp>
      <p:sp>
        <p:nvSpPr>
          <p:cNvPr id="6" name="TextBox 5">
            <a:extLst>
              <a:ext uri="{FF2B5EF4-FFF2-40B4-BE49-F238E27FC236}">
                <a16:creationId xmlns:a16="http://schemas.microsoft.com/office/drawing/2014/main" id="{52958125-2E6E-4299-A4DA-1F36F7AAFB92}"/>
              </a:ext>
            </a:extLst>
          </p:cNvPr>
          <p:cNvSpPr txBox="1"/>
          <p:nvPr/>
        </p:nvSpPr>
        <p:spPr>
          <a:xfrm flipH="1">
            <a:off x="838200" y="609600"/>
            <a:ext cx="5938521" cy="646331"/>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Examination Results</a:t>
            </a:r>
          </a:p>
        </p:txBody>
      </p:sp>
      <p:sp>
        <p:nvSpPr>
          <p:cNvPr id="8" name="Footer Placeholder 7">
            <a:extLst>
              <a:ext uri="{FF2B5EF4-FFF2-40B4-BE49-F238E27FC236}">
                <a16:creationId xmlns:a16="http://schemas.microsoft.com/office/drawing/2014/main" id="{487BCBAC-EE6F-478A-8C7D-C43DA6C9AA10}"/>
              </a:ext>
            </a:extLst>
          </p:cNvPr>
          <p:cNvSpPr>
            <a:spLocks noGrp="1"/>
          </p:cNvSpPr>
          <p:nvPr>
            <p:ph type="ftr" sz="quarter" idx="11"/>
          </p:nvPr>
        </p:nvSpPr>
        <p:spPr/>
        <p:txBody>
          <a:bodyPr/>
          <a:lstStyle/>
          <a:p>
            <a:r>
              <a:rPr lang="en-GB" dirty="0"/>
              <a:t>1.1 EDA – Literature Review</a:t>
            </a:r>
          </a:p>
        </p:txBody>
      </p:sp>
    </p:spTree>
    <p:extLst>
      <p:ext uri="{BB962C8B-B14F-4D97-AF65-F5344CB8AC3E}">
        <p14:creationId xmlns:p14="http://schemas.microsoft.com/office/powerpoint/2010/main" val="186005518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661</Words>
  <Application>Microsoft Office PowerPoint</Application>
  <PresentationFormat>Widescreen</PresentationFormat>
  <Paragraphs>49</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Custom Design</vt:lpstr>
      <vt:lpstr>Building a Python Customer-Service Chatbot</vt:lpstr>
      <vt:lpstr>PowerPoint Presentation</vt:lpstr>
      <vt:lpstr>EDA – Literature Review</vt:lpstr>
      <vt:lpstr>Library - Chatterbot</vt:lpstr>
      <vt:lpstr>Chatterbot Flaws &amp; Solutions</vt:lpstr>
      <vt:lpstr>Unsanitized Chatterbot Training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31</cp:revision>
  <dcterms:created xsi:type="dcterms:W3CDTF">2022-04-14T15:14:03Z</dcterms:created>
  <dcterms:modified xsi:type="dcterms:W3CDTF">2022-04-14T18:13:43Z</dcterms:modified>
</cp:coreProperties>
</file>