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7"/>
  </p:notesMasterIdLst>
  <p:sldIdLst>
    <p:sldId id="259" r:id="rId3"/>
    <p:sldId id="271" r:id="rId4"/>
    <p:sldId id="270" r:id="rId5"/>
    <p:sldId id="265" r:id="rId6"/>
    <p:sldId id="269" r:id="rId7"/>
    <p:sldId id="263" r:id="rId8"/>
    <p:sldId id="264" r:id="rId9"/>
    <p:sldId id="262" r:id="rId10"/>
    <p:sldId id="261" r:id="rId11"/>
    <p:sldId id="260" r:id="rId12"/>
    <p:sldId id="272" r:id="rId13"/>
    <p:sldId id="273" r:id="rId14"/>
    <p:sldId id="274" r:id="rId15"/>
    <p:sldId id="28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8D868-DE65-4C8F-9CE4-40EAA071A6E4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6442-FC6A-45DD-8F5D-AC95BBBD5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7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0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3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3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7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9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4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234302"/>
          <p:cNvPicPr>
            <a:picLocks noChangeAspect="1"/>
          </p:cNvPicPr>
          <p:nvPr userDrawn="1"/>
        </p:nvPicPr>
        <p:blipFill>
          <a:blip r:embed="rId2"/>
          <a:srcRect l="30666" t="27601" r="23337" b="49230"/>
          <a:stretch>
            <a:fillRect/>
          </a:stretch>
        </p:blipFill>
        <p:spPr>
          <a:xfrm>
            <a:off x="0" y="-243205"/>
            <a:ext cx="12269470" cy="710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EB9A-5452-34A2-633D-0A2653C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751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F566-26F5-7369-8AE6-79D3CB1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6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F8A7-9411-1F1B-AC79-5DED31D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502281C-8792-AFF0-0B79-301CEC9D12C9}"/>
              </a:ext>
            </a:extLst>
          </p:cNvPr>
          <p:cNvSpPr txBox="1"/>
          <p:nvPr userDrawn="1"/>
        </p:nvSpPr>
        <p:spPr>
          <a:xfrm>
            <a:off x="1893190" y="64928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05081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5F2D-88B0-AEE5-6BFA-A379C55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34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EDEB-7316-39D5-79E9-8BD0A7C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203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6A34-F86A-7B46-3ACE-102315B0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582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7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4343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14605"/>
            <a:ext cx="12188825" cy="68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A6CD-E2D2-E010-8CB6-934E4D7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44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F131-5597-6884-EF21-62E4A14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63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41508-AF46-7656-46A2-5E358C7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144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ADC9-716B-9547-AC50-4B328BCC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919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DABD-830C-9862-A784-FFC4F651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78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7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hyperlink" Target="https://youtu.be/OaElMkUHtr4" TargetMode="Externa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5.jpe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294965" y="2126099"/>
            <a:ext cx="7808006" cy="58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FIT3146-Assignment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2294965" y="2597650"/>
            <a:ext cx="8351264" cy="1089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chemeClr val="bg1"/>
                </a:solidFill>
                <a:cs typeface="+mn-ea"/>
                <a:sym typeface="+mn-lt"/>
              </a:rPr>
              <a:t>Exercise Black Box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294965" y="3687179"/>
            <a:ext cx="6125029" cy="313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Creator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PangFeng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Zheng      Date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2022.10.20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51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>
          <a:xfrm>
            <a:off x="959146" y="1577820"/>
            <a:ext cx="2817000" cy="2817000"/>
            <a:chOff x="959146" y="1577820"/>
            <a:chExt cx="2817000" cy="2817000"/>
          </a:xfrm>
        </p:grpSpPr>
        <p:sp>
          <p:nvSpPr>
            <p:cNvPr id="4" name="椭圆 3"/>
            <p:cNvSpPr/>
            <p:nvPr/>
          </p:nvSpPr>
          <p:spPr>
            <a:xfrm>
              <a:off x="959146" y="1577820"/>
              <a:ext cx="2817000" cy="2817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81100" y="3040100"/>
              <a:ext cx="2394838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Difficulty counting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22"/>
          <p:cNvGrpSpPr/>
          <p:nvPr/>
        </p:nvGrpSpPr>
        <p:grpSpPr>
          <a:xfrm>
            <a:off x="3445319" y="1577820"/>
            <a:ext cx="2817000" cy="2817000"/>
            <a:chOff x="3445319" y="1577820"/>
            <a:chExt cx="2817000" cy="2817000"/>
          </a:xfrm>
        </p:grpSpPr>
        <p:sp>
          <p:nvSpPr>
            <p:cNvPr id="10" name="椭圆 9"/>
            <p:cNvSpPr/>
            <p:nvPr/>
          </p:nvSpPr>
          <p:spPr>
            <a:xfrm>
              <a:off x="3445319" y="1577820"/>
              <a:ext cx="2817000" cy="2817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68489" y="3040100"/>
              <a:ext cx="2394838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Inconvenient to gym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5931492" y="1577820"/>
            <a:ext cx="2817000" cy="2817000"/>
            <a:chOff x="5931492" y="1577820"/>
            <a:chExt cx="2817000" cy="2817000"/>
          </a:xfrm>
        </p:grpSpPr>
        <p:sp>
          <p:nvSpPr>
            <p:cNvPr id="14" name="椭圆 13"/>
            <p:cNvSpPr/>
            <p:nvPr/>
          </p:nvSpPr>
          <p:spPr>
            <a:xfrm>
              <a:off x="5931492" y="1577820"/>
              <a:ext cx="2817000" cy="2817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55878" y="3040100"/>
              <a:ext cx="2394838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Unsafe outside(Covid)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8417666" y="1577820"/>
            <a:ext cx="2817000" cy="2817000"/>
            <a:chOff x="8417666" y="1577820"/>
            <a:chExt cx="2817000" cy="2817000"/>
          </a:xfrm>
        </p:grpSpPr>
        <p:sp>
          <p:nvSpPr>
            <p:cNvPr id="20" name="椭圆 19"/>
            <p:cNvSpPr/>
            <p:nvPr/>
          </p:nvSpPr>
          <p:spPr>
            <a:xfrm>
              <a:off x="8417666" y="1577820"/>
              <a:ext cx="2817000" cy="2817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643267" y="3040100"/>
              <a:ext cx="2394838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Doesn’t fit the standard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PA_文本框 3"/>
          <p:cNvSpPr txBox="1"/>
          <p:nvPr>
            <p:custDataLst>
              <p:tags r:id="rId2"/>
            </p:custDataLst>
          </p:nvPr>
        </p:nvSpPr>
        <p:spPr>
          <a:xfrm>
            <a:off x="448620" y="681484"/>
            <a:ext cx="511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-Why is it needed?</a:t>
            </a:r>
            <a:endParaRPr lang="zh-CN" altLang="en-US" sz="12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098" name="Picture 2" descr="Patient ">
            <a:extLst>
              <a:ext uri="{FF2B5EF4-FFF2-40B4-BE49-F238E27FC236}">
                <a16:creationId xmlns:a16="http://schemas.microsoft.com/office/drawing/2014/main" id="{67F6813F-693C-2E83-E55D-3AAB9A4559D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21" y="1971084"/>
            <a:ext cx="681743" cy="6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23 ">
            <a:extLst>
              <a:ext uri="{FF2B5EF4-FFF2-40B4-BE49-F238E27FC236}">
                <a16:creationId xmlns:a16="http://schemas.microsoft.com/office/drawing/2014/main" id="{30CE7B44-F39D-6575-BE7E-8D9AC95EDD8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75" y="1971084"/>
            <a:ext cx="681743" cy="6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63F65C-769E-A3D3-D437-16576DBA3D8F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48" y="1971084"/>
            <a:ext cx="681743" cy="6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rranty ">
            <a:extLst>
              <a:ext uri="{FF2B5EF4-FFF2-40B4-BE49-F238E27FC236}">
                <a16:creationId xmlns:a16="http://schemas.microsoft.com/office/drawing/2014/main" id="{6C2B4082-4E46-12B3-9856-3362CF12DEDB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95" y="1971084"/>
            <a:ext cx="681743" cy="6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6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2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PA_文本框 3"/>
          <p:cNvSpPr txBox="1"/>
          <p:nvPr>
            <p:custDataLst>
              <p:tags r:id="rId2"/>
            </p:custDataLst>
          </p:nvPr>
        </p:nvSpPr>
        <p:spPr>
          <a:xfrm>
            <a:off x="448620" y="681484"/>
            <a:ext cx="511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-How it is used/benefits/features?</a:t>
            </a:r>
            <a:endParaRPr lang="zh-CN" altLang="en-US" sz="12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矩形 47"/>
          <p:cNvSpPr>
            <a:spLocks noChangeArrowheads="1"/>
          </p:cNvSpPr>
          <p:nvPr/>
        </p:nvSpPr>
        <p:spPr bwMode="auto">
          <a:xfrm>
            <a:off x="1314635" y="2153024"/>
            <a:ext cx="2371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</a:t>
            </a: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877231" y="2680190"/>
            <a:ext cx="3246531" cy="88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Keyboard input to run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Press a button to run/stop (Future)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47">
            <a:extLst>
              <a:ext uri="{FF2B5EF4-FFF2-40B4-BE49-F238E27FC236}">
                <a16:creationId xmlns:a16="http://schemas.microsoft.com/office/drawing/2014/main" id="{FFD97CB4-402D-4496-E363-1DBF4E60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102224"/>
            <a:ext cx="2371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Benefits</a:t>
            </a:r>
          </a:p>
        </p:txBody>
      </p:sp>
      <p:sp>
        <p:nvSpPr>
          <p:cNvPr id="10" name="矩形 47">
            <a:extLst>
              <a:ext uri="{FF2B5EF4-FFF2-40B4-BE49-F238E27FC236}">
                <a16:creationId xmlns:a16="http://schemas.microsoft.com/office/drawing/2014/main" id="{002EB8E9-FD9A-41A9-1291-0AFACA7FB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16" y="2102224"/>
            <a:ext cx="2371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Features</a:t>
            </a:r>
          </a:p>
        </p:txBody>
      </p:sp>
      <p:sp>
        <p:nvSpPr>
          <p:cNvPr id="12" name="矩形 47">
            <a:extLst>
              <a:ext uri="{FF2B5EF4-FFF2-40B4-BE49-F238E27FC236}">
                <a16:creationId xmlns:a16="http://schemas.microsoft.com/office/drawing/2014/main" id="{DC351DAD-1BFB-1289-2954-E3E0C1BC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480" y="2680190"/>
            <a:ext cx="2895041" cy="174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People get motivated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Able to fitness at home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Standardized exercise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Standardized Fitness Quantity</a:t>
            </a: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BB10981F-25CB-F811-57D0-27770E16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392" y="2680190"/>
            <a:ext cx="3547596" cy="347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Audio to help with fitness such as counting/encouraging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LED lights provide real-time feedback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Online synchronous fitness/online fitness room (Future)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Different exercise judgments (Future)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On-screen displays such as achievements or games (Future)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48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2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2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7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2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utoUpdateAnimBg="0"/>
      <p:bldP spid="6" grpId="0" bldLvl="0" autoUpdateAnimBg="0"/>
      <p:bldP spid="9" grpId="0" bldLvl="0" autoUpdateAnimBg="0"/>
      <p:bldP spid="10" grpId="0" bldLvl="0" autoUpdateAnimBg="0"/>
      <p:bldP spid="12" grpId="0" bldLvl="0" autoUpdateAnimBg="0"/>
      <p:bldP spid="14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656297"/>
            <a:ext cx="6654968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399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Working demo</a:t>
            </a:r>
          </a:p>
        </p:txBody>
      </p:sp>
      <p:sp>
        <p:nvSpPr>
          <p:cNvPr id="4" name="PA_等腰三角形 18"/>
          <p:cNvSpPr/>
          <p:nvPr>
            <p:custDataLst>
              <p:tags r:id="rId2"/>
            </p:custDataLst>
          </p:nvPr>
        </p:nvSpPr>
        <p:spPr>
          <a:xfrm rot="5400000">
            <a:off x="5389961" y="3401780"/>
            <a:ext cx="4033102" cy="228795"/>
          </a:xfrm>
          <a:prstGeom prst="triangle">
            <a:avLst/>
          </a:prstGeom>
          <a:gradFill flip="none" rotWithShape="0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PA_文本框 19"/>
          <p:cNvSpPr txBox="1"/>
          <p:nvPr>
            <p:custDataLst>
              <p:tags r:id="rId3"/>
            </p:custDataLst>
          </p:nvPr>
        </p:nvSpPr>
        <p:spPr>
          <a:xfrm>
            <a:off x="7520910" y="2177062"/>
            <a:ext cx="4391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1270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9600" dirty="0">
              <a:solidFill>
                <a:schemeClr val="bg1"/>
              </a:solidFill>
              <a:effectLst>
                <a:outerShdw blurRad="1270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1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Working demo</a:t>
            </a:r>
          </a:p>
        </p:txBody>
      </p:sp>
      <p:sp>
        <p:nvSpPr>
          <p:cNvPr id="2" name="PA_文本框 2">
            <a:extLst>
              <a:ext uri="{FF2B5EF4-FFF2-40B4-BE49-F238E27FC236}">
                <a16:creationId xmlns:a16="http://schemas.microsoft.com/office/drawing/2014/main" id="{BA5A6626-58A1-AF99-FBA0-E887B5017F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66405" y="3136612"/>
            <a:ext cx="3101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  <a:hlinkClick r:id="rId7"/>
              </a:rPr>
              <a:t>Link</a:t>
            </a:r>
            <a:endParaRPr lang="en-US" altLang="zh-CN" sz="32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PA_文本框 2">
            <a:extLst>
              <a:ext uri="{FF2B5EF4-FFF2-40B4-BE49-F238E27FC236}">
                <a16:creationId xmlns:a16="http://schemas.microsoft.com/office/drawing/2014/main" id="{2C43A6F1-76BA-DE95-EFA4-2187A1FC0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5628" y="1478140"/>
            <a:ext cx="3101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Meaning of LED</a:t>
            </a:r>
          </a:p>
        </p:txBody>
      </p:sp>
      <p:sp>
        <p:nvSpPr>
          <p:cNvPr id="4" name="PA_文本框 2">
            <a:extLst>
              <a:ext uri="{FF2B5EF4-FFF2-40B4-BE49-F238E27FC236}">
                <a16:creationId xmlns:a16="http://schemas.microsoft.com/office/drawing/2014/main" id="{CE0A0A9B-FF05-81D0-548E-509BB1A1745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05627" y="2319245"/>
            <a:ext cx="3433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Color (Level):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Blue: 0-10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Green: 11-20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Purple: 21-30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Red: 31-40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Number of lights: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For each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1 light: 0-2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2 lights: 3-4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3 lights: 5-6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4 lights: 7-8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5 lights: 9-10 exercises</a:t>
            </a:r>
          </a:p>
          <a:p>
            <a:endParaRPr lang="en-US" altLang="zh-CN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60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9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2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2045873" y="2812803"/>
            <a:ext cx="8100255" cy="1089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chemeClr val="bg1"/>
                </a:solidFill>
                <a:cs typeface="+mn-ea"/>
                <a:sym typeface="+mn-lt"/>
              </a:rPr>
              <a:t>Thanks For Watching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784814" y="3902332"/>
            <a:ext cx="4622373" cy="313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Creator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PangFeng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Zheng      Date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2022.10.20</a:t>
            </a:r>
          </a:p>
        </p:txBody>
      </p:sp>
    </p:spTree>
    <p:extLst>
      <p:ext uri="{BB962C8B-B14F-4D97-AF65-F5344CB8AC3E}">
        <p14:creationId xmlns:p14="http://schemas.microsoft.com/office/powerpoint/2010/main" val="256496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56091" y="1795227"/>
            <a:ext cx="309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Research &amp; Plan</a:t>
            </a:r>
            <a:endParaRPr lang="zh-CN" altLang="en-US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6091" y="2994983"/>
            <a:ext cx="292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091" y="4194739"/>
            <a:ext cx="34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Working demo</a:t>
            </a:r>
            <a:endParaRPr lang="zh-CN" altLang="en-US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6652" y="2801788"/>
            <a:ext cx="2245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Catalog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96050" y="164133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0325" y="2841095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0325" y="404085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PA_等腰三角形 18"/>
          <p:cNvSpPr/>
          <p:nvPr>
            <p:custDataLst>
              <p:tags r:id="rId1"/>
            </p:custDataLst>
          </p:nvPr>
        </p:nvSpPr>
        <p:spPr>
          <a:xfrm rot="8275768">
            <a:off x="6345203" y="2213830"/>
            <a:ext cx="815349" cy="100227"/>
          </a:xfrm>
          <a:prstGeom prst="triangl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PA_等腰三角形 18"/>
          <p:cNvSpPr/>
          <p:nvPr>
            <p:custDataLst>
              <p:tags r:id="rId2"/>
            </p:custDataLst>
          </p:nvPr>
        </p:nvSpPr>
        <p:spPr>
          <a:xfrm rot="8275768">
            <a:off x="6388902" y="3417155"/>
            <a:ext cx="815349" cy="100227"/>
          </a:xfrm>
          <a:prstGeom prst="triangl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_等腰三角形 18"/>
          <p:cNvSpPr/>
          <p:nvPr>
            <p:custDataLst>
              <p:tags r:id="rId3"/>
            </p:custDataLst>
          </p:nvPr>
        </p:nvSpPr>
        <p:spPr>
          <a:xfrm rot="8275768">
            <a:off x="6388902" y="4606624"/>
            <a:ext cx="815349" cy="100227"/>
          </a:xfrm>
          <a:prstGeom prst="triangl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PA_等腰三角形 18"/>
          <p:cNvSpPr/>
          <p:nvPr>
            <p:custDataLst>
              <p:tags r:id="rId4"/>
            </p:custDataLst>
          </p:nvPr>
        </p:nvSpPr>
        <p:spPr>
          <a:xfrm rot="10800000">
            <a:off x="2387818" y="3616301"/>
            <a:ext cx="2743330" cy="261257"/>
          </a:xfrm>
          <a:prstGeom prst="triangle">
            <a:avLst>
              <a:gd name="adj" fmla="val 48597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40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656297"/>
            <a:ext cx="6654968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399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Research &amp;Plan</a:t>
            </a:r>
          </a:p>
        </p:txBody>
      </p:sp>
      <p:sp>
        <p:nvSpPr>
          <p:cNvPr id="7" name="PA_等腰三角形 18"/>
          <p:cNvSpPr/>
          <p:nvPr>
            <p:custDataLst>
              <p:tags r:id="rId2"/>
            </p:custDataLst>
          </p:nvPr>
        </p:nvSpPr>
        <p:spPr>
          <a:xfrm rot="5400000">
            <a:off x="5389961" y="3401780"/>
            <a:ext cx="4033102" cy="228795"/>
          </a:xfrm>
          <a:prstGeom prst="triangle">
            <a:avLst/>
          </a:prstGeom>
          <a:gradFill flip="none" rotWithShape="0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PA_文本框 19"/>
          <p:cNvSpPr txBox="1"/>
          <p:nvPr>
            <p:custDataLst>
              <p:tags r:id="rId3"/>
            </p:custDataLst>
          </p:nvPr>
        </p:nvSpPr>
        <p:spPr>
          <a:xfrm>
            <a:off x="7520910" y="2177062"/>
            <a:ext cx="4391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1270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9600" dirty="0">
              <a:solidFill>
                <a:schemeClr val="bg1"/>
              </a:solidFill>
              <a:effectLst>
                <a:outerShdw blurRad="1270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94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dc.officeplus.cn/t/14/C6BB2FC340DC115F732099B8813DF845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" y="-2795"/>
            <a:ext cx="6095999" cy="68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3"/>
          <p:cNvSpPr/>
          <p:nvPr/>
        </p:nvSpPr>
        <p:spPr>
          <a:xfrm>
            <a:off x="7742620" y="3149663"/>
            <a:ext cx="3404352" cy="509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The project’s aim is to use gesture recognition technique to make an useful product.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7742620" y="2438927"/>
            <a:ext cx="3999813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  <a:cs typeface="+mn-ea"/>
                <a:sym typeface="+mn-lt"/>
              </a:rPr>
              <a:t>Idea pitch - gesture recognition</a:t>
            </a:r>
          </a:p>
        </p:txBody>
      </p:sp>
      <p:sp>
        <p:nvSpPr>
          <p:cNvPr id="5" name="Hexagon 2"/>
          <p:cNvSpPr/>
          <p:nvPr/>
        </p:nvSpPr>
        <p:spPr>
          <a:xfrm rot="1800000">
            <a:off x="4843536" y="2349290"/>
            <a:ext cx="2504928" cy="2159420"/>
          </a:xfrm>
          <a:prstGeom prst="hexagon">
            <a:avLst>
              <a:gd name="adj" fmla="val 28336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cs typeface="+mn-ea"/>
              <a:sym typeface="+mn-lt"/>
            </a:endParaRPr>
          </a:p>
        </p:txBody>
      </p:sp>
      <p:grpSp>
        <p:nvGrpSpPr>
          <p:cNvPr id="6" name="组合 50"/>
          <p:cNvGrpSpPr/>
          <p:nvPr/>
        </p:nvGrpSpPr>
        <p:grpSpPr>
          <a:xfrm>
            <a:off x="5529942" y="2842824"/>
            <a:ext cx="1132116" cy="1191132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7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36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4169" y="2948628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Microbit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52256" y="514967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Raspberry Pi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MH_SubTitle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2653" y="298196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Camera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MH_Other_7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-89647" y="3968973"/>
            <a:ext cx="1228164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75415" y="2182234"/>
            <a:ext cx="2938463" cy="146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Support: 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Direction(up, down, left, right) </a:t>
            </a:r>
            <a:endParaRPr lang="da-DK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Possible Product: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Car’s manipulate, Music Control</a:t>
            </a:r>
          </a:p>
        </p:txBody>
      </p:sp>
      <p:sp>
        <p:nvSpPr>
          <p:cNvPr id="14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81457" y="4555118"/>
            <a:ext cx="3517438" cy="113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About: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Provide coding and calculation support, support camera connection, support other hardware connection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PA_文本框 2"/>
          <p:cNvSpPr txBox="1"/>
          <p:nvPr>
            <p:custDataLst>
              <p:tags r:id="rId7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Research &amp; Plan</a:t>
            </a:r>
          </a:p>
        </p:txBody>
      </p:sp>
      <p:sp>
        <p:nvSpPr>
          <p:cNvPr id="11" name="MH_Other_2">
            <a:extLst>
              <a:ext uri="{FF2B5EF4-FFF2-40B4-BE49-F238E27FC236}">
                <a16:creationId xmlns:a16="http://schemas.microsoft.com/office/drawing/2014/main" id="{86C0A790-2D94-0F2C-81C7-1EBB8A55833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23744" y="4692676"/>
            <a:ext cx="544512" cy="430212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BBC micro:bit | Mbed">
            <a:extLst>
              <a:ext uri="{FF2B5EF4-FFF2-40B4-BE49-F238E27FC236}">
                <a16:creationId xmlns:a16="http://schemas.microsoft.com/office/drawing/2014/main" id="{16226212-7A89-6C9D-DCE2-01987E029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5310" r="5074" b="4710"/>
          <a:stretch/>
        </p:blipFill>
        <p:spPr bwMode="auto">
          <a:xfrm>
            <a:off x="1396388" y="2380619"/>
            <a:ext cx="603049" cy="4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4E1C59-84B9-150B-F288-657613DE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36" y="2266716"/>
            <a:ext cx="717864" cy="7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H_Text_1">
            <a:extLst>
              <a:ext uri="{FF2B5EF4-FFF2-40B4-BE49-F238E27FC236}">
                <a16:creationId xmlns:a16="http://schemas.microsoft.com/office/drawing/2014/main" id="{E587E5DC-2B42-8EF5-AC24-D5EE9B2060B5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35124" y="2182233"/>
            <a:ext cx="3489323" cy="146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Support: 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Hand’s movement, Fingers’ movement, Body’s movement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Possible Product: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u="sng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Fitness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 Computer Mouse Control, Music Control, Mechanical Arm Control</a:t>
            </a:r>
          </a:p>
        </p:txBody>
      </p:sp>
      <p:sp>
        <p:nvSpPr>
          <p:cNvPr id="24" name="MH_Text_2">
            <a:extLst>
              <a:ext uri="{FF2B5EF4-FFF2-40B4-BE49-F238E27FC236}">
                <a16:creationId xmlns:a16="http://schemas.microsoft.com/office/drawing/2014/main" id="{380350AD-8CD8-E44A-C8A1-42E1AA55E7AA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00996" y="4439599"/>
            <a:ext cx="3013215" cy="164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Support Hardware: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Switch Button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LED strip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LED screen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Camera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SD card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HDML line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766100B-0889-A40C-0375-167D209149D1}"/>
              </a:ext>
            </a:extLst>
          </p:cNvPr>
          <p:cNvSpPr/>
          <p:nvPr/>
        </p:nvSpPr>
        <p:spPr>
          <a:xfrm>
            <a:off x="5352256" y="4439599"/>
            <a:ext cx="1495380" cy="1324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8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  <p:bldP spid="14" grpId="0"/>
      <p:bldP spid="11" grpId="0" animBg="1"/>
      <p:bldP spid="19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Research &amp; Plan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559369-DBE3-04B1-430F-F728066D27D9}"/>
              </a:ext>
            </a:extLst>
          </p:cNvPr>
          <p:cNvSpPr/>
          <p:nvPr/>
        </p:nvSpPr>
        <p:spPr>
          <a:xfrm>
            <a:off x="1999323" y="1568823"/>
            <a:ext cx="2088778" cy="68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60D5FA-99B5-FD8F-F5AA-E20BCB9C8BF4}"/>
              </a:ext>
            </a:extLst>
          </p:cNvPr>
          <p:cNvSpPr/>
          <p:nvPr/>
        </p:nvSpPr>
        <p:spPr>
          <a:xfrm>
            <a:off x="1999322" y="3191165"/>
            <a:ext cx="2088778" cy="68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EEACDF-0228-B25F-8777-7DB1CD094E02}"/>
              </a:ext>
            </a:extLst>
          </p:cNvPr>
          <p:cNvSpPr/>
          <p:nvPr/>
        </p:nvSpPr>
        <p:spPr>
          <a:xfrm>
            <a:off x="1999321" y="4813506"/>
            <a:ext cx="2088778" cy="68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Human Resources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E566D5D-9E4C-55F1-7409-5D41B7864EF7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4088101" y="1909482"/>
            <a:ext cx="1443121" cy="162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B1385DD-695F-7FA5-2811-7CA08F601EF5}"/>
              </a:ext>
            </a:extLst>
          </p:cNvPr>
          <p:cNvSpPr/>
          <p:nvPr/>
        </p:nvSpPr>
        <p:spPr>
          <a:xfrm>
            <a:off x="5531222" y="3191165"/>
            <a:ext cx="2259107" cy="681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decision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E9E546-F322-E2D5-0B28-5FBD2FB722AF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4088100" y="3531824"/>
            <a:ext cx="144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E2454C3-2741-23A9-0F68-17FCD7B4B9F8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4088099" y="3531824"/>
            <a:ext cx="1443123" cy="162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5E138B3-C29B-2D36-727F-7B38DA2FFBD7}"/>
              </a:ext>
            </a:extLst>
          </p:cNvPr>
          <p:cNvSpPr/>
          <p:nvPr/>
        </p:nvSpPr>
        <p:spPr>
          <a:xfrm>
            <a:off x="9233452" y="3191165"/>
            <a:ext cx="2259107" cy="6813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Exercise Black Box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F8E5AA8-99DB-F4D8-34A1-A595C9449E1F}"/>
              </a:ext>
            </a:extLst>
          </p:cNvPr>
          <p:cNvCxnSpPr>
            <a:stCxn id="51" idx="3"/>
            <a:endCxn id="69" idx="1"/>
          </p:cNvCxnSpPr>
          <p:nvPr/>
        </p:nvCxnSpPr>
        <p:spPr>
          <a:xfrm>
            <a:off x="7790329" y="3531824"/>
            <a:ext cx="144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656297"/>
            <a:ext cx="6654968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399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About</a:t>
            </a:r>
          </a:p>
        </p:txBody>
      </p:sp>
      <p:sp>
        <p:nvSpPr>
          <p:cNvPr id="7" name="PA_等腰三角形 18"/>
          <p:cNvSpPr/>
          <p:nvPr>
            <p:custDataLst>
              <p:tags r:id="rId2"/>
            </p:custDataLst>
          </p:nvPr>
        </p:nvSpPr>
        <p:spPr>
          <a:xfrm rot="5400000">
            <a:off x="5389961" y="3401780"/>
            <a:ext cx="4033102" cy="228795"/>
          </a:xfrm>
          <a:prstGeom prst="triangle">
            <a:avLst/>
          </a:prstGeom>
          <a:gradFill flip="none" rotWithShape="0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PA_文本框 19"/>
          <p:cNvSpPr txBox="1"/>
          <p:nvPr>
            <p:custDataLst>
              <p:tags r:id="rId3"/>
            </p:custDataLst>
          </p:nvPr>
        </p:nvSpPr>
        <p:spPr>
          <a:xfrm>
            <a:off x="7520910" y="2177062"/>
            <a:ext cx="4391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1270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9600" dirty="0">
              <a:solidFill>
                <a:schemeClr val="bg1"/>
              </a:solidFill>
              <a:effectLst>
                <a:outerShdw blurRad="1270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64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6484335" y="2158608"/>
            <a:ext cx="4715735" cy="237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Exercise Black Box:</a:t>
            </a:r>
          </a:p>
          <a:p>
            <a:pPr marL="228600" lvl="0" indent="-228600">
              <a:lnSpc>
                <a:spcPct val="200000"/>
              </a:lnSpc>
              <a:buAutoNum type="arabicPeriod"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A tool that encourages and helps users to exercise.</a:t>
            </a:r>
          </a:p>
          <a:p>
            <a:pPr marL="228600" lvl="0" indent="-228600">
              <a:lnSpc>
                <a:spcPct val="200000"/>
              </a:lnSpc>
              <a:buAutoNum type="arabicPeriod"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Determine if the action is complete by recognizing the angle of the body.</a:t>
            </a:r>
          </a:p>
          <a:p>
            <a:pPr marL="228600" lvl="0" indent="-228600">
              <a:lnSpc>
                <a:spcPct val="200000"/>
              </a:lnSpc>
              <a:buAutoNum type="arabicPeriod"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Provide encouragement and feedback after the user completes the phased exercise.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PA_文本框 3"/>
          <p:cNvSpPr txBox="1"/>
          <p:nvPr>
            <p:custDataLst>
              <p:tags r:id="rId2"/>
            </p:custDataLst>
          </p:nvPr>
        </p:nvSpPr>
        <p:spPr>
          <a:xfrm>
            <a:off x="448620" y="681484"/>
            <a:ext cx="511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-What it is?</a:t>
            </a:r>
            <a:endParaRPr lang="zh-CN" altLang="en-US" sz="12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050" name="Picture 2" descr="Our Gym - Fitness Factory Paros Gym">
            <a:extLst>
              <a:ext uri="{FF2B5EF4-FFF2-40B4-BE49-F238E27FC236}">
                <a16:creationId xmlns:a16="http://schemas.microsoft.com/office/drawing/2014/main" id="{41B22F21-85CA-C222-3C47-D5881EC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62" y="2158608"/>
            <a:ext cx="3701894" cy="25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1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_文本框 2"/>
          <p:cNvSpPr txBox="1"/>
          <p:nvPr>
            <p:custDataLst>
              <p:tags r:id="rId1"/>
            </p:custDataLst>
          </p:nvPr>
        </p:nvSpPr>
        <p:spPr>
          <a:xfrm>
            <a:off x="448620" y="236925"/>
            <a:ext cx="310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About</a:t>
            </a:r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PA_文本框 3"/>
          <p:cNvSpPr txBox="1"/>
          <p:nvPr>
            <p:custDataLst>
              <p:tags r:id="rId2"/>
            </p:custDataLst>
          </p:nvPr>
        </p:nvSpPr>
        <p:spPr>
          <a:xfrm>
            <a:off x="448620" y="681484"/>
            <a:ext cx="511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ffectLst>
                  <a:outerShdw blurRad="76200" dist="50800" dir="2700000" sx="101000" sy="101000" algn="tl" rotWithShape="0">
                    <a:prstClr val="black">
                      <a:alpha val="80000"/>
                    </a:prstClr>
                  </a:outerShdw>
                </a:effectLst>
                <a:cs typeface="+mn-ea"/>
                <a:sym typeface="+mn-lt"/>
              </a:rPr>
              <a:t>-Who is it create for?</a:t>
            </a:r>
            <a:endParaRPr lang="zh-CN" altLang="en-US" sz="12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Text Placeholder 8"/>
          <p:cNvSpPr txBox="1">
            <a:spLocks/>
          </p:cNvSpPr>
          <p:nvPr/>
        </p:nvSpPr>
        <p:spPr>
          <a:xfrm>
            <a:off x="1488526" y="3879916"/>
            <a:ext cx="2299950" cy="51543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people quarantined </a:t>
            </a:r>
          </a:p>
        </p:txBody>
      </p:sp>
      <p:pic>
        <p:nvPicPr>
          <p:cNvPr id="3074" name="Picture 2" descr="A Covid-19 threat to business acquisitions | Evaluate">
            <a:extLst>
              <a:ext uri="{FF2B5EF4-FFF2-40B4-BE49-F238E27FC236}">
                <a16:creationId xmlns:a16="http://schemas.microsoft.com/office/drawing/2014/main" id="{0AB0A82B-67EE-A970-0230-15A917F3C55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25" y="2050262"/>
            <a:ext cx="2299950" cy="16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Do Exercise Needs Vary Between Individuals?">
            <a:extLst>
              <a:ext uri="{FF2B5EF4-FFF2-40B4-BE49-F238E27FC236}">
                <a16:creationId xmlns:a16="http://schemas.microsoft.com/office/drawing/2014/main" id="{4391B358-E4BA-6B60-155A-FA12FE5F7C83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472"/>
          <a:stretch/>
        </p:blipFill>
        <p:spPr bwMode="auto">
          <a:xfrm>
            <a:off x="5013317" y="2050262"/>
            <a:ext cx="2299950" cy="16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Young people cartoon 657294 Vector Art at Vecteezy">
            <a:extLst>
              <a:ext uri="{FF2B5EF4-FFF2-40B4-BE49-F238E27FC236}">
                <a16:creationId xmlns:a16="http://schemas.microsoft.com/office/drawing/2014/main" id="{904010EB-4CD5-9C49-11C1-94A0737AF00C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3" b="8261"/>
          <a:stretch/>
        </p:blipFill>
        <p:spPr bwMode="auto">
          <a:xfrm>
            <a:off x="8538109" y="2050262"/>
            <a:ext cx="2299950" cy="16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EF811FB-9985-BB97-6559-C7B8DAB86F8E}"/>
              </a:ext>
            </a:extLst>
          </p:cNvPr>
          <p:cNvSpPr txBox="1">
            <a:spLocks/>
          </p:cNvSpPr>
          <p:nvPr/>
        </p:nvSpPr>
        <p:spPr>
          <a:xfrm>
            <a:off x="5013317" y="3878114"/>
            <a:ext cx="2299950" cy="51543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fitness man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1E131DB-8744-2033-F7CC-CAE469BC13B4}"/>
              </a:ext>
            </a:extLst>
          </p:cNvPr>
          <p:cNvSpPr txBox="1">
            <a:spLocks/>
          </p:cNvSpPr>
          <p:nvPr/>
        </p:nvSpPr>
        <p:spPr>
          <a:xfrm>
            <a:off x="8538109" y="3878114"/>
            <a:ext cx="2299950" cy="51543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07213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6D8CA259-F6F2-4135-8A8B-3769453AAC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二批\473877"/>
  <p:tag name="ISPRING_PRESENTATION_TITLE" val="5a1587189fd4d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af4p3ja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395</Words>
  <Application>Microsoft Office PowerPoint</Application>
  <PresentationFormat>宽屏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PANGFENG ZHENG</cp:lastModifiedBy>
  <cp:revision>48</cp:revision>
  <dcterms:created xsi:type="dcterms:W3CDTF">2017-08-18T03:02:00Z</dcterms:created>
  <dcterms:modified xsi:type="dcterms:W3CDTF">2022-10-19T21:27:06Z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