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310" r:id="rId4"/>
    <p:sldId id="327" r:id="rId5"/>
    <p:sldId id="279" r:id="rId6"/>
    <p:sldId id="280" r:id="rId7"/>
    <p:sldId id="341" r:id="rId8"/>
    <p:sldId id="342" r:id="rId9"/>
    <p:sldId id="343" r:id="rId10"/>
    <p:sldId id="344" r:id="rId11"/>
    <p:sldId id="345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B8D"/>
    <a:srgbClr val="7D4FC1"/>
    <a:srgbClr val="663C8C"/>
    <a:srgbClr val="2F6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222" autoAdjust="0"/>
  </p:normalViewPr>
  <p:slideViewPr>
    <p:cSldViewPr snapToGrid="0">
      <p:cViewPr varScale="1">
        <p:scale>
          <a:sx n="72" d="100"/>
          <a:sy n="72" d="100"/>
        </p:scale>
        <p:origin x="85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C4B1-8EA6-4D25-B81C-582C9CB5E4C7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5621D-1C4C-4753-A3C9-8C468A6D66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598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5621D-1C4C-4753-A3C9-8C468A6D66A9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977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D23A-AB73-2C1E-9D25-8037D6131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9314C-CFE7-AD7A-4903-86BCA3686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E24E-3D1F-FB53-A687-DF327F64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D81-91DF-4D22-94A6-0F5B18E5DB49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713D-7902-7C77-CCC9-E8684D39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478B-6D29-A543-A9E5-B24D8346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3DE-94BF-430B-9D03-D7AEB3E144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00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0AE2-2EA3-0615-7C55-DD2CA478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9EAC8-1545-F188-4CA2-FB73EF39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A50D7-D46B-FDCA-68F3-6D830618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D81-91DF-4D22-94A6-0F5B18E5DB49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5158-3D49-97BF-5A20-BD00A8D9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46B6-A5AD-15BD-42BC-97F0FDF7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3DE-94BF-430B-9D03-D7AEB3E144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118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1584A-9D02-8623-4A39-026B869EC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A9213-F8CB-BF07-F309-B806BEBE0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F67C-8E31-DD80-11BB-B460D030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D81-91DF-4D22-94A6-0F5B18E5DB49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99C0C-BEC8-F173-C6EA-B5F6A994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6670-7E1B-6EB4-7427-E6B93951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3DE-94BF-430B-9D03-D7AEB3E144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3366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0645C3-8B0F-84C9-1FB8-58E34282DC69}"/>
              </a:ext>
            </a:extLst>
          </p:cNvPr>
          <p:cNvSpPr/>
          <p:nvPr userDrawn="1"/>
        </p:nvSpPr>
        <p:spPr>
          <a:xfrm>
            <a:off x="0" y="6643397"/>
            <a:ext cx="12192000" cy="214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 descr="A logo in a circle&#10;&#10;Description automatically generated">
            <a:extLst>
              <a:ext uri="{FF2B5EF4-FFF2-40B4-BE49-F238E27FC236}">
                <a16:creationId xmlns:a16="http://schemas.microsoft.com/office/drawing/2014/main" id="{7A61182B-3B49-35AA-9EBF-52D6DE2D31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67" y="104775"/>
            <a:ext cx="2150665" cy="2150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B774EA-9879-F8D5-52B6-55A1BA5F701B}"/>
              </a:ext>
            </a:extLst>
          </p:cNvPr>
          <p:cNvSpPr txBox="1"/>
          <p:nvPr userDrawn="1"/>
        </p:nvSpPr>
        <p:spPr>
          <a:xfrm rot="16200000">
            <a:off x="-671416" y="3244333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TELKOM UNIVERSITY</a:t>
            </a:r>
            <a:endParaRPr lang="en-ID" dirty="0">
              <a:solidFill>
                <a:schemeClr val="accent1">
                  <a:lumMod val="7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CE7C775-85BD-0D6F-CA33-DA858FD9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738" y="65589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CE4C16-2618-45CB-B4E4-148455E72FDB}" type="datetime1">
              <a:rPr lang="en-ID" smtClean="0"/>
              <a:t>12/02/2025</a:t>
            </a:fld>
            <a:endParaRPr lang="en-ID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CF7B6AF-C27A-81E5-D159-46C757D1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5383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D"/>
              <a:t>MAGISTER THESIS | ANDI WAHYU MAULANA | 2101221030</a:t>
            </a:r>
            <a:endParaRPr lang="en-ID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44A458-A8E8-61D3-6A30-23838BDF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3590" y="655908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6D9F84-B7C8-4EC6-8AA2-9F1E15B992AC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383C1ED-4E33-3216-72FF-FCE62C99DD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2" y="162908"/>
            <a:ext cx="1317422" cy="5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6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02BFBE-362D-B5B2-DFED-A5BAC4E052D2}"/>
              </a:ext>
            </a:extLst>
          </p:cNvPr>
          <p:cNvSpPr/>
          <p:nvPr userDrawn="1"/>
        </p:nvSpPr>
        <p:spPr>
          <a:xfrm>
            <a:off x="0" y="-2"/>
            <a:ext cx="12192000" cy="757383"/>
          </a:xfrm>
          <a:prstGeom prst="rect">
            <a:avLst/>
          </a:prstGeom>
          <a:solidFill>
            <a:srgbClr val="663C8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E4252-BA5C-D5C3-36C9-CF5CCAFBE201}"/>
              </a:ext>
            </a:extLst>
          </p:cNvPr>
          <p:cNvSpPr/>
          <p:nvPr userDrawn="1"/>
        </p:nvSpPr>
        <p:spPr>
          <a:xfrm>
            <a:off x="0" y="6643397"/>
            <a:ext cx="12192000" cy="214604"/>
          </a:xfrm>
          <a:prstGeom prst="rect">
            <a:avLst/>
          </a:prstGeom>
          <a:solidFill>
            <a:srgbClr val="663C8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4122-D33C-B185-42BB-8AE32C0C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09" y="-2"/>
            <a:ext cx="10528300" cy="75738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7984-595E-BFCD-DFB2-211C04BD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09" y="1253331"/>
            <a:ext cx="11298382" cy="50827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D5283-2DF7-4D24-EDD5-0ED978CE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738" y="65589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402DE4-3B7C-475A-8BC6-184DC2B49742}" type="datetime1">
              <a:rPr lang="en-ID" smtClean="0"/>
              <a:t>12/02/2025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17D35-732E-465D-AD66-FFB7F0C2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5383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MASTER THESIS | ANDI WAHYU MAULANA | 2101221030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40811-D40D-D531-17FB-E9478E64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3590" y="655908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6D9F84-B7C8-4EC6-8AA2-9F1E15B992AC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46A33A2B-0700-9326-65D4-CF2FD9E53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261" y="91575"/>
            <a:ext cx="1531930" cy="5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2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9EA18-3742-7EBE-62A0-98153F765CD6}"/>
              </a:ext>
            </a:extLst>
          </p:cNvPr>
          <p:cNvSpPr/>
          <p:nvPr userDrawn="1"/>
        </p:nvSpPr>
        <p:spPr>
          <a:xfrm>
            <a:off x="0" y="0"/>
            <a:ext cx="94894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57E36D-A70F-52B0-96DA-A4E9520F887E}"/>
              </a:ext>
            </a:extLst>
          </p:cNvPr>
          <p:cNvSpPr/>
          <p:nvPr userDrawn="1"/>
        </p:nvSpPr>
        <p:spPr>
          <a:xfrm>
            <a:off x="11236960" y="3251200"/>
            <a:ext cx="955040" cy="3606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FF47C5CF-6F02-7669-B05E-71BF3EA56493}"/>
              </a:ext>
            </a:extLst>
          </p:cNvPr>
          <p:cNvSpPr/>
          <p:nvPr userDrawn="1"/>
        </p:nvSpPr>
        <p:spPr>
          <a:xfrm rot="10800000">
            <a:off x="11023600" y="0"/>
            <a:ext cx="1168400" cy="2021840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07D809-8A1B-9DF6-51A0-D3F06EC192C2}"/>
              </a:ext>
            </a:extLst>
          </p:cNvPr>
          <p:cNvSpPr/>
          <p:nvPr userDrawn="1"/>
        </p:nvSpPr>
        <p:spPr>
          <a:xfrm>
            <a:off x="1371600" y="2057400"/>
            <a:ext cx="2499360" cy="2499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05EE0B-883B-862C-15CE-26F788AD06C8}"/>
              </a:ext>
            </a:extLst>
          </p:cNvPr>
          <p:cNvGrpSpPr/>
          <p:nvPr userDrawn="1"/>
        </p:nvGrpSpPr>
        <p:grpSpPr>
          <a:xfrm>
            <a:off x="1925320" y="3230880"/>
            <a:ext cx="1391920" cy="152400"/>
            <a:chOff x="1963420" y="3175000"/>
            <a:chExt cx="1391920" cy="1524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9AC2C5-F2B7-7675-E621-0839393D2E54}"/>
                </a:ext>
              </a:extLst>
            </p:cNvPr>
            <p:cNvCxnSpPr>
              <a:cxnSpLocks/>
            </p:cNvCxnSpPr>
            <p:nvPr/>
          </p:nvCxnSpPr>
          <p:spPr>
            <a:xfrm>
              <a:off x="1963420" y="3251200"/>
              <a:ext cx="1315720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EAB17C-3B43-EE10-AC15-399369C25BEC}"/>
                </a:ext>
              </a:extLst>
            </p:cNvPr>
            <p:cNvSpPr/>
            <p:nvPr/>
          </p:nvSpPr>
          <p:spPr>
            <a:xfrm>
              <a:off x="3202940" y="3175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95E5F8-3CDA-BA78-F92B-CA2B00546BD0}"/>
                </a:ext>
              </a:extLst>
            </p:cNvPr>
            <p:cNvSpPr/>
            <p:nvPr/>
          </p:nvSpPr>
          <p:spPr>
            <a:xfrm>
              <a:off x="1963420" y="3175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125977E-6443-D86F-D894-5B6F014E7DB6}"/>
              </a:ext>
            </a:extLst>
          </p:cNvPr>
          <p:cNvSpPr txBox="1"/>
          <p:nvPr userDrawn="1"/>
        </p:nvSpPr>
        <p:spPr>
          <a:xfrm>
            <a:off x="4404360" y="3100159"/>
            <a:ext cx="3502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 YOU</a:t>
            </a:r>
            <a:endParaRPr lang="en-ID" sz="4400" b="1" dirty="0">
              <a:solidFill>
                <a:schemeClr val="bg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D38A3-F22C-9898-30DE-A3E3E661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MAGISTER THESIS | ANDI WAHYU MAULANA | 2101221030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096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6D04-427C-505B-EAAA-B7077353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3685-F469-9A26-9A4A-53FA967A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EBA05-0774-E785-3F1B-51B5A9EB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8273-94CE-45A7-821C-0FAF8EA8072A}" type="datetime1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14C6F-67E4-FC74-251D-F9EEF9BC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MAGISTER THESIS | ANDI WAHYU MAULANA | 2101221030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1993E-7E90-E7B7-B726-7D638912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4677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2B57-E543-B6C8-CC6B-AB0156F0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FA96-CDEF-3C4F-E270-7723E5BC2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8E737-27CC-43CA-6751-8615F34D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C0854-51A3-B7FC-6D0E-A646CBF9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C755-3C51-4D10-B110-042DE636F80E}" type="datetime1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6264A-613E-E32D-89EA-1C3914D7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MAGISTER THESIS | ANDI WAHYU MAULANA | 2101221030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346A-65FF-688E-916D-2379ED29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8261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98FE-D5AE-6F70-D6E6-2DA8C17F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740F9-2044-97F7-D164-84D508E6D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174FC-EA06-8CFC-C24F-B20855F96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6774C-F35E-64D5-3645-06D7A70FD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94210-291C-8CFC-C949-C89E1A249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F536E-761F-9CAF-75D5-0E493F68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E977-FB81-4DC4-A243-C465AFEDE14E}" type="datetime1">
              <a:rPr lang="en-ID" smtClean="0"/>
              <a:t>12/02/2025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62B9D-FF3F-85C7-DBCE-76BD47DA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MAGISTER THESIS | ANDI WAHYU MAULANA | 2101221030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1F25A-13A2-C7F5-A048-8796C1F9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1340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69E5-C0FC-1688-2D17-3BB8F75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F1F7D-C631-635C-F53E-23A7E071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9174-7C55-4769-9A0E-313D63FBEDA2}" type="datetime1">
              <a:rPr lang="en-ID" smtClean="0"/>
              <a:t>12/02/2025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E9AE5-62F7-E031-CD6D-28A10414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MAGISTER THESIS | ANDI WAHYU MAULANA | 2101221030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655D0-343D-4EF9-749D-E20A1415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8188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06AF-8346-64F6-C6CF-195930EB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684C-89EC-57CC-B5EF-A8ACE349D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C7B71-92B4-898D-ACF4-F5CBC079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71CFA-BCDB-088C-3728-A80DFF66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A15-6803-44AC-B650-C892BC8F5B31}" type="datetime1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F0628-E6EC-DA44-67AA-9A9066B0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MAGISTER THESIS | ANDI WAHYU MAULANA | 2101221030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352DB-2AD7-6CA4-02B8-D25D0347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293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16A7-1117-2661-C856-C779D25E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D4D8-6A63-5F6F-2C5C-00742E3F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075C-BA6A-293F-E1AB-29B532EF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D81-91DF-4D22-94A6-0F5B18E5DB49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B356-4EE1-A4C2-B2BD-D941A3D4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03A0-FC6B-6419-5EC5-D7E9712D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3DE-94BF-430B-9D03-D7AEB3E144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967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A32E-A1A1-18D3-0B92-9BB950C4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85BA9-3B4A-C7BB-D8FB-3E98B2010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C857A-2139-AC1A-87E6-1729C746C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79412-FA1E-F9CD-93EE-A40AA526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12E1-17A5-40C9-815A-94C26FB64C4E}" type="datetime1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E897-86F1-030C-5B89-A61FB980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MAGISTER THESIS | ANDI WAHYU MAULANA | 2101221030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3922D-3295-3DD3-CC05-03D1ECC5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8885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4DE5-5B6E-6F11-58E9-A0EAA7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1E1FB-3B24-9798-C251-E6EB12A90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F69D8-FC21-95ED-440C-E94E0805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7176-2562-4DD1-99DA-93F21BCE4866}" type="datetime1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BC8-468C-015F-28D3-FF0B5EDD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MAGISTER THESIS | ANDI WAHYU MAULANA | 2101221030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9104-A0DA-1CA6-29E9-DB3A6CD1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4793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A90DC-3B70-66AB-5991-06382DE00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262C4-2AF9-1917-C36E-87FC3E88F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EC0-DEAB-3003-BC31-FB14FAE2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B0FF-9710-4F13-88AE-477C3BA370CA}" type="datetime1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A4FD7-AE96-30C5-995C-C78F6BE2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MAGISTER THESIS | ANDI WAHYU MAULANA | 2101221030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AD0B-C79D-4F21-EF44-7F7B1103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230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BFA0-2FF1-D990-B4A0-6474016A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BDEFA-0368-BE3C-4C29-E8F15C2A2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1FC1B-8ED3-030A-C868-288AA7BF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D81-91DF-4D22-94A6-0F5B18E5DB49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CEB4-8DFB-A993-7AAB-942FCB08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28D3-6316-6A23-20C7-7056ECD4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3DE-94BF-430B-9D03-D7AEB3E144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47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FEBF-4726-9975-95A9-599F265E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D624-1E40-5DFF-A1DD-CC7DC017E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11413-1E8D-005C-F10A-8E599B696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1E29E-F98D-21F6-3D67-8FE9184E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D81-91DF-4D22-94A6-0F5B18E5DB49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2EA5D-2302-34C8-9C0B-8AA62076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53A70-63B0-5B06-F2EA-0E0A0880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3DE-94BF-430B-9D03-D7AEB3E144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12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F53A-F719-1E3D-8665-19F42FB5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E461E-7325-A9D2-F921-20B39EA8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620D-112F-A020-B4E8-D437F7C2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6D2CD-31F3-FDEB-61E0-AE344AF52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03738-B01D-9604-EF8D-B0A38AD94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9C02C-8CE5-DCE5-8042-A1C49CBA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D81-91DF-4D22-94A6-0F5B18E5DB49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C17E3-8D46-9B40-671C-FB26953C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F7822-47AE-FB03-E3A1-6FD47080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3DE-94BF-430B-9D03-D7AEB3E144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545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77BE-BE20-7A7B-EB58-352F6EA4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319AF-D9B2-C4D5-2F47-53101FE1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D81-91DF-4D22-94A6-0F5B18E5DB49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9334B-4355-B51D-29F4-8874D47D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32D52-E058-CC85-C543-D8A2890D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3DE-94BF-430B-9D03-D7AEB3E144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78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1B58F-8987-7AB1-5D59-A0204AEA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D81-91DF-4D22-94A6-0F5B18E5DB49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8FBD4-6624-6E11-B636-95DAD96A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8C247-ABBA-77AD-37B9-52DF55B7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3DE-94BF-430B-9D03-D7AEB3E144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363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CDD2-1068-EBF0-13ED-01E8BBE5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4461-8396-3AE4-258A-F65B001A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B2EE3-753F-6735-45B1-29575028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EC840-61AD-5155-31BE-2C7B4F7B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D81-91DF-4D22-94A6-0F5B18E5DB49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4AD61-22A8-A2A4-E462-D81E8778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0E8C-0D61-F170-675E-4F775833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3DE-94BF-430B-9D03-D7AEB3E144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91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3D89-3CA3-206C-B683-C267E3ED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876B1-437D-8FAC-F7AB-75DB72C68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7ADC6-C544-F8CD-5F65-5CA21CEBD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01A7F-610A-5669-1C48-0900714F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D81-91DF-4D22-94A6-0F5B18E5DB49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06BC-0C7C-1DF2-4E05-15E62936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BC9F6-0C70-3289-48EA-3B595397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63DE-94BF-430B-9D03-D7AEB3E144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76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CFD5C-AFFB-7121-01B9-9BE83A0D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509A-BA3D-4F77-EC93-532E0A83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2BE1-6BB8-8DE7-DFDF-0D0AACB25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49D81-91DF-4D22-94A6-0F5B18E5DB49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F725-324F-0956-2C41-F71475F8A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8ADC-5DBF-EDBE-0B18-1FF639A3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163DE-94BF-430B-9D03-D7AEB3E144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630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BBA44-80D9-6B4B-40B4-3561356E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76FEE-8B90-3384-7C14-BCE532B7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BDE79-6E46-7108-E146-A6A3F162B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67908-AA07-45F5-AEDA-59D9A2DADCD5}" type="datetime1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C37-9EB2-E3CA-E251-17CC9131C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MAGISTER THESIS | ANDI WAHYU MAULANA | 2101221030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D238-DC0E-AD81-6720-84DC971AB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D9F84-B7C8-4EC6-8AA2-9F1E15B992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30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cv.com/svm-using-scikit-learn-in-pyth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0DC18A-D19B-A290-8C6E-9FD44A4D3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065" y="0"/>
            <a:ext cx="2509935" cy="1076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4A13C-F146-AD92-CAC2-E07398BC8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8" y="93741"/>
            <a:ext cx="2509935" cy="7866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E90CA5-96DB-8A5A-F2F1-98B6BA7745CB}"/>
              </a:ext>
            </a:extLst>
          </p:cNvPr>
          <p:cNvSpPr/>
          <p:nvPr/>
        </p:nvSpPr>
        <p:spPr>
          <a:xfrm>
            <a:off x="0" y="1566369"/>
            <a:ext cx="12192000" cy="1753302"/>
          </a:xfrm>
          <a:prstGeom prst="rect">
            <a:avLst/>
          </a:prstGeom>
          <a:gradFill>
            <a:gsLst>
              <a:gs pos="48000">
                <a:srgbClr val="8C3B8D"/>
              </a:gs>
              <a:gs pos="13000">
                <a:srgbClr val="2F63AC"/>
              </a:gs>
              <a:gs pos="85000">
                <a:srgbClr val="663C8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 (Classification: SVM &amp; logistic regression) </a:t>
            </a:r>
          </a:p>
          <a:p>
            <a:pPr algn="ctr">
              <a:lnSpc>
                <a:spcPct val="150000"/>
              </a:lnSpc>
            </a:pPr>
            <a:r>
              <a:rPr lang="en-US" sz="2000" u="none" strike="noStrike" dirty="0">
                <a:effectLst/>
              </a:rPr>
              <a:t>Artificial Intelligence dan Big Data |  AAK2KAB3 | Kur. 2024 | 2024/2025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D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8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A21A4-AA98-78F8-0560-92E005FD9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6DAC-5479-86E3-C944-1A128496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E629-871C-E761-55C6-9CD18237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DE4-3B7C-475A-8BC6-184DC2B49742}" type="datetime1">
              <a:rPr lang="en-ID" smtClean="0"/>
              <a:t>12/02/2025</a:t>
            </a:fld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8E1B-0218-D07A-C498-478C6BA2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pPr/>
              <a:t>10</a:t>
            </a:fld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E2974A-0803-B3CE-C209-7E9528BB2983}"/>
              </a:ext>
            </a:extLst>
          </p:cNvPr>
          <p:cNvSpPr txBox="1">
            <a:spLocks/>
          </p:cNvSpPr>
          <p:nvPr/>
        </p:nvSpPr>
        <p:spPr>
          <a:xfrm>
            <a:off x="326738" y="0"/>
            <a:ext cx="10528300" cy="757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B162C-E350-32DC-422F-76521580CB7D}"/>
              </a:ext>
            </a:extLst>
          </p:cNvPr>
          <p:cNvSpPr txBox="1"/>
          <p:nvPr/>
        </p:nvSpPr>
        <p:spPr>
          <a:xfrm>
            <a:off x="1112179" y="1659978"/>
            <a:ext cx="98629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/>
              <a:t>Logistic Regression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</a:t>
            </a:r>
            <a:r>
              <a:rPr lang="en-ID" sz="2400" dirty="0" err="1"/>
              <a:t>klasifikasi</a:t>
            </a:r>
            <a:r>
              <a:rPr lang="en-ID" sz="2400" dirty="0"/>
              <a:t> yang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memprediksi</a:t>
            </a:r>
            <a:r>
              <a:rPr lang="en-ID" sz="2400" dirty="0"/>
              <a:t> </a:t>
            </a:r>
            <a:r>
              <a:rPr lang="en-ID" sz="2400" dirty="0" err="1"/>
              <a:t>probabilitas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sampel</a:t>
            </a:r>
            <a:r>
              <a:rPr lang="en-ID" sz="2400" dirty="0"/>
              <a:t> </a:t>
            </a:r>
            <a:r>
              <a:rPr lang="en-ID" sz="2400" dirty="0" err="1"/>
              <a:t>termasuk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kategori</a:t>
            </a:r>
            <a:r>
              <a:rPr lang="en-ID" sz="2400" dirty="0"/>
              <a:t> </a:t>
            </a:r>
            <a:r>
              <a:rPr lang="en-ID" sz="2400" dirty="0" err="1"/>
              <a:t>tertentu</a:t>
            </a:r>
            <a:r>
              <a:rPr lang="en-ID" sz="2400" dirty="0"/>
              <a:t>. Model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bekerja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mengubah</a:t>
            </a:r>
            <a:r>
              <a:rPr lang="en-ID" sz="2400" dirty="0"/>
              <a:t> output </a:t>
            </a:r>
            <a:r>
              <a:rPr lang="en-ID" sz="2400" dirty="0" err="1"/>
              <a:t>regresi</a:t>
            </a:r>
            <a:r>
              <a:rPr lang="en-ID" sz="2400" dirty="0"/>
              <a:t> linear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probabilitas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b="1" dirty="0"/>
              <a:t>sigmoid.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12651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945E9-F699-4100-74D6-4B0805D2F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561A-01DC-7BEE-21B9-68C1AC30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E905D-8D4A-8F61-7CDE-FBB8623F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DE4-3B7C-475A-8BC6-184DC2B49742}" type="datetime1">
              <a:rPr lang="en-ID" smtClean="0"/>
              <a:t>12/02/2025</a:t>
            </a:fld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6344-9076-7393-FDD8-B229CE28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pPr/>
              <a:t>11</a:t>
            </a:fld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595DBB-D01E-0632-529B-61E5313E9D99}"/>
              </a:ext>
            </a:extLst>
          </p:cNvPr>
          <p:cNvSpPr txBox="1">
            <a:spLocks/>
          </p:cNvSpPr>
          <p:nvPr/>
        </p:nvSpPr>
        <p:spPr>
          <a:xfrm>
            <a:off x="326738" y="0"/>
            <a:ext cx="10528300" cy="757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F0CF5-E8EB-D9E3-D6A3-9524EDA6A95B}"/>
              </a:ext>
            </a:extLst>
          </p:cNvPr>
          <p:cNvSpPr txBox="1"/>
          <p:nvPr/>
        </p:nvSpPr>
        <p:spPr>
          <a:xfrm>
            <a:off x="446809" y="885593"/>
            <a:ext cx="1124778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50" i="1" dirty="0"/>
              <a:t>import </a:t>
            </a:r>
            <a:r>
              <a:rPr lang="en-ID" sz="1150" i="1" dirty="0" err="1"/>
              <a:t>numpy</a:t>
            </a:r>
            <a:r>
              <a:rPr lang="en-ID" sz="1150" i="1" dirty="0"/>
              <a:t> as np</a:t>
            </a:r>
          </a:p>
          <a:p>
            <a:r>
              <a:rPr lang="en-ID" sz="1150" i="1" dirty="0"/>
              <a:t>import pandas as pd</a:t>
            </a:r>
          </a:p>
          <a:p>
            <a:r>
              <a:rPr lang="en-ID" sz="1150" i="1" dirty="0"/>
              <a:t>import </a:t>
            </a:r>
            <a:r>
              <a:rPr lang="en-ID" sz="1150" i="1" dirty="0" err="1"/>
              <a:t>matplotlib.pyplot</a:t>
            </a:r>
            <a:r>
              <a:rPr lang="en-ID" sz="1150" i="1" dirty="0"/>
              <a:t> as </a:t>
            </a:r>
            <a:r>
              <a:rPr lang="en-ID" sz="1150" i="1" dirty="0" err="1"/>
              <a:t>plt</a:t>
            </a:r>
            <a:endParaRPr lang="en-ID" sz="1150" i="1" dirty="0"/>
          </a:p>
          <a:p>
            <a:r>
              <a:rPr lang="en-ID" sz="1150" i="1" dirty="0"/>
              <a:t>from </a:t>
            </a:r>
            <a:r>
              <a:rPr lang="en-ID" sz="1150" i="1" dirty="0" err="1"/>
              <a:t>sklearn.model_selection</a:t>
            </a:r>
            <a:r>
              <a:rPr lang="en-ID" sz="1150" i="1" dirty="0"/>
              <a:t> import </a:t>
            </a:r>
            <a:r>
              <a:rPr lang="en-ID" sz="1150" i="1" dirty="0" err="1"/>
              <a:t>train_test_split</a:t>
            </a:r>
            <a:endParaRPr lang="en-ID" sz="1150" i="1" dirty="0"/>
          </a:p>
          <a:p>
            <a:r>
              <a:rPr lang="en-ID" sz="1150" i="1" dirty="0"/>
              <a:t>from </a:t>
            </a:r>
            <a:r>
              <a:rPr lang="en-ID" sz="1150" i="1" dirty="0" err="1"/>
              <a:t>sklearn.preprocessing</a:t>
            </a:r>
            <a:r>
              <a:rPr lang="en-ID" sz="1150" i="1" dirty="0"/>
              <a:t> import </a:t>
            </a:r>
            <a:r>
              <a:rPr lang="en-ID" sz="1150" i="1" dirty="0" err="1"/>
              <a:t>StandardScaler</a:t>
            </a:r>
            <a:endParaRPr lang="en-ID" sz="1150" i="1" dirty="0"/>
          </a:p>
          <a:p>
            <a:r>
              <a:rPr lang="en-ID" sz="1150" i="1" dirty="0"/>
              <a:t>from </a:t>
            </a:r>
            <a:r>
              <a:rPr lang="en-ID" sz="1150" i="1" dirty="0" err="1"/>
              <a:t>sklearn.linear_model</a:t>
            </a:r>
            <a:r>
              <a:rPr lang="en-ID" sz="1150" i="1" dirty="0"/>
              <a:t> import </a:t>
            </a:r>
            <a:r>
              <a:rPr lang="en-ID" sz="1150" i="1" dirty="0" err="1"/>
              <a:t>LogisticRegression</a:t>
            </a:r>
            <a:endParaRPr lang="en-ID" sz="1150" i="1" dirty="0"/>
          </a:p>
          <a:p>
            <a:r>
              <a:rPr lang="en-ID" sz="1150" i="1" dirty="0"/>
              <a:t>from </a:t>
            </a:r>
            <a:r>
              <a:rPr lang="en-ID" sz="1150" i="1" dirty="0" err="1"/>
              <a:t>sklearn.metrics</a:t>
            </a:r>
            <a:r>
              <a:rPr lang="en-ID" sz="1150" i="1" dirty="0"/>
              <a:t> import </a:t>
            </a:r>
            <a:r>
              <a:rPr lang="en-ID" sz="1150" i="1" dirty="0" err="1"/>
              <a:t>accuracy_score</a:t>
            </a:r>
            <a:r>
              <a:rPr lang="en-ID" sz="1150" i="1" dirty="0"/>
              <a:t>, </a:t>
            </a:r>
            <a:r>
              <a:rPr lang="en-ID" sz="1150" i="1" dirty="0" err="1"/>
              <a:t>classification_report</a:t>
            </a:r>
            <a:r>
              <a:rPr lang="en-ID" sz="1150" i="1" dirty="0"/>
              <a:t>, </a:t>
            </a:r>
            <a:r>
              <a:rPr lang="en-ID" sz="1150" i="1" dirty="0" err="1"/>
              <a:t>confusion_matrix</a:t>
            </a:r>
            <a:endParaRPr lang="en-ID" sz="1150" i="1" dirty="0"/>
          </a:p>
          <a:p>
            <a:endParaRPr lang="en-ID" sz="1150" i="1" dirty="0"/>
          </a:p>
          <a:p>
            <a:r>
              <a:rPr lang="en-ID" sz="1150" i="1" dirty="0"/>
              <a:t># </a:t>
            </a:r>
            <a:r>
              <a:rPr lang="en-ID" sz="1150" i="1" dirty="0" err="1"/>
              <a:t>Contoh</a:t>
            </a:r>
            <a:r>
              <a:rPr lang="en-ID" sz="1150" i="1" dirty="0"/>
              <a:t> data (binary classification)</a:t>
            </a:r>
          </a:p>
          <a:p>
            <a:r>
              <a:rPr lang="en-ID" sz="1150" i="1" dirty="0" err="1"/>
              <a:t>np.random.seed</a:t>
            </a:r>
            <a:r>
              <a:rPr lang="en-ID" sz="1150" i="1" dirty="0"/>
              <a:t>(42)</a:t>
            </a:r>
          </a:p>
          <a:p>
            <a:r>
              <a:rPr lang="en-ID" sz="1150" i="1" dirty="0"/>
              <a:t>X = </a:t>
            </a:r>
            <a:r>
              <a:rPr lang="en-ID" sz="1150" i="1" dirty="0" err="1"/>
              <a:t>np.random.rand</a:t>
            </a:r>
            <a:r>
              <a:rPr lang="en-ID" sz="1150" i="1" dirty="0"/>
              <a:t>(100, 2) * 10  # 100 </a:t>
            </a:r>
            <a:r>
              <a:rPr lang="en-ID" sz="1150" i="1" dirty="0" err="1"/>
              <a:t>sampel</a:t>
            </a:r>
            <a:r>
              <a:rPr lang="en-ID" sz="1150" i="1" dirty="0"/>
              <a:t>, 2 </a:t>
            </a:r>
            <a:r>
              <a:rPr lang="en-ID" sz="1150" i="1" dirty="0" err="1"/>
              <a:t>fitur</a:t>
            </a:r>
            <a:endParaRPr lang="en-ID" sz="1150" i="1" dirty="0"/>
          </a:p>
          <a:p>
            <a:r>
              <a:rPr lang="en-ID" sz="1150" i="1" dirty="0"/>
              <a:t>y = (X[:, 0] + X[:, 1] &gt; 10).</a:t>
            </a:r>
            <a:r>
              <a:rPr lang="en-ID" sz="1150" i="1" dirty="0" err="1"/>
              <a:t>astype</a:t>
            </a:r>
            <a:r>
              <a:rPr lang="en-ID" sz="1150" i="1" dirty="0"/>
              <a:t>(int)  # Label </a:t>
            </a:r>
            <a:r>
              <a:rPr lang="en-ID" sz="1150" i="1" dirty="0" err="1"/>
              <a:t>berdasarkan</a:t>
            </a:r>
            <a:r>
              <a:rPr lang="en-ID" sz="1150" i="1" dirty="0"/>
              <a:t> </a:t>
            </a:r>
            <a:r>
              <a:rPr lang="en-ID" sz="1150" i="1" dirty="0" err="1"/>
              <a:t>jumlah</a:t>
            </a:r>
            <a:r>
              <a:rPr lang="en-ID" sz="1150" i="1" dirty="0"/>
              <a:t> dua </a:t>
            </a:r>
            <a:r>
              <a:rPr lang="en-ID" sz="1150" i="1" dirty="0" err="1"/>
              <a:t>fitur</a:t>
            </a:r>
            <a:endParaRPr lang="en-ID" sz="1150" i="1" dirty="0"/>
          </a:p>
          <a:p>
            <a:endParaRPr lang="en-ID" sz="1150" i="1" dirty="0"/>
          </a:p>
          <a:p>
            <a:r>
              <a:rPr lang="en-ID" sz="1150" i="1" dirty="0"/>
              <a:t># </a:t>
            </a:r>
            <a:r>
              <a:rPr lang="en-ID" sz="1150" i="1" dirty="0" err="1"/>
              <a:t>Membagi</a:t>
            </a:r>
            <a:r>
              <a:rPr lang="en-ID" sz="1150" i="1" dirty="0"/>
              <a:t> data </a:t>
            </a:r>
            <a:r>
              <a:rPr lang="en-ID" sz="1150" i="1" dirty="0" err="1"/>
              <a:t>menjadi</a:t>
            </a:r>
            <a:r>
              <a:rPr lang="en-ID" sz="1150" i="1" dirty="0"/>
              <a:t> train &amp; test</a:t>
            </a:r>
          </a:p>
          <a:p>
            <a:r>
              <a:rPr lang="en-ID" sz="1150" i="1" dirty="0" err="1"/>
              <a:t>X_train</a:t>
            </a:r>
            <a:r>
              <a:rPr lang="en-ID" sz="1150" i="1" dirty="0"/>
              <a:t>, </a:t>
            </a:r>
            <a:r>
              <a:rPr lang="en-ID" sz="1150" i="1" dirty="0" err="1"/>
              <a:t>X_test</a:t>
            </a:r>
            <a:r>
              <a:rPr lang="en-ID" sz="1150" i="1" dirty="0"/>
              <a:t>, </a:t>
            </a:r>
            <a:r>
              <a:rPr lang="en-ID" sz="1150" i="1" dirty="0" err="1"/>
              <a:t>y_train</a:t>
            </a:r>
            <a:r>
              <a:rPr lang="en-ID" sz="1150" i="1" dirty="0"/>
              <a:t>, </a:t>
            </a:r>
            <a:r>
              <a:rPr lang="en-ID" sz="1150" i="1" dirty="0" err="1"/>
              <a:t>y_test</a:t>
            </a:r>
            <a:r>
              <a:rPr lang="en-ID" sz="1150" i="1" dirty="0"/>
              <a:t> = </a:t>
            </a:r>
            <a:r>
              <a:rPr lang="en-ID" sz="1150" i="1" dirty="0" err="1"/>
              <a:t>train_test_split</a:t>
            </a:r>
            <a:r>
              <a:rPr lang="en-ID" sz="1150" i="1" dirty="0"/>
              <a:t>(X, y, </a:t>
            </a:r>
            <a:r>
              <a:rPr lang="en-ID" sz="1150" i="1" dirty="0" err="1"/>
              <a:t>test_size</a:t>
            </a:r>
            <a:r>
              <a:rPr lang="en-ID" sz="1150" i="1" dirty="0"/>
              <a:t>=0.2, </a:t>
            </a:r>
            <a:r>
              <a:rPr lang="en-ID" sz="1150" i="1" dirty="0" err="1"/>
              <a:t>random_state</a:t>
            </a:r>
            <a:r>
              <a:rPr lang="en-ID" sz="1150" i="1" dirty="0"/>
              <a:t>=42)</a:t>
            </a:r>
          </a:p>
          <a:p>
            <a:endParaRPr lang="en-ID" sz="1150" i="1" dirty="0"/>
          </a:p>
          <a:p>
            <a:r>
              <a:rPr lang="en-ID" sz="1150" i="1" dirty="0"/>
              <a:t># </a:t>
            </a:r>
            <a:r>
              <a:rPr lang="en-ID" sz="1150" i="1" dirty="0" err="1"/>
              <a:t>Normalisasi</a:t>
            </a:r>
            <a:r>
              <a:rPr lang="en-ID" sz="1150" i="1" dirty="0"/>
              <a:t> data</a:t>
            </a:r>
          </a:p>
          <a:p>
            <a:r>
              <a:rPr lang="en-ID" sz="1150" i="1" dirty="0"/>
              <a:t>scaler = </a:t>
            </a:r>
            <a:r>
              <a:rPr lang="en-ID" sz="1150" i="1" dirty="0" err="1"/>
              <a:t>StandardScaler</a:t>
            </a:r>
            <a:r>
              <a:rPr lang="en-ID" sz="1150" i="1" dirty="0"/>
              <a:t>()</a:t>
            </a:r>
          </a:p>
          <a:p>
            <a:r>
              <a:rPr lang="en-ID" sz="1150" i="1" dirty="0" err="1"/>
              <a:t>X_train</a:t>
            </a:r>
            <a:r>
              <a:rPr lang="en-ID" sz="1150" i="1" dirty="0"/>
              <a:t> = </a:t>
            </a:r>
            <a:r>
              <a:rPr lang="en-ID" sz="1150" i="1" dirty="0" err="1"/>
              <a:t>scaler.fit_transform</a:t>
            </a:r>
            <a:r>
              <a:rPr lang="en-ID" sz="1150" i="1" dirty="0"/>
              <a:t>(</a:t>
            </a:r>
            <a:r>
              <a:rPr lang="en-ID" sz="1150" i="1" dirty="0" err="1"/>
              <a:t>X_train</a:t>
            </a:r>
            <a:r>
              <a:rPr lang="en-ID" sz="1150" i="1" dirty="0"/>
              <a:t>)</a:t>
            </a:r>
          </a:p>
          <a:p>
            <a:r>
              <a:rPr lang="en-ID" sz="1150" i="1" dirty="0" err="1"/>
              <a:t>X_test</a:t>
            </a:r>
            <a:r>
              <a:rPr lang="en-ID" sz="1150" i="1" dirty="0"/>
              <a:t> = </a:t>
            </a:r>
            <a:r>
              <a:rPr lang="en-ID" sz="1150" i="1" dirty="0" err="1"/>
              <a:t>scaler.transform</a:t>
            </a:r>
            <a:r>
              <a:rPr lang="en-ID" sz="1150" i="1" dirty="0"/>
              <a:t>(</a:t>
            </a:r>
            <a:r>
              <a:rPr lang="en-ID" sz="1150" i="1" dirty="0" err="1"/>
              <a:t>X_test</a:t>
            </a:r>
            <a:r>
              <a:rPr lang="en-ID" sz="1150" i="1" dirty="0"/>
              <a:t>)</a:t>
            </a:r>
          </a:p>
          <a:p>
            <a:endParaRPr lang="en-ID" sz="1150" i="1" dirty="0"/>
          </a:p>
          <a:p>
            <a:r>
              <a:rPr lang="en-ID" sz="1150" i="1" dirty="0"/>
              <a:t># </a:t>
            </a:r>
            <a:r>
              <a:rPr lang="en-ID" sz="1150" i="1" dirty="0" err="1"/>
              <a:t>Membuat</a:t>
            </a:r>
            <a:r>
              <a:rPr lang="en-ID" sz="1150" i="1" dirty="0"/>
              <a:t> model Logistic Regression</a:t>
            </a:r>
          </a:p>
          <a:p>
            <a:r>
              <a:rPr lang="en-ID" sz="1150" i="1" dirty="0"/>
              <a:t>model = </a:t>
            </a:r>
            <a:r>
              <a:rPr lang="en-ID" sz="1150" i="1" dirty="0" err="1"/>
              <a:t>LogisticRegression</a:t>
            </a:r>
            <a:r>
              <a:rPr lang="en-ID" sz="1150" i="1" dirty="0"/>
              <a:t>()</a:t>
            </a:r>
          </a:p>
          <a:p>
            <a:r>
              <a:rPr lang="en-ID" sz="1150" i="1" dirty="0" err="1"/>
              <a:t>model.fit</a:t>
            </a:r>
            <a:r>
              <a:rPr lang="en-ID" sz="1150" i="1" dirty="0"/>
              <a:t>(</a:t>
            </a:r>
            <a:r>
              <a:rPr lang="en-ID" sz="1150" i="1" dirty="0" err="1"/>
              <a:t>X_train</a:t>
            </a:r>
            <a:r>
              <a:rPr lang="en-ID" sz="1150" i="1" dirty="0"/>
              <a:t>, </a:t>
            </a:r>
            <a:r>
              <a:rPr lang="en-ID" sz="1150" i="1" dirty="0" err="1"/>
              <a:t>y_train</a:t>
            </a:r>
            <a:r>
              <a:rPr lang="en-ID" sz="1150" i="1" dirty="0"/>
              <a:t>)</a:t>
            </a:r>
          </a:p>
          <a:p>
            <a:endParaRPr lang="en-ID" sz="1150" i="1" dirty="0"/>
          </a:p>
          <a:p>
            <a:r>
              <a:rPr lang="en-ID" sz="1150" i="1" dirty="0"/>
              <a:t># </a:t>
            </a:r>
            <a:r>
              <a:rPr lang="en-ID" sz="1150" i="1" dirty="0" err="1"/>
              <a:t>Prediksi</a:t>
            </a:r>
            <a:endParaRPr lang="en-ID" sz="1150" i="1" dirty="0"/>
          </a:p>
          <a:p>
            <a:r>
              <a:rPr lang="en-ID" sz="1150" i="1" dirty="0" err="1"/>
              <a:t>y_pred</a:t>
            </a:r>
            <a:r>
              <a:rPr lang="en-ID" sz="1150" i="1" dirty="0"/>
              <a:t> = </a:t>
            </a:r>
            <a:r>
              <a:rPr lang="en-ID" sz="1150" i="1" dirty="0" err="1"/>
              <a:t>model.predict</a:t>
            </a:r>
            <a:r>
              <a:rPr lang="en-ID" sz="1150" i="1" dirty="0"/>
              <a:t>(</a:t>
            </a:r>
            <a:r>
              <a:rPr lang="en-ID" sz="1150" i="1" dirty="0" err="1"/>
              <a:t>X_test</a:t>
            </a:r>
            <a:r>
              <a:rPr lang="en-ID" sz="1150" i="1" dirty="0"/>
              <a:t>)</a:t>
            </a:r>
          </a:p>
          <a:p>
            <a:endParaRPr lang="en-ID" sz="1150" i="1" dirty="0"/>
          </a:p>
          <a:p>
            <a:r>
              <a:rPr lang="en-ID" sz="1150" i="1" dirty="0"/>
              <a:t># </a:t>
            </a:r>
            <a:r>
              <a:rPr lang="en-ID" sz="1150" i="1" dirty="0" err="1"/>
              <a:t>Evaluasi</a:t>
            </a:r>
            <a:r>
              <a:rPr lang="en-ID" sz="1150" i="1" dirty="0"/>
              <a:t> model</a:t>
            </a:r>
          </a:p>
          <a:p>
            <a:r>
              <a:rPr lang="en-ID" sz="1150" i="1" dirty="0"/>
              <a:t>print("Accuracy:", </a:t>
            </a:r>
            <a:r>
              <a:rPr lang="en-ID" sz="1150" i="1" dirty="0" err="1"/>
              <a:t>accuracy_score</a:t>
            </a:r>
            <a:r>
              <a:rPr lang="en-ID" sz="1150" i="1" dirty="0"/>
              <a:t>(</a:t>
            </a:r>
            <a:r>
              <a:rPr lang="en-ID" sz="1150" i="1" dirty="0" err="1"/>
              <a:t>y_test</a:t>
            </a:r>
            <a:r>
              <a:rPr lang="en-ID" sz="1150" i="1" dirty="0"/>
              <a:t>, </a:t>
            </a:r>
            <a:r>
              <a:rPr lang="en-ID" sz="1150" i="1" dirty="0" err="1"/>
              <a:t>y_pred</a:t>
            </a:r>
            <a:r>
              <a:rPr lang="en-ID" sz="1150" i="1" dirty="0"/>
              <a:t>))</a:t>
            </a:r>
          </a:p>
          <a:p>
            <a:r>
              <a:rPr lang="en-ID" sz="1150" i="1" dirty="0"/>
              <a:t>print(</a:t>
            </a:r>
            <a:r>
              <a:rPr lang="en-ID" sz="1150" i="1" dirty="0" err="1"/>
              <a:t>classification_report</a:t>
            </a:r>
            <a:r>
              <a:rPr lang="en-ID" sz="1150" i="1" dirty="0"/>
              <a:t>(</a:t>
            </a:r>
            <a:r>
              <a:rPr lang="en-ID" sz="1150" i="1" dirty="0" err="1"/>
              <a:t>y_test</a:t>
            </a:r>
            <a:r>
              <a:rPr lang="en-ID" sz="1150" i="1" dirty="0"/>
              <a:t>, </a:t>
            </a:r>
            <a:r>
              <a:rPr lang="en-ID" sz="1150" i="1" dirty="0" err="1"/>
              <a:t>y_pred</a:t>
            </a:r>
            <a:r>
              <a:rPr lang="en-ID" sz="1150" i="1" dirty="0"/>
              <a:t>))</a:t>
            </a:r>
          </a:p>
          <a:p>
            <a:r>
              <a:rPr lang="en-ID" sz="1150" i="1" dirty="0"/>
              <a:t>print("Confusion Matrix:\n", </a:t>
            </a:r>
            <a:r>
              <a:rPr lang="en-ID" sz="1150" i="1" dirty="0" err="1"/>
              <a:t>confusion_matrix</a:t>
            </a:r>
            <a:r>
              <a:rPr lang="en-ID" sz="1150" i="1" dirty="0"/>
              <a:t>(</a:t>
            </a:r>
            <a:r>
              <a:rPr lang="en-ID" sz="1150" i="1" dirty="0" err="1"/>
              <a:t>y_test</a:t>
            </a:r>
            <a:r>
              <a:rPr lang="en-ID" sz="1150" i="1" dirty="0"/>
              <a:t>, </a:t>
            </a:r>
            <a:r>
              <a:rPr lang="en-ID" sz="1150" i="1" dirty="0" err="1"/>
              <a:t>y_pred</a:t>
            </a:r>
            <a:r>
              <a:rPr lang="en-ID" sz="1150" i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630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99941-F1C4-2ABD-0B46-36ED16CAB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AFFF-1415-69D3-DEC7-2DC0432D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2C2C-3B0F-1734-DC78-916F11EB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DE4-3B7C-475A-8BC6-184DC2B49742}" type="datetime1">
              <a:rPr lang="en-ID" smtClean="0"/>
              <a:t>12/02/2025</a:t>
            </a:fld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AF287-4C52-9DA1-E097-95E6C3CD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B2604-6820-DC97-A012-7FBBFD3152D5}"/>
              </a:ext>
            </a:extLst>
          </p:cNvPr>
          <p:cNvSpPr txBox="1"/>
          <p:nvPr/>
        </p:nvSpPr>
        <p:spPr>
          <a:xfrm>
            <a:off x="536328" y="1245322"/>
            <a:ext cx="1065551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  <a:p>
            <a:r>
              <a:rPr lang="en-ID" sz="2800" b="1" dirty="0"/>
              <a:t>Supervised learning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jenis</a:t>
            </a:r>
            <a:r>
              <a:rPr lang="en-ID" sz="2800" dirty="0"/>
              <a:t> </a:t>
            </a:r>
            <a:r>
              <a:rPr lang="en-ID" sz="2800" dirty="0" err="1"/>
              <a:t>pembelajaran</a:t>
            </a:r>
            <a:r>
              <a:rPr lang="en-ID" sz="2800" dirty="0"/>
              <a:t> </a:t>
            </a:r>
            <a:r>
              <a:rPr lang="en-ID" sz="2800" dirty="0" err="1"/>
              <a:t>mesin</a:t>
            </a:r>
            <a:r>
              <a:rPr lang="en-ID" sz="2800" dirty="0"/>
              <a:t> di mana model </a:t>
            </a:r>
            <a:r>
              <a:rPr lang="en-ID" sz="2800" dirty="0" err="1"/>
              <a:t>dilatih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data yang </a:t>
            </a:r>
            <a:r>
              <a:rPr lang="en-ID" sz="2800" dirty="0" err="1"/>
              <a:t>sudah</a:t>
            </a:r>
            <a:r>
              <a:rPr lang="en-ID" sz="2800" dirty="0"/>
              <a:t> </a:t>
            </a:r>
            <a:r>
              <a:rPr lang="en-ID" sz="2800" dirty="0" err="1"/>
              <a:t>dilabeli</a:t>
            </a:r>
            <a:r>
              <a:rPr lang="en-ID" sz="2800" dirty="0"/>
              <a:t>, </a:t>
            </a:r>
            <a:r>
              <a:rPr lang="en-ID" sz="2800" dirty="0" err="1"/>
              <a:t>yaitu</a:t>
            </a:r>
            <a:r>
              <a:rPr lang="en-ID" sz="2800" dirty="0"/>
              <a:t> data yang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pasangan</a:t>
            </a:r>
            <a:r>
              <a:rPr lang="en-ID" sz="2800" dirty="0"/>
              <a:t> input dan output yang </a:t>
            </a:r>
            <a:r>
              <a:rPr lang="en-ID" sz="2800" dirty="0" err="1"/>
              <a:t>diketahui</a:t>
            </a:r>
            <a:r>
              <a:rPr lang="en-ID" sz="2800" dirty="0"/>
              <a:t>. </a:t>
            </a:r>
            <a:r>
              <a:rPr lang="en-ID" sz="2800" dirty="0" err="1"/>
              <a:t>Tujuannya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membangun</a:t>
            </a:r>
            <a:r>
              <a:rPr lang="en-ID" sz="2800" dirty="0"/>
              <a:t> model yang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memprediksi</a:t>
            </a:r>
            <a:r>
              <a:rPr lang="en-ID" sz="2800" dirty="0"/>
              <a:t> output </a:t>
            </a:r>
            <a:r>
              <a:rPr lang="en-ID" sz="2800" dirty="0" err="1"/>
              <a:t>berdasarkan</a:t>
            </a:r>
            <a:r>
              <a:rPr lang="en-ID" sz="2800" dirty="0"/>
              <a:t> input yang </a:t>
            </a:r>
            <a:r>
              <a:rPr lang="en-ID" sz="2800" dirty="0" err="1"/>
              <a:t>diberikan</a:t>
            </a:r>
            <a:r>
              <a:rPr lang="en-ID" sz="2800" dirty="0"/>
              <a:t>.</a:t>
            </a:r>
          </a:p>
          <a:p>
            <a:endParaRPr lang="en-ID" sz="2800" dirty="0"/>
          </a:p>
          <a:p>
            <a:endParaRPr lang="en-ID" sz="2800" dirty="0"/>
          </a:p>
          <a:p>
            <a:endParaRPr lang="en-ID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800" dirty="0"/>
          </a:p>
        </p:txBody>
      </p:sp>
      <p:sp>
        <p:nvSpPr>
          <p:cNvPr id="3" name="AutoShape 2" descr="pandas (software) - Wikipedia">
            <a:extLst>
              <a:ext uri="{FF2B5EF4-FFF2-40B4-BE49-F238E27FC236}">
                <a16:creationId xmlns:a16="http://schemas.microsoft.com/office/drawing/2014/main" id="{42308F3D-0A93-C9FA-AD11-9C8E22BAB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7" name="AutoShape 4" descr="pandas (software) - Wikipedia">
            <a:extLst>
              <a:ext uri="{FF2B5EF4-FFF2-40B4-BE49-F238E27FC236}">
                <a16:creationId xmlns:a16="http://schemas.microsoft.com/office/drawing/2014/main" id="{8601F7B4-BE49-915B-02C5-4C26E13F2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651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9CA4E-DB9A-6612-2154-2CBF43274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E6CA-3A1D-11D9-987C-446B97FB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6F85-27DA-6867-A001-18035B30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DE4-3B7C-475A-8BC6-184DC2B49742}" type="datetime1">
              <a:rPr lang="en-ID" smtClean="0"/>
              <a:t>12/02/2025</a:t>
            </a:fld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07AB-837B-2413-9B9B-62D05870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7B4A2-7294-1C25-B942-3C30EE3F597E}"/>
              </a:ext>
            </a:extLst>
          </p:cNvPr>
          <p:cNvSpPr txBox="1"/>
          <p:nvPr/>
        </p:nvSpPr>
        <p:spPr>
          <a:xfrm>
            <a:off x="768241" y="1777818"/>
            <a:ext cx="106555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/>
              <a:t>Support Vector Machine (SVM)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</a:t>
            </a:r>
            <a:r>
              <a:rPr lang="en-ID" sz="2400" dirty="0" err="1"/>
              <a:t>klasifikasi</a:t>
            </a:r>
            <a:r>
              <a:rPr lang="en-ID" sz="2400" dirty="0"/>
              <a:t> yang </a:t>
            </a:r>
            <a:r>
              <a:rPr lang="en-ID" sz="2400" dirty="0" err="1"/>
              <a:t>bekerja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mencari</a:t>
            </a:r>
            <a:r>
              <a:rPr lang="en-ID" sz="2400" dirty="0"/>
              <a:t> </a:t>
            </a:r>
            <a:r>
              <a:rPr lang="en-ID" sz="2400" b="1" dirty="0"/>
              <a:t>hyperplane </a:t>
            </a:r>
            <a:r>
              <a:rPr lang="en-ID" sz="2400" b="1" dirty="0" err="1"/>
              <a:t>terbaik</a:t>
            </a:r>
            <a:r>
              <a:rPr lang="en-ID" sz="2400" dirty="0"/>
              <a:t> yang </a:t>
            </a:r>
            <a:r>
              <a:rPr lang="en-ID" sz="2400" dirty="0" err="1"/>
              <a:t>memisahkan</a:t>
            </a:r>
            <a:r>
              <a:rPr lang="en-ID" sz="2400" dirty="0"/>
              <a:t> </a:t>
            </a:r>
            <a:r>
              <a:rPr lang="en-ID" sz="2400" dirty="0" err="1"/>
              <a:t>kelas-kelas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data. </a:t>
            </a:r>
            <a:r>
              <a:rPr lang="en-ID" sz="2400" dirty="0" err="1"/>
              <a:t>Tujuan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 SVM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b="1" dirty="0" err="1"/>
              <a:t>memaksimalkan</a:t>
            </a:r>
            <a:r>
              <a:rPr lang="en-ID" sz="2400" b="1" dirty="0"/>
              <a:t> margin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dua </a:t>
            </a:r>
            <a:r>
              <a:rPr lang="en-ID" sz="2400" dirty="0" err="1"/>
              <a:t>kelas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fitur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 SVM: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1" dirty="0"/>
              <a:t>Linear SVM</a:t>
            </a:r>
            <a:r>
              <a:rPr lang="en-ID" sz="2400" dirty="0"/>
              <a:t>: Jika data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dipisahkan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garis </a:t>
            </a:r>
            <a:r>
              <a:rPr lang="en-ID" sz="2400" dirty="0" err="1"/>
              <a:t>lurus</a:t>
            </a:r>
            <a:r>
              <a:rPr lang="en-ID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b="1" dirty="0"/>
              <a:t>Non-Linear SVM</a:t>
            </a:r>
            <a:r>
              <a:rPr lang="en-ID" sz="2400" dirty="0"/>
              <a:t>: Jika data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dipisahkan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garis </a:t>
            </a:r>
            <a:r>
              <a:rPr lang="en-ID" sz="2400" dirty="0" err="1"/>
              <a:t>lurus</a:t>
            </a:r>
            <a:r>
              <a:rPr lang="en-ID" sz="2400" dirty="0"/>
              <a:t>,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b="1" dirty="0"/>
              <a:t>kernel trick</a:t>
            </a:r>
            <a:r>
              <a:rPr lang="en-ID" sz="2400" dirty="0"/>
              <a:t> (</a:t>
            </a:r>
            <a:r>
              <a:rPr lang="en-ID" sz="2400" dirty="0" err="1"/>
              <a:t>contoh</a:t>
            </a:r>
            <a:r>
              <a:rPr lang="en-ID" sz="2400" dirty="0"/>
              <a:t>: </a:t>
            </a:r>
            <a:r>
              <a:rPr lang="en-ID" sz="2400" b="1" dirty="0"/>
              <a:t>RBF kernel</a:t>
            </a:r>
            <a:r>
              <a:rPr lang="en-ID" sz="2400" dirty="0"/>
              <a:t>)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mentransformasikan</a:t>
            </a:r>
            <a:r>
              <a:rPr lang="en-ID" sz="2400" dirty="0"/>
              <a:t> data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dimensi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tinggi</a:t>
            </a:r>
            <a:r>
              <a:rPr lang="en-ID" sz="2400" dirty="0"/>
              <a:t>.</a:t>
            </a:r>
          </a:p>
          <a:p>
            <a:endParaRPr lang="en-ID" sz="2400" dirty="0"/>
          </a:p>
        </p:txBody>
      </p:sp>
      <p:sp>
        <p:nvSpPr>
          <p:cNvPr id="3" name="AutoShape 2" descr="pandas (software) - Wikipedia">
            <a:extLst>
              <a:ext uri="{FF2B5EF4-FFF2-40B4-BE49-F238E27FC236}">
                <a16:creationId xmlns:a16="http://schemas.microsoft.com/office/drawing/2014/main" id="{34D81841-1A72-608F-835B-DF1366EE2A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7" name="AutoShape 4" descr="pandas (software) - Wikipedia">
            <a:extLst>
              <a:ext uri="{FF2B5EF4-FFF2-40B4-BE49-F238E27FC236}">
                <a16:creationId xmlns:a16="http://schemas.microsoft.com/office/drawing/2014/main" id="{109D1407-FDF8-0C2D-64C2-CA684B19BF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Google Shape;194;p18">
            <a:extLst>
              <a:ext uri="{FF2B5EF4-FFF2-40B4-BE49-F238E27FC236}">
                <a16:creationId xmlns:a16="http://schemas.microsoft.com/office/drawing/2014/main" id="{1FA7BBE0-80A4-57EB-6392-4BC6E3E04A10}"/>
              </a:ext>
            </a:extLst>
          </p:cNvPr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423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72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D39A-2A54-5B04-31D7-8C97B165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61359-BF29-B6C7-F12B-0EF25F1A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02DE4-3B7C-475A-8BC6-184DC2B49742}" type="datetime1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12/02/2025</a:t>
            </a:fld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F66E-ABC1-4E5E-4403-F1DF04EE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6D9F84-B7C8-4EC6-8AA2-9F1E15B992AC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514;p154">
            <a:extLst>
              <a:ext uri="{FF2B5EF4-FFF2-40B4-BE49-F238E27FC236}">
                <a16:creationId xmlns:a16="http://schemas.microsoft.com/office/drawing/2014/main" id="{22B5E7D5-ACF1-03D6-D28B-F81CBD377039}"/>
              </a:ext>
            </a:extLst>
          </p:cNvPr>
          <p:cNvSpPr txBox="1">
            <a:spLocks/>
          </p:cNvSpPr>
          <p:nvPr/>
        </p:nvSpPr>
        <p:spPr>
          <a:xfrm>
            <a:off x="790613" y="2495455"/>
            <a:ext cx="4373217" cy="288492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Char char="●"/>
            </a:pP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Ide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utama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dari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SVM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adalah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untuk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menemukan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hyperplane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terbaik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yang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memisahkan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2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daerah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keputusan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dengan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baik</a:t>
            </a:r>
            <a:endParaRPr lang="en-US" dirty="0"/>
          </a:p>
          <a:p>
            <a:pPr marL="457200" indent="-265176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None/>
            </a:pPr>
            <a:endParaRPr lang="en-US" sz="2400" dirty="0">
              <a:solidFill>
                <a:srgbClr val="0F3570"/>
              </a:solidFill>
              <a:ea typeface="Overlock"/>
              <a:cs typeface="Overlock"/>
              <a:sym typeface="Overlock"/>
            </a:endParaRP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Char char="●"/>
            </a:pP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Hyperplane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adalah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sebuah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fungsi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yang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dapat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digunakan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sebagai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pemisah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antar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kelas</a:t>
            </a:r>
            <a:endParaRPr lang="en-US" dirty="0">
              <a:solidFill>
                <a:srgbClr val="0F3570"/>
              </a:solidFill>
              <a:ea typeface="Overlock"/>
              <a:cs typeface="Overlock"/>
              <a:sym typeface="Overlock"/>
            </a:endParaRPr>
          </a:p>
        </p:txBody>
      </p:sp>
      <p:pic>
        <p:nvPicPr>
          <p:cNvPr id="5" name="Google Shape;515;p154">
            <a:extLst>
              <a:ext uri="{FF2B5EF4-FFF2-40B4-BE49-F238E27FC236}">
                <a16:creationId xmlns:a16="http://schemas.microsoft.com/office/drawing/2014/main" id="{D9AFC55A-06C2-7C80-5E74-711BB9C4B5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3830" y="1901888"/>
            <a:ext cx="6789631" cy="371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24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E499-23C8-8F44-E063-42B64BBF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429A-97A8-D330-6EC3-45E54429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DE4-3B7C-475A-8BC6-184DC2B49742}" type="datetime1">
              <a:rPr lang="en-ID" smtClean="0"/>
              <a:t>12/02/2025</a:t>
            </a:fld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76480-CED0-98AF-5974-AD573A81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3" name="Google Shape;522;p155">
            <a:extLst>
              <a:ext uri="{FF2B5EF4-FFF2-40B4-BE49-F238E27FC236}">
                <a16:creationId xmlns:a16="http://schemas.microsoft.com/office/drawing/2014/main" id="{15478ECD-9B12-05CC-B482-9DB53EFC0BDC}"/>
              </a:ext>
            </a:extLst>
          </p:cNvPr>
          <p:cNvSpPr txBox="1">
            <a:spLocks/>
          </p:cNvSpPr>
          <p:nvPr/>
        </p:nvSpPr>
        <p:spPr>
          <a:xfrm>
            <a:off x="579469" y="1653355"/>
            <a:ext cx="4873801" cy="35512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Algoritma</a:t>
            </a:r>
            <a:r>
              <a:rPr lang="en-US" sz="2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SVM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: </a:t>
            </a:r>
            <a:endParaRPr lang="en-US" dirty="0"/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Char char="●"/>
            </a:pP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Ide Fitur-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fitur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dari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data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dipetakan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ke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dalam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ruang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dimensi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lebih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tinggi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menggunakan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fungsi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kernel (linear, polynomial, radial basis function, sigmoid).</a:t>
            </a:r>
            <a:endParaRPr lang="en-US" dirty="0"/>
          </a:p>
          <a:p>
            <a:pPr marL="457200" indent="-28575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None/>
            </a:pPr>
            <a:endParaRPr lang="en-US" sz="2400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Char char="●"/>
            </a:pP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Mencari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hyperplane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terbaik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yang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memisahkan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data yang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telah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dipetakan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dalam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ruang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dimensi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tinggi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. </a:t>
            </a:r>
            <a:endParaRPr lang="en-US" dirty="0"/>
          </a:p>
          <a:p>
            <a:pPr marL="457200" indent="-28575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None/>
            </a:pPr>
            <a:endParaRPr lang="en-US" sz="2400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Char char="●"/>
            </a:pP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Hyperplane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terbaik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dapat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diperoleh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dengan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memaksimalkan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jarak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hyperplane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dengan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titik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data </a:t>
            </a:r>
            <a:r>
              <a:rPr lang="en-US" sz="2400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terdekat</a:t>
            </a:r>
            <a:r>
              <a:rPr lang="en-US" sz="2400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(Support Vectors)</a:t>
            </a:r>
            <a:endParaRPr lang="en-US" dirty="0"/>
          </a:p>
        </p:txBody>
      </p:sp>
      <p:pic>
        <p:nvPicPr>
          <p:cNvPr id="5" name="Google Shape;523;p155">
            <a:extLst>
              <a:ext uri="{FF2B5EF4-FFF2-40B4-BE49-F238E27FC236}">
                <a16:creationId xmlns:a16="http://schemas.microsoft.com/office/drawing/2014/main" id="{997DD7DA-CD90-B5B6-4FD6-F339A89BA3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85411" y="2417380"/>
            <a:ext cx="5431401" cy="32224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96F458-1A52-2458-45D8-E26018334B76}"/>
              </a:ext>
            </a:extLst>
          </p:cNvPr>
          <p:cNvSpPr txBox="1">
            <a:spLocks/>
          </p:cNvSpPr>
          <p:nvPr/>
        </p:nvSpPr>
        <p:spPr>
          <a:xfrm>
            <a:off x="326738" y="0"/>
            <a:ext cx="10528300" cy="757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1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514CE-29A7-63BD-0DDF-C3D9EE10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E908-74A1-A526-4DB3-BEF3C171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A608-358A-7DD8-D94E-21BC8BDD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DE4-3B7C-475A-8BC6-184DC2B49742}" type="datetime1">
              <a:rPr lang="en-ID" smtClean="0"/>
              <a:t>12/02/2025</a:t>
            </a:fld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4CEA-3526-6F6A-7DD1-BD00C2F1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80C355-7422-C830-D376-7C79E59DE837}"/>
              </a:ext>
            </a:extLst>
          </p:cNvPr>
          <p:cNvSpPr txBox="1">
            <a:spLocks/>
          </p:cNvSpPr>
          <p:nvPr/>
        </p:nvSpPr>
        <p:spPr>
          <a:xfrm>
            <a:off x="326738" y="0"/>
            <a:ext cx="10528300" cy="757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530;p156">
            <a:extLst>
              <a:ext uri="{FF2B5EF4-FFF2-40B4-BE49-F238E27FC236}">
                <a16:creationId xmlns:a16="http://schemas.microsoft.com/office/drawing/2014/main" id="{8183AA72-F782-7C7C-FAFC-8CB98C86FF7D}"/>
              </a:ext>
            </a:extLst>
          </p:cNvPr>
          <p:cNvSpPr txBox="1">
            <a:spLocks/>
          </p:cNvSpPr>
          <p:nvPr/>
        </p:nvSpPr>
        <p:spPr>
          <a:xfrm>
            <a:off x="317229" y="2014624"/>
            <a:ext cx="6295605" cy="31782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Char char="●"/>
            </a:pP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Fitur-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fitur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dari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data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dipetakan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ke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dalam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ruang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dimensi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tinggi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menggunakan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fungsi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kernel (linear, polynomial, sigmoid,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atau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radial basis function)</a:t>
            </a:r>
            <a:endParaRPr lang="en-US" dirty="0"/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Char char="●"/>
            </a:pP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Dengan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menggunakan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fungsi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kernel,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akan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dihasilkan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fitur-fitur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baru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yang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akan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digunakan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untuk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mengklasifikasi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(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tidak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lagi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menggunakan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fitur-fitur</a:t>
            </a:r>
            <a:r>
              <a:rPr lang="en-US" sz="2400" dirty="0">
                <a:solidFill>
                  <a:srgbClr val="0F3570"/>
                </a:solidFill>
                <a:ea typeface="Overlock"/>
                <a:cs typeface="Overlock"/>
                <a:sym typeface="Overlock"/>
              </a:rPr>
              <a:t> lama)</a:t>
            </a:r>
            <a:endParaRPr lang="en-US" dirty="0"/>
          </a:p>
        </p:txBody>
      </p:sp>
      <p:pic>
        <p:nvPicPr>
          <p:cNvPr id="9" name="Google Shape;531;p156">
            <a:extLst>
              <a:ext uri="{FF2B5EF4-FFF2-40B4-BE49-F238E27FC236}">
                <a16:creationId xmlns:a16="http://schemas.microsoft.com/office/drawing/2014/main" id="{31B99662-6405-5513-AB14-4C84CF0E2E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12834" y="2086090"/>
            <a:ext cx="4932690" cy="310673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28;p156">
            <a:extLst>
              <a:ext uri="{FF2B5EF4-FFF2-40B4-BE49-F238E27FC236}">
                <a16:creationId xmlns:a16="http://schemas.microsoft.com/office/drawing/2014/main" id="{C46D4AD3-B26F-1E54-E5F0-ED5B006B0316}"/>
              </a:ext>
            </a:extLst>
          </p:cNvPr>
          <p:cNvSpPr txBox="1">
            <a:spLocks/>
          </p:cNvSpPr>
          <p:nvPr/>
        </p:nvSpPr>
        <p:spPr>
          <a:xfrm>
            <a:off x="446809" y="9817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15226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Overlock"/>
                <a:cs typeface="Overlock"/>
                <a:sym typeface="Overlock"/>
              </a:rPr>
              <a:t>Kernel pada Support Vector Machine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898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A3AE-F949-CCF6-485C-6D59D2D18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1454-1525-FC0E-8437-06509DBD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82AC-C546-8DF0-8FF7-86AFB939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DE4-3B7C-475A-8BC6-184DC2B49742}" type="datetime1">
              <a:rPr lang="en-ID" smtClean="0"/>
              <a:t>12/02/2025</a:t>
            </a:fld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824C-3EB4-407F-CA42-138B8113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99666C-DFE4-49CB-5D23-DD28C4EB9069}"/>
              </a:ext>
            </a:extLst>
          </p:cNvPr>
          <p:cNvSpPr txBox="1">
            <a:spLocks/>
          </p:cNvSpPr>
          <p:nvPr/>
        </p:nvSpPr>
        <p:spPr>
          <a:xfrm>
            <a:off x="326738" y="0"/>
            <a:ext cx="10528300" cy="757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536;p157">
            <a:extLst>
              <a:ext uri="{FF2B5EF4-FFF2-40B4-BE49-F238E27FC236}">
                <a16:creationId xmlns:a16="http://schemas.microsoft.com/office/drawing/2014/main" id="{BACF4F07-6E7B-E9A7-388F-E65EB71A652C}"/>
              </a:ext>
            </a:extLst>
          </p:cNvPr>
          <p:cNvSpPr txBox="1">
            <a:spLocks/>
          </p:cNvSpPr>
          <p:nvPr/>
        </p:nvSpPr>
        <p:spPr>
          <a:xfrm>
            <a:off x="409871" y="1061250"/>
            <a:ext cx="11767550" cy="7679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15226"/>
              <a:buFont typeface="Arial"/>
              <a:buNone/>
            </a:pPr>
            <a:r>
              <a:rPr lang="en-US" b="1">
                <a:solidFill>
                  <a:schemeClr val="tx1"/>
                </a:solidFill>
                <a:latin typeface="Overlock"/>
                <a:ea typeface="Overlock"/>
                <a:cs typeface="Overlock"/>
                <a:sym typeface="Overlock"/>
              </a:rPr>
              <a:t>Parameter C pada Support Vector Machine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oogle Shape;538;p157">
            <a:extLst>
              <a:ext uri="{FF2B5EF4-FFF2-40B4-BE49-F238E27FC236}">
                <a16:creationId xmlns:a16="http://schemas.microsoft.com/office/drawing/2014/main" id="{24D4E64F-BB4F-5C1E-2594-AB6AF78E2B75}"/>
              </a:ext>
            </a:extLst>
          </p:cNvPr>
          <p:cNvSpPr txBox="1">
            <a:spLocks/>
          </p:cNvSpPr>
          <p:nvPr/>
        </p:nvSpPr>
        <p:spPr>
          <a:xfrm>
            <a:off x="6093957" y="1994745"/>
            <a:ext cx="5831423" cy="40482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Char char="●"/>
            </a:pPr>
            <a:r>
              <a:rPr lang="en-US" sz="2400" dirty="0">
                <a:ea typeface="Overlock"/>
                <a:cs typeface="Overlock"/>
                <a:sym typeface="Overlock"/>
              </a:rPr>
              <a:t>Nilai C yang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terbaik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harus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dicari</a:t>
            </a:r>
            <a:r>
              <a:rPr lang="en-US" sz="2400" dirty="0">
                <a:ea typeface="Overlock"/>
                <a:cs typeface="Overlock"/>
                <a:sym typeface="Overlock"/>
              </a:rPr>
              <a:t> agar SVM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terjadi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keseimbangan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antara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jarak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semaksimal</a:t>
            </a:r>
            <a:r>
              <a:rPr lang="en-US" sz="2400" dirty="0">
                <a:ea typeface="Overlock"/>
                <a:cs typeface="Overlock"/>
                <a:sym typeface="Overlock"/>
              </a:rPr>
              <a:t> dan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kesalahan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klasifikasi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seminimal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mungkin</a:t>
            </a:r>
            <a:r>
              <a:rPr lang="en-US" sz="2400" dirty="0">
                <a:ea typeface="Overlock"/>
                <a:cs typeface="Overlock"/>
                <a:sym typeface="Overlock"/>
              </a:rPr>
              <a:t>. </a:t>
            </a:r>
            <a:endParaRPr lang="en-US" dirty="0"/>
          </a:p>
          <a:p>
            <a:pPr marL="457200" indent="-292608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None/>
            </a:pPr>
            <a:endParaRPr lang="en-US" sz="2400" dirty="0">
              <a:ea typeface="Overlock"/>
              <a:cs typeface="Overlock"/>
              <a:sym typeface="Overlock"/>
            </a:endParaRP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Char char="●"/>
            </a:pPr>
            <a:r>
              <a:rPr lang="en-US" sz="2400" dirty="0">
                <a:ea typeface="Overlock"/>
                <a:cs typeface="Overlock"/>
                <a:sym typeface="Overlock"/>
              </a:rPr>
              <a:t>Nilai C yang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tinggi</a:t>
            </a:r>
            <a:r>
              <a:rPr lang="en-US" sz="2400" dirty="0">
                <a:ea typeface="Overlock"/>
                <a:cs typeface="Overlock"/>
                <a:sym typeface="Overlock"/>
              </a:rPr>
              <a:t> = model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akan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menerima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lebih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banyak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penalti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ketika</a:t>
            </a:r>
            <a:r>
              <a:rPr lang="en-US" sz="2400" dirty="0">
                <a:ea typeface="Overlock"/>
                <a:cs typeface="Overlock"/>
                <a:sym typeface="Overlock"/>
              </a:rPr>
              <a:t> model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gagal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mengklasifikasikan</a:t>
            </a:r>
            <a:r>
              <a:rPr lang="en-US" sz="2400" dirty="0">
                <a:ea typeface="Overlock"/>
                <a:cs typeface="Overlock"/>
                <a:sym typeface="Overlock"/>
              </a:rPr>
              <a:t> data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dengan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tepat</a:t>
            </a:r>
            <a:r>
              <a:rPr lang="en-US" sz="2400" dirty="0">
                <a:ea typeface="Overlock"/>
                <a:cs typeface="Overlock"/>
                <a:sym typeface="Overlock"/>
              </a:rPr>
              <a:t>. </a:t>
            </a:r>
            <a:endParaRPr lang="en-US" dirty="0"/>
          </a:p>
          <a:p>
            <a:pPr marL="457200" indent="-292608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None/>
            </a:pPr>
            <a:endParaRPr lang="en-US" sz="2400" dirty="0">
              <a:ea typeface="Overlock"/>
              <a:cs typeface="Overlock"/>
              <a:sym typeface="Overlock"/>
            </a:endParaRP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Char char="●"/>
            </a:pPr>
            <a:r>
              <a:rPr lang="en-US" sz="2400" dirty="0">
                <a:ea typeface="Overlock"/>
                <a:cs typeface="Overlock"/>
                <a:sym typeface="Overlock"/>
              </a:rPr>
              <a:t>Nilai C yang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rendah</a:t>
            </a:r>
            <a:r>
              <a:rPr lang="en-US" sz="2400" dirty="0">
                <a:ea typeface="Overlock"/>
                <a:cs typeface="Overlock"/>
                <a:sym typeface="Overlock"/>
              </a:rPr>
              <a:t> = model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akan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mentolerir</a:t>
            </a:r>
            <a:r>
              <a:rPr lang="en-US" sz="2400" dirty="0">
                <a:ea typeface="Overlock"/>
                <a:cs typeface="Overlock"/>
                <a:sym typeface="Overlock"/>
              </a:rPr>
              <a:t> data yang salah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diklasifikasikan</a:t>
            </a:r>
            <a:r>
              <a:rPr lang="en-US" sz="2400" dirty="0">
                <a:ea typeface="Overlock"/>
                <a:cs typeface="Overlock"/>
                <a:sym typeface="Overlock"/>
              </a:rPr>
              <a:t>. </a:t>
            </a:r>
            <a:endParaRPr lang="en-US" dirty="0"/>
          </a:p>
          <a:p>
            <a:pPr marL="457200" indent="-292608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None/>
            </a:pPr>
            <a:endParaRPr lang="en-US" sz="2400" dirty="0">
              <a:ea typeface="Overlock"/>
              <a:cs typeface="Overlock"/>
              <a:sym typeface="Overlock"/>
            </a:endParaRP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Char char="●"/>
            </a:pPr>
            <a:r>
              <a:rPr lang="en-US" sz="2400" dirty="0">
                <a:ea typeface="Overlock"/>
                <a:cs typeface="Overlock"/>
                <a:sym typeface="Overlock"/>
              </a:rPr>
              <a:t>Nilai C yang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rendah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biasanya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baik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digunakan</a:t>
            </a:r>
            <a:r>
              <a:rPr lang="en-US" sz="2400" dirty="0">
                <a:ea typeface="Overlock"/>
                <a:cs typeface="Overlock"/>
                <a:sym typeface="Overlock"/>
              </a:rPr>
              <a:t> pada data yang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memiliki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banyak</a:t>
            </a:r>
            <a:r>
              <a:rPr lang="en-US" sz="2400" dirty="0">
                <a:ea typeface="Overlock"/>
                <a:cs typeface="Overlock"/>
                <a:sym typeface="Overlock"/>
              </a:rPr>
              <a:t> noise,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sebaliknya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nilai</a:t>
            </a:r>
            <a:r>
              <a:rPr lang="en-US" sz="2400" dirty="0">
                <a:ea typeface="Overlock"/>
                <a:cs typeface="Overlock"/>
                <a:sym typeface="Overlock"/>
              </a:rPr>
              <a:t> C yang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tinggi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biasanya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baik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digunakan</a:t>
            </a:r>
            <a:r>
              <a:rPr lang="en-US" sz="2400" dirty="0">
                <a:ea typeface="Overlock"/>
                <a:cs typeface="Overlock"/>
                <a:sym typeface="Overlock"/>
              </a:rPr>
              <a:t> pada data yang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memiliki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sedikit</a:t>
            </a:r>
            <a:r>
              <a:rPr lang="en-US" sz="2400" dirty="0">
                <a:ea typeface="Overlock"/>
                <a:cs typeface="Overlock"/>
                <a:sym typeface="Overlock"/>
              </a:rPr>
              <a:t> noise.</a:t>
            </a:r>
            <a:endParaRPr lang="en-US" dirty="0"/>
          </a:p>
          <a:p>
            <a:pPr marL="457200" indent="-292608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None/>
            </a:pPr>
            <a:endParaRPr lang="en-US" sz="2400" dirty="0">
              <a:ea typeface="Overlock"/>
              <a:cs typeface="Overlock"/>
              <a:sym typeface="Overlock"/>
            </a:endParaRPr>
          </a:p>
        </p:txBody>
      </p:sp>
      <p:pic>
        <p:nvPicPr>
          <p:cNvPr id="11" name="Google Shape;539;p157">
            <a:extLst>
              <a:ext uri="{FF2B5EF4-FFF2-40B4-BE49-F238E27FC236}">
                <a16:creationId xmlns:a16="http://schemas.microsoft.com/office/drawing/2014/main" id="{48EE6DD1-573A-03B4-243E-B1867BCE65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0686" y="2266887"/>
            <a:ext cx="5444584" cy="3220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40;p157">
            <a:extLst>
              <a:ext uri="{FF2B5EF4-FFF2-40B4-BE49-F238E27FC236}">
                <a16:creationId xmlns:a16="http://schemas.microsoft.com/office/drawing/2014/main" id="{32DF46ED-F67F-A3A5-4854-6826D8FFC5A9}"/>
              </a:ext>
            </a:extLst>
          </p:cNvPr>
          <p:cNvSpPr txBox="1"/>
          <p:nvPr/>
        </p:nvSpPr>
        <p:spPr>
          <a:xfrm>
            <a:off x="602130" y="4408226"/>
            <a:ext cx="521643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latin typeface="Arial"/>
                <a:ea typeface="Arial"/>
                <a:cs typeface="Arial"/>
                <a:sym typeface="Arial"/>
              </a:rPr>
              <a:t>Sumber</a:t>
            </a:r>
            <a:r>
              <a:rPr lang="en-US" sz="900" b="0" i="1" u="none" strike="noStrike" cap="non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900" b="0" i="0" u="sng" strike="noStrike" cap="none"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https://learnopencv.com/svm-using-scikit-learn-in-python/</a:t>
            </a:r>
            <a:r>
              <a:rPr lang="en-US" sz="900" b="0" i="1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68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4E2FA-5147-AA4A-0E57-1BFE574FA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0A9E-C15F-AFA9-28C3-B84457D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B4F7-9884-CF3C-8066-248875EF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DE4-3B7C-475A-8BC6-184DC2B49742}" type="datetime1">
              <a:rPr lang="en-ID" smtClean="0"/>
              <a:t>12/02/2025</a:t>
            </a:fld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2FB52-A558-627D-079F-1312B01F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pPr/>
              <a:t>8</a:t>
            </a:fld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D92532-B872-0FF3-7A33-DB0E411F7969}"/>
              </a:ext>
            </a:extLst>
          </p:cNvPr>
          <p:cNvSpPr txBox="1">
            <a:spLocks/>
          </p:cNvSpPr>
          <p:nvPr/>
        </p:nvSpPr>
        <p:spPr>
          <a:xfrm>
            <a:off x="326738" y="0"/>
            <a:ext cx="10528300" cy="757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545;p158">
            <a:extLst>
              <a:ext uri="{FF2B5EF4-FFF2-40B4-BE49-F238E27FC236}">
                <a16:creationId xmlns:a16="http://schemas.microsoft.com/office/drawing/2014/main" id="{8F6A220E-0780-E54C-6883-1FFA989C8320}"/>
              </a:ext>
            </a:extLst>
          </p:cNvPr>
          <p:cNvSpPr txBox="1">
            <a:spLocks/>
          </p:cNvSpPr>
          <p:nvPr/>
        </p:nvSpPr>
        <p:spPr>
          <a:xfrm>
            <a:off x="715813" y="1039128"/>
            <a:ext cx="11005081" cy="6839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15226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Overlock"/>
                <a:cs typeface="Overlock"/>
                <a:sym typeface="Overlock"/>
              </a:rPr>
              <a:t>Parameter </a:t>
            </a:r>
            <a:r>
              <a:rPr lang="el-GR" sz="2800" dirty="0">
                <a:solidFill>
                  <a:schemeClr val="tx1"/>
                </a:solidFill>
                <a:latin typeface="+mn-lt"/>
                <a:ea typeface="Overlock"/>
                <a:cs typeface="Overlock"/>
                <a:sym typeface="Overlock"/>
              </a:rPr>
              <a:t>γ </a:t>
            </a:r>
            <a:r>
              <a:rPr lang="en-US" b="1" dirty="0">
                <a:solidFill>
                  <a:schemeClr val="tx1"/>
                </a:solidFill>
                <a:latin typeface="+mn-lt"/>
                <a:ea typeface="Overlock"/>
                <a:cs typeface="Overlock"/>
                <a:sym typeface="Overlock"/>
              </a:rPr>
              <a:t>pada Support Vector Machine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Google Shape;547;p158">
            <a:extLst>
              <a:ext uri="{FF2B5EF4-FFF2-40B4-BE49-F238E27FC236}">
                <a16:creationId xmlns:a16="http://schemas.microsoft.com/office/drawing/2014/main" id="{94FEF9B2-B5E4-B5A4-048C-2F6AE02E100B}"/>
              </a:ext>
            </a:extLst>
          </p:cNvPr>
          <p:cNvSpPr txBox="1">
            <a:spLocks/>
          </p:cNvSpPr>
          <p:nvPr/>
        </p:nvSpPr>
        <p:spPr>
          <a:xfrm>
            <a:off x="2431034" y="5268077"/>
            <a:ext cx="6559850" cy="10400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None/>
            </a:pPr>
            <a:r>
              <a:rPr lang="en-US" sz="2400" dirty="0">
                <a:ea typeface="Overlock"/>
                <a:cs typeface="Overlock"/>
                <a:sym typeface="Overlock"/>
              </a:rPr>
              <a:t>Nilai </a:t>
            </a:r>
            <a:r>
              <a:rPr lang="el-GR" sz="2400" dirty="0">
                <a:ea typeface="Overlock"/>
                <a:cs typeface="Overlock"/>
                <a:sym typeface="Overlock"/>
              </a:rPr>
              <a:t>γ </a:t>
            </a:r>
            <a:r>
              <a:rPr lang="en-US" sz="2400" dirty="0">
                <a:ea typeface="Overlock"/>
                <a:cs typeface="Overlock"/>
                <a:sym typeface="Overlock"/>
              </a:rPr>
              <a:t>yang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besar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akan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menghasilkan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kelengkungan</a:t>
            </a:r>
            <a:r>
              <a:rPr lang="en-US" sz="2400" dirty="0">
                <a:ea typeface="Overlock"/>
                <a:cs typeface="Overlock"/>
                <a:sym typeface="Overlock"/>
              </a:rPr>
              <a:t> yang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tajam</a:t>
            </a:r>
            <a:r>
              <a:rPr lang="en-US" sz="2400" dirty="0">
                <a:ea typeface="Overlock"/>
                <a:cs typeface="Overlock"/>
                <a:sym typeface="Overlock"/>
              </a:rPr>
              <a:t> pada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ruang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dimensi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tinggi</a:t>
            </a:r>
            <a:r>
              <a:rPr lang="en-US" sz="2400" dirty="0">
                <a:ea typeface="Overlock"/>
                <a:cs typeface="Overlock"/>
                <a:sym typeface="Overlock"/>
              </a:rPr>
              <a:t>.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Sebaliknya</a:t>
            </a:r>
            <a:r>
              <a:rPr lang="en-US" sz="2400" dirty="0">
                <a:ea typeface="Overlock"/>
                <a:cs typeface="Overlock"/>
                <a:sym typeface="Overlock"/>
              </a:rPr>
              <a:t>,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nilai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l-GR" sz="2400" dirty="0">
                <a:ea typeface="Overlock"/>
                <a:cs typeface="Overlock"/>
                <a:sym typeface="Overlock"/>
              </a:rPr>
              <a:t>γ </a:t>
            </a:r>
            <a:r>
              <a:rPr lang="en-US" sz="2400" dirty="0">
                <a:ea typeface="Overlock"/>
                <a:cs typeface="Overlock"/>
                <a:sym typeface="Overlock"/>
              </a:rPr>
              <a:t>yang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kecil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akan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menghasilkan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ruang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dimensi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tinggi</a:t>
            </a:r>
            <a:r>
              <a:rPr lang="en-US" sz="2400" dirty="0">
                <a:ea typeface="Overlock"/>
                <a:cs typeface="Overlock"/>
                <a:sym typeface="Overlock"/>
              </a:rPr>
              <a:t> yang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lebih</a:t>
            </a:r>
            <a:r>
              <a:rPr lang="en-US" sz="2400" dirty="0">
                <a:ea typeface="Overlock"/>
                <a:cs typeface="Overlock"/>
                <a:sym typeface="Overlock"/>
              </a:rPr>
              <a:t> </a:t>
            </a:r>
            <a:r>
              <a:rPr lang="en-US" sz="2400" dirty="0" err="1">
                <a:ea typeface="Overlock"/>
                <a:cs typeface="Overlock"/>
                <a:sym typeface="Overlock"/>
              </a:rPr>
              <a:t>landai</a:t>
            </a:r>
            <a:r>
              <a:rPr lang="en-US" sz="2400" dirty="0">
                <a:ea typeface="Overlock"/>
                <a:cs typeface="Overlock"/>
                <a:sym typeface="Overlock"/>
              </a:rPr>
              <a:t>. </a:t>
            </a:r>
            <a:endParaRPr lang="en-US" dirty="0"/>
          </a:p>
          <a:p>
            <a:pPr marL="457200" indent="-285750" algn="ctr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None/>
            </a:pPr>
            <a:endParaRPr lang="en-US" sz="2400" dirty="0">
              <a:ea typeface="Overlock"/>
              <a:cs typeface="Overlock"/>
              <a:sym typeface="Overlock"/>
            </a:endParaRPr>
          </a:p>
          <a:p>
            <a:pPr marL="457200" indent="-285750" algn="ctr">
              <a:lnSpc>
                <a:spcPct val="115000"/>
              </a:lnSpc>
              <a:spcBef>
                <a:spcPts val="0"/>
              </a:spcBef>
              <a:buSzPct val="59999"/>
              <a:buFont typeface="Arial" panose="020B0604020202020204" pitchFamily="34" charset="0"/>
              <a:buNone/>
            </a:pPr>
            <a:endParaRPr lang="en-US" sz="2400" dirty="0">
              <a:ea typeface="Overlock"/>
              <a:cs typeface="Overlock"/>
              <a:sym typeface="Overlock"/>
            </a:endParaRPr>
          </a:p>
        </p:txBody>
      </p:sp>
      <p:pic>
        <p:nvPicPr>
          <p:cNvPr id="10" name="Google Shape;548;p158">
            <a:extLst>
              <a:ext uri="{FF2B5EF4-FFF2-40B4-BE49-F238E27FC236}">
                <a16:creationId xmlns:a16="http://schemas.microsoft.com/office/drawing/2014/main" id="{6768FE6C-7059-B503-3DE5-78A978039C0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8608" y="2537349"/>
            <a:ext cx="7000037" cy="247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49;p158">
            <a:extLst>
              <a:ext uri="{FF2B5EF4-FFF2-40B4-BE49-F238E27FC236}">
                <a16:creationId xmlns:a16="http://schemas.microsoft.com/office/drawing/2014/main" id="{38F23D3B-BBA8-F4AC-F21F-6043C06305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589" y="2688855"/>
            <a:ext cx="3581965" cy="2176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42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F9A1-5DEC-7C7E-042E-F0D96E0A3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FD29-01F2-E671-0717-376F0F29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FB72-68D9-4DE1-455E-CD205CE2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DE4-3B7C-475A-8BC6-184DC2B49742}" type="datetime1">
              <a:rPr lang="en-ID" smtClean="0"/>
              <a:t>12/02/2025</a:t>
            </a:fld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950C-5F72-BA20-7496-08AC2CEB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9F84-B7C8-4EC6-8AA2-9F1E15B992AC}" type="slidenum">
              <a:rPr lang="en-ID" smtClean="0"/>
              <a:pPr/>
              <a:t>9</a:t>
            </a:fld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9BF071-8E4A-AB32-F85E-C956E9601859}"/>
              </a:ext>
            </a:extLst>
          </p:cNvPr>
          <p:cNvSpPr txBox="1">
            <a:spLocks/>
          </p:cNvSpPr>
          <p:nvPr/>
        </p:nvSpPr>
        <p:spPr>
          <a:xfrm>
            <a:off x="326738" y="0"/>
            <a:ext cx="10528300" cy="757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SVM: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E47DE-E24A-0AC0-7141-B17720032254}"/>
              </a:ext>
            </a:extLst>
          </p:cNvPr>
          <p:cNvSpPr txBox="1"/>
          <p:nvPr/>
        </p:nvSpPr>
        <p:spPr>
          <a:xfrm>
            <a:off x="1168251" y="1718822"/>
            <a:ext cx="1008947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i="1" dirty="0"/>
              <a:t>from </a:t>
            </a:r>
            <a:r>
              <a:rPr lang="en-ID" i="1" dirty="0" err="1"/>
              <a:t>sklearn.svm</a:t>
            </a:r>
            <a:r>
              <a:rPr lang="en-ID" i="1" dirty="0"/>
              <a:t> import SVC</a:t>
            </a:r>
          </a:p>
          <a:p>
            <a:endParaRPr lang="en-ID" i="1" dirty="0"/>
          </a:p>
          <a:p>
            <a:r>
              <a:rPr lang="en-ID" i="1" dirty="0"/>
              <a:t># </a:t>
            </a:r>
            <a:r>
              <a:rPr lang="en-ID" i="1" dirty="0" err="1"/>
              <a:t>Membuat</a:t>
            </a:r>
            <a:r>
              <a:rPr lang="en-ID" i="1" dirty="0"/>
              <a:t> model SVM </a:t>
            </a:r>
            <a:r>
              <a:rPr lang="en-ID" i="1" dirty="0" err="1"/>
              <a:t>dengan</a:t>
            </a:r>
            <a:r>
              <a:rPr lang="en-ID" i="1" dirty="0"/>
              <a:t> kernel linear</a:t>
            </a:r>
          </a:p>
          <a:p>
            <a:r>
              <a:rPr lang="en-ID" i="1" dirty="0" err="1"/>
              <a:t>svm_model</a:t>
            </a:r>
            <a:r>
              <a:rPr lang="en-ID" i="1" dirty="0"/>
              <a:t> = SVC(kernel='linear')</a:t>
            </a:r>
          </a:p>
          <a:p>
            <a:r>
              <a:rPr lang="en-ID" i="1" dirty="0" err="1"/>
              <a:t>svm_model.fit</a:t>
            </a:r>
            <a:r>
              <a:rPr lang="en-ID" i="1" dirty="0"/>
              <a:t>(</a:t>
            </a:r>
            <a:r>
              <a:rPr lang="en-ID" i="1" dirty="0" err="1"/>
              <a:t>X_train</a:t>
            </a:r>
            <a:r>
              <a:rPr lang="en-ID" i="1" dirty="0"/>
              <a:t>, </a:t>
            </a:r>
            <a:r>
              <a:rPr lang="en-ID" i="1" dirty="0" err="1"/>
              <a:t>y_train</a:t>
            </a:r>
            <a:r>
              <a:rPr lang="en-ID" i="1" dirty="0"/>
              <a:t>)</a:t>
            </a:r>
          </a:p>
          <a:p>
            <a:endParaRPr lang="en-ID" i="1" dirty="0"/>
          </a:p>
          <a:p>
            <a:r>
              <a:rPr lang="en-ID" i="1" dirty="0"/>
              <a:t># </a:t>
            </a:r>
            <a:r>
              <a:rPr lang="en-ID" i="1" dirty="0" err="1"/>
              <a:t>Prediksi</a:t>
            </a:r>
            <a:endParaRPr lang="en-ID" i="1" dirty="0"/>
          </a:p>
          <a:p>
            <a:r>
              <a:rPr lang="en-ID" i="1" dirty="0" err="1"/>
              <a:t>y_pred_svm</a:t>
            </a:r>
            <a:r>
              <a:rPr lang="en-ID" i="1" dirty="0"/>
              <a:t> = </a:t>
            </a:r>
            <a:r>
              <a:rPr lang="en-ID" i="1" dirty="0" err="1"/>
              <a:t>svm_model.predict</a:t>
            </a:r>
            <a:r>
              <a:rPr lang="en-ID" i="1" dirty="0"/>
              <a:t>(</a:t>
            </a:r>
            <a:r>
              <a:rPr lang="en-ID" i="1" dirty="0" err="1"/>
              <a:t>X_test</a:t>
            </a:r>
            <a:r>
              <a:rPr lang="en-ID" i="1" dirty="0"/>
              <a:t>)</a:t>
            </a:r>
          </a:p>
          <a:p>
            <a:endParaRPr lang="en-ID" i="1" dirty="0"/>
          </a:p>
          <a:p>
            <a:r>
              <a:rPr lang="en-ID" i="1" dirty="0"/>
              <a:t># </a:t>
            </a:r>
            <a:r>
              <a:rPr lang="en-ID" i="1" dirty="0" err="1"/>
              <a:t>Evaluasi</a:t>
            </a:r>
            <a:r>
              <a:rPr lang="en-ID" i="1" dirty="0"/>
              <a:t> model</a:t>
            </a:r>
          </a:p>
          <a:p>
            <a:r>
              <a:rPr lang="en-ID" i="1" dirty="0"/>
              <a:t>print("SVM Accuracy:", </a:t>
            </a:r>
            <a:r>
              <a:rPr lang="en-ID" i="1" dirty="0" err="1"/>
              <a:t>accuracy_score</a:t>
            </a:r>
            <a:r>
              <a:rPr lang="en-ID" i="1" dirty="0"/>
              <a:t>(</a:t>
            </a:r>
            <a:r>
              <a:rPr lang="en-ID" i="1" dirty="0" err="1"/>
              <a:t>y_test</a:t>
            </a:r>
            <a:r>
              <a:rPr lang="en-ID" i="1" dirty="0"/>
              <a:t>, </a:t>
            </a:r>
            <a:r>
              <a:rPr lang="en-ID" i="1" dirty="0" err="1"/>
              <a:t>y_pred_svm</a:t>
            </a:r>
            <a:r>
              <a:rPr lang="en-ID" i="1" dirty="0"/>
              <a:t>))</a:t>
            </a:r>
          </a:p>
          <a:p>
            <a:r>
              <a:rPr lang="en-ID" i="1" dirty="0"/>
              <a:t>print(</a:t>
            </a:r>
            <a:r>
              <a:rPr lang="en-ID" i="1" dirty="0" err="1"/>
              <a:t>classification_report</a:t>
            </a:r>
            <a:r>
              <a:rPr lang="en-ID" i="1" dirty="0"/>
              <a:t>(</a:t>
            </a:r>
            <a:r>
              <a:rPr lang="en-ID" i="1" dirty="0" err="1"/>
              <a:t>y_test</a:t>
            </a:r>
            <a:r>
              <a:rPr lang="en-ID" i="1" dirty="0"/>
              <a:t>, </a:t>
            </a:r>
            <a:r>
              <a:rPr lang="en-ID" i="1" dirty="0" err="1"/>
              <a:t>y_pred_svm</a:t>
            </a:r>
            <a:r>
              <a:rPr lang="en-ID" i="1" dirty="0"/>
              <a:t>))</a:t>
            </a:r>
          </a:p>
          <a:p>
            <a:r>
              <a:rPr lang="en-ID" i="1" dirty="0"/>
              <a:t>print("Confusion Matrix (SVM):\n", </a:t>
            </a:r>
            <a:r>
              <a:rPr lang="en-ID" i="1" dirty="0" err="1"/>
              <a:t>confusion_matrix</a:t>
            </a:r>
            <a:r>
              <a:rPr lang="en-ID" i="1" dirty="0"/>
              <a:t>(</a:t>
            </a:r>
            <a:r>
              <a:rPr lang="en-ID" i="1" dirty="0" err="1"/>
              <a:t>y_test</a:t>
            </a:r>
            <a:r>
              <a:rPr lang="en-ID" i="1" dirty="0"/>
              <a:t>, </a:t>
            </a:r>
            <a:r>
              <a:rPr lang="en-ID" i="1" dirty="0" err="1"/>
              <a:t>y_pred_svm</a:t>
            </a:r>
            <a:r>
              <a:rPr lang="en-ID" i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8166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2369</TotalTime>
  <Words>881</Words>
  <Application>Microsoft Office PowerPoint</Application>
  <PresentationFormat>Widescreen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Calibri Light</vt:lpstr>
      <vt:lpstr>Overlock</vt:lpstr>
      <vt:lpstr>Poppins</vt:lpstr>
      <vt:lpstr>Office Theme</vt:lpstr>
      <vt:lpstr>1_Office Theme</vt:lpstr>
      <vt:lpstr>PowerPoint Presentation</vt:lpstr>
      <vt:lpstr>Supervised Learning</vt:lpstr>
      <vt:lpstr>SVM</vt:lpstr>
      <vt:lpstr>SVM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 Wahyu Maulana</dc:creator>
  <cp:lastModifiedBy>Mutiarahmi Khairunnisa</cp:lastModifiedBy>
  <cp:revision>39</cp:revision>
  <dcterms:created xsi:type="dcterms:W3CDTF">2024-03-24T10:48:50Z</dcterms:created>
  <dcterms:modified xsi:type="dcterms:W3CDTF">2025-02-12T08:38:19Z</dcterms:modified>
</cp:coreProperties>
</file>