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6858000" cx="12192000"/>
  <p:notesSz cx="6858000" cy="9144000"/>
  <p:embeddedFontLst>
    <p:embeddedFont>
      <p:font typeface="Play"/>
      <p:regular r:id="rId26"/>
      <p:bold r:id="rId27"/>
    </p:embeddedFont>
    <p:embeddedFont>
      <p:font typeface="Overlock"/>
      <p:regular r:id="rId28"/>
      <p:bold r:id="rId29"/>
      <p:italic r:id="rId30"/>
      <p:boldItalic r:id="rId31"/>
    </p:embeddedFont>
    <p:embeddedFont>
      <p:font typeface="Poppi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6" roundtripDataSignature="AMtx7miifvRKJku9RL/IsxHnl+Wm7fEE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D63B3DE-BA13-44C8-8469-D2AA374D7EA3}">
  <a:tblStyle styleId="{4D63B3DE-BA13-44C8-8469-D2AA374D7EA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lay-regular.fntdata"/><Relationship Id="rId25" Type="http://schemas.openxmlformats.org/officeDocument/2006/relationships/slide" Target="slides/slide19.xml"/><Relationship Id="rId28" Type="http://schemas.openxmlformats.org/officeDocument/2006/relationships/font" Target="fonts/Overlock-regular.fntdata"/><Relationship Id="rId27" Type="http://schemas.openxmlformats.org/officeDocument/2006/relationships/font" Target="fonts/Play-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Overlock-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verlock-boldItalic.fntdata"/><Relationship Id="rId30" Type="http://schemas.openxmlformats.org/officeDocument/2006/relationships/font" Target="fonts/Overlock-italic.fntdata"/><Relationship Id="rId11" Type="http://schemas.openxmlformats.org/officeDocument/2006/relationships/slide" Target="slides/slide5.xml"/><Relationship Id="rId33" Type="http://schemas.openxmlformats.org/officeDocument/2006/relationships/font" Target="fonts/Poppins-bold.fntdata"/><Relationship Id="rId10" Type="http://schemas.openxmlformats.org/officeDocument/2006/relationships/slide" Target="slides/slide4.xml"/><Relationship Id="rId32" Type="http://schemas.openxmlformats.org/officeDocument/2006/relationships/font" Target="fonts/Poppins-regular.fntdata"/><Relationship Id="rId13" Type="http://schemas.openxmlformats.org/officeDocument/2006/relationships/slide" Target="slides/slide7.xml"/><Relationship Id="rId35" Type="http://schemas.openxmlformats.org/officeDocument/2006/relationships/font" Target="fonts/Poppins-boldItalic.fntdata"/><Relationship Id="rId12" Type="http://schemas.openxmlformats.org/officeDocument/2006/relationships/slide" Target="slides/slide6.xml"/><Relationship Id="rId34" Type="http://schemas.openxmlformats.org/officeDocument/2006/relationships/font" Target="fonts/Poppins-italic.fntdata"/><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90" name="Shape 90"/>
        <p:cNvGrpSpPr/>
        <p:nvPr/>
      </p:nvGrpSpPr>
      <p:grpSpPr>
        <a:xfrm>
          <a:off x="0" y="0"/>
          <a:ext cx="0" cy="0"/>
          <a:chOff x="0" y="0"/>
          <a:chExt cx="0" cy="0"/>
        </a:xfrm>
      </p:grpSpPr>
      <p:sp>
        <p:nvSpPr>
          <p:cNvPr id="91" name="Google Shape;91;p24"/>
          <p:cNvSpPr/>
          <p:nvPr/>
        </p:nvSpPr>
        <p:spPr>
          <a:xfrm>
            <a:off x="0" y="-2"/>
            <a:ext cx="12192000" cy="757383"/>
          </a:xfrm>
          <a:prstGeom prst="rect">
            <a:avLst/>
          </a:prstGeom>
          <a:solidFill>
            <a:srgbClr val="663C8C"/>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 name="Google Shape;92;p24"/>
          <p:cNvSpPr/>
          <p:nvPr/>
        </p:nvSpPr>
        <p:spPr>
          <a:xfrm>
            <a:off x="0" y="6643397"/>
            <a:ext cx="12192000" cy="214604"/>
          </a:xfrm>
          <a:prstGeom prst="rect">
            <a:avLst/>
          </a:prstGeom>
          <a:solidFill>
            <a:srgbClr val="663C8C"/>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3" name="Google Shape;93;p24"/>
          <p:cNvSpPr txBox="1"/>
          <p:nvPr>
            <p:ph type="title"/>
          </p:nvPr>
        </p:nvSpPr>
        <p:spPr>
          <a:xfrm>
            <a:off x="446809" y="-2"/>
            <a:ext cx="10528300" cy="75738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Calibri"/>
              <a:buNone/>
              <a:defRPr sz="4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4"/>
          <p:cNvSpPr txBox="1"/>
          <p:nvPr>
            <p:ph idx="1" type="body"/>
          </p:nvPr>
        </p:nvSpPr>
        <p:spPr>
          <a:xfrm>
            <a:off x="446809" y="1253331"/>
            <a:ext cx="11298382" cy="508279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24"/>
          <p:cNvSpPr txBox="1"/>
          <p:nvPr>
            <p:ph idx="10" type="dt"/>
          </p:nvPr>
        </p:nvSpPr>
        <p:spPr>
          <a:xfrm>
            <a:off x="326738" y="65589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4"/>
          <p:cNvSpPr txBox="1"/>
          <p:nvPr>
            <p:ph idx="11" type="ftr"/>
          </p:nvPr>
        </p:nvSpPr>
        <p:spPr>
          <a:xfrm>
            <a:off x="4038600" y="655383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4"/>
          <p:cNvSpPr txBox="1"/>
          <p:nvPr>
            <p:ph idx="12" type="sldNum"/>
          </p:nvPr>
        </p:nvSpPr>
        <p:spPr>
          <a:xfrm>
            <a:off x="9103590" y="6559088"/>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Calibri"/>
                <a:ea typeface="Calibri"/>
                <a:cs typeface="Calibri"/>
                <a:sym typeface="Calibri"/>
              </a:defRPr>
            </a:lvl1pPr>
            <a:lvl2pPr indent="0" lvl="1" marL="0" algn="r">
              <a:spcBef>
                <a:spcPts val="0"/>
              </a:spcBef>
              <a:buNone/>
              <a:defRPr b="0" i="0" sz="1200" u="none" cap="none" strike="noStrike">
                <a:solidFill>
                  <a:schemeClr val="lt1"/>
                </a:solidFill>
                <a:latin typeface="Calibri"/>
                <a:ea typeface="Calibri"/>
                <a:cs typeface="Calibri"/>
                <a:sym typeface="Calibri"/>
              </a:defRPr>
            </a:lvl2pPr>
            <a:lvl3pPr indent="0" lvl="2" marL="0" algn="r">
              <a:spcBef>
                <a:spcPts val="0"/>
              </a:spcBef>
              <a:buNone/>
              <a:defRPr b="0" i="0" sz="1200" u="none" cap="none" strike="noStrike">
                <a:solidFill>
                  <a:schemeClr val="lt1"/>
                </a:solidFill>
                <a:latin typeface="Calibri"/>
                <a:ea typeface="Calibri"/>
                <a:cs typeface="Calibri"/>
                <a:sym typeface="Calibri"/>
              </a:defRPr>
            </a:lvl3pPr>
            <a:lvl4pPr indent="0" lvl="3" marL="0" algn="r">
              <a:spcBef>
                <a:spcPts val="0"/>
              </a:spcBef>
              <a:buNone/>
              <a:defRPr b="0" i="0" sz="1200" u="none" cap="none" strike="noStrike">
                <a:solidFill>
                  <a:schemeClr val="lt1"/>
                </a:solidFill>
                <a:latin typeface="Calibri"/>
                <a:ea typeface="Calibri"/>
                <a:cs typeface="Calibri"/>
                <a:sym typeface="Calibri"/>
              </a:defRPr>
            </a:lvl4pPr>
            <a:lvl5pPr indent="0" lvl="4" marL="0" algn="r">
              <a:spcBef>
                <a:spcPts val="0"/>
              </a:spcBef>
              <a:buNone/>
              <a:defRPr b="0" i="0" sz="1200" u="none" cap="none" strike="noStrike">
                <a:solidFill>
                  <a:schemeClr val="lt1"/>
                </a:solidFill>
                <a:latin typeface="Calibri"/>
                <a:ea typeface="Calibri"/>
                <a:cs typeface="Calibri"/>
                <a:sym typeface="Calibri"/>
              </a:defRPr>
            </a:lvl5pPr>
            <a:lvl6pPr indent="0" lvl="5" marL="0" algn="r">
              <a:spcBef>
                <a:spcPts val="0"/>
              </a:spcBef>
              <a:buNone/>
              <a:defRPr b="0" i="0" sz="1200" u="none" cap="none" strike="noStrike">
                <a:solidFill>
                  <a:schemeClr val="lt1"/>
                </a:solidFill>
                <a:latin typeface="Calibri"/>
                <a:ea typeface="Calibri"/>
                <a:cs typeface="Calibri"/>
                <a:sym typeface="Calibri"/>
              </a:defRPr>
            </a:lvl6pPr>
            <a:lvl7pPr indent="0" lvl="6" marL="0" algn="r">
              <a:spcBef>
                <a:spcPts val="0"/>
              </a:spcBef>
              <a:buNone/>
              <a:defRPr b="0" i="0" sz="1200" u="none" cap="none" strike="noStrike">
                <a:solidFill>
                  <a:schemeClr val="lt1"/>
                </a:solidFill>
                <a:latin typeface="Calibri"/>
                <a:ea typeface="Calibri"/>
                <a:cs typeface="Calibri"/>
                <a:sym typeface="Calibri"/>
              </a:defRPr>
            </a:lvl7pPr>
            <a:lvl8pPr indent="0" lvl="7" marL="0" algn="r">
              <a:spcBef>
                <a:spcPts val="0"/>
              </a:spcBef>
              <a:buNone/>
              <a:defRPr b="0" i="0" sz="1200" u="none" cap="none" strike="noStrike">
                <a:solidFill>
                  <a:schemeClr val="lt1"/>
                </a:solidFill>
                <a:latin typeface="Calibri"/>
                <a:ea typeface="Calibri"/>
                <a:cs typeface="Calibri"/>
                <a:sym typeface="Calibri"/>
              </a:defRPr>
            </a:lvl8pPr>
            <a:lvl9pPr indent="0" lvl="8" mar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A close-up of a sign&#10;&#10;Description automatically generated" id="98" name="Google Shape;98;p24"/>
          <p:cNvPicPr preferRelativeResize="0"/>
          <p:nvPr/>
        </p:nvPicPr>
        <p:blipFill rotWithShape="1">
          <a:blip r:embed="rId2">
            <a:alphaModFix/>
          </a:blip>
          <a:srcRect b="0" l="0" r="0" t="0"/>
          <a:stretch/>
        </p:blipFill>
        <p:spPr>
          <a:xfrm>
            <a:off x="10213261" y="91575"/>
            <a:ext cx="1531930" cy="5742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99" name="Shape 99"/>
        <p:cNvGrpSpPr/>
        <p:nvPr/>
      </p:nvGrpSpPr>
      <p:grpSpPr>
        <a:xfrm>
          <a:off x="0" y="0"/>
          <a:ext cx="0" cy="0"/>
          <a:chOff x="0" y="0"/>
          <a:chExt cx="0" cy="0"/>
        </a:xfrm>
      </p:grpSpPr>
      <p:sp>
        <p:nvSpPr>
          <p:cNvPr id="100" name="Google Shape;100;p25"/>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Font typeface="Arial"/>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1" name="Google Shape;101;p25"/>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lvl1pPr>
            <a:lvl2pPr indent="-317500" lvl="1" marL="914400" algn="l">
              <a:lnSpc>
                <a:spcPct val="115000"/>
              </a:lnSpc>
              <a:spcBef>
                <a:spcPts val="0"/>
              </a:spcBef>
              <a:spcAft>
                <a:spcPts val="0"/>
              </a:spcAft>
              <a:buClr>
                <a:schemeClr val="dk1"/>
              </a:buClr>
              <a:buSzPts val="1400"/>
              <a:buChar char="○"/>
              <a:defRPr/>
            </a:lvl2pPr>
            <a:lvl3pPr indent="-317500" lvl="2" marL="1371600" algn="l">
              <a:lnSpc>
                <a:spcPct val="115000"/>
              </a:lnSpc>
              <a:spcBef>
                <a:spcPts val="0"/>
              </a:spcBef>
              <a:spcAft>
                <a:spcPts val="0"/>
              </a:spcAft>
              <a:buClr>
                <a:schemeClr val="dk1"/>
              </a:buClr>
              <a:buSzPts val="1400"/>
              <a:buChar char="■"/>
              <a:defRPr/>
            </a:lvl3pPr>
            <a:lvl4pPr indent="-317500" lvl="3" marL="1828800" algn="l">
              <a:lnSpc>
                <a:spcPct val="115000"/>
              </a:lnSpc>
              <a:spcBef>
                <a:spcPts val="0"/>
              </a:spcBef>
              <a:spcAft>
                <a:spcPts val="0"/>
              </a:spcAft>
              <a:buClr>
                <a:schemeClr val="dk1"/>
              </a:buClr>
              <a:buSzPts val="1400"/>
              <a:buChar char="●"/>
              <a:defRPr/>
            </a:lvl4pPr>
            <a:lvl5pPr indent="-317500" lvl="4" marL="2286000" algn="l">
              <a:lnSpc>
                <a:spcPct val="115000"/>
              </a:lnSpc>
              <a:spcBef>
                <a:spcPts val="0"/>
              </a:spcBef>
              <a:spcAft>
                <a:spcPts val="0"/>
              </a:spcAft>
              <a:buClr>
                <a:schemeClr val="dk1"/>
              </a:buClr>
              <a:buSzPts val="1400"/>
              <a:buChar char="○"/>
              <a:defRPr/>
            </a:lvl5pPr>
            <a:lvl6pPr indent="-317500" lvl="5" marL="2743200" algn="l">
              <a:lnSpc>
                <a:spcPct val="115000"/>
              </a:lnSpc>
              <a:spcBef>
                <a:spcPts val="0"/>
              </a:spcBef>
              <a:spcAft>
                <a:spcPts val="0"/>
              </a:spcAft>
              <a:buClr>
                <a:schemeClr val="dk1"/>
              </a:buClr>
              <a:buSzPts val="1400"/>
              <a:buChar char="■"/>
              <a:defRPr/>
            </a:lvl6pPr>
            <a:lvl7pPr indent="-317500" lvl="6" marL="3200400" algn="l">
              <a:lnSpc>
                <a:spcPct val="115000"/>
              </a:lnSpc>
              <a:spcBef>
                <a:spcPts val="0"/>
              </a:spcBef>
              <a:spcAft>
                <a:spcPts val="0"/>
              </a:spcAft>
              <a:buClr>
                <a:schemeClr val="dk1"/>
              </a:buClr>
              <a:buSzPts val="1400"/>
              <a:buChar char="●"/>
              <a:defRPr/>
            </a:lvl7pPr>
            <a:lvl8pPr indent="-317500" lvl="7" marL="3657600" algn="l">
              <a:lnSpc>
                <a:spcPct val="115000"/>
              </a:lnSpc>
              <a:spcBef>
                <a:spcPts val="0"/>
              </a:spcBef>
              <a:spcAft>
                <a:spcPts val="0"/>
              </a:spcAft>
              <a:buClr>
                <a:schemeClr val="dk1"/>
              </a:buClr>
              <a:buSzPts val="1400"/>
              <a:buChar char="○"/>
              <a:defRPr/>
            </a:lvl8pPr>
            <a:lvl9pPr indent="-317500" lvl="8" marL="4114800" algn="l">
              <a:lnSpc>
                <a:spcPct val="115000"/>
              </a:lnSpc>
              <a:spcBef>
                <a:spcPts val="0"/>
              </a:spcBef>
              <a:spcAft>
                <a:spcPts val="0"/>
              </a:spcAft>
              <a:buClr>
                <a:schemeClr val="dk1"/>
              </a:buClr>
              <a:buSzPts val="1400"/>
              <a:buChar char="■"/>
              <a:defRPr/>
            </a:lvl9pPr>
          </a:lstStyle>
          <a:p/>
        </p:txBody>
      </p:sp>
      <p:sp>
        <p:nvSpPr>
          <p:cNvPr id="102" name="Google Shape;102;p25"/>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333"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03" name="Shape 103"/>
        <p:cNvGrpSpPr/>
        <p:nvPr/>
      </p:nvGrpSpPr>
      <p:grpSpPr>
        <a:xfrm>
          <a:off x="0" y="0"/>
          <a:ext cx="0" cy="0"/>
          <a:chOff x="0" y="0"/>
          <a:chExt cx="0" cy="0"/>
        </a:xfrm>
      </p:grpSpPr>
      <p:sp>
        <p:nvSpPr>
          <p:cNvPr id="104" name="Google Shape;104;p36"/>
          <p:cNvSpPr/>
          <p:nvPr/>
        </p:nvSpPr>
        <p:spPr>
          <a:xfrm>
            <a:off x="0" y="6643397"/>
            <a:ext cx="12192000" cy="214604"/>
          </a:xfrm>
          <a:prstGeom prst="rect">
            <a:avLst/>
          </a:prstGeom>
          <a:solidFill>
            <a:srgbClr val="2F5496"/>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logo in a circle&#10;&#10;Description automatically generated" id="105" name="Google Shape;105;p36"/>
          <p:cNvPicPr preferRelativeResize="0"/>
          <p:nvPr/>
        </p:nvPicPr>
        <p:blipFill rotWithShape="1">
          <a:blip r:embed="rId2">
            <a:alphaModFix/>
          </a:blip>
          <a:srcRect b="0" l="0" r="0" t="0"/>
          <a:stretch/>
        </p:blipFill>
        <p:spPr>
          <a:xfrm>
            <a:off x="5020667" y="104775"/>
            <a:ext cx="2150665" cy="2150665"/>
          </a:xfrm>
          <a:prstGeom prst="rect">
            <a:avLst/>
          </a:prstGeom>
          <a:noFill/>
          <a:ln>
            <a:noFill/>
          </a:ln>
        </p:spPr>
      </p:pic>
      <p:sp>
        <p:nvSpPr>
          <p:cNvPr id="106" name="Google Shape;106;p36"/>
          <p:cNvSpPr txBox="1"/>
          <p:nvPr/>
        </p:nvSpPr>
        <p:spPr>
          <a:xfrm rot="-5400000">
            <a:off x="-671416" y="3244333"/>
            <a:ext cx="234711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2F5496"/>
                </a:solidFill>
                <a:latin typeface="Poppins"/>
                <a:ea typeface="Poppins"/>
                <a:cs typeface="Poppins"/>
                <a:sym typeface="Poppins"/>
              </a:rPr>
              <a:t>TELKOM UNIVERSITY</a:t>
            </a:r>
            <a:endParaRPr sz="1800">
              <a:solidFill>
                <a:srgbClr val="2F5496"/>
              </a:solidFill>
              <a:latin typeface="Poppins"/>
              <a:ea typeface="Poppins"/>
              <a:cs typeface="Poppins"/>
              <a:sym typeface="Poppins"/>
            </a:endParaRPr>
          </a:p>
        </p:txBody>
      </p:sp>
      <p:sp>
        <p:nvSpPr>
          <p:cNvPr id="107" name="Google Shape;107;p36"/>
          <p:cNvSpPr txBox="1"/>
          <p:nvPr>
            <p:ph idx="10" type="dt"/>
          </p:nvPr>
        </p:nvSpPr>
        <p:spPr>
          <a:xfrm>
            <a:off x="326738" y="65589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6"/>
          <p:cNvSpPr txBox="1"/>
          <p:nvPr>
            <p:ph idx="11" type="ftr"/>
          </p:nvPr>
        </p:nvSpPr>
        <p:spPr>
          <a:xfrm>
            <a:off x="4038600" y="655383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6"/>
          <p:cNvSpPr txBox="1"/>
          <p:nvPr>
            <p:ph idx="12" type="sldNum"/>
          </p:nvPr>
        </p:nvSpPr>
        <p:spPr>
          <a:xfrm>
            <a:off x="9103590" y="6559088"/>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Calibri"/>
                <a:ea typeface="Calibri"/>
                <a:cs typeface="Calibri"/>
                <a:sym typeface="Calibri"/>
              </a:defRPr>
            </a:lvl1pPr>
            <a:lvl2pPr indent="0" lvl="1" marL="0" algn="r">
              <a:spcBef>
                <a:spcPts val="0"/>
              </a:spcBef>
              <a:buNone/>
              <a:defRPr sz="1200">
                <a:solidFill>
                  <a:schemeClr val="lt1"/>
                </a:solidFill>
                <a:latin typeface="Calibri"/>
                <a:ea typeface="Calibri"/>
                <a:cs typeface="Calibri"/>
                <a:sym typeface="Calibri"/>
              </a:defRPr>
            </a:lvl2pPr>
            <a:lvl3pPr indent="0" lvl="2" marL="0" algn="r">
              <a:spcBef>
                <a:spcPts val="0"/>
              </a:spcBef>
              <a:buNone/>
              <a:defRPr sz="1200">
                <a:solidFill>
                  <a:schemeClr val="lt1"/>
                </a:solidFill>
                <a:latin typeface="Calibri"/>
                <a:ea typeface="Calibri"/>
                <a:cs typeface="Calibri"/>
                <a:sym typeface="Calibri"/>
              </a:defRPr>
            </a:lvl3pPr>
            <a:lvl4pPr indent="0" lvl="3" marL="0" algn="r">
              <a:spcBef>
                <a:spcPts val="0"/>
              </a:spcBef>
              <a:buNone/>
              <a:defRPr sz="1200">
                <a:solidFill>
                  <a:schemeClr val="lt1"/>
                </a:solidFill>
                <a:latin typeface="Calibri"/>
                <a:ea typeface="Calibri"/>
                <a:cs typeface="Calibri"/>
                <a:sym typeface="Calibri"/>
              </a:defRPr>
            </a:lvl4pPr>
            <a:lvl5pPr indent="0" lvl="4" marL="0" algn="r">
              <a:spcBef>
                <a:spcPts val="0"/>
              </a:spcBef>
              <a:buNone/>
              <a:defRPr sz="1200">
                <a:solidFill>
                  <a:schemeClr val="lt1"/>
                </a:solidFill>
                <a:latin typeface="Calibri"/>
                <a:ea typeface="Calibri"/>
                <a:cs typeface="Calibri"/>
                <a:sym typeface="Calibri"/>
              </a:defRPr>
            </a:lvl5pPr>
            <a:lvl6pPr indent="0" lvl="5" marL="0" algn="r">
              <a:spcBef>
                <a:spcPts val="0"/>
              </a:spcBef>
              <a:buNone/>
              <a:defRPr sz="1200">
                <a:solidFill>
                  <a:schemeClr val="lt1"/>
                </a:solidFill>
                <a:latin typeface="Calibri"/>
                <a:ea typeface="Calibri"/>
                <a:cs typeface="Calibri"/>
                <a:sym typeface="Calibri"/>
              </a:defRPr>
            </a:lvl6pPr>
            <a:lvl7pPr indent="0" lvl="6" marL="0" algn="r">
              <a:spcBef>
                <a:spcPts val="0"/>
              </a:spcBef>
              <a:buNone/>
              <a:defRPr sz="1200">
                <a:solidFill>
                  <a:schemeClr val="lt1"/>
                </a:solidFill>
                <a:latin typeface="Calibri"/>
                <a:ea typeface="Calibri"/>
                <a:cs typeface="Calibri"/>
                <a:sym typeface="Calibri"/>
              </a:defRPr>
            </a:lvl7pPr>
            <a:lvl8pPr indent="0" lvl="7" marL="0" algn="r">
              <a:spcBef>
                <a:spcPts val="0"/>
              </a:spcBef>
              <a:buNone/>
              <a:defRPr sz="1200">
                <a:solidFill>
                  <a:schemeClr val="lt1"/>
                </a:solidFill>
                <a:latin typeface="Calibri"/>
                <a:ea typeface="Calibri"/>
                <a:cs typeface="Calibri"/>
                <a:sym typeface="Calibri"/>
              </a:defRPr>
            </a:lvl8pPr>
            <a:lvl9pPr indent="0" lvl="8" marL="0" algn="r">
              <a:spcBef>
                <a:spcPts val="0"/>
              </a:spcBef>
              <a:buNone/>
              <a:defRPr sz="12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A black text on a white background&#10;&#10;Description automatically generated" id="110" name="Google Shape;110;p36"/>
          <p:cNvPicPr preferRelativeResize="0"/>
          <p:nvPr/>
        </p:nvPicPr>
        <p:blipFill rotWithShape="1">
          <a:blip r:embed="rId3">
            <a:alphaModFix/>
          </a:blip>
          <a:srcRect b="0" l="0" r="0" t="0"/>
          <a:stretch/>
        </p:blipFill>
        <p:spPr>
          <a:xfrm>
            <a:off x="502142" y="162908"/>
            <a:ext cx="1317422" cy="564793"/>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1" name="Shape 111"/>
        <p:cNvGrpSpPr/>
        <p:nvPr/>
      </p:nvGrpSpPr>
      <p:grpSpPr>
        <a:xfrm>
          <a:off x="0" y="0"/>
          <a:ext cx="0" cy="0"/>
          <a:chOff x="0" y="0"/>
          <a:chExt cx="0" cy="0"/>
        </a:xfrm>
      </p:grpSpPr>
      <p:sp>
        <p:nvSpPr>
          <p:cNvPr id="112" name="Google Shape;112;p37"/>
          <p:cNvSpPr/>
          <p:nvPr/>
        </p:nvSpPr>
        <p:spPr>
          <a:xfrm>
            <a:off x="0" y="0"/>
            <a:ext cx="9489440" cy="6858000"/>
          </a:xfrm>
          <a:prstGeom prst="rect">
            <a:avLst/>
          </a:prstGeom>
          <a:solidFill>
            <a:srgbClr val="2F5496"/>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 name="Google Shape;113;p37"/>
          <p:cNvSpPr/>
          <p:nvPr/>
        </p:nvSpPr>
        <p:spPr>
          <a:xfrm>
            <a:off x="11236960" y="3251200"/>
            <a:ext cx="955040" cy="3606800"/>
          </a:xfrm>
          <a:prstGeom prst="rect">
            <a:avLst/>
          </a:prstGeom>
          <a:solidFill>
            <a:srgbClr val="2F5496"/>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 name="Google Shape;114;p37"/>
          <p:cNvSpPr/>
          <p:nvPr/>
        </p:nvSpPr>
        <p:spPr>
          <a:xfrm rot="10800000">
            <a:off x="11023600" y="0"/>
            <a:ext cx="1168400" cy="2021840"/>
          </a:xfrm>
          <a:prstGeom prst="flowChartDelay">
            <a:avLst/>
          </a:prstGeom>
          <a:solidFill>
            <a:srgbClr val="2F5496"/>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p37"/>
          <p:cNvSpPr/>
          <p:nvPr/>
        </p:nvSpPr>
        <p:spPr>
          <a:xfrm>
            <a:off x="1371600" y="2057400"/>
            <a:ext cx="2499360" cy="2499360"/>
          </a:xfrm>
          <a:prstGeom prst="ellipse">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16" name="Google Shape;116;p37"/>
          <p:cNvGrpSpPr/>
          <p:nvPr/>
        </p:nvGrpSpPr>
        <p:grpSpPr>
          <a:xfrm>
            <a:off x="1925320" y="3230880"/>
            <a:ext cx="1391920" cy="152400"/>
            <a:chOff x="1963420" y="3175000"/>
            <a:chExt cx="1391920" cy="152400"/>
          </a:xfrm>
        </p:grpSpPr>
        <p:cxnSp>
          <p:nvCxnSpPr>
            <p:cNvPr id="117" name="Google Shape;117;p37"/>
            <p:cNvCxnSpPr/>
            <p:nvPr/>
          </p:nvCxnSpPr>
          <p:spPr>
            <a:xfrm>
              <a:off x="1963420" y="3251200"/>
              <a:ext cx="1315720" cy="0"/>
            </a:xfrm>
            <a:prstGeom prst="straightConnector1">
              <a:avLst/>
            </a:prstGeom>
            <a:noFill/>
            <a:ln cap="flat" cmpd="sng" w="19050">
              <a:solidFill>
                <a:srgbClr val="2F5496"/>
              </a:solidFill>
              <a:prstDash val="solid"/>
              <a:miter lim="800000"/>
              <a:headEnd len="sm" w="sm" type="none"/>
              <a:tailEnd len="sm" w="sm" type="none"/>
            </a:ln>
          </p:spPr>
        </p:cxnSp>
        <p:sp>
          <p:nvSpPr>
            <p:cNvPr id="118" name="Google Shape;118;p37"/>
            <p:cNvSpPr/>
            <p:nvPr/>
          </p:nvSpPr>
          <p:spPr>
            <a:xfrm>
              <a:off x="3202940" y="3175000"/>
              <a:ext cx="152400" cy="152400"/>
            </a:xfrm>
            <a:prstGeom prst="ellipse">
              <a:avLst/>
            </a:prstGeom>
            <a:solidFill>
              <a:srgbClr val="2F5496"/>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p37"/>
            <p:cNvSpPr/>
            <p:nvPr/>
          </p:nvSpPr>
          <p:spPr>
            <a:xfrm>
              <a:off x="1963420" y="3175000"/>
              <a:ext cx="152400" cy="152400"/>
            </a:xfrm>
            <a:prstGeom prst="ellipse">
              <a:avLst/>
            </a:prstGeom>
            <a:solidFill>
              <a:srgbClr val="2F5496"/>
            </a:solidFill>
            <a:ln cap="flat" cmpd="sng" w="127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20" name="Google Shape;120;p37"/>
          <p:cNvSpPr txBox="1"/>
          <p:nvPr/>
        </p:nvSpPr>
        <p:spPr>
          <a:xfrm>
            <a:off x="4404360" y="3100159"/>
            <a:ext cx="3502882"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chemeClr val="lt1"/>
                </a:solidFill>
                <a:latin typeface="Poppins"/>
                <a:ea typeface="Poppins"/>
                <a:cs typeface="Poppins"/>
                <a:sym typeface="Poppins"/>
              </a:rPr>
              <a:t>THANK YOU</a:t>
            </a:r>
            <a:endParaRPr b="1" sz="4400">
              <a:solidFill>
                <a:schemeClr val="lt1"/>
              </a:solidFill>
              <a:latin typeface="Poppins"/>
              <a:ea typeface="Poppins"/>
              <a:cs typeface="Poppins"/>
              <a:sym typeface="Poppins"/>
            </a:endParaRPr>
          </a:p>
        </p:txBody>
      </p:sp>
      <p:sp>
        <p:nvSpPr>
          <p:cNvPr id="121" name="Google Shape;121;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2" name="Shape 122"/>
        <p:cNvGrpSpPr/>
        <p:nvPr/>
      </p:nvGrpSpPr>
      <p:grpSpPr>
        <a:xfrm>
          <a:off x="0" y="0"/>
          <a:ext cx="0" cy="0"/>
          <a:chOff x="0" y="0"/>
          <a:chExt cx="0" cy="0"/>
        </a:xfrm>
      </p:grpSpPr>
      <p:sp>
        <p:nvSpPr>
          <p:cNvPr id="123" name="Google Shape;123;p3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3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25" name="Google Shape;125;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8" name="Shape 128"/>
        <p:cNvGrpSpPr/>
        <p:nvPr/>
      </p:nvGrpSpPr>
      <p:grpSpPr>
        <a:xfrm>
          <a:off x="0" y="0"/>
          <a:ext cx="0" cy="0"/>
          <a:chOff x="0" y="0"/>
          <a:chExt cx="0" cy="0"/>
        </a:xfrm>
      </p:grpSpPr>
      <p:sp>
        <p:nvSpPr>
          <p:cNvPr id="129" name="Google Shape;129;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3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3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5" name="Shape 135"/>
        <p:cNvGrpSpPr/>
        <p:nvPr/>
      </p:nvGrpSpPr>
      <p:grpSpPr>
        <a:xfrm>
          <a:off x="0" y="0"/>
          <a:ext cx="0" cy="0"/>
          <a:chOff x="0" y="0"/>
          <a:chExt cx="0" cy="0"/>
        </a:xfrm>
      </p:grpSpPr>
      <p:sp>
        <p:nvSpPr>
          <p:cNvPr id="136" name="Google Shape;136;p4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4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8" name="Google Shape;138;p4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9" name="Google Shape;139;p4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0" name="Google Shape;140;p4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1" name="Google Shape;141;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4" name="Shape 144"/>
        <p:cNvGrpSpPr/>
        <p:nvPr/>
      </p:nvGrpSpPr>
      <p:grpSpPr>
        <a:xfrm>
          <a:off x="0" y="0"/>
          <a:ext cx="0" cy="0"/>
          <a:chOff x="0" y="0"/>
          <a:chExt cx="0" cy="0"/>
        </a:xfrm>
      </p:grpSpPr>
      <p:sp>
        <p:nvSpPr>
          <p:cNvPr id="145" name="Google Shape;145;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9" name="Shape 149"/>
        <p:cNvGrpSpPr/>
        <p:nvPr/>
      </p:nvGrpSpPr>
      <p:grpSpPr>
        <a:xfrm>
          <a:off x="0" y="0"/>
          <a:ext cx="0" cy="0"/>
          <a:chOff x="0" y="0"/>
          <a:chExt cx="0" cy="0"/>
        </a:xfrm>
      </p:grpSpPr>
      <p:sp>
        <p:nvSpPr>
          <p:cNvPr id="150" name="Google Shape;150;p4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4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52" name="Google Shape;152;p4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3" name="Google Shape;153;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6" name="Shape 156"/>
        <p:cNvGrpSpPr/>
        <p:nvPr/>
      </p:nvGrpSpPr>
      <p:grpSpPr>
        <a:xfrm>
          <a:off x="0" y="0"/>
          <a:ext cx="0" cy="0"/>
          <a:chOff x="0" y="0"/>
          <a:chExt cx="0" cy="0"/>
        </a:xfrm>
      </p:grpSpPr>
      <p:sp>
        <p:nvSpPr>
          <p:cNvPr id="157" name="Google Shape;157;p4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43"/>
          <p:cNvSpPr/>
          <p:nvPr>
            <p:ph idx="2" type="pic"/>
          </p:nvPr>
        </p:nvSpPr>
        <p:spPr>
          <a:xfrm>
            <a:off x="5183188" y="987425"/>
            <a:ext cx="6172200" cy="4873625"/>
          </a:xfrm>
          <a:prstGeom prst="rect">
            <a:avLst/>
          </a:prstGeom>
          <a:noFill/>
          <a:ln>
            <a:noFill/>
          </a:ln>
        </p:spPr>
      </p:sp>
      <p:sp>
        <p:nvSpPr>
          <p:cNvPr id="159" name="Google Shape;159;p4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60" name="Google Shape;160;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63" name="Shape 163"/>
        <p:cNvGrpSpPr/>
        <p:nvPr/>
      </p:nvGrpSpPr>
      <p:grpSpPr>
        <a:xfrm>
          <a:off x="0" y="0"/>
          <a:ext cx="0" cy="0"/>
          <a:chOff x="0" y="0"/>
          <a:chExt cx="0" cy="0"/>
        </a:xfrm>
      </p:grpSpPr>
      <p:sp>
        <p:nvSpPr>
          <p:cNvPr id="164" name="Google Shape;164;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4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9" name="Shape 169"/>
        <p:cNvGrpSpPr/>
        <p:nvPr/>
      </p:nvGrpSpPr>
      <p:grpSpPr>
        <a:xfrm>
          <a:off x="0" y="0"/>
          <a:ext cx="0" cy="0"/>
          <a:chOff x="0" y="0"/>
          <a:chExt cx="0" cy="0"/>
        </a:xfrm>
      </p:grpSpPr>
      <p:sp>
        <p:nvSpPr>
          <p:cNvPr id="170" name="Google Shape;170;p4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4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0" name="Google Shape;30;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3"/>
          <p:cNvSpPr/>
          <p:nvPr>
            <p:ph idx="2" type="pic"/>
          </p:nvPr>
        </p:nvSpPr>
        <p:spPr>
          <a:xfrm>
            <a:off x="5183188" y="987425"/>
            <a:ext cx="6172200" cy="4873625"/>
          </a:xfrm>
          <a:prstGeom prst="rect">
            <a:avLst/>
          </a:prstGeom>
          <a:noFill/>
          <a:ln>
            <a:noFill/>
          </a:ln>
        </p:spPr>
      </p:sp>
      <p:sp>
        <p:nvSpPr>
          <p:cNvPr id="68" name="Google Shape;68;p3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Google Shape;8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7.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24.png"/><Relationship Id="rId5" Type="http://schemas.openxmlformats.org/officeDocument/2006/relationships/image" Target="../media/image20.png"/><Relationship Id="rId6"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1"/>
          <p:cNvPicPr preferRelativeResize="0"/>
          <p:nvPr/>
        </p:nvPicPr>
        <p:blipFill rotWithShape="1">
          <a:blip r:embed="rId3">
            <a:alphaModFix/>
          </a:blip>
          <a:srcRect b="0" l="0" r="0" t="0"/>
          <a:stretch/>
        </p:blipFill>
        <p:spPr>
          <a:xfrm>
            <a:off x="9682065" y="0"/>
            <a:ext cx="2509935" cy="1076037"/>
          </a:xfrm>
          <a:prstGeom prst="rect">
            <a:avLst/>
          </a:prstGeom>
          <a:noFill/>
          <a:ln>
            <a:noFill/>
          </a:ln>
        </p:spPr>
      </p:pic>
      <p:pic>
        <p:nvPicPr>
          <p:cNvPr id="180" name="Google Shape;180;p1"/>
          <p:cNvPicPr preferRelativeResize="0"/>
          <p:nvPr/>
        </p:nvPicPr>
        <p:blipFill rotWithShape="1">
          <a:blip r:embed="rId4">
            <a:alphaModFix/>
          </a:blip>
          <a:srcRect b="0" l="0" r="0" t="0"/>
          <a:stretch/>
        </p:blipFill>
        <p:spPr>
          <a:xfrm>
            <a:off x="270588" y="93741"/>
            <a:ext cx="2509935" cy="786644"/>
          </a:xfrm>
          <a:prstGeom prst="rect">
            <a:avLst/>
          </a:prstGeom>
          <a:noFill/>
          <a:ln>
            <a:noFill/>
          </a:ln>
        </p:spPr>
      </p:pic>
      <p:sp>
        <p:nvSpPr>
          <p:cNvPr id="181" name="Google Shape;181;p1"/>
          <p:cNvSpPr/>
          <p:nvPr/>
        </p:nvSpPr>
        <p:spPr>
          <a:xfrm>
            <a:off x="0" y="1566369"/>
            <a:ext cx="12192000" cy="1753302"/>
          </a:xfrm>
          <a:prstGeom prst="rect">
            <a:avLst/>
          </a:prstGeom>
          <a:gradFill>
            <a:gsLst>
              <a:gs pos="0">
                <a:srgbClr val="2F63AC"/>
              </a:gs>
              <a:gs pos="13000">
                <a:srgbClr val="2F63AC"/>
              </a:gs>
              <a:gs pos="48000">
                <a:srgbClr val="8C3B8D"/>
              </a:gs>
              <a:gs pos="85000">
                <a:srgbClr val="663C8C"/>
              </a:gs>
              <a:gs pos="100000">
                <a:srgbClr val="663C8C"/>
              </a:gs>
            </a:gsLst>
            <a:lin ang="0" scaled="0"/>
          </a:gra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t/>
            </a:r>
            <a:endParaRPr b="0" i="0" sz="2800" u="none" cap="none" strike="noStrike">
              <a:solidFill>
                <a:schemeClr val="lt1"/>
              </a:solidFill>
              <a:latin typeface="Arial"/>
              <a:ea typeface="Arial"/>
              <a:cs typeface="Arial"/>
              <a:sym typeface="Arial"/>
            </a:endParaRPr>
          </a:p>
          <a:p>
            <a:pPr indent="0" lvl="0" marL="0" marR="0" rtl="0" algn="ctr">
              <a:lnSpc>
                <a:spcPct val="150000"/>
              </a:lnSpc>
              <a:spcBef>
                <a:spcPts val="0"/>
              </a:spcBef>
              <a:spcAft>
                <a:spcPts val="0"/>
              </a:spcAft>
              <a:buNone/>
            </a:pPr>
            <a:r>
              <a:rPr b="0" i="0" lang="en-US" sz="2800" u="none" cap="none" strike="noStrike">
                <a:solidFill>
                  <a:schemeClr val="lt1"/>
                </a:solidFill>
                <a:latin typeface="Arial"/>
                <a:ea typeface="Arial"/>
                <a:cs typeface="Arial"/>
                <a:sym typeface="Arial"/>
              </a:rPr>
              <a:t>Supervised Learning (Classification: Decision Tree and Naive Bayes)</a:t>
            </a:r>
            <a:endParaRPr/>
          </a:p>
          <a:p>
            <a:pPr indent="0" lvl="0" marL="0" marR="0" rtl="0" algn="ctr">
              <a:lnSpc>
                <a:spcPct val="150000"/>
              </a:lnSpc>
              <a:spcBef>
                <a:spcPts val="0"/>
              </a:spcBef>
              <a:spcAft>
                <a:spcPts val="0"/>
              </a:spcAft>
              <a:buNone/>
            </a:pPr>
            <a:r>
              <a:rPr b="0" i="0" lang="en-US" sz="2000" u="none" cap="none" strike="noStrike">
                <a:solidFill>
                  <a:schemeClr val="lt1"/>
                </a:solidFill>
                <a:latin typeface="Arial"/>
                <a:ea typeface="Arial"/>
                <a:cs typeface="Arial"/>
                <a:sym typeface="Arial"/>
              </a:rPr>
              <a:t>Artificial Intelligence dan Big Data |  AAK2KAB3 | Kur. 2024 | 2024/2025</a:t>
            </a:r>
            <a:endParaRPr b="0" i="0" sz="2000" u="none" cap="none" strike="noStrike">
              <a:solidFill>
                <a:srgbClr val="000000"/>
              </a:solidFill>
              <a:latin typeface="Arial"/>
              <a:ea typeface="Arial"/>
              <a:cs typeface="Arial"/>
              <a:sym typeface="Arial"/>
            </a:endParaRPr>
          </a:p>
          <a:p>
            <a:pPr indent="0" lvl="0" marL="0" marR="0" rtl="0" algn="ctr">
              <a:spcBef>
                <a:spcPts val="0"/>
              </a:spcBef>
              <a:spcAft>
                <a:spcPts val="0"/>
              </a:spcAft>
              <a:buNone/>
            </a:pPr>
            <a:r>
              <a:t/>
            </a:r>
            <a:endParaRPr b="0" i="0" sz="28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0"/>
          <p:cNvSpPr txBox="1"/>
          <p:nvPr>
            <p:ph type="title"/>
          </p:nvPr>
        </p:nvSpPr>
        <p:spPr>
          <a:xfrm>
            <a:off x="446809" y="-2"/>
            <a:ext cx="10528300" cy="7573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alibri"/>
              <a:buNone/>
            </a:pPr>
            <a:r>
              <a:t/>
            </a:r>
            <a:endParaRPr>
              <a:latin typeface="Arial"/>
              <a:ea typeface="Arial"/>
              <a:cs typeface="Arial"/>
              <a:sym typeface="Arial"/>
            </a:endParaRPr>
          </a:p>
        </p:txBody>
      </p:sp>
      <p:sp>
        <p:nvSpPr>
          <p:cNvPr id="274" name="Google Shape;274;p10"/>
          <p:cNvSpPr txBox="1"/>
          <p:nvPr>
            <p:ph idx="10" type="dt"/>
          </p:nvPr>
        </p:nvSpPr>
        <p:spPr>
          <a:xfrm>
            <a:off x="326738" y="655890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12/02/2025</a:t>
            </a:r>
            <a:endParaRPr/>
          </a:p>
        </p:txBody>
      </p:sp>
      <p:sp>
        <p:nvSpPr>
          <p:cNvPr id="275" name="Google Shape;275;p10"/>
          <p:cNvSpPr txBox="1"/>
          <p:nvPr>
            <p:ph idx="12" type="sldNum"/>
          </p:nvPr>
        </p:nvSpPr>
        <p:spPr>
          <a:xfrm>
            <a:off x="9103590" y="6559088"/>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6" name="Google Shape;276;p10"/>
          <p:cNvSpPr txBox="1"/>
          <p:nvPr/>
        </p:nvSpPr>
        <p:spPr>
          <a:xfrm>
            <a:off x="507769" y="990932"/>
            <a:ext cx="11360800" cy="763600"/>
          </a:xfrm>
          <a:prstGeom prst="rect">
            <a:avLst/>
          </a:prstGeom>
          <a:noFill/>
          <a:ln>
            <a:noFill/>
          </a:ln>
        </p:spPr>
        <p:txBody>
          <a:bodyPr anchorCtr="0" anchor="t" bIns="121900" lIns="121900" spcFirstLastPara="1" rIns="121900" wrap="square" tIns="121900">
            <a:normAutofit fontScale="97500" lnSpcReduction="10000"/>
          </a:bodyPr>
          <a:lstStyle/>
          <a:p>
            <a:pPr indent="0" lvl="0" marL="0" marR="0" rtl="0" algn="l">
              <a:lnSpc>
                <a:spcPct val="90000"/>
              </a:lnSpc>
              <a:spcBef>
                <a:spcPts val="0"/>
              </a:spcBef>
              <a:spcAft>
                <a:spcPts val="0"/>
              </a:spcAft>
              <a:buClr>
                <a:schemeClr val="dk1"/>
              </a:buClr>
              <a:buSzPct val="115226"/>
              <a:buFont typeface="Calibri"/>
              <a:buNone/>
            </a:pPr>
            <a:r>
              <a:rPr lang="en-US" sz="4000">
                <a:solidFill>
                  <a:schemeClr val="dk1"/>
                </a:solidFill>
                <a:latin typeface="Calibri"/>
                <a:ea typeface="Calibri"/>
                <a:cs typeface="Calibri"/>
                <a:sym typeface="Calibri"/>
              </a:rPr>
              <a:t>Decision Tree Classifier final untuk data latih</a:t>
            </a:r>
            <a:endParaRPr/>
          </a:p>
        </p:txBody>
      </p:sp>
      <p:pic>
        <p:nvPicPr>
          <p:cNvPr id="277" name="Google Shape;277;p10"/>
          <p:cNvPicPr preferRelativeResize="0"/>
          <p:nvPr/>
        </p:nvPicPr>
        <p:blipFill rotWithShape="1">
          <a:blip r:embed="rId3">
            <a:alphaModFix/>
          </a:blip>
          <a:srcRect b="0" l="0" r="0" t="0"/>
          <a:stretch/>
        </p:blipFill>
        <p:spPr>
          <a:xfrm>
            <a:off x="446809" y="2008947"/>
            <a:ext cx="6157920" cy="4410157"/>
          </a:xfrm>
          <a:prstGeom prst="rect">
            <a:avLst/>
          </a:prstGeom>
          <a:noFill/>
          <a:ln>
            <a:noFill/>
          </a:ln>
        </p:spPr>
      </p:pic>
      <p:pic>
        <p:nvPicPr>
          <p:cNvPr id="278" name="Google Shape;278;p10"/>
          <p:cNvPicPr preferRelativeResize="0"/>
          <p:nvPr/>
        </p:nvPicPr>
        <p:blipFill rotWithShape="1">
          <a:blip r:embed="rId4">
            <a:alphaModFix/>
          </a:blip>
          <a:srcRect b="0" l="0" r="0" t="0"/>
          <a:stretch/>
        </p:blipFill>
        <p:spPr>
          <a:xfrm>
            <a:off x="6869284" y="2448192"/>
            <a:ext cx="5179976" cy="376131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1"/>
          <p:cNvSpPr txBox="1"/>
          <p:nvPr>
            <p:ph type="title"/>
          </p:nvPr>
        </p:nvSpPr>
        <p:spPr>
          <a:xfrm>
            <a:off x="446809" y="-2"/>
            <a:ext cx="10528300" cy="7573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alibri"/>
              <a:buNone/>
            </a:pPr>
            <a:r>
              <a:t/>
            </a:r>
            <a:endParaRPr>
              <a:latin typeface="Arial"/>
              <a:ea typeface="Arial"/>
              <a:cs typeface="Arial"/>
              <a:sym typeface="Arial"/>
            </a:endParaRPr>
          </a:p>
        </p:txBody>
      </p:sp>
      <p:sp>
        <p:nvSpPr>
          <p:cNvPr id="284" name="Google Shape;284;p11"/>
          <p:cNvSpPr txBox="1"/>
          <p:nvPr>
            <p:ph idx="10" type="dt"/>
          </p:nvPr>
        </p:nvSpPr>
        <p:spPr>
          <a:xfrm>
            <a:off x="326738" y="655890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12/02/2025</a:t>
            </a:r>
            <a:endParaRPr/>
          </a:p>
        </p:txBody>
      </p:sp>
      <p:sp>
        <p:nvSpPr>
          <p:cNvPr id="285" name="Google Shape;285;p11"/>
          <p:cNvSpPr txBox="1"/>
          <p:nvPr>
            <p:ph idx="12" type="sldNum"/>
          </p:nvPr>
        </p:nvSpPr>
        <p:spPr>
          <a:xfrm>
            <a:off x="9103590" y="6559088"/>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6" name="Google Shape;286;p11"/>
          <p:cNvSpPr txBox="1"/>
          <p:nvPr/>
        </p:nvSpPr>
        <p:spPr>
          <a:xfrm>
            <a:off x="485990" y="842940"/>
            <a:ext cx="11360800" cy="763600"/>
          </a:xfrm>
          <a:prstGeom prst="rect">
            <a:avLst/>
          </a:prstGeom>
          <a:noFill/>
          <a:ln>
            <a:noFill/>
          </a:ln>
        </p:spPr>
        <p:txBody>
          <a:bodyPr anchorCtr="0" anchor="t" bIns="121900" lIns="121900" spcFirstLastPara="1" rIns="121900" wrap="square" tIns="121900">
            <a:normAutofit fontScale="97500" lnSpcReduction="10000"/>
          </a:bodyPr>
          <a:lstStyle/>
          <a:p>
            <a:pPr indent="0" lvl="0" marL="0" marR="0" rtl="0" algn="l">
              <a:lnSpc>
                <a:spcPct val="90000"/>
              </a:lnSpc>
              <a:spcBef>
                <a:spcPts val="0"/>
              </a:spcBef>
              <a:spcAft>
                <a:spcPts val="0"/>
              </a:spcAft>
              <a:buClr>
                <a:schemeClr val="dk1"/>
              </a:buClr>
              <a:buSzPct val="115226"/>
              <a:buFont typeface="Calibri"/>
              <a:buNone/>
            </a:pPr>
            <a:r>
              <a:rPr b="1" lang="en-US" sz="4000">
                <a:solidFill>
                  <a:schemeClr val="dk1"/>
                </a:solidFill>
                <a:latin typeface="Calibri"/>
                <a:ea typeface="Calibri"/>
                <a:cs typeface="Calibri"/>
                <a:sym typeface="Calibri"/>
              </a:rPr>
              <a:t>Hands On</a:t>
            </a:r>
            <a:endParaRPr/>
          </a:p>
        </p:txBody>
      </p:sp>
      <p:sp>
        <p:nvSpPr>
          <p:cNvPr id="287" name="Google Shape;287;p11"/>
          <p:cNvSpPr txBox="1"/>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pic>
        <p:nvPicPr>
          <p:cNvPr id="288" name="Google Shape;288;p11"/>
          <p:cNvPicPr preferRelativeResize="0"/>
          <p:nvPr/>
        </p:nvPicPr>
        <p:blipFill rotWithShape="1">
          <a:blip r:embed="rId3">
            <a:alphaModFix/>
          </a:blip>
          <a:srcRect b="0" l="0" r="0" t="0"/>
          <a:stretch/>
        </p:blipFill>
        <p:spPr>
          <a:xfrm>
            <a:off x="1256548" y="2015645"/>
            <a:ext cx="8280400" cy="3543300"/>
          </a:xfrm>
          <a:prstGeom prst="rect">
            <a:avLst/>
          </a:prstGeom>
          <a:noFill/>
          <a:ln>
            <a:noFill/>
          </a:ln>
        </p:spPr>
      </p:pic>
      <p:sp>
        <p:nvSpPr>
          <p:cNvPr id="289" name="Google Shape;289;p11"/>
          <p:cNvSpPr/>
          <p:nvPr/>
        </p:nvSpPr>
        <p:spPr>
          <a:xfrm>
            <a:off x="1389529" y="2779059"/>
            <a:ext cx="4195483" cy="1048871"/>
          </a:xfrm>
          <a:prstGeom prst="rect">
            <a:avLst/>
          </a:prstGeom>
          <a:noFill/>
          <a:ln cap="flat" cmpd="sng" w="25400">
            <a:solidFill>
              <a:srgbClr val="A1A1A1"/>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1867">
              <a:solidFill>
                <a:schemeClr val="dk1"/>
              </a:solidFill>
              <a:latin typeface="Calibri"/>
              <a:ea typeface="Calibri"/>
              <a:cs typeface="Calibri"/>
              <a:sym typeface="Calibri"/>
            </a:endParaRPr>
          </a:p>
        </p:txBody>
      </p:sp>
      <p:sp>
        <p:nvSpPr>
          <p:cNvPr id="290" name="Google Shape;290;p11"/>
          <p:cNvSpPr txBox="1"/>
          <p:nvPr/>
        </p:nvSpPr>
        <p:spPr>
          <a:xfrm>
            <a:off x="6042213" y="3045526"/>
            <a:ext cx="2635764" cy="410379"/>
          </a:xfrm>
          <a:prstGeom prst="rect">
            <a:avLst/>
          </a:prstGeom>
          <a:noFill/>
          <a:ln>
            <a:noFill/>
          </a:ln>
        </p:spPr>
        <p:txBody>
          <a:bodyPr anchorCtr="0" anchor="t" bIns="60925" lIns="121900" spcFirstLastPara="1" rIns="121900" wrap="square" tIns="60925">
            <a:spAutoFit/>
          </a:bodyPr>
          <a:lstStyle/>
          <a:p>
            <a:pPr indent="0" lvl="0" marL="0" marR="0" rtl="0" algn="l">
              <a:spcBef>
                <a:spcPts val="0"/>
              </a:spcBef>
              <a:spcAft>
                <a:spcPts val="0"/>
              </a:spcAft>
              <a:buNone/>
            </a:pPr>
            <a:r>
              <a:rPr lang="en-US" sz="1867">
                <a:solidFill>
                  <a:schemeClr val="dk1"/>
                </a:solidFill>
                <a:latin typeface="Calibri"/>
                <a:ea typeface="Calibri"/>
                <a:cs typeface="Calibri"/>
                <a:sym typeface="Calibri"/>
              </a:rPr>
              <a:t>Decision tree classifier</a:t>
            </a:r>
            <a:endParaRPr sz="2400">
              <a:solidFill>
                <a:schemeClr val="dk1"/>
              </a:solidFill>
              <a:latin typeface="Calibri"/>
              <a:ea typeface="Calibri"/>
              <a:cs typeface="Calibri"/>
              <a:sym typeface="Calibri"/>
            </a:endParaRPr>
          </a:p>
        </p:txBody>
      </p:sp>
      <p:sp>
        <p:nvSpPr>
          <p:cNvPr id="291" name="Google Shape;291;p11"/>
          <p:cNvSpPr/>
          <p:nvPr/>
        </p:nvSpPr>
        <p:spPr>
          <a:xfrm>
            <a:off x="1389530" y="4034118"/>
            <a:ext cx="6194612" cy="977153"/>
          </a:xfrm>
          <a:prstGeom prst="rect">
            <a:avLst/>
          </a:prstGeom>
          <a:noFill/>
          <a:ln cap="flat" cmpd="sng" w="25400">
            <a:solidFill>
              <a:srgbClr val="A1A1A1"/>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1867">
              <a:solidFill>
                <a:schemeClr val="dk1"/>
              </a:solidFill>
              <a:latin typeface="Calibri"/>
              <a:ea typeface="Calibri"/>
              <a:cs typeface="Calibri"/>
              <a:sym typeface="Calibri"/>
            </a:endParaRPr>
          </a:p>
        </p:txBody>
      </p:sp>
      <p:sp>
        <p:nvSpPr>
          <p:cNvPr id="292" name="Google Shape;292;p11"/>
          <p:cNvSpPr txBox="1"/>
          <p:nvPr/>
        </p:nvSpPr>
        <p:spPr>
          <a:xfrm>
            <a:off x="8363802" y="4076533"/>
            <a:ext cx="2612255" cy="861720"/>
          </a:xfrm>
          <a:prstGeom prst="rect">
            <a:avLst/>
          </a:prstGeom>
          <a:noFill/>
          <a:ln>
            <a:noFill/>
          </a:ln>
        </p:spPr>
        <p:txBody>
          <a:bodyPr anchorCtr="0" anchor="t" bIns="60925" lIns="121900" spcFirstLastPara="1" rIns="121900" wrap="square" tIns="60925">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Proses training data latih,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prediksi data uji,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perhitungan akurasi</a:t>
            </a:r>
            <a:endParaRPr sz="1600">
              <a:solidFill>
                <a:schemeClr val="dk1"/>
              </a:solidFill>
              <a:latin typeface="Calibri"/>
              <a:ea typeface="Calibri"/>
              <a:cs typeface="Calibri"/>
              <a:sym typeface="Calibri"/>
            </a:endParaRPr>
          </a:p>
        </p:txBody>
      </p:sp>
      <p:cxnSp>
        <p:nvCxnSpPr>
          <p:cNvPr id="293" name="Google Shape;293;p11"/>
          <p:cNvCxnSpPr>
            <a:endCxn id="290" idx="1"/>
          </p:cNvCxnSpPr>
          <p:nvPr/>
        </p:nvCxnSpPr>
        <p:spPr>
          <a:xfrm>
            <a:off x="5672613" y="3250716"/>
            <a:ext cx="369600" cy="0"/>
          </a:xfrm>
          <a:prstGeom prst="straightConnector1">
            <a:avLst/>
          </a:prstGeom>
          <a:noFill/>
          <a:ln cap="flat" cmpd="sng" w="19050">
            <a:solidFill>
              <a:srgbClr val="D7D7D7"/>
            </a:solidFill>
            <a:prstDash val="solid"/>
            <a:round/>
            <a:headEnd len="sm" w="sm" type="none"/>
            <a:tailEnd len="med" w="med" type="triangle"/>
          </a:ln>
        </p:spPr>
      </p:cxnSp>
      <p:cxnSp>
        <p:nvCxnSpPr>
          <p:cNvPr id="294" name="Google Shape;294;p11"/>
          <p:cNvCxnSpPr>
            <a:endCxn id="292" idx="1"/>
          </p:cNvCxnSpPr>
          <p:nvPr/>
        </p:nvCxnSpPr>
        <p:spPr>
          <a:xfrm>
            <a:off x="7731702" y="4507393"/>
            <a:ext cx="632100" cy="0"/>
          </a:xfrm>
          <a:prstGeom prst="straightConnector1">
            <a:avLst/>
          </a:prstGeom>
          <a:noFill/>
          <a:ln cap="flat" cmpd="sng" w="19050">
            <a:solidFill>
              <a:srgbClr val="D7D7D7"/>
            </a:solidFill>
            <a:prstDash val="solid"/>
            <a:round/>
            <a:headEnd len="sm" w="sm" type="none"/>
            <a:tailEnd len="med" w="med" type="triangle"/>
          </a:ln>
        </p:spPr>
      </p:cxnSp>
      <p:sp>
        <p:nvSpPr>
          <p:cNvPr id="295" name="Google Shape;295;p11"/>
          <p:cNvSpPr txBox="1"/>
          <p:nvPr/>
        </p:nvSpPr>
        <p:spPr>
          <a:xfrm>
            <a:off x="6941402" y="5685762"/>
            <a:ext cx="2791879" cy="902821"/>
          </a:xfrm>
          <a:prstGeom prst="rect">
            <a:avLst/>
          </a:prstGeom>
          <a:noFill/>
          <a:ln>
            <a:noFill/>
          </a:ln>
        </p:spPr>
        <p:txBody>
          <a:bodyPr anchorCtr="0" anchor="t" bIns="60925" lIns="121900" spcFirstLastPara="1" rIns="121900" wrap="square" tIns="60925">
            <a:spAutoFit/>
          </a:bodyPr>
          <a:lstStyle/>
          <a:p>
            <a:pPr indent="0" lvl="0" marL="0" marR="0" rtl="0" algn="l">
              <a:spcBef>
                <a:spcPts val="0"/>
              </a:spcBef>
              <a:spcAft>
                <a:spcPts val="0"/>
              </a:spcAft>
              <a:buNone/>
            </a:pPr>
            <a:r>
              <a:rPr i="1" lang="en-US" sz="1600">
                <a:solidFill>
                  <a:schemeClr val="dk1"/>
                </a:solidFill>
                <a:latin typeface="Calibri"/>
                <a:ea typeface="Calibri"/>
                <a:cs typeface="Calibri"/>
                <a:sym typeface="Calibri"/>
              </a:rPr>
              <a:t>Output</a:t>
            </a:r>
            <a:r>
              <a:rPr lang="en-US" sz="1600">
                <a:solidFill>
                  <a:schemeClr val="dk1"/>
                </a:solidFill>
                <a:latin typeface="Calibri"/>
                <a:ea typeface="Calibri"/>
                <a:cs typeface="Calibri"/>
                <a:sym typeface="Calibri"/>
              </a:rPr>
              <a:t> akurasi yang dihasilkan oleh </a:t>
            </a:r>
            <a:r>
              <a:rPr i="1" lang="en-US" sz="1600">
                <a:solidFill>
                  <a:schemeClr val="dk1"/>
                </a:solidFill>
                <a:latin typeface="Calibri"/>
                <a:ea typeface="Calibri"/>
                <a:cs typeface="Calibri"/>
                <a:sym typeface="Calibri"/>
              </a:rPr>
              <a:t>Decision Tree classifier</a:t>
            </a:r>
            <a:r>
              <a:rPr lang="en-US" sz="16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67">
              <a:solidFill>
                <a:schemeClr val="dk1"/>
              </a:solidFill>
              <a:latin typeface="Calibri"/>
              <a:ea typeface="Calibri"/>
              <a:cs typeface="Calibri"/>
              <a:sym typeface="Calibri"/>
            </a:endParaRPr>
          </a:p>
        </p:txBody>
      </p:sp>
      <p:cxnSp>
        <p:nvCxnSpPr>
          <p:cNvPr id="296" name="Google Shape;296;p11"/>
          <p:cNvCxnSpPr/>
          <p:nvPr/>
        </p:nvCxnSpPr>
        <p:spPr>
          <a:xfrm>
            <a:off x="6042212" y="5685762"/>
            <a:ext cx="899189" cy="389919"/>
          </a:xfrm>
          <a:prstGeom prst="straightConnector1">
            <a:avLst/>
          </a:prstGeom>
          <a:noFill/>
          <a:ln cap="flat" cmpd="sng" w="19050">
            <a:solidFill>
              <a:srgbClr val="D7D7D7"/>
            </a:solidFill>
            <a:prstDash val="solid"/>
            <a:round/>
            <a:headEnd len="sm" w="sm"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2"/>
          <p:cNvSpPr txBox="1"/>
          <p:nvPr>
            <p:ph type="title"/>
          </p:nvPr>
        </p:nvSpPr>
        <p:spPr>
          <a:xfrm>
            <a:off x="446809" y="-2"/>
            <a:ext cx="10528300" cy="7573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alibri"/>
              <a:buNone/>
            </a:pPr>
            <a:r>
              <a:t/>
            </a:r>
            <a:endParaRPr>
              <a:latin typeface="Arial"/>
              <a:ea typeface="Arial"/>
              <a:cs typeface="Arial"/>
              <a:sym typeface="Arial"/>
            </a:endParaRPr>
          </a:p>
        </p:txBody>
      </p:sp>
      <p:sp>
        <p:nvSpPr>
          <p:cNvPr id="302" name="Google Shape;302;p12"/>
          <p:cNvSpPr txBox="1"/>
          <p:nvPr>
            <p:ph idx="10" type="dt"/>
          </p:nvPr>
        </p:nvSpPr>
        <p:spPr>
          <a:xfrm>
            <a:off x="326738" y="655890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12/02/2025</a:t>
            </a:r>
            <a:endParaRPr/>
          </a:p>
        </p:txBody>
      </p:sp>
      <p:sp>
        <p:nvSpPr>
          <p:cNvPr id="303" name="Google Shape;303;p12"/>
          <p:cNvSpPr txBox="1"/>
          <p:nvPr>
            <p:ph idx="12" type="sldNum"/>
          </p:nvPr>
        </p:nvSpPr>
        <p:spPr>
          <a:xfrm>
            <a:off x="9103590" y="6559088"/>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4" name="Google Shape;304;p12"/>
          <p:cNvSpPr txBox="1"/>
          <p:nvPr/>
        </p:nvSpPr>
        <p:spPr>
          <a:xfrm>
            <a:off x="485990" y="842940"/>
            <a:ext cx="11360800" cy="763600"/>
          </a:xfrm>
          <a:prstGeom prst="rect">
            <a:avLst/>
          </a:prstGeom>
          <a:noFill/>
          <a:ln>
            <a:noFill/>
          </a:ln>
        </p:spPr>
        <p:txBody>
          <a:bodyPr anchorCtr="0" anchor="t" bIns="121900" lIns="121900" spcFirstLastPara="1" rIns="121900" wrap="square" tIns="121900">
            <a:normAutofit fontScale="97500" lnSpcReduction="10000"/>
          </a:bodyPr>
          <a:lstStyle/>
          <a:p>
            <a:pPr indent="0" lvl="0" marL="0" marR="0" rtl="0" algn="l">
              <a:lnSpc>
                <a:spcPct val="90000"/>
              </a:lnSpc>
              <a:spcBef>
                <a:spcPts val="0"/>
              </a:spcBef>
              <a:spcAft>
                <a:spcPts val="0"/>
              </a:spcAft>
              <a:buClr>
                <a:schemeClr val="dk1"/>
              </a:buClr>
              <a:buSzPct val="115226"/>
              <a:buFont typeface="Calibri"/>
              <a:buNone/>
            </a:pPr>
            <a:r>
              <a:rPr b="1" lang="en-US" sz="4000">
                <a:solidFill>
                  <a:schemeClr val="dk1"/>
                </a:solidFill>
                <a:latin typeface="Calibri"/>
                <a:ea typeface="Calibri"/>
                <a:cs typeface="Calibri"/>
                <a:sym typeface="Calibri"/>
              </a:rPr>
              <a:t>Hands On</a:t>
            </a:r>
            <a:endParaRPr/>
          </a:p>
        </p:txBody>
      </p:sp>
      <p:sp>
        <p:nvSpPr>
          <p:cNvPr id="305" name="Google Shape;305;p12"/>
          <p:cNvSpPr txBox="1"/>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graphicFrame>
        <p:nvGraphicFramePr>
          <p:cNvPr id="306" name="Google Shape;306;p12"/>
          <p:cNvGraphicFramePr/>
          <p:nvPr/>
        </p:nvGraphicFramePr>
        <p:xfrm>
          <a:off x="1376183" y="1982740"/>
          <a:ext cx="3000000" cy="3000000"/>
        </p:xfrm>
        <a:graphic>
          <a:graphicData uri="http://schemas.openxmlformats.org/drawingml/2006/table">
            <a:tbl>
              <a:tblPr>
                <a:noFill/>
                <a:tableStyleId>{4D63B3DE-BA13-44C8-8469-D2AA374D7EA3}</a:tableStyleId>
              </a:tblPr>
              <a:tblGrid>
                <a:gridCol w="2073575"/>
                <a:gridCol w="2650825"/>
                <a:gridCol w="5066175"/>
              </a:tblGrid>
              <a:tr h="494475">
                <a:tc>
                  <a:txBody>
                    <a:bodyPr/>
                    <a:lstStyle/>
                    <a:p>
                      <a:pPr indent="0" lvl="0" marL="0" marR="0" rtl="0" algn="ctr">
                        <a:lnSpc>
                          <a:spcPct val="100000"/>
                        </a:lnSpc>
                        <a:spcBef>
                          <a:spcPts val="0"/>
                        </a:spcBef>
                        <a:spcAft>
                          <a:spcPts val="0"/>
                        </a:spcAft>
                        <a:buClr>
                          <a:schemeClr val="dk1"/>
                        </a:buClr>
                        <a:buSzPts val="1600"/>
                        <a:buFont typeface="Calibri"/>
                        <a:buNone/>
                      </a:pPr>
                      <a:r>
                        <a:rPr lang="en-US" sz="1600" u="none" cap="none" strike="noStrike"/>
                        <a:t>Parameter</a:t>
                      </a:r>
                      <a:endParaRPr sz="2400" u="none" cap="none" strike="noStrike"/>
                    </a:p>
                  </a:txBody>
                  <a:tcPr marT="60975" marB="60975" marR="121925" marL="121925"/>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u="none" cap="none" strike="noStrike"/>
                        <a:t>Keterangan</a:t>
                      </a:r>
                      <a:endParaRPr sz="1600" u="none" cap="none" strike="noStrike"/>
                    </a:p>
                  </a:txBody>
                  <a:tcPr marT="60975" marB="60975" marR="121925" marL="121925"/>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u="none" cap="none" strike="noStrike"/>
                        <a:t>Contoh Nilai</a:t>
                      </a:r>
                      <a:endParaRPr sz="2400" u="none" cap="none" strike="noStrike"/>
                    </a:p>
                  </a:txBody>
                  <a:tcPr marT="60975" marB="60975" marR="121925" marL="121925"/>
                </a:tc>
              </a:tr>
              <a:tr h="853450">
                <a:tc>
                  <a:txBody>
                    <a:bodyPr/>
                    <a:lstStyle/>
                    <a:p>
                      <a:pPr indent="0" lvl="0" marL="0" marR="0" rtl="0" algn="ctr">
                        <a:lnSpc>
                          <a:spcPct val="100000"/>
                        </a:lnSpc>
                        <a:spcBef>
                          <a:spcPts val="0"/>
                        </a:spcBef>
                        <a:spcAft>
                          <a:spcPts val="0"/>
                        </a:spcAft>
                        <a:buClr>
                          <a:schemeClr val="dk1"/>
                        </a:buClr>
                        <a:buSzPts val="1600"/>
                        <a:buFont typeface="Calibri"/>
                        <a:buNone/>
                      </a:pPr>
                      <a:r>
                        <a:rPr lang="en-US" sz="1600" u="none" cap="none" strike="noStrike"/>
                        <a:t>max_depth</a:t>
                      </a:r>
                      <a:endParaRPr sz="1600" u="none" cap="none" strike="noStrike"/>
                    </a:p>
                  </a:txBody>
                  <a:tcPr marT="60975" marB="60975" marR="121925" marL="121925" anchor="ctr"/>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u="none" cap="none" strike="noStrike"/>
                        <a:t>Maksimum kedalaman tree yang dibentuk</a:t>
                      </a:r>
                      <a:endParaRPr sz="1600" u="none" cap="none" strike="noStrike"/>
                    </a:p>
                  </a:txBody>
                  <a:tcPr marT="60975" marB="60975" marR="121925" marL="121925" anchor="ctr"/>
                </a:tc>
                <a:tc>
                  <a:txBody>
                    <a:bodyPr/>
                    <a:lstStyle/>
                    <a:p>
                      <a:pPr indent="0" lvl="0" marL="0" marR="0" rtl="0" algn="l">
                        <a:lnSpc>
                          <a:spcPct val="100000"/>
                        </a:lnSpc>
                        <a:spcBef>
                          <a:spcPts val="0"/>
                        </a:spcBef>
                        <a:spcAft>
                          <a:spcPts val="0"/>
                        </a:spcAft>
                        <a:buClr>
                          <a:schemeClr val="dk1"/>
                        </a:buClr>
                        <a:buSzPts val="1600"/>
                        <a:buFont typeface="Calibri"/>
                        <a:buNone/>
                      </a:pPr>
                      <a:r>
                        <a:rPr lang="en-US" sz="1600" u="none" cap="none" strike="noStrike"/>
                        <a:t>- Bilangan Integer (1,2,3,4,….)</a:t>
                      </a:r>
                      <a:endParaRPr sz="2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t>- Nilai default : None (jika None maka tree akan terus mendalam sampai seluruh Gini Impurity = 0)</a:t>
                      </a:r>
                      <a:endParaRPr sz="2400" u="none" cap="none" strike="noStrike"/>
                    </a:p>
                  </a:txBody>
                  <a:tcPr marT="60975" marB="60975" marR="121925" marL="121925" anchor="ctr"/>
                </a:tc>
              </a:tr>
              <a:tr h="853450">
                <a:tc>
                  <a:txBody>
                    <a:bodyPr/>
                    <a:lstStyle/>
                    <a:p>
                      <a:pPr indent="0" lvl="0" marL="0" marR="0" rtl="0" algn="ctr">
                        <a:lnSpc>
                          <a:spcPct val="100000"/>
                        </a:lnSpc>
                        <a:spcBef>
                          <a:spcPts val="0"/>
                        </a:spcBef>
                        <a:spcAft>
                          <a:spcPts val="0"/>
                        </a:spcAft>
                        <a:buClr>
                          <a:schemeClr val="dk1"/>
                        </a:buClr>
                        <a:buSzPts val="1600"/>
                        <a:buFont typeface="Calibri"/>
                        <a:buNone/>
                      </a:pPr>
                      <a:r>
                        <a:rPr lang="en-US" sz="1600" u="none" cap="none" strike="noStrike"/>
                        <a:t>min_samples_split</a:t>
                      </a:r>
                      <a:endParaRPr sz="1600" u="none" cap="none" strike="noStrike"/>
                    </a:p>
                  </a:txBody>
                  <a:tcPr marT="60975" marB="60975" marR="121925" marL="121925" anchor="ctr"/>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u="none" cap="none" strike="noStrike"/>
                        <a:t>Minimum sampel yang diperlukan agar node dapat ‘split’</a:t>
                      </a:r>
                      <a:endParaRPr sz="2400" u="none" cap="none" strike="noStrike"/>
                    </a:p>
                  </a:txBody>
                  <a:tcPr marT="60975" marB="60975" marR="121925" marL="121925" anchor="ctr"/>
                </a:tc>
                <a:tc>
                  <a:txBody>
                    <a:bodyPr/>
                    <a:lstStyle/>
                    <a:p>
                      <a:pPr indent="0" lvl="0" marL="0" marR="0" rtl="0" algn="l">
                        <a:lnSpc>
                          <a:spcPct val="100000"/>
                        </a:lnSpc>
                        <a:spcBef>
                          <a:spcPts val="0"/>
                        </a:spcBef>
                        <a:spcAft>
                          <a:spcPts val="0"/>
                        </a:spcAft>
                        <a:buClr>
                          <a:schemeClr val="dk1"/>
                        </a:buClr>
                        <a:buSzPts val="1600"/>
                        <a:buFont typeface="Calibri"/>
                        <a:buNone/>
                      </a:pPr>
                      <a:r>
                        <a:rPr lang="en-US" sz="1600" u="none" cap="none" strike="noStrike"/>
                        <a:t>- Bilangan Integer (1,2,3,4,….)</a:t>
                      </a:r>
                      <a:endParaRPr sz="2400" u="none" cap="none" strike="noStrike"/>
                    </a:p>
                    <a:p>
                      <a:pPr indent="0" lvl="0" marL="0" marR="0" rtl="0" algn="l">
                        <a:lnSpc>
                          <a:spcPct val="100000"/>
                        </a:lnSpc>
                        <a:spcBef>
                          <a:spcPts val="0"/>
                        </a:spcBef>
                        <a:spcAft>
                          <a:spcPts val="0"/>
                        </a:spcAft>
                        <a:buClr>
                          <a:schemeClr val="dk1"/>
                        </a:buClr>
                        <a:buSzPts val="1600"/>
                        <a:buFont typeface="Calibri"/>
                        <a:buNone/>
                      </a:pPr>
                      <a:r>
                        <a:rPr lang="en-US" sz="1600" u="none" cap="none" strike="noStrike"/>
                        <a:t>- Nilai default : 2 </a:t>
                      </a:r>
                      <a:endParaRPr sz="2400" u="none" cap="none" strike="noStrike"/>
                    </a:p>
                  </a:txBody>
                  <a:tcPr marT="60975" marB="60975" marR="121925" marL="121925" anchor="ctr"/>
                </a:tc>
              </a:tr>
            </a:tbl>
          </a:graphicData>
        </a:graphic>
      </p:graphicFrame>
      <p:pic>
        <p:nvPicPr>
          <p:cNvPr id="307" name="Google Shape;307;p12"/>
          <p:cNvPicPr preferRelativeResize="0"/>
          <p:nvPr/>
        </p:nvPicPr>
        <p:blipFill rotWithShape="1">
          <a:blip r:embed="rId3">
            <a:alphaModFix/>
          </a:blip>
          <a:srcRect b="0" l="0" r="0" t="0"/>
          <a:stretch/>
        </p:blipFill>
        <p:spPr>
          <a:xfrm>
            <a:off x="2399164" y="4405747"/>
            <a:ext cx="7393673" cy="190767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3"/>
          <p:cNvSpPr txBox="1"/>
          <p:nvPr>
            <p:ph type="title"/>
          </p:nvPr>
        </p:nvSpPr>
        <p:spPr>
          <a:xfrm>
            <a:off x="446809" y="-2"/>
            <a:ext cx="10528300" cy="7573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alibri"/>
              <a:buNone/>
            </a:pPr>
            <a:r>
              <a:t/>
            </a:r>
            <a:endParaRPr>
              <a:latin typeface="Arial"/>
              <a:ea typeface="Arial"/>
              <a:cs typeface="Arial"/>
              <a:sym typeface="Arial"/>
            </a:endParaRPr>
          </a:p>
        </p:txBody>
      </p:sp>
      <p:sp>
        <p:nvSpPr>
          <p:cNvPr id="313" name="Google Shape;313;p13"/>
          <p:cNvSpPr txBox="1"/>
          <p:nvPr>
            <p:ph idx="10" type="dt"/>
          </p:nvPr>
        </p:nvSpPr>
        <p:spPr>
          <a:xfrm>
            <a:off x="326738" y="655890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12/02/2025</a:t>
            </a:r>
            <a:endParaRPr/>
          </a:p>
        </p:txBody>
      </p:sp>
      <p:sp>
        <p:nvSpPr>
          <p:cNvPr id="314" name="Google Shape;314;p13"/>
          <p:cNvSpPr txBox="1"/>
          <p:nvPr>
            <p:ph idx="12" type="sldNum"/>
          </p:nvPr>
        </p:nvSpPr>
        <p:spPr>
          <a:xfrm>
            <a:off x="9103590" y="6559088"/>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5" name="Google Shape;315;p13"/>
          <p:cNvSpPr txBox="1"/>
          <p:nvPr/>
        </p:nvSpPr>
        <p:spPr>
          <a:xfrm>
            <a:off x="415599" y="911010"/>
            <a:ext cx="12656335" cy="763600"/>
          </a:xfrm>
          <a:prstGeom prst="rect">
            <a:avLst/>
          </a:prstGeom>
          <a:noFill/>
          <a:ln>
            <a:noFill/>
          </a:ln>
        </p:spPr>
        <p:txBody>
          <a:bodyPr anchorCtr="0" anchor="t" bIns="121900" lIns="121900" spcFirstLastPara="1" rIns="121900" wrap="square" tIns="121900">
            <a:normAutofit fontScale="97500" lnSpcReduction="10000"/>
          </a:bodyPr>
          <a:lstStyle/>
          <a:p>
            <a:pPr indent="0" lvl="0" marL="0" marR="0" rtl="0" algn="l">
              <a:lnSpc>
                <a:spcPct val="90000"/>
              </a:lnSpc>
              <a:spcBef>
                <a:spcPts val="0"/>
              </a:spcBef>
              <a:spcAft>
                <a:spcPts val="0"/>
              </a:spcAft>
              <a:buClr>
                <a:schemeClr val="dk1"/>
              </a:buClr>
              <a:buSzPct val="115226"/>
              <a:buFont typeface="Calibri"/>
              <a:buNone/>
            </a:pPr>
            <a:r>
              <a:rPr b="1" lang="en-US" sz="4000">
                <a:solidFill>
                  <a:schemeClr val="dk1"/>
                </a:solidFill>
                <a:latin typeface="Calibri"/>
                <a:ea typeface="Calibri"/>
                <a:cs typeface="Calibri"/>
                <a:sym typeface="Calibri"/>
              </a:rPr>
              <a:t>Kelebihan dan Kekurangan Decision Tree Classifier</a:t>
            </a:r>
            <a:endParaRPr sz="4000">
              <a:solidFill>
                <a:schemeClr val="dk1"/>
              </a:solidFill>
              <a:latin typeface="Calibri"/>
              <a:ea typeface="Calibri"/>
              <a:cs typeface="Calibri"/>
              <a:sym typeface="Calibri"/>
            </a:endParaRPr>
          </a:p>
        </p:txBody>
      </p:sp>
      <p:sp>
        <p:nvSpPr>
          <p:cNvPr id="316" name="Google Shape;316;p13"/>
          <p:cNvSpPr txBox="1"/>
          <p:nvPr/>
        </p:nvSpPr>
        <p:spPr>
          <a:xfrm>
            <a:off x="349624" y="2159890"/>
            <a:ext cx="11246028" cy="3481595"/>
          </a:xfrm>
          <a:prstGeom prst="rect">
            <a:avLst/>
          </a:prstGeom>
          <a:noFill/>
          <a:ln>
            <a:noFill/>
          </a:ln>
        </p:spPr>
        <p:txBody>
          <a:bodyPr anchorCtr="0" anchor="t" bIns="121900" lIns="121900" spcFirstLastPara="1" rIns="121900" wrap="square" tIns="121900">
            <a:normAutofit lnSpcReduction="10000"/>
          </a:bodyPr>
          <a:lstStyle/>
          <a:p>
            <a:pPr indent="-228600" lvl="0" marL="228600" marR="0" rtl="0" algn="l">
              <a:lnSpc>
                <a:spcPct val="90000"/>
              </a:lnSpc>
              <a:spcBef>
                <a:spcPts val="1000"/>
              </a:spcBef>
              <a:spcAft>
                <a:spcPts val="0"/>
              </a:spcAft>
              <a:buClr>
                <a:schemeClr val="dk1"/>
              </a:buClr>
              <a:buSzPts val="1920"/>
              <a:buFont typeface="Arial"/>
              <a:buChar char="•"/>
            </a:pPr>
            <a:r>
              <a:rPr lang="en-US" sz="3200">
                <a:solidFill>
                  <a:schemeClr val="dk1"/>
                </a:solidFill>
                <a:latin typeface="Calibri"/>
                <a:ea typeface="Calibri"/>
                <a:cs typeface="Calibri"/>
                <a:sym typeface="Calibri"/>
              </a:rPr>
              <a:t>Pohon keputusan dapat memberikan penjelasan dari proses klasifikasi yang dilakukan berupa rule yang dihasilkan</a:t>
            </a:r>
            <a:endParaRPr sz="28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1920"/>
              <a:buFont typeface="Arial"/>
              <a:buChar char="•"/>
            </a:pPr>
            <a:r>
              <a:rPr lang="en-US" sz="3200">
                <a:solidFill>
                  <a:schemeClr val="dk1"/>
                </a:solidFill>
                <a:latin typeface="Calibri"/>
                <a:ea typeface="Calibri"/>
                <a:cs typeface="Calibri"/>
                <a:sym typeface="Calibri"/>
              </a:rPr>
              <a:t>Proses pembangunan pohon keputusan pada data numerik menjadi lebih rumit  dan memungkinkan terdapat informasi yang hilang</a:t>
            </a:r>
            <a:endParaRPr sz="28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1920"/>
              <a:buFont typeface="Arial"/>
              <a:buChar char="•"/>
            </a:pPr>
            <a:r>
              <a:rPr lang="en-US" sz="3200">
                <a:solidFill>
                  <a:schemeClr val="dk1"/>
                </a:solidFill>
                <a:latin typeface="Calibri"/>
                <a:ea typeface="Calibri"/>
                <a:cs typeface="Calibri"/>
                <a:sym typeface="Calibri"/>
              </a:rPr>
              <a:t>Pohon keputusan dapat tumbuh menjadi sangat kompleks pada data yang rumit. </a:t>
            </a:r>
            <a:endParaRPr sz="2800">
              <a:solidFill>
                <a:schemeClr val="dk1"/>
              </a:solidFill>
              <a:latin typeface="Calibri"/>
              <a:ea typeface="Calibri"/>
              <a:cs typeface="Calibri"/>
              <a:sym typeface="Calibri"/>
            </a:endParaRPr>
          </a:p>
          <a:p>
            <a:pPr indent="0" lvl="0" marL="152396" marR="0" rtl="0" algn="l">
              <a:lnSpc>
                <a:spcPct val="90000"/>
              </a:lnSpc>
              <a:spcBef>
                <a:spcPts val="1000"/>
              </a:spcBef>
              <a:spcAft>
                <a:spcPts val="0"/>
              </a:spcAft>
              <a:buClr>
                <a:schemeClr val="dk1"/>
              </a:buClr>
              <a:buSzPts val="2240"/>
              <a:buFont typeface="Arial"/>
              <a:buNone/>
            </a:pPr>
            <a:r>
              <a:t/>
            </a:r>
            <a:endParaRPr sz="3733">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4"/>
          <p:cNvSpPr txBox="1"/>
          <p:nvPr>
            <p:ph type="title"/>
          </p:nvPr>
        </p:nvSpPr>
        <p:spPr>
          <a:xfrm>
            <a:off x="446809" y="-2"/>
            <a:ext cx="10528300" cy="7573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Overlock"/>
              <a:buNone/>
            </a:pPr>
            <a:r>
              <a:rPr b="1" lang="en-US">
                <a:latin typeface="Overlock"/>
                <a:ea typeface="Overlock"/>
                <a:cs typeface="Overlock"/>
                <a:sym typeface="Overlock"/>
              </a:rPr>
              <a:t>Naïve Bayes Classifier</a:t>
            </a:r>
            <a:endParaRPr>
              <a:latin typeface="Arial"/>
              <a:ea typeface="Arial"/>
              <a:cs typeface="Arial"/>
              <a:sym typeface="Arial"/>
            </a:endParaRPr>
          </a:p>
        </p:txBody>
      </p:sp>
      <p:sp>
        <p:nvSpPr>
          <p:cNvPr id="322" name="Google Shape;322;p14"/>
          <p:cNvSpPr txBox="1"/>
          <p:nvPr>
            <p:ph idx="10" type="dt"/>
          </p:nvPr>
        </p:nvSpPr>
        <p:spPr>
          <a:xfrm>
            <a:off x="326738" y="655890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12/02/2025</a:t>
            </a:r>
            <a:endParaRPr/>
          </a:p>
        </p:txBody>
      </p:sp>
      <p:sp>
        <p:nvSpPr>
          <p:cNvPr id="323" name="Google Shape;323;p14"/>
          <p:cNvSpPr txBox="1"/>
          <p:nvPr>
            <p:ph idx="12" type="sldNum"/>
          </p:nvPr>
        </p:nvSpPr>
        <p:spPr>
          <a:xfrm>
            <a:off x="9103590" y="6559088"/>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4" name="Google Shape;324;p14"/>
          <p:cNvSpPr txBox="1"/>
          <p:nvPr/>
        </p:nvSpPr>
        <p:spPr>
          <a:xfrm>
            <a:off x="446809" y="857686"/>
            <a:ext cx="11100696" cy="4375376"/>
          </a:xfrm>
          <a:prstGeom prst="rect">
            <a:avLst/>
          </a:prstGeom>
          <a:noFill/>
          <a:ln>
            <a:noFill/>
          </a:ln>
        </p:spPr>
        <p:txBody>
          <a:bodyPr anchorCtr="0" anchor="t" bIns="121900" lIns="121900" spcFirstLastPara="1" rIns="121900" wrap="square" tIns="121900">
            <a:normAutofit fontScale="92500" lnSpcReduction="10000"/>
          </a:bodyPr>
          <a:lstStyle/>
          <a:p>
            <a:pPr indent="-228600" lvl="0" marL="228600" marR="0" rtl="0" algn="l">
              <a:lnSpc>
                <a:spcPct val="90000"/>
              </a:lnSpc>
              <a:spcBef>
                <a:spcPts val="1000"/>
              </a:spcBef>
              <a:spcAft>
                <a:spcPts val="0"/>
              </a:spcAft>
              <a:buClr>
                <a:srgbClr val="0F3570"/>
              </a:buClr>
              <a:buSzPct val="59999"/>
              <a:buFont typeface="Arial"/>
              <a:buChar char="•"/>
            </a:pPr>
            <a:r>
              <a:rPr lang="en-US" sz="3200">
                <a:solidFill>
                  <a:srgbClr val="0F3570"/>
                </a:solidFill>
                <a:latin typeface="Calibri"/>
                <a:ea typeface="Calibri"/>
                <a:cs typeface="Calibri"/>
                <a:sym typeface="Calibri"/>
              </a:rPr>
              <a:t>Membangun probabilistik model untuk klasifikasi</a:t>
            </a:r>
            <a:endParaRPr sz="2800">
              <a:solidFill>
                <a:schemeClr val="dk1"/>
              </a:solidFill>
              <a:latin typeface="Calibri"/>
              <a:ea typeface="Calibri"/>
              <a:cs typeface="Calibri"/>
              <a:sym typeface="Calibri"/>
            </a:endParaRPr>
          </a:p>
          <a:p>
            <a:pPr indent="-228637" lvl="1" marL="685800" marR="0" rtl="0" algn="l">
              <a:lnSpc>
                <a:spcPct val="90000"/>
              </a:lnSpc>
              <a:spcBef>
                <a:spcPts val="500"/>
              </a:spcBef>
              <a:spcAft>
                <a:spcPts val="0"/>
              </a:spcAft>
              <a:buClr>
                <a:srgbClr val="0F3570"/>
              </a:buClr>
              <a:buSzPct val="60000"/>
              <a:buFont typeface="Arial"/>
              <a:buChar char="•"/>
            </a:pPr>
            <a:r>
              <a:rPr b="0" i="0" lang="en-US" sz="2667" u="none" cap="none" strike="noStrike">
                <a:solidFill>
                  <a:srgbClr val="0F3570"/>
                </a:solidFill>
                <a:latin typeface="Calibri"/>
                <a:ea typeface="Calibri"/>
                <a:cs typeface="Calibri"/>
                <a:sym typeface="Calibri"/>
              </a:rPr>
              <a:t>Discriminative Model </a:t>
            </a:r>
            <a:endParaRPr b="0" i="0" sz="2400" u="none" cap="none" strike="noStrike">
              <a:solidFill>
                <a:schemeClr val="dk1"/>
              </a:solidFill>
              <a:latin typeface="Calibri"/>
              <a:ea typeface="Calibri"/>
              <a:cs typeface="Calibri"/>
              <a:sym typeface="Calibri"/>
            </a:endParaRPr>
          </a:p>
          <a:p>
            <a:pPr indent="-329345" lvl="1" marL="685800" marR="0" rtl="0" algn="l">
              <a:lnSpc>
                <a:spcPct val="90000"/>
              </a:lnSpc>
              <a:spcBef>
                <a:spcPts val="500"/>
              </a:spcBef>
              <a:spcAft>
                <a:spcPts val="0"/>
              </a:spcAft>
              <a:buClr>
                <a:schemeClr val="dk1"/>
              </a:buClr>
              <a:buSzPct val="60000"/>
              <a:buFont typeface="Arial"/>
              <a:buNone/>
            </a:pPr>
            <a:r>
              <a:t/>
            </a:r>
            <a:endParaRPr b="0" i="0" sz="2667" u="none" cap="none" strike="noStrike">
              <a:solidFill>
                <a:srgbClr val="0F3570"/>
              </a:solidFill>
              <a:latin typeface="Calibri"/>
              <a:ea typeface="Calibri"/>
              <a:cs typeface="Calibri"/>
              <a:sym typeface="Calibri"/>
            </a:endParaRPr>
          </a:p>
          <a:p>
            <a:pPr indent="-228637" lvl="1" marL="685800" marR="0" rtl="0" algn="l">
              <a:lnSpc>
                <a:spcPct val="90000"/>
              </a:lnSpc>
              <a:spcBef>
                <a:spcPts val="500"/>
              </a:spcBef>
              <a:spcAft>
                <a:spcPts val="0"/>
              </a:spcAft>
              <a:buClr>
                <a:srgbClr val="0F3570"/>
              </a:buClr>
              <a:buSzPct val="60000"/>
              <a:buFont typeface="Arial"/>
              <a:buChar char="•"/>
            </a:pPr>
            <a:r>
              <a:rPr b="0" i="0" lang="en-US" sz="2667" u="none" cap="none" strike="noStrike">
                <a:solidFill>
                  <a:srgbClr val="0F3570"/>
                </a:solidFill>
                <a:latin typeface="Calibri"/>
                <a:ea typeface="Calibri"/>
                <a:cs typeface="Calibri"/>
                <a:sym typeface="Calibri"/>
              </a:rPr>
              <a:t>Generative Model</a:t>
            </a:r>
            <a:endParaRPr b="0" i="0" sz="2400" u="none" cap="none" strike="noStrike">
              <a:solidFill>
                <a:schemeClr val="dk1"/>
              </a:solidFill>
              <a:latin typeface="Calibri"/>
              <a:ea typeface="Calibri"/>
              <a:cs typeface="Calibri"/>
              <a:sym typeface="Calibri"/>
            </a:endParaRPr>
          </a:p>
          <a:p>
            <a:pPr indent="0" lvl="1" marL="795847" marR="0" rtl="0" algn="l">
              <a:lnSpc>
                <a:spcPct val="90000"/>
              </a:lnSpc>
              <a:spcBef>
                <a:spcPts val="500"/>
              </a:spcBef>
              <a:spcAft>
                <a:spcPts val="0"/>
              </a:spcAft>
              <a:buClr>
                <a:schemeClr val="dk1"/>
              </a:buClr>
              <a:buSzPct val="60000"/>
              <a:buFont typeface="Arial"/>
              <a:buNone/>
            </a:pPr>
            <a:r>
              <a:t/>
            </a:r>
            <a:endParaRPr b="0" i="0" sz="2667" u="none" cap="none" strike="noStrike">
              <a:solidFill>
                <a:srgbClr val="0F3570"/>
              </a:solidFill>
              <a:latin typeface="Calibri"/>
              <a:ea typeface="Calibri"/>
              <a:cs typeface="Calibri"/>
              <a:sym typeface="Calibri"/>
            </a:endParaRPr>
          </a:p>
          <a:p>
            <a:pPr indent="-228600" lvl="0" marL="228600" marR="0" rtl="0" algn="l">
              <a:lnSpc>
                <a:spcPct val="90000"/>
              </a:lnSpc>
              <a:spcBef>
                <a:spcPts val="1000"/>
              </a:spcBef>
              <a:spcAft>
                <a:spcPts val="0"/>
              </a:spcAft>
              <a:buClr>
                <a:srgbClr val="0F3570"/>
              </a:buClr>
              <a:buSzPct val="59999"/>
              <a:buFont typeface="Arial"/>
              <a:buChar char="•"/>
            </a:pPr>
            <a:r>
              <a:rPr lang="en-US" sz="3200">
                <a:solidFill>
                  <a:srgbClr val="0F3570"/>
                </a:solidFill>
                <a:latin typeface="Calibri"/>
                <a:ea typeface="Calibri"/>
                <a:cs typeface="Calibri"/>
                <a:sym typeface="Calibri"/>
              </a:rPr>
              <a:t>MAP Classification Rule</a:t>
            </a:r>
            <a:endParaRPr sz="2800">
              <a:solidFill>
                <a:schemeClr val="dk1"/>
              </a:solidFill>
              <a:latin typeface="Calibri"/>
              <a:ea typeface="Calibri"/>
              <a:cs typeface="Calibri"/>
              <a:sym typeface="Calibri"/>
            </a:endParaRPr>
          </a:p>
          <a:p>
            <a:pPr indent="-228637" lvl="1" marL="685800" marR="0" rtl="0" algn="l">
              <a:lnSpc>
                <a:spcPct val="90000"/>
              </a:lnSpc>
              <a:spcBef>
                <a:spcPts val="500"/>
              </a:spcBef>
              <a:spcAft>
                <a:spcPts val="0"/>
              </a:spcAft>
              <a:buClr>
                <a:srgbClr val="0F3570"/>
              </a:buClr>
              <a:buSzPct val="60000"/>
              <a:buFont typeface="Arial"/>
              <a:buChar char="•"/>
            </a:pPr>
            <a:r>
              <a:rPr b="0" i="0" lang="en-US" sz="2667" u="none" cap="none" strike="noStrike">
                <a:solidFill>
                  <a:srgbClr val="0F3570"/>
                </a:solidFill>
                <a:latin typeface="Calibri"/>
                <a:ea typeface="Calibri"/>
                <a:cs typeface="Calibri"/>
                <a:sym typeface="Calibri"/>
              </a:rPr>
              <a:t>MAP : Maximum A Posterior</a:t>
            </a:r>
            <a:endParaRPr b="0" i="0" sz="2400" u="none" cap="none" strike="noStrike">
              <a:solidFill>
                <a:schemeClr val="dk1"/>
              </a:solidFill>
              <a:latin typeface="Calibri"/>
              <a:ea typeface="Calibri"/>
              <a:cs typeface="Calibri"/>
              <a:sym typeface="Calibri"/>
            </a:endParaRPr>
          </a:p>
          <a:p>
            <a:pPr indent="-228637" lvl="1" marL="685800" marR="0" rtl="0" algn="l">
              <a:lnSpc>
                <a:spcPct val="90000"/>
              </a:lnSpc>
              <a:spcBef>
                <a:spcPts val="500"/>
              </a:spcBef>
              <a:spcAft>
                <a:spcPts val="0"/>
              </a:spcAft>
              <a:buClr>
                <a:srgbClr val="0F3570"/>
              </a:buClr>
              <a:buSzPct val="60000"/>
              <a:buFont typeface="Arial"/>
              <a:buChar char="•"/>
            </a:pPr>
            <a:r>
              <a:rPr b="0" i="0" lang="en-US" sz="2667" u="none" cap="none" strike="noStrike">
                <a:solidFill>
                  <a:srgbClr val="0F3570"/>
                </a:solidFill>
                <a:latin typeface="Calibri"/>
                <a:ea typeface="Calibri"/>
                <a:cs typeface="Calibri"/>
                <a:sym typeface="Calibri"/>
              </a:rPr>
              <a:t>Assign </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rgbClr val="0F3570"/>
              </a:buClr>
              <a:buSzPct val="59999"/>
              <a:buFont typeface="Arial"/>
              <a:buChar char="•"/>
            </a:pPr>
            <a:r>
              <a:rPr lang="en-US" sz="3200">
                <a:solidFill>
                  <a:srgbClr val="0F3570"/>
                </a:solidFill>
                <a:latin typeface="Calibri"/>
                <a:ea typeface="Calibri"/>
                <a:cs typeface="Calibri"/>
                <a:sym typeface="Calibri"/>
              </a:rPr>
              <a:t>Generative classification dengan MAP rule</a:t>
            </a:r>
            <a:endParaRPr sz="2800">
              <a:solidFill>
                <a:schemeClr val="dk1"/>
              </a:solidFill>
              <a:latin typeface="Calibri"/>
              <a:ea typeface="Calibri"/>
              <a:cs typeface="Calibri"/>
              <a:sym typeface="Calibri"/>
            </a:endParaRPr>
          </a:p>
          <a:p>
            <a:pPr indent="-228637" lvl="1" marL="685800" marR="0" rtl="0" algn="l">
              <a:lnSpc>
                <a:spcPct val="90000"/>
              </a:lnSpc>
              <a:spcBef>
                <a:spcPts val="500"/>
              </a:spcBef>
              <a:spcAft>
                <a:spcPts val="0"/>
              </a:spcAft>
              <a:buClr>
                <a:srgbClr val="0F3570"/>
              </a:buClr>
              <a:buSzPct val="60000"/>
              <a:buFont typeface="Arial"/>
              <a:buChar char="•"/>
            </a:pPr>
            <a:r>
              <a:rPr b="0" i="0" lang="en-US" sz="2667" u="none" cap="none" strike="noStrike">
                <a:solidFill>
                  <a:srgbClr val="0F3570"/>
                </a:solidFill>
                <a:latin typeface="Calibri"/>
                <a:ea typeface="Calibri"/>
                <a:cs typeface="Calibri"/>
                <a:sym typeface="Calibri"/>
              </a:rPr>
              <a:t>Menerapkan Bayesian Rule</a:t>
            </a:r>
            <a:endParaRPr b="0" i="0" sz="2400" u="none" cap="none" strike="noStrike">
              <a:solidFill>
                <a:schemeClr val="dk1"/>
              </a:solidFill>
              <a:latin typeface="Calibri"/>
              <a:ea typeface="Calibri"/>
              <a:cs typeface="Calibri"/>
              <a:sym typeface="Calibri"/>
            </a:endParaRPr>
          </a:p>
          <a:p>
            <a:pPr indent="0" lvl="0" marL="152396" marR="0" rtl="0" algn="l">
              <a:lnSpc>
                <a:spcPct val="90000"/>
              </a:lnSpc>
              <a:spcBef>
                <a:spcPts val="1000"/>
              </a:spcBef>
              <a:spcAft>
                <a:spcPts val="0"/>
              </a:spcAft>
              <a:buClr>
                <a:schemeClr val="dk1"/>
              </a:buClr>
              <a:buSzPct val="59998"/>
              <a:buFont typeface="Arial"/>
              <a:buNone/>
            </a:pPr>
            <a:r>
              <a:t/>
            </a:r>
            <a:endParaRPr sz="3733">
              <a:solidFill>
                <a:srgbClr val="0F3570"/>
              </a:solidFill>
              <a:latin typeface="Calibri"/>
              <a:ea typeface="Calibri"/>
              <a:cs typeface="Calibri"/>
              <a:sym typeface="Calibri"/>
            </a:endParaRPr>
          </a:p>
        </p:txBody>
      </p:sp>
      <p:pic>
        <p:nvPicPr>
          <p:cNvPr id="325" name="Google Shape;325;p14"/>
          <p:cNvPicPr preferRelativeResize="0"/>
          <p:nvPr/>
        </p:nvPicPr>
        <p:blipFill rotWithShape="1">
          <a:blip r:embed="rId3">
            <a:alphaModFix/>
          </a:blip>
          <a:srcRect b="0" l="0" r="0" t="0"/>
          <a:stretch/>
        </p:blipFill>
        <p:spPr>
          <a:xfrm>
            <a:off x="4082756" y="1859498"/>
            <a:ext cx="4026488" cy="467360"/>
          </a:xfrm>
          <a:prstGeom prst="rect">
            <a:avLst/>
          </a:prstGeom>
          <a:noFill/>
          <a:ln>
            <a:noFill/>
          </a:ln>
        </p:spPr>
      </p:pic>
      <p:pic>
        <p:nvPicPr>
          <p:cNvPr id="326" name="Google Shape;326;p14"/>
          <p:cNvPicPr preferRelativeResize="0"/>
          <p:nvPr/>
        </p:nvPicPr>
        <p:blipFill rotWithShape="1">
          <a:blip r:embed="rId4">
            <a:alphaModFix/>
          </a:blip>
          <a:srcRect b="0" l="0" r="0" t="0"/>
          <a:stretch/>
        </p:blipFill>
        <p:spPr>
          <a:xfrm>
            <a:off x="4082756" y="2660684"/>
            <a:ext cx="4026488" cy="449384"/>
          </a:xfrm>
          <a:prstGeom prst="rect">
            <a:avLst/>
          </a:prstGeom>
          <a:noFill/>
          <a:ln>
            <a:noFill/>
          </a:ln>
        </p:spPr>
      </p:pic>
      <p:pic>
        <p:nvPicPr>
          <p:cNvPr id="327" name="Google Shape;327;p14"/>
          <p:cNvPicPr preferRelativeResize="0"/>
          <p:nvPr/>
        </p:nvPicPr>
        <p:blipFill rotWithShape="1">
          <a:blip r:embed="rId5">
            <a:alphaModFix/>
          </a:blip>
          <a:srcRect b="0" l="0" r="0" t="0"/>
          <a:stretch/>
        </p:blipFill>
        <p:spPr>
          <a:xfrm>
            <a:off x="2647951" y="4678548"/>
            <a:ext cx="7115811" cy="348112"/>
          </a:xfrm>
          <a:prstGeom prst="rect">
            <a:avLst/>
          </a:prstGeom>
          <a:noFill/>
          <a:ln>
            <a:noFill/>
          </a:ln>
        </p:spPr>
      </p:pic>
      <p:pic>
        <p:nvPicPr>
          <p:cNvPr id="328" name="Google Shape;328;p14"/>
          <p:cNvPicPr preferRelativeResize="0"/>
          <p:nvPr/>
        </p:nvPicPr>
        <p:blipFill rotWithShape="1">
          <a:blip r:embed="rId6">
            <a:alphaModFix/>
          </a:blip>
          <a:srcRect b="0" l="0" r="0" t="0"/>
          <a:stretch/>
        </p:blipFill>
        <p:spPr>
          <a:xfrm>
            <a:off x="4082756" y="5383564"/>
            <a:ext cx="4026488" cy="83405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5"/>
          <p:cNvSpPr txBox="1"/>
          <p:nvPr>
            <p:ph type="title"/>
          </p:nvPr>
        </p:nvSpPr>
        <p:spPr>
          <a:xfrm>
            <a:off x="446809" y="-2"/>
            <a:ext cx="10528300" cy="7573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alibri"/>
              <a:buNone/>
            </a:pPr>
            <a:r>
              <a:t/>
            </a:r>
            <a:endParaRPr>
              <a:latin typeface="Arial"/>
              <a:ea typeface="Arial"/>
              <a:cs typeface="Arial"/>
              <a:sym typeface="Arial"/>
            </a:endParaRPr>
          </a:p>
        </p:txBody>
      </p:sp>
      <p:sp>
        <p:nvSpPr>
          <p:cNvPr id="335" name="Google Shape;335;p15"/>
          <p:cNvSpPr txBox="1"/>
          <p:nvPr>
            <p:ph idx="10" type="dt"/>
          </p:nvPr>
        </p:nvSpPr>
        <p:spPr>
          <a:xfrm>
            <a:off x="326738" y="655890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12/02/2025</a:t>
            </a:r>
            <a:endParaRPr/>
          </a:p>
        </p:txBody>
      </p:sp>
      <p:sp>
        <p:nvSpPr>
          <p:cNvPr id="336" name="Google Shape;336;p15"/>
          <p:cNvSpPr txBox="1"/>
          <p:nvPr>
            <p:ph idx="12" type="sldNum"/>
          </p:nvPr>
        </p:nvSpPr>
        <p:spPr>
          <a:xfrm>
            <a:off x="9103590" y="6559088"/>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7" name="Google Shape;337;p15"/>
          <p:cNvSpPr txBox="1"/>
          <p:nvPr/>
        </p:nvSpPr>
        <p:spPr>
          <a:xfrm>
            <a:off x="411185" y="858411"/>
            <a:ext cx="11360800" cy="763600"/>
          </a:xfrm>
          <a:prstGeom prst="rect">
            <a:avLst/>
          </a:prstGeom>
          <a:noFill/>
          <a:ln>
            <a:noFill/>
          </a:ln>
        </p:spPr>
        <p:txBody>
          <a:bodyPr anchorCtr="0" anchor="t" bIns="121900" lIns="121900" spcFirstLastPara="1" rIns="121900" wrap="square" tIns="121900">
            <a:normAutofit fontScale="97500" lnSpcReduction="10000"/>
          </a:bodyPr>
          <a:lstStyle/>
          <a:p>
            <a:pPr indent="0" lvl="0" marL="0" marR="0" rtl="0" algn="l">
              <a:lnSpc>
                <a:spcPct val="90000"/>
              </a:lnSpc>
              <a:spcBef>
                <a:spcPts val="0"/>
              </a:spcBef>
              <a:spcAft>
                <a:spcPts val="0"/>
              </a:spcAft>
              <a:buClr>
                <a:srgbClr val="0F3570"/>
              </a:buClr>
              <a:buSzPct val="115226"/>
              <a:buFont typeface="Calibri"/>
              <a:buNone/>
            </a:pPr>
            <a:r>
              <a:rPr b="1" lang="en-US" sz="4000">
                <a:solidFill>
                  <a:srgbClr val="0F3570"/>
                </a:solidFill>
                <a:latin typeface="Calibri"/>
                <a:ea typeface="Calibri"/>
                <a:cs typeface="Calibri"/>
                <a:sym typeface="Calibri"/>
              </a:rPr>
              <a:t>Contoh Kasus</a:t>
            </a:r>
            <a:endParaRPr/>
          </a:p>
        </p:txBody>
      </p:sp>
      <p:sp>
        <p:nvSpPr>
          <p:cNvPr id="338" name="Google Shape;338;p15"/>
          <p:cNvSpPr txBox="1"/>
          <p:nvPr/>
        </p:nvSpPr>
        <p:spPr>
          <a:xfrm>
            <a:off x="11292196" y="6482667"/>
            <a:ext cx="731600" cy="524800"/>
          </a:xfrm>
          <a:prstGeom prst="rect">
            <a:avLst/>
          </a:prstGeom>
          <a:noFill/>
          <a:ln>
            <a:noFill/>
          </a:ln>
        </p:spPr>
        <p:txBody>
          <a:bodyPr anchorCtr="0" anchor="ctr" bIns="121900" lIns="121900" spcFirstLastPara="1" rIns="121900" wrap="square" tIns="121900">
            <a:normAutofit/>
          </a:bodyPr>
          <a:lstStyle/>
          <a:p>
            <a:pPr indent="0" lvl="0" marL="0" marR="0" rtl="0" algn="r">
              <a:spcBef>
                <a:spcPts val="0"/>
              </a:spcBef>
              <a:spcAft>
                <a:spcPts val="0"/>
              </a:spcAft>
              <a:buNone/>
            </a:pPr>
            <a:r>
              <a:t/>
            </a:r>
            <a:endParaRPr sz="1200">
              <a:solidFill>
                <a:schemeClr val="lt1"/>
              </a:solidFill>
              <a:latin typeface="Calibri"/>
              <a:ea typeface="Calibri"/>
              <a:cs typeface="Calibri"/>
              <a:sym typeface="Calibri"/>
            </a:endParaRPr>
          </a:p>
        </p:txBody>
      </p:sp>
      <p:pic>
        <p:nvPicPr>
          <p:cNvPr id="339" name="Google Shape;339;p15"/>
          <p:cNvPicPr preferRelativeResize="0"/>
          <p:nvPr/>
        </p:nvPicPr>
        <p:blipFill rotWithShape="1">
          <a:blip r:embed="rId3">
            <a:alphaModFix/>
          </a:blip>
          <a:srcRect b="0" l="0" r="0" t="0"/>
          <a:stretch/>
        </p:blipFill>
        <p:spPr>
          <a:xfrm>
            <a:off x="4867305" y="1532141"/>
            <a:ext cx="6597227" cy="5019887"/>
          </a:xfrm>
          <a:prstGeom prst="rect">
            <a:avLst/>
          </a:prstGeom>
          <a:noFill/>
          <a:ln>
            <a:noFill/>
          </a:ln>
        </p:spPr>
      </p:pic>
      <p:sp>
        <p:nvSpPr>
          <p:cNvPr id="340" name="Google Shape;340;p15"/>
          <p:cNvSpPr txBox="1"/>
          <p:nvPr/>
        </p:nvSpPr>
        <p:spPr>
          <a:xfrm>
            <a:off x="345210" y="2031089"/>
            <a:ext cx="4374775" cy="4167395"/>
          </a:xfrm>
          <a:prstGeom prst="rect">
            <a:avLst/>
          </a:prstGeom>
          <a:noFill/>
          <a:ln>
            <a:noFill/>
          </a:ln>
        </p:spPr>
        <p:txBody>
          <a:bodyPr anchorCtr="0" anchor="t" bIns="121900" lIns="121900" spcFirstLastPara="1" rIns="121900" wrap="square" tIns="121900">
            <a:normAutofit fontScale="70000" lnSpcReduction="20000"/>
          </a:bodyPr>
          <a:lstStyle/>
          <a:p>
            <a:pPr indent="-228603" lvl="0" marL="228600" marR="0" rtl="0" algn="l">
              <a:lnSpc>
                <a:spcPct val="90000"/>
              </a:lnSpc>
              <a:spcBef>
                <a:spcPts val="1000"/>
              </a:spcBef>
              <a:spcAft>
                <a:spcPts val="0"/>
              </a:spcAft>
              <a:buClr>
                <a:srgbClr val="0F3570"/>
              </a:buClr>
              <a:buSzPct val="59998"/>
              <a:buFont typeface="Arial"/>
              <a:buChar char="•"/>
            </a:pPr>
            <a:r>
              <a:rPr lang="en-US" sz="3733">
                <a:solidFill>
                  <a:srgbClr val="0F3570"/>
                </a:solidFill>
                <a:latin typeface="Calibri"/>
                <a:ea typeface="Calibri"/>
                <a:cs typeface="Calibri"/>
                <a:sym typeface="Calibri"/>
              </a:rPr>
              <a:t>Terdapat 14 data latih. Data memiliki 4 atribut (Outlook, Temperature, Humidity dan Wind)</a:t>
            </a:r>
            <a:endParaRPr sz="2800">
              <a:solidFill>
                <a:schemeClr val="dk1"/>
              </a:solidFill>
              <a:latin typeface="Calibri"/>
              <a:ea typeface="Calibri"/>
              <a:cs typeface="Calibri"/>
              <a:sym typeface="Calibri"/>
            </a:endParaRPr>
          </a:p>
          <a:p>
            <a:pPr indent="-228603" lvl="0" marL="228600" marR="0" rtl="0" algn="l">
              <a:lnSpc>
                <a:spcPct val="90000"/>
              </a:lnSpc>
              <a:spcBef>
                <a:spcPts val="1000"/>
              </a:spcBef>
              <a:spcAft>
                <a:spcPts val="0"/>
              </a:spcAft>
              <a:buClr>
                <a:srgbClr val="0F3570"/>
              </a:buClr>
              <a:buSzPct val="59998"/>
              <a:buFont typeface="Arial"/>
              <a:buChar char="•"/>
            </a:pPr>
            <a:r>
              <a:rPr lang="en-US" sz="3733">
                <a:solidFill>
                  <a:srgbClr val="0F3570"/>
                </a:solidFill>
                <a:latin typeface="Calibri"/>
                <a:ea typeface="Calibri"/>
                <a:cs typeface="Calibri"/>
                <a:sym typeface="Calibri"/>
              </a:rPr>
              <a:t>Data latih terdiri dari dua kelas (kelas YES dan kelas NO untuk bermain tenis)</a:t>
            </a:r>
            <a:endParaRPr sz="2800">
              <a:solidFill>
                <a:schemeClr val="dk1"/>
              </a:solidFill>
              <a:latin typeface="Calibri"/>
              <a:ea typeface="Calibri"/>
              <a:cs typeface="Calibri"/>
              <a:sym typeface="Calibri"/>
            </a:endParaRPr>
          </a:p>
          <a:p>
            <a:pPr indent="-228603" lvl="0" marL="228600" marR="0" rtl="0" algn="l">
              <a:lnSpc>
                <a:spcPct val="90000"/>
              </a:lnSpc>
              <a:spcBef>
                <a:spcPts val="1000"/>
              </a:spcBef>
              <a:spcAft>
                <a:spcPts val="0"/>
              </a:spcAft>
              <a:buClr>
                <a:srgbClr val="0F3570"/>
              </a:buClr>
              <a:buSzPct val="59998"/>
              <a:buFont typeface="Arial"/>
              <a:buChar char="•"/>
            </a:pPr>
            <a:r>
              <a:rPr lang="en-US" sz="3733">
                <a:solidFill>
                  <a:srgbClr val="0F3570"/>
                </a:solidFill>
                <a:latin typeface="Calibri"/>
                <a:ea typeface="Calibri"/>
                <a:cs typeface="Calibri"/>
                <a:sym typeface="Calibri"/>
              </a:rPr>
              <a:t>Diperlukan klasifikasi untuk menentukan kelas dari data uji, apakah bermain tenis (YES) atau tidak (NO). </a:t>
            </a:r>
            <a:endParaRPr sz="2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6"/>
          <p:cNvSpPr txBox="1"/>
          <p:nvPr>
            <p:ph type="title"/>
          </p:nvPr>
        </p:nvSpPr>
        <p:spPr>
          <a:xfrm>
            <a:off x="446809" y="-2"/>
            <a:ext cx="10528300" cy="7573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alibri"/>
              <a:buNone/>
            </a:pPr>
            <a:r>
              <a:t/>
            </a:r>
            <a:endParaRPr>
              <a:latin typeface="Arial"/>
              <a:ea typeface="Arial"/>
              <a:cs typeface="Arial"/>
              <a:sym typeface="Arial"/>
            </a:endParaRPr>
          </a:p>
        </p:txBody>
      </p:sp>
      <p:sp>
        <p:nvSpPr>
          <p:cNvPr id="347" name="Google Shape;347;p16"/>
          <p:cNvSpPr txBox="1"/>
          <p:nvPr>
            <p:ph idx="10" type="dt"/>
          </p:nvPr>
        </p:nvSpPr>
        <p:spPr>
          <a:xfrm>
            <a:off x="326738" y="655890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12/02/2025</a:t>
            </a:r>
            <a:endParaRPr/>
          </a:p>
        </p:txBody>
      </p:sp>
      <p:sp>
        <p:nvSpPr>
          <p:cNvPr id="348" name="Google Shape;348;p16"/>
          <p:cNvSpPr txBox="1"/>
          <p:nvPr>
            <p:ph idx="12" type="sldNum"/>
          </p:nvPr>
        </p:nvSpPr>
        <p:spPr>
          <a:xfrm>
            <a:off x="9103590" y="6559088"/>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9" name="Google Shape;349;p16"/>
          <p:cNvSpPr txBox="1"/>
          <p:nvPr/>
        </p:nvSpPr>
        <p:spPr>
          <a:xfrm>
            <a:off x="411185" y="858411"/>
            <a:ext cx="11360800" cy="763600"/>
          </a:xfrm>
          <a:prstGeom prst="rect">
            <a:avLst/>
          </a:prstGeom>
          <a:noFill/>
          <a:ln>
            <a:noFill/>
          </a:ln>
        </p:spPr>
        <p:txBody>
          <a:bodyPr anchorCtr="0" anchor="t" bIns="121900" lIns="121900" spcFirstLastPara="1" rIns="121900" wrap="square" tIns="121900">
            <a:normAutofit fontScale="97500" lnSpcReduction="10000"/>
          </a:bodyPr>
          <a:lstStyle/>
          <a:p>
            <a:pPr indent="0" lvl="0" marL="0" marR="0" rtl="0" algn="l">
              <a:lnSpc>
                <a:spcPct val="90000"/>
              </a:lnSpc>
              <a:spcBef>
                <a:spcPts val="0"/>
              </a:spcBef>
              <a:spcAft>
                <a:spcPts val="0"/>
              </a:spcAft>
              <a:buClr>
                <a:srgbClr val="0F3570"/>
              </a:buClr>
              <a:buSzPct val="115226"/>
              <a:buFont typeface="Calibri"/>
              <a:buNone/>
            </a:pPr>
            <a:r>
              <a:rPr b="1" lang="en-US" sz="4000">
                <a:solidFill>
                  <a:srgbClr val="0F3570"/>
                </a:solidFill>
                <a:latin typeface="Calibri"/>
                <a:ea typeface="Calibri"/>
                <a:cs typeface="Calibri"/>
                <a:sym typeface="Calibri"/>
              </a:rPr>
              <a:t>Contoh Kasus</a:t>
            </a:r>
            <a:endParaRPr/>
          </a:p>
        </p:txBody>
      </p:sp>
      <p:sp>
        <p:nvSpPr>
          <p:cNvPr id="350" name="Google Shape;350;p16"/>
          <p:cNvSpPr txBox="1"/>
          <p:nvPr/>
        </p:nvSpPr>
        <p:spPr>
          <a:xfrm>
            <a:off x="11292196" y="6482667"/>
            <a:ext cx="731600" cy="524800"/>
          </a:xfrm>
          <a:prstGeom prst="rect">
            <a:avLst/>
          </a:prstGeom>
          <a:noFill/>
          <a:ln>
            <a:noFill/>
          </a:ln>
        </p:spPr>
        <p:txBody>
          <a:bodyPr anchorCtr="0" anchor="ctr" bIns="121900" lIns="121900" spcFirstLastPara="1" rIns="121900" wrap="square" tIns="121900">
            <a:normAutofit/>
          </a:bodyPr>
          <a:lstStyle/>
          <a:p>
            <a:pPr indent="0" lvl="0" marL="0" marR="0" rtl="0" algn="r">
              <a:spcBef>
                <a:spcPts val="0"/>
              </a:spcBef>
              <a:spcAft>
                <a:spcPts val="0"/>
              </a:spcAft>
              <a:buNone/>
            </a:pPr>
            <a:r>
              <a:t/>
            </a:r>
            <a:endParaRPr sz="1200">
              <a:solidFill>
                <a:schemeClr val="lt1"/>
              </a:solidFill>
              <a:latin typeface="Calibri"/>
              <a:ea typeface="Calibri"/>
              <a:cs typeface="Calibri"/>
              <a:sym typeface="Calibri"/>
            </a:endParaRPr>
          </a:p>
        </p:txBody>
      </p:sp>
      <p:pic>
        <p:nvPicPr>
          <p:cNvPr id="351" name="Google Shape;351;p16"/>
          <p:cNvPicPr preferRelativeResize="0"/>
          <p:nvPr/>
        </p:nvPicPr>
        <p:blipFill rotWithShape="1">
          <a:blip r:embed="rId3">
            <a:alphaModFix/>
          </a:blip>
          <a:srcRect b="0" l="0" r="0" t="0"/>
          <a:stretch/>
        </p:blipFill>
        <p:spPr>
          <a:xfrm>
            <a:off x="173567" y="1770380"/>
            <a:ext cx="5110480" cy="3889587"/>
          </a:xfrm>
          <a:prstGeom prst="rect">
            <a:avLst/>
          </a:prstGeom>
          <a:noFill/>
          <a:ln>
            <a:noFill/>
          </a:ln>
        </p:spPr>
      </p:pic>
      <p:pic>
        <p:nvPicPr>
          <p:cNvPr id="352" name="Google Shape;352;p16"/>
          <p:cNvPicPr preferRelativeResize="0"/>
          <p:nvPr/>
        </p:nvPicPr>
        <p:blipFill rotWithShape="1">
          <a:blip r:embed="rId4">
            <a:alphaModFix/>
          </a:blip>
          <a:srcRect b="0" l="0" r="0" t="0"/>
          <a:stretch/>
        </p:blipFill>
        <p:spPr>
          <a:xfrm>
            <a:off x="5506449" y="2245470"/>
            <a:ext cx="6222961" cy="3357007"/>
          </a:xfrm>
          <a:prstGeom prst="rect">
            <a:avLst/>
          </a:prstGeom>
          <a:noFill/>
          <a:ln>
            <a:noFill/>
          </a:ln>
        </p:spPr>
      </p:pic>
      <p:sp>
        <p:nvSpPr>
          <p:cNvPr id="353" name="Google Shape;353;p16"/>
          <p:cNvSpPr txBox="1"/>
          <p:nvPr/>
        </p:nvSpPr>
        <p:spPr>
          <a:xfrm>
            <a:off x="5588000" y="1828801"/>
            <a:ext cx="2052272" cy="410379"/>
          </a:xfrm>
          <a:prstGeom prst="rect">
            <a:avLst/>
          </a:prstGeom>
          <a:noFill/>
          <a:ln>
            <a:noFill/>
          </a:ln>
        </p:spPr>
        <p:txBody>
          <a:bodyPr anchorCtr="0" anchor="t" bIns="60925" lIns="121900" spcFirstLastPara="1" rIns="121900" wrap="square" tIns="60925">
            <a:spAutoFit/>
          </a:bodyPr>
          <a:lstStyle/>
          <a:p>
            <a:pPr indent="0" lvl="0" marL="0" marR="0" rtl="0" algn="l">
              <a:spcBef>
                <a:spcPts val="0"/>
              </a:spcBef>
              <a:spcAft>
                <a:spcPts val="0"/>
              </a:spcAft>
              <a:buNone/>
            </a:pPr>
            <a:r>
              <a:rPr lang="en-US" sz="1867">
                <a:solidFill>
                  <a:srgbClr val="000000"/>
                </a:solidFill>
                <a:latin typeface="Arial"/>
                <a:ea typeface="Arial"/>
                <a:cs typeface="Arial"/>
                <a:sym typeface="Arial"/>
              </a:rPr>
              <a:t>Proses Pelatihan</a:t>
            </a:r>
            <a:endParaRPr sz="1867">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17"/>
          <p:cNvSpPr txBox="1"/>
          <p:nvPr>
            <p:ph type="title"/>
          </p:nvPr>
        </p:nvSpPr>
        <p:spPr>
          <a:xfrm>
            <a:off x="446809" y="-2"/>
            <a:ext cx="10528300" cy="7573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alibri"/>
              <a:buNone/>
            </a:pPr>
            <a:r>
              <a:t/>
            </a:r>
            <a:endParaRPr>
              <a:latin typeface="Arial"/>
              <a:ea typeface="Arial"/>
              <a:cs typeface="Arial"/>
              <a:sym typeface="Arial"/>
            </a:endParaRPr>
          </a:p>
        </p:txBody>
      </p:sp>
      <p:sp>
        <p:nvSpPr>
          <p:cNvPr id="360" name="Google Shape;360;p17"/>
          <p:cNvSpPr txBox="1"/>
          <p:nvPr>
            <p:ph idx="10" type="dt"/>
          </p:nvPr>
        </p:nvSpPr>
        <p:spPr>
          <a:xfrm>
            <a:off x="326738" y="655890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12/02/2025</a:t>
            </a:r>
            <a:endParaRPr/>
          </a:p>
        </p:txBody>
      </p:sp>
      <p:sp>
        <p:nvSpPr>
          <p:cNvPr id="361" name="Google Shape;361;p17"/>
          <p:cNvSpPr txBox="1"/>
          <p:nvPr>
            <p:ph idx="12" type="sldNum"/>
          </p:nvPr>
        </p:nvSpPr>
        <p:spPr>
          <a:xfrm>
            <a:off x="9103590" y="6559088"/>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2" name="Google Shape;362;p17"/>
          <p:cNvSpPr txBox="1"/>
          <p:nvPr/>
        </p:nvSpPr>
        <p:spPr>
          <a:xfrm>
            <a:off x="411185" y="858411"/>
            <a:ext cx="11360800" cy="763600"/>
          </a:xfrm>
          <a:prstGeom prst="rect">
            <a:avLst/>
          </a:prstGeom>
          <a:noFill/>
          <a:ln>
            <a:noFill/>
          </a:ln>
        </p:spPr>
        <p:txBody>
          <a:bodyPr anchorCtr="0" anchor="t" bIns="121900" lIns="121900" spcFirstLastPara="1" rIns="121900" wrap="square" tIns="121900">
            <a:normAutofit fontScale="97500" lnSpcReduction="10000"/>
          </a:bodyPr>
          <a:lstStyle/>
          <a:p>
            <a:pPr indent="0" lvl="0" marL="0" marR="0" rtl="0" algn="l">
              <a:lnSpc>
                <a:spcPct val="90000"/>
              </a:lnSpc>
              <a:spcBef>
                <a:spcPts val="0"/>
              </a:spcBef>
              <a:spcAft>
                <a:spcPts val="0"/>
              </a:spcAft>
              <a:buClr>
                <a:srgbClr val="0F3570"/>
              </a:buClr>
              <a:buSzPct val="115226"/>
              <a:buFont typeface="Calibri"/>
              <a:buNone/>
            </a:pPr>
            <a:r>
              <a:rPr b="1" lang="en-US" sz="4000">
                <a:solidFill>
                  <a:srgbClr val="0F3570"/>
                </a:solidFill>
                <a:latin typeface="Calibri"/>
                <a:ea typeface="Calibri"/>
                <a:cs typeface="Calibri"/>
                <a:sym typeface="Calibri"/>
              </a:rPr>
              <a:t>Contoh Kasus</a:t>
            </a:r>
            <a:endParaRPr/>
          </a:p>
        </p:txBody>
      </p:sp>
      <p:sp>
        <p:nvSpPr>
          <p:cNvPr id="363" name="Google Shape;363;p17"/>
          <p:cNvSpPr txBox="1"/>
          <p:nvPr/>
        </p:nvSpPr>
        <p:spPr>
          <a:xfrm>
            <a:off x="11292196" y="6482667"/>
            <a:ext cx="731600" cy="524800"/>
          </a:xfrm>
          <a:prstGeom prst="rect">
            <a:avLst/>
          </a:prstGeom>
          <a:noFill/>
          <a:ln>
            <a:noFill/>
          </a:ln>
        </p:spPr>
        <p:txBody>
          <a:bodyPr anchorCtr="0" anchor="ctr" bIns="121900" lIns="121900" spcFirstLastPara="1" rIns="121900" wrap="square" tIns="121900">
            <a:normAutofit/>
          </a:bodyPr>
          <a:lstStyle/>
          <a:p>
            <a:pPr indent="0" lvl="0" marL="0" marR="0" rtl="0" algn="r">
              <a:spcBef>
                <a:spcPts val="0"/>
              </a:spcBef>
              <a:spcAft>
                <a:spcPts val="0"/>
              </a:spcAft>
              <a:buNone/>
            </a:pPr>
            <a:r>
              <a:t/>
            </a:r>
            <a:endParaRPr sz="1200">
              <a:solidFill>
                <a:schemeClr val="lt1"/>
              </a:solidFill>
              <a:latin typeface="Calibri"/>
              <a:ea typeface="Calibri"/>
              <a:cs typeface="Calibri"/>
              <a:sym typeface="Calibri"/>
            </a:endParaRPr>
          </a:p>
        </p:txBody>
      </p:sp>
      <p:pic>
        <p:nvPicPr>
          <p:cNvPr id="364" name="Google Shape;364;p17"/>
          <p:cNvPicPr preferRelativeResize="0"/>
          <p:nvPr/>
        </p:nvPicPr>
        <p:blipFill rotWithShape="1">
          <a:blip r:embed="rId3">
            <a:alphaModFix/>
          </a:blip>
          <a:srcRect b="0" l="0" r="0" t="0"/>
          <a:stretch/>
        </p:blipFill>
        <p:spPr>
          <a:xfrm>
            <a:off x="141968" y="2265790"/>
            <a:ext cx="5658149" cy="3052316"/>
          </a:xfrm>
          <a:prstGeom prst="rect">
            <a:avLst/>
          </a:prstGeom>
          <a:noFill/>
          <a:ln>
            <a:noFill/>
          </a:ln>
        </p:spPr>
      </p:pic>
      <p:sp>
        <p:nvSpPr>
          <p:cNvPr id="365" name="Google Shape;365;p17"/>
          <p:cNvSpPr txBox="1"/>
          <p:nvPr/>
        </p:nvSpPr>
        <p:spPr>
          <a:xfrm>
            <a:off x="141968" y="1855421"/>
            <a:ext cx="2052272" cy="410379"/>
          </a:xfrm>
          <a:prstGeom prst="rect">
            <a:avLst/>
          </a:prstGeom>
          <a:noFill/>
          <a:ln>
            <a:noFill/>
          </a:ln>
        </p:spPr>
        <p:txBody>
          <a:bodyPr anchorCtr="0" anchor="t" bIns="60925" lIns="121900" spcFirstLastPara="1" rIns="121900" wrap="square" tIns="60925">
            <a:spAutoFit/>
          </a:bodyPr>
          <a:lstStyle/>
          <a:p>
            <a:pPr indent="0" lvl="0" marL="0" marR="0" rtl="0" algn="l">
              <a:spcBef>
                <a:spcPts val="0"/>
              </a:spcBef>
              <a:spcAft>
                <a:spcPts val="0"/>
              </a:spcAft>
              <a:buNone/>
            </a:pPr>
            <a:r>
              <a:rPr lang="en-US" sz="1867">
                <a:solidFill>
                  <a:srgbClr val="000000"/>
                </a:solidFill>
                <a:latin typeface="Arial"/>
                <a:ea typeface="Arial"/>
                <a:cs typeface="Arial"/>
                <a:sym typeface="Arial"/>
              </a:rPr>
              <a:t>Proses Pelatihan</a:t>
            </a:r>
            <a:endParaRPr sz="1867">
              <a:solidFill>
                <a:srgbClr val="000000"/>
              </a:solidFill>
              <a:latin typeface="Arial"/>
              <a:ea typeface="Arial"/>
              <a:cs typeface="Arial"/>
              <a:sym typeface="Arial"/>
            </a:endParaRPr>
          </a:p>
        </p:txBody>
      </p:sp>
      <p:pic>
        <p:nvPicPr>
          <p:cNvPr id="366" name="Google Shape;366;p17"/>
          <p:cNvPicPr preferRelativeResize="0"/>
          <p:nvPr/>
        </p:nvPicPr>
        <p:blipFill rotWithShape="1">
          <a:blip r:embed="rId4">
            <a:alphaModFix/>
          </a:blip>
          <a:srcRect b="0" l="0" r="0" t="0"/>
          <a:stretch/>
        </p:blipFill>
        <p:spPr>
          <a:xfrm>
            <a:off x="5939653" y="1892213"/>
            <a:ext cx="6151020" cy="355354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18"/>
          <p:cNvSpPr txBox="1"/>
          <p:nvPr>
            <p:ph type="title"/>
          </p:nvPr>
        </p:nvSpPr>
        <p:spPr>
          <a:xfrm>
            <a:off x="446809" y="-2"/>
            <a:ext cx="10528300" cy="7573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alibri"/>
              <a:buNone/>
            </a:pPr>
            <a:r>
              <a:t/>
            </a:r>
            <a:endParaRPr>
              <a:latin typeface="Arial"/>
              <a:ea typeface="Arial"/>
              <a:cs typeface="Arial"/>
              <a:sym typeface="Arial"/>
            </a:endParaRPr>
          </a:p>
        </p:txBody>
      </p:sp>
      <p:sp>
        <p:nvSpPr>
          <p:cNvPr id="372" name="Google Shape;372;p18"/>
          <p:cNvSpPr txBox="1"/>
          <p:nvPr>
            <p:ph idx="10" type="dt"/>
          </p:nvPr>
        </p:nvSpPr>
        <p:spPr>
          <a:xfrm>
            <a:off x="326738" y="655890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12/02/2025</a:t>
            </a:r>
            <a:endParaRPr/>
          </a:p>
        </p:txBody>
      </p:sp>
      <p:sp>
        <p:nvSpPr>
          <p:cNvPr id="373" name="Google Shape;373;p18"/>
          <p:cNvSpPr txBox="1"/>
          <p:nvPr>
            <p:ph idx="12" type="sldNum"/>
          </p:nvPr>
        </p:nvSpPr>
        <p:spPr>
          <a:xfrm>
            <a:off x="9103590" y="6559088"/>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4" name="Google Shape;374;p18"/>
          <p:cNvSpPr txBox="1"/>
          <p:nvPr/>
        </p:nvSpPr>
        <p:spPr>
          <a:xfrm>
            <a:off x="485990" y="842940"/>
            <a:ext cx="11360800" cy="763600"/>
          </a:xfrm>
          <a:prstGeom prst="rect">
            <a:avLst/>
          </a:prstGeom>
          <a:noFill/>
          <a:ln>
            <a:noFill/>
          </a:ln>
        </p:spPr>
        <p:txBody>
          <a:bodyPr anchorCtr="0" anchor="t" bIns="121900" lIns="121900" spcFirstLastPara="1" rIns="121900" wrap="square" tIns="121900">
            <a:normAutofit fontScale="97500" lnSpcReduction="10000"/>
          </a:bodyPr>
          <a:lstStyle/>
          <a:p>
            <a:pPr indent="0" lvl="0" marL="0" marR="0" rtl="0" algn="l">
              <a:lnSpc>
                <a:spcPct val="90000"/>
              </a:lnSpc>
              <a:spcBef>
                <a:spcPts val="0"/>
              </a:spcBef>
              <a:spcAft>
                <a:spcPts val="0"/>
              </a:spcAft>
              <a:buClr>
                <a:schemeClr val="dk1"/>
              </a:buClr>
              <a:buSzPct val="115226"/>
              <a:buFont typeface="Calibri"/>
              <a:buNone/>
            </a:pPr>
            <a:r>
              <a:rPr b="1" lang="en-US" sz="4000">
                <a:solidFill>
                  <a:schemeClr val="dk1"/>
                </a:solidFill>
                <a:latin typeface="Calibri"/>
                <a:ea typeface="Calibri"/>
                <a:cs typeface="Calibri"/>
                <a:sym typeface="Calibri"/>
              </a:rPr>
              <a:t>Hands On</a:t>
            </a:r>
            <a:endParaRPr/>
          </a:p>
        </p:txBody>
      </p:sp>
      <p:sp>
        <p:nvSpPr>
          <p:cNvPr id="375" name="Google Shape;375;p18"/>
          <p:cNvSpPr txBox="1"/>
          <p:nvPr/>
        </p:nvSpPr>
        <p:spPr>
          <a:xfrm>
            <a:off x="11296611" y="6217623"/>
            <a:ext cx="731600" cy="524800"/>
          </a:xfrm>
          <a:prstGeom prst="rect">
            <a:avLst/>
          </a:prstGeom>
          <a:noFill/>
          <a:ln>
            <a:noFill/>
          </a:ln>
        </p:spPr>
        <p:txBody>
          <a:bodyPr anchorCtr="0" anchor="ctr" bIns="121900" lIns="121900" spcFirstLastPara="1" rIns="121900" wrap="square" tIns="121900">
            <a:norm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pic>
        <p:nvPicPr>
          <p:cNvPr id="376" name="Google Shape;376;p18"/>
          <p:cNvPicPr preferRelativeResize="0"/>
          <p:nvPr/>
        </p:nvPicPr>
        <p:blipFill rotWithShape="1">
          <a:blip r:embed="rId3">
            <a:alphaModFix/>
          </a:blip>
          <a:srcRect b="0" l="0" r="0" t="0"/>
          <a:stretch/>
        </p:blipFill>
        <p:spPr>
          <a:xfrm>
            <a:off x="1428745" y="2051050"/>
            <a:ext cx="6896100" cy="2755900"/>
          </a:xfrm>
          <a:prstGeom prst="rect">
            <a:avLst/>
          </a:prstGeom>
          <a:noFill/>
          <a:ln>
            <a:noFill/>
          </a:ln>
        </p:spPr>
      </p:pic>
      <p:sp>
        <p:nvSpPr>
          <p:cNvPr id="377" name="Google Shape;377;p18"/>
          <p:cNvSpPr/>
          <p:nvPr/>
        </p:nvSpPr>
        <p:spPr>
          <a:xfrm>
            <a:off x="1920235" y="2824480"/>
            <a:ext cx="3149600" cy="396240"/>
          </a:xfrm>
          <a:prstGeom prst="rect">
            <a:avLst/>
          </a:prstGeom>
          <a:noFill/>
          <a:ln cap="flat" cmpd="sng" w="25400">
            <a:solidFill>
              <a:srgbClr val="A1A1A1"/>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1867">
              <a:solidFill>
                <a:schemeClr val="lt1"/>
              </a:solidFill>
              <a:latin typeface="Arial"/>
              <a:ea typeface="Arial"/>
              <a:cs typeface="Arial"/>
              <a:sym typeface="Arial"/>
            </a:endParaRPr>
          </a:p>
        </p:txBody>
      </p:sp>
      <p:sp>
        <p:nvSpPr>
          <p:cNvPr id="378" name="Google Shape;378;p18"/>
          <p:cNvSpPr/>
          <p:nvPr/>
        </p:nvSpPr>
        <p:spPr>
          <a:xfrm>
            <a:off x="1920236" y="3361765"/>
            <a:ext cx="5672865" cy="1013011"/>
          </a:xfrm>
          <a:prstGeom prst="rect">
            <a:avLst/>
          </a:prstGeom>
          <a:noFill/>
          <a:ln cap="flat" cmpd="sng" w="25400">
            <a:solidFill>
              <a:srgbClr val="A1A1A1"/>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1867">
              <a:solidFill>
                <a:schemeClr val="lt1"/>
              </a:solidFill>
              <a:latin typeface="Arial"/>
              <a:ea typeface="Arial"/>
              <a:cs typeface="Arial"/>
              <a:sym typeface="Arial"/>
            </a:endParaRPr>
          </a:p>
        </p:txBody>
      </p:sp>
      <p:sp>
        <p:nvSpPr>
          <p:cNvPr id="379" name="Google Shape;379;p18"/>
          <p:cNvSpPr txBox="1"/>
          <p:nvPr/>
        </p:nvSpPr>
        <p:spPr>
          <a:xfrm>
            <a:off x="8324845" y="3387782"/>
            <a:ext cx="2612255" cy="861720"/>
          </a:xfrm>
          <a:prstGeom prst="rect">
            <a:avLst/>
          </a:prstGeom>
          <a:noFill/>
          <a:ln>
            <a:noFill/>
          </a:ln>
        </p:spPr>
        <p:txBody>
          <a:bodyPr anchorCtr="0" anchor="t" bIns="60925" lIns="121900" spcFirstLastPara="1" rIns="121900" wrap="square" tIns="60925">
            <a:spAutoFit/>
          </a:bodyPr>
          <a:lstStyle/>
          <a:p>
            <a:pPr indent="0" lvl="0" marL="0" marR="0" rtl="0" algn="l">
              <a:spcBef>
                <a:spcPts val="0"/>
              </a:spcBef>
              <a:spcAft>
                <a:spcPts val="0"/>
              </a:spcAft>
              <a:buNone/>
            </a:pPr>
            <a:r>
              <a:rPr lang="en-US" sz="1600">
                <a:solidFill>
                  <a:srgbClr val="000000"/>
                </a:solidFill>
                <a:latin typeface="Arial"/>
                <a:ea typeface="Arial"/>
                <a:cs typeface="Arial"/>
                <a:sym typeface="Arial"/>
              </a:rPr>
              <a:t>Proses training data latih,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rgbClr val="000000"/>
                </a:solidFill>
                <a:latin typeface="Arial"/>
                <a:ea typeface="Arial"/>
                <a:cs typeface="Arial"/>
                <a:sym typeface="Arial"/>
              </a:rPr>
              <a:t>prediksi data uji,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1600">
                <a:solidFill>
                  <a:srgbClr val="000000"/>
                </a:solidFill>
                <a:latin typeface="Arial"/>
                <a:ea typeface="Arial"/>
                <a:cs typeface="Arial"/>
                <a:sym typeface="Arial"/>
              </a:rPr>
              <a:t>perhitungan akurasi</a:t>
            </a:r>
            <a:endParaRPr sz="1600">
              <a:solidFill>
                <a:srgbClr val="000000"/>
              </a:solidFill>
              <a:latin typeface="Arial"/>
              <a:ea typeface="Arial"/>
              <a:cs typeface="Arial"/>
              <a:sym typeface="Arial"/>
            </a:endParaRPr>
          </a:p>
        </p:txBody>
      </p:sp>
      <p:cxnSp>
        <p:nvCxnSpPr>
          <p:cNvPr id="380" name="Google Shape;380;p18"/>
          <p:cNvCxnSpPr/>
          <p:nvPr/>
        </p:nvCxnSpPr>
        <p:spPr>
          <a:xfrm>
            <a:off x="7709648" y="3792071"/>
            <a:ext cx="519953" cy="0"/>
          </a:xfrm>
          <a:prstGeom prst="straightConnector1">
            <a:avLst/>
          </a:prstGeom>
          <a:noFill/>
          <a:ln cap="flat" cmpd="sng" w="19050">
            <a:solidFill>
              <a:srgbClr val="D7D7D7"/>
            </a:solidFill>
            <a:prstDash val="solid"/>
            <a:round/>
            <a:headEnd len="sm" w="sm" type="none"/>
            <a:tailEnd len="med" w="med" type="triangle"/>
          </a:ln>
        </p:spPr>
      </p:cxnSp>
      <p:sp>
        <p:nvSpPr>
          <p:cNvPr id="381" name="Google Shape;381;p18"/>
          <p:cNvSpPr txBox="1"/>
          <p:nvPr/>
        </p:nvSpPr>
        <p:spPr>
          <a:xfrm>
            <a:off x="5818095" y="2825975"/>
            <a:ext cx="2304477" cy="369277"/>
          </a:xfrm>
          <a:prstGeom prst="rect">
            <a:avLst/>
          </a:prstGeom>
          <a:noFill/>
          <a:ln>
            <a:noFill/>
          </a:ln>
        </p:spPr>
        <p:txBody>
          <a:bodyPr anchorCtr="0" anchor="t" bIns="60925" lIns="121900" spcFirstLastPara="1" rIns="121900" wrap="square" tIns="60925">
            <a:spAutoFit/>
          </a:bodyPr>
          <a:lstStyle/>
          <a:p>
            <a:pPr indent="0" lvl="0" marL="0" marR="0" rtl="0" algn="l">
              <a:spcBef>
                <a:spcPts val="0"/>
              </a:spcBef>
              <a:spcAft>
                <a:spcPts val="0"/>
              </a:spcAft>
              <a:buNone/>
            </a:pPr>
            <a:r>
              <a:rPr lang="en-US" sz="1600">
                <a:solidFill>
                  <a:srgbClr val="000000"/>
                </a:solidFill>
                <a:latin typeface="Arial"/>
                <a:ea typeface="Arial"/>
                <a:cs typeface="Arial"/>
                <a:sym typeface="Arial"/>
              </a:rPr>
              <a:t>Naïve Bayes Classifier</a:t>
            </a:r>
            <a:endParaRPr sz="2400">
              <a:solidFill>
                <a:schemeClr val="dk1"/>
              </a:solidFill>
              <a:latin typeface="Calibri"/>
              <a:ea typeface="Calibri"/>
              <a:cs typeface="Calibri"/>
              <a:sym typeface="Calibri"/>
            </a:endParaRPr>
          </a:p>
        </p:txBody>
      </p:sp>
      <p:cxnSp>
        <p:nvCxnSpPr>
          <p:cNvPr id="382" name="Google Shape;382;p18"/>
          <p:cNvCxnSpPr/>
          <p:nvPr/>
        </p:nvCxnSpPr>
        <p:spPr>
          <a:xfrm>
            <a:off x="5223724" y="3022600"/>
            <a:ext cx="468865" cy="0"/>
          </a:xfrm>
          <a:prstGeom prst="straightConnector1">
            <a:avLst/>
          </a:prstGeom>
          <a:noFill/>
          <a:ln cap="flat" cmpd="sng" w="19050">
            <a:solidFill>
              <a:srgbClr val="D7D7D7"/>
            </a:solidFill>
            <a:prstDash val="solid"/>
            <a:round/>
            <a:headEnd len="sm" w="sm" type="none"/>
            <a:tailEnd len="med" w="med" type="triangle"/>
          </a:ln>
        </p:spPr>
      </p:cxnSp>
      <p:sp>
        <p:nvSpPr>
          <p:cNvPr id="383" name="Google Shape;383;p18"/>
          <p:cNvSpPr txBox="1"/>
          <p:nvPr/>
        </p:nvSpPr>
        <p:spPr>
          <a:xfrm>
            <a:off x="6941402" y="5479570"/>
            <a:ext cx="2791879" cy="1149043"/>
          </a:xfrm>
          <a:prstGeom prst="rect">
            <a:avLst/>
          </a:prstGeom>
          <a:noFill/>
          <a:ln>
            <a:noFill/>
          </a:ln>
        </p:spPr>
        <p:txBody>
          <a:bodyPr anchorCtr="0" anchor="t" bIns="60925" lIns="121900" spcFirstLastPara="1" rIns="121900" wrap="square" tIns="60925">
            <a:spAutoFit/>
          </a:bodyPr>
          <a:lstStyle/>
          <a:p>
            <a:pPr indent="0" lvl="0" marL="0" marR="0" rtl="0" algn="l">
              <a:spcBef>
                <a:spcPts val="0"/>
              </a:spcBef>
              <a:spcAft>
                <a:spcPts val="0"/>
              </a:spcAft>
              <a:buNone/>
            </a:pPr>
            <a:r>
              <a:rPr i="1" lang="en-US" sz="1600">
                <a:solidFill>
                  <a:srgbClr val="000000"/>
                </a:solidFill>
                <a:latin typeface="Arial"/>
                <a:ea typeface="Arial"/>
                <a:cs typeface="Arial"/>
                <a:sym typeface="Arial"/>
              </a:rPr>
              <a:t>Output</a:t>
            </a:r>
            <a:r>
              <a:rPr lang="en-US" sz="1600">
                <a:solidFill>
                  <a:srgbClr val="000000"/>
                </a:solidFill>
                <a:latin typeface="Arial"/>
                <a:ea typeface="Arial"/>
                <a:cs typeface="Arial"/>
                <a:sym typeface="Arial"/>
              </a:rPr>
              <a:t> akurasi yang dihasilkan oleh </a:t>
            </a:r>
            <a:r>
              <a:rPr i="1" lang="en-US" sz="1600">
                <a:solidFill>
                  <a:srgbClr val="000000"/>
                </a:solidFill>
                <a:latin typeface="Arial"/>
                <a:ea typeface="Arial"/>
                <a:cs typeface="Arial"/>
                <a:sym typeface="Arial"/>
              </a:rPr>
              <a:t>Naïve Bayes Classifier</a:t>
            </a:r>
            <a:endParaRPr sz="1600">
              <a:solidFill>
                <a:srgbClr val="000000"/>
              </a:solidFill>
              <a:latin typeface="Arial"/>
              <a:ea typeface="Arial"/>
              <a:cs typeface="Arial"/>
              <a:sym typeface="Arial"/>
            </a:endParaRPr>
          </a:p>
          <a:p>
            <a:pPr indent="0" lvl="0" marL="0" marR="0" rtl="0" algn="l">
              <a:spcBef>
                <a:spcPts val="0"/>
              </a:spcBef>
              <a:spcAft>
                <a:spcPts val="0"/>
              </a:spcAft>
              <a:buNone/>
            </a:pPr>
            <a:r>
              <a:t/>
            </a:r>
            <a:endParaRPr sz="1867">
              <a:solidFill>
                <a:srgbClr val="000000"/>
              </a:solidFill>
              <a:latin typeface="Arial"/>
              <a:ea typeface="Arial"/>
              <a:cs typeface="Arial"/>
              <a:sym typeface="Arial"/>
            </a:endParaRPr>
          </a:p>
        </p:txBody>
      </p:sp>
      <p:cxnSp>
        <p:nvCxnSpPr>
          <p:cNvPr id="384" name="Google Shape;384;p18"/>
          <p:cNvCxnSpPr/>
          <p:nvPr/>
        </p:nvCxnSpPr>
        <p:spPr>
          <a:xfrm>
            <a:off x="5549153" y="4930589"/>
            <a:ext cx="1392248" cy="708212"/>
          </a:xfrm>
          <a:prstGeom prst="straightConnector1">
            <a:avLst/>
          </a:prstGeom>
          <a:noFill/>
          <a:ln cap="flat" cmpd="sng" w="19050">
            <a:solidFill>
              <a:srgbClr val="D7D7D7"/>
            </a:solidFill>
            <a:prstDash val="solid"/>
            <a:round/>
            <a:headEnd len="sm" w="sm"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19"/>
          <p:cNvSpPr txBox="1"/>
          <p:nvPr>
            <p:ph type="title"/>
          </p:nvPr>
        </p:nvSpPr>
        <p:spPr>
          <a:xfrm>
            <a:off x="446809" y="-2"/>
            <a:ext cx="10528300" cy="7573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alibri"/>
              <a:buNone/>
            </a:pPr>
            <a:r>
              <a:t/>
            </a:r>
            <a:endParaRPr>
              <a:latin typeface="Arial"/>
              <a:ea typeface="Arial"/>
              <a:cs typeface="Arial"/>
              <a:sym typeface="Arial"/>
            </a:endParaRPr>
          </a:p>
        </p:txBody>
      </p:sp>
      <p:sp>
        <p:nvSpPr>
          <p:cNvPr id="390" name="Google Shape;390;p19"/>
          <p:cNvSpPr txBox="1"/>
          <p:nvPr>
            <p:ph idx="10" type="dt"/>
          </p:nvPr>
        </p:nvSpPr>
        <p:spPr>
          <a:xfrm>
            <a:off x="326738" y="655890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12/02/2025</a:t>
            </a:r>
            <a:endParaRPr/>
          </a:p>
        </p:txBody>
      </p:sp>
      <p:sp>
        <p:nvSpPr>
          <p:cNvPr id="391" name="Google Shape;391;p19"/>
          <p:cNvSpPr txBox="1"/>
          <p:nvPr>
            <p:ph idx="12" type="sldNum"/>
          </p:nvPr>
        </p:nvSpPr>
        <p:spPr>
          <a:xfrm>
            <a:off x="9103590" y="6559088"/>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2" name="Google Shape;392;p19"/>
          <p:cNvSpPr txBox="1"/>
          <p:nvPr/>
        </p:nvSpPr>
        <p:spPr>
          <a:xfrm>
            <a:off x="415599" y="911010"/>
            <a:ext cx="12656335" cy="763600"/>
          </a:xfrm>
          <a:prstGeom prst="rect">
            <a:avLst/>
          </a:prstGeom>
          <a:noFill/>
          <a:ln>
            <a:noFill/>
          </a:ln>
        </p:spPr>
        <p:txBody>
          <a:bodyPr anchorCtr="0" anchor="t" bIns="121900" lIns="121900" spcFirstLastPara="1" rIns="121900" wrap="square" tIns="121900">
            <a:normAutofit fontScale="97500" lnSpcReduction="10000"/>
          </a:bodyPr>
          <a:lstStyle/>
          <a:p>
            <a:pPr indent="0" lvl="0" marL="0" marR="0" rtl="0" algn="l">
              <a:lnSpc>
                <a:spcPct val="90000"/>
              </a:lnSpc>
              <a:spcBef>
                <a:spcPts val="0"/>
              </a:spcBef>
              <a:spcAft>
                <a:spcPts val="0"/>
              </a:spcAft>
              <a:buClr>
                <a:schemeClr val="dk1"/>
              </a:buClr>
              <a:buSzPct val="115226"/>
              <a:buFont typeface="Calibri"/>
              <a:buNone/>
            </a:pPr>
            <a:r>
              <a:rPr b="1" lang="en-US" sz="4000">
                <a:solidFill>
                  <a:schemeClr val="dk1"/>
                </a:solidFill>
                <a:latin typeface="Calibri"/>
                <a:ea typeface="Calibri"/>
                <a:cs typeface="Calibri"/>
                <a:sym typeface="Calibri"/>
              </a:rPr>
              <a:t>Kelebihan dan Kekurangan </a:t>
            </a:r>
            <a:r>
              <a:rPr lang="en-US" sz="4000">
                <a:solidFill>
                  <a:schemeClr val="dk1"/>
                </a:solidFill>
                <a:latin typeface="Calibri"/>
                <a:ea typeface="Calibri"/>
                <a:cs typeface="Calibri"/>
                <a:sym typeface="Calibri"/>
              </a:rPr>
              <a:t>Naïve Bayes Classifier</a:t>
            </a:r>
            <a:r>
              <a:rPr b="1" lang="en-US" sz="4000">
                <a:solidFill>
                  <a:schemeClr val="dk1"/>
                </a:solidFill>
                <a:latin typeface="Calibri"/>
                <a:ea typeface="Calibri"/>
                <a:cs typeface="Calibri"/>
                <a:sym typeface="Calibri"/>
              </a:rPr>
              <a:t> </a:t>
            </a:r>
            <a:endParaRPr sz="4000">
              <a:solidFill>
                <a:schemeClr val="dk1"/>
              </a:solidFill>
              <a:latin typeface="Calibri"/>
              <a:ea typeface="Calibri"/>
              <a:cs typeface="Calibri"/>
              <a:sym typeface="Calibri"/>
            </a:endParaRPr>
          </a:p>
        </p:txBody>
      </p:sp>
      <p:sp>
        <p:nvSpPr>
          <p:cNvPr id="393" name="Google Shape;393;p19"/>
          <p:cNvSpPr txBox="1"/>
          <p:nvPr/>
        </p:nvSpPr>
        <p:spPr>
          <a:xfrm>
            <a:off x="349624" y="1842247"/>
            <a:ext cx="11613776" cy="3891803"/>
          </a:xfrm>
          <a:prstGeom prst="rect">
            <a:avLst/>
          </a:prstGeom>
          <a:noFill/>
          <a:ln>
            <a:noFill/>
          </a:ln>
        </p:spPr>
        <p:txBody>
          <a:bodyPr anchorCtr="0" anchor="t" bIns="121900" lIns="121900" spcFirstLastPara="1" rIns="121900" wrap="square" tIns="121900">
            <a:normAutofit lnSpcReduction="10000"/>
          </a:bodyPr>
          <a:lstStyle/>
          <a:p>
            <a:pPr indent="-228600" lvl="0" marL="228600" marR="0" rtl="0" algn="l">
              <a:lnSpc>
                <a:spcPct val="90000"/>
              </a:lnSpc>
              <a:spcBef>
                <a:spcPts val="1000"/>
              </a:spcBef>
              <a:spcAft>
                <a:spcPts val="0"/>
              </a:spcAft>
              <a:buClr>
                <a:schemeClr val="dk1"/>
              </a:buClr>
              <a:buSzPts val="1920"/>
              <a:buFont typeface="Arial"/>
              <a:buChar char="•"/>
            </a:pPr>
            <a:r>
              <a:rPr lang="en-US" sz="3200">
                <a:solidFill>
                  <a:schemeClr val="dk1"/>
                </a:solidFill>
                <a:latin typeface="Calibri"/>
                <a:ea typeface="Calibri"/>
                <a:cs typeface="Calibri"/>
                <a:sym typeface="Calibri"/>
              </a:rPr>
              <a:t>Naïve Bayes Classifier bekerja lebih baik pada training data yang kecil </a:t>
            </a:r>
            <a:endParaRPr sz="28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1920"/>
              <a:buFont typeface="Arial"/>
              <a:buChar char="•"/>
            </a:pPr>
            <a:r>
              <a:rPr lang="en-US" sz="3200">
                <a:solidFill>
                  <a:schemeClr val="dk1"/>
                </a:solidFill>
                <a:latin typeface="Calibri"/>
                <a:ea typeface="Calibri"/>
                <a:cs typeface="Calibri"/>
                <a:sym typeface="Calibri"/>
              </a:rPr>
              <a:t>Proses pembangunan Naïve Bayes Classifier pada data numerik menjadi lebih rumit  dan memungkinkan terdapat informasi yang hilang</a:t>
            </a:r>
            <a:endParaRPr sz="28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1920"/>
              <a:buFont typeface="Arial"/>
              <a:buChar char="•"/>
            </a:pPr>
            <a:r>
              <a:rPr lang="en-US" sz="3200">
                <a:solidFill>
                  <a:schemeClr val="dk1"/>
                </a:solidFill>
                <a:latin typeface="Calibri"/>
                <a:ea typeface="Calibri"/>
                <a:cs typeface="Calibri"/>
                <a:sym typeface="Calibri"/>
              </a:rPr>
              <a:t>Pada Naïve Bayes Classifier, diasumsikan bahwa satu fitur dengan fitur yang lain saling independen, hal ini mungkin tidak selalu terjadi pada kasus nyata </a:t>
            </a:r>
            <a:endParaRPr sz="2800">
              <a:solidFill>
                <a:schemeClr val="dk1"/>
              </a:solidFill>
              <a:latin typeface="Calibri"/>
              <a:ea typeface="Calibri"/>
              <a:cs typeface="Calibri"/>
              <a:sym typeface="Calibri"/>
            </a:endParaRPr>
          </a:p>
          <a:p>
            <a:pPr indent="0" lvl="0" marL="152396" marR="0" rtl="0" algn="l">
              <a:lnSpc>
                <a:spcPct val="90000"/>
              </a:lnSpc>
              <a:spcBef>
                <a:spcPts val="1000"/>
              </a:spcBef>
              <a:spcAft>
                <a:spcPts val="0"/>
              </a:spcAft>
              <a:buClr>
                <a:schemeClr val="dk1"/>
              </a:buClr>
              <a:buSzPts val="2240"/>
              <a:buFont typeface="Arial"/>
              <a:buNone/>
            </a:pPr>
            <a:r>
              <a:t/>
            </a:r>
            <a:endParaRPr sz="3733">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
          <p:cNvSpPr txBox="1"/>
          <p:nvPr>
            <p:ph type="title"/>
          </p:nvPr>
        </p:nvSpPr>
        <p:spPr>
          <a:xfrm>
            <a:off x="446809" y="-2"/>
            <a:ext cx="10528300" cy="7573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lang="en-US">
                <a:latin typeface="Arial"/>
                <a:ea typeface="Arial"/>
                <a:cs typeface="Arial"/>
                <a:sym typeface="Arial"/>
              </a:rPr>
              <a:t>Supervised Learning</a:t>
            </a:r>
            <a:endParaRPr>
              <a:latin typeface="Arial"/>
              <a:ea typeface="Arial"/>
              <a:cs typeface="Arial"/>
              <a:sym typeface="Arial"/>
            </a:endParaRPr>
          </a:p>
        </p:txBody>
      </p:sp>
      <p:sp>
        <p:nvSpPr>
          <p:cNvPr id="187" name="Google Shape;187;p2"/>
          <p:cNvSpPr txBox="1"/>
          <p:nvPr>
            <p:ph idx="10" type="dt"/>
          </p:nvPr>
        </p:nvSpPr>
        <p:spPr>
          <a:xfrm>
            <a:off x="326738" y="655890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12/02/2025</a:t>
            </a:r>
            <a:endParaRPr/>
          </a:p>
        </p:txBody>
      </p:sp>
      <p:sp>
        <p:nvSpPr>
          <p:cNvPr id="188" name="Google Shape;188;p2"/>
          <p:cNvSpPr txBox="1"/>
          <p:nvPr>
            <p:ph idx="12" type="sldNum"/>
          </p:nvPr>
        </p:nvSpPr>
        <p:spPr>
          <a:xfrm>
            <a:off x="9103590" y="6559088"/>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9" name="Google Shape;189;p2"/>
          <p:cNvSpPr txBox="1"/>
          <p:nvPr/>
        </p:nvSpPr>
        <p:spPr>
          <a:xfrm>
            <a:off x="536328" y="1245322"/>
            <a:ext cx="10655518"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Supervised learning</a:t>
            </a:r>
            <a:r>
              <a:rPr lang="en-US" sz="2800">
                <a:solidFill>
                  <a:schemeClr val="dk1"/>
                </a:solidFill>
                <a:latin typeface="Calibri"/>
                <a:ea typeface="Calibri"/>
                <a:cs typeface="Calibri"/>
                <a:sym typeface="Calibri"/>
              </a:rPr>
              <a:t> adalah jenis pembelajaran mesin di mana model dilatih menggunakan data yang sudah dilabeli, yaitu data yang memiliki pasangan input dan output yang diketahui. Tujuannya adalah untuk membangun model yang dapat memprediksi output berdasarkan input yang diberikan.</a:t>
            </a:r>
            <a:endParaRPr/>
          </a:p>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165100" lvl="0" marL="342900" marR="0" rtl="0" algn="l">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descr="pandas (software) - Wikipedia" id="190" name="Google Shape;190;p2"/>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pandas (software) - Wikipedia" id="191" name="Google Shape;191;p2"/>
          <p:cNvSpPr/>
          <p:nvPr/>
        </p:nvSpPr>
        <p:spPr>
          <a:xfrm>
            <a:off x="6096000" y="34290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
          <p:cNvSpPr txBox="1"/>
          <p:nvPr>
            <p:ph type="title"/>
          </p:nvPr>
        </p:nvSpPr>
        <p:spPr>
          <a:xfrm>
            <a:off x="446809" y="-2"/>
            <a:ext cx="10528300" cy="7573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alibri"/>
              <a:buNone/>
            </a:pPr>
            <a:r>
              <a:rPr lang="en-US">
                <a:latin typeface="Calibri"/>
                <a:ea typeface="Calibri"/>
                <a:cs typeface="Calibri"/>
                <a:sym typeface="Calibri"/>
              </a:rPr>
              <a:t>Decision Tree Classifier</a:t>
            </a:r>
            <a:endParaRPr>
              <a:latin typeface="Arial"/>
              <a:ea typeface="Arial"/>
              <a:cs typeface="Arial"/>
              <a:sym typeface="Arial"/>
            </a:endParaRPr>
          </a:p>
        </p:txBody>
      </p:sp>
      <p:sp>
        <p:nvSpPr>
          <p:cNvPr id="197" name="Google Shape;197;p3"/>
          <p:cNvSpPr txBox="1"/>
          <p:nvPr>
            <p:ph idx="10" type="dt"/>
          </p:nvPr>
        </p:nvSpPr>
        <p:spPr>
          <a:xfrm>
            <a:off x="326738" y="655890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12/02/2025</a:t>
            </a:r>
            <a:endParaRPr/>
          </a:p>
        </p:txBody>
      </p:sp>
      <p:sp>
        <p:nvSpPr>
          <p:cNvPr id="198" name="Google Shape;198;p3"/>
          <p:cNvSpPr txBox="1"/>
          <p:nvPr>
            <p:ph idx="12" type="sldNum"/>
          </p:nvPr>
        </p:nvSpPr>
        <p:spPr>
          <a:xfrm>
            <a:off x="9103590" y="6559088"/>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9" name="Google Shape;199;p3"/>
          <p:cNvSpPr txBox="1"/>
          <p:nvPr/>
        </p:nvSpPr>
        <p:spPr>
          <a:xfrm>
            <a:off x="446809" y="878289"/>
            <a:ext cx="11360800" cy="763600"/>
          </a:xfrm>
          <a:prstGeom prst="rect">
            <a:avLst/>
          </a:prstGeom>
          <a:noFill/>
          <a:ln>
            <a:noFill/>
          </a:ln>
        </p:spPr>
        <p:txBody>
          <a:bodyPr anchorCtr="0" anchor="t" bIns="121900" lIns="121900" spcFirstLastPara="1" rIns="121900" wrap="square" tIns="121900">
            <a:normAutofit fontScale="97500" lnSpcReduction="10000"/>
          </a:bodyPr>
          <a:lstStyle/>
          <a:p>
            <a:pPr indent="0" lvl="0" marL="0" marR="0" rtl="0" algn="l">
              <a:lnSpc>
                <a:spcPct val="90000"/>
              </a:lnSpc>
              <a:spcBef>
                <a:spcPts val="0"/>
              </a:spcBef>
              <a:spcAft>
                <a:spcPts val="0"/>
              </a:spcAft>
              <a:buClr>
                <a:schemeClr val="lt1"/>
              </a:buClr>
              <a:buSzPct val="115226"/>
              <a:buFont typeface="Calibri"/>
              <a:buNone/>
            </a:pPr>
            <a:r>
              <a:t/>
            </a:r>
            <a:endParaRPr sz="4000">
              <a:solidFill>
                <a:srgbClr val="0F3570"/>
              </a:solidFill>
              <a:latin typeface="Calibri"/>
              <a:ea typeface="Calibri"/>
              <a:cs typeface="Calibri"/>
              <a:sym typeface="Calibri"/>
            </a:endParaRPr>
          </a:p>
        </p:txBody>
      </p:sp>
      <p:pic>
        <p:nvPicPr>
          <p:cNvPr id="200" name="Google Shape;200;p3"/>
          <p:cNvPicPr preferRelativeResize="0"/>
          <p:nvPr/>
        </p:nvPicPr>
        <p:blipFill rotWithShape="1">
          <a:blip r:embed="rId3">
            <a:alphaModFix/>
          </a:blip>
          <a:srcRect b="0" l="0" r="0" t="0"/>
          <a:stretch/>
        </p:blipFill>
        <p:spPr>
          <a:xfrm>
            <a:off x="706426" y="2325389"/>
            <a:ext cx="5179976" cy="3761316"/>
          </a:xfrm>
          <a:prstGeom prst="rect">
            <a:avLst/>
          </a:prstGeom>
          <a:noFill/>
          <a:ln>
            <a:noFill/>
          </a:ln>
        </p:spPr>
      </p:pic>
      <p:sp>
        <p:nvSpPr>
          <p:cNvPr id="201" name="Google Shape;201;p3"/>
          <p:cNvSpPr txBox="1"/>
          <p:nvPr/>
        </p:nvSpPr>
        <p:spPr>
          <a:xfrm>
            <a:off x="6037563" y="2427486"/>
            <a:ext cx="6021857" cy="3485257"/>
          </a:xfrm>
          <a:prstGeom prst="rect">
            <a:avLst/>
          </a:prstGeom>
          <a:noFill/>
          <a:ln>
            <a:noFill/>
          </a:ln>
        </p:spPr>
        <p:txBody>
          <a:bodyPr anchorCtr="0" anchor="t" bIns="121900" lIns="121900" spcFirstLastPara="1" rIns="121900" wrap="square" tIns="121900">
            <a:normAutofit fontScale="77500" lnSpcReduction="20000"/>
          </a:bodyPr>
          <a:lstStyle/>
          <a:p>
            <a:pPr indent="-228602" lvl="0" marL="228600" marR="0" rtl="0" algn="l">
              <a:lnSpc>
                <a:spcPct val="90000"/>
              </a:lnSpc>
              <a:spcBef>
                <a:spcPts val="1000"/>
              </a:spcBef>
              <a:spcAft>
                <a:spcPts val="0"/>
              </a:spcAft>
              <a:buClr>
                <a:srgbClr val="0F3570"/>
              </a:buClr>
              <a:buSzPct val="59998"/>
              <a:buFont typeface="Arial"/>
              <a:buChar char="•"/>
            </a:pPr>
            <a:r>
              <a:rPr lang="en-US" sz="3733">
                <a:solidFill>
                  <a:srgbClr val="0F3570"/>
                </a:solidFill>
                <a:latin typeface="Calibri"/>
                <a:ea typeface="Calibri"/>
                <a:cs typeface="Calibri"/>
                <a:sym typeface="Calibri"/>
              </a:rPr>
              <a:t>Membangun </a:t>
            </a:r>
            <a:r>
              <a:rPr i="1" lang="en-US" sz="3733">
                <a:solidFill>
                  <a:srgbClr val="0F3570"/>
                </a:solidFill>
                <a:latin typeface="Calibri"/>
                <a:ea typeface="Calibri"/>
                <a:cs typeface="Calibri"/>
                <a:sym typeface="Calibri"/>
              </a:rPr>
              <a:t>decision tree</a:t>
            </a:r>
            <a:r>
              <a:rPr lang="en-US" sz="3733">
                <a:solidFill>
                  <a:srgbClr val="0F3570"/>
                </a:solidFill>
                <a:latin typeface="Calibri"/>
                <a:ea typeface="Calibri"/>
                <a:cs typeface="Calibri"/>
                <a:sym typeface="Calibri"/>
              </a:rPr>
              <a:t> (pohon keputusan) dari data lati</a:t>
            </a:r>
            <a:r>
              <a:rPr i="1" lang="en-US" sz="3733">
                <a:solidFill>
                  <a:srgbClr val="0F3570"/>
                </a:solidFill>
                <a:latin typeface="Calibri"/>
                <a:ea typeface="Calibri"/>
                <a:cs typeface="Calibri"/>
                <a:sym typeface="Calibri"/>
              </a:rPr>
              <a:t>h</a:t>
            </a:r>
            <a:endParaRPr sz="2800">
              <a:solidFill>
                <a:schemeClr val="dk1"/>
              </a:solidFill>
              <a:latin typeface="Calibri"/>
              <a:ea typeface="Calibri"/>
              <a:cs typeface="Calibri"/>
              <a:sym typeface="Calibri"/>
            </a:endParaRPr>
          </a:p>
          <a:p>
            <a:pPr indent="-228602" lvl="0" marL="228600" marR="0" rtl="0" algn="l">
              <a:lnSpc>
                <a:spcPct val="90000"/>
              </a:lnSpc>
              <a:spcBef>
                <a:spcPts val="1000"/>
              </a:spcBef>
              <a:spcAft>
                <a:spcPts val="0"/>
              </a:spcAft>
              <a:buClr>
                <a:srgbClr val="0F3570"/>
              </a:buClr>
              <a:buSzPct val="59998"/>
              <a:buFont typeface="Arial"/>
              <a:buChar char="•"/>
            </a:pPr>
            <a:r>
              <a:rPr i="1" lang="en-US" sz="3733">
                <a:solidFill>
                  <a:srgbClr val="0F3570"/>
                </a:solidFill>
                <a:latin typeface="Calibri"/>
                <a:ea typeface="Calibri"/>
                <a:cs typeface="Calibri"/>
                <a:sym typeface="Calibri"/>
              </a:rPr>
              <a:t>Output</a:t>
            </a:r>
            <a:r>
              <a:rPr lang="en-US" sz="3733">
                <a:solidFill>
                  <a:srgbClr val="0F3570"/>
                </a:solidFill>
                <a:latin typeface="Calibri"/>
                <a:ea typeface="Calibri"/>
                <a:cs typeface="Calibri"/>
                <a:sym typeface="Calibri"/>
              </a:rPr>
              <a:t> dari pohon keputusan =&gt; </a:t>
            </a:r>
            <a:r>
              <a:rPr i="1" lang="en-US" sz="3733">
                <a:solidFill>
                  <a:srgbClr val="0F3570"/>
                </a:solidFill>
                <a:latin typeface="Calibri"/>
                <a:ea typeface="Calibri"/>
                <a:cs typeface="Calibri"/>
                <a:sym typeface="Calibri"/>
              </a:rPr>
              <a:t>rule</a:t>
            </a:r>
            <a:r>
              <a:rPr lang="en-US" sz="3733">
                <a:solidFill>
                  <a:srgbClr val="0F3570"/>
                </a:solidFill>
                <a:latin typeface="Calibri"/>
                <a:ea typeface="Calibri"/>
                <a:cs typeface="Calibri"/>
                <a:sym typeface="Calibri"/>
              </a:rPr>
              <a:t>. </a:t>
            </a:r>
            <a:r>
              <a:rPr i="1" lang="en-US" sz="3733">
                <a:solidFill>
                  <a:srgbClr val="0F3570"/>
                </a:solidFill>
                <a:latin typeface="Calibri"/>
                <a:ea typeface="Calibri"/>
                <a:cs typeface="Calibri"/>
                <a:sym typeface="Calibri"/>
              </a:rPr>
              <a:t>Rule</a:t>
            </a:r>
            <a:r>
              <a:rPr lang="en-US" sz="3733">
                <a:solidFill>
                  <a:srgbClr val="0F3570"/>
                </a:solidFill>
                <a:latin typeface="Calibri"/>
                <a:ea typeface="Calibri"/>
                <a:cs typeface="Calibri"/>
                <a:sym typeface="Calibri"/>
              </a:rPr>
              <a:t> tersebut digunakan untuk klasifikasi</a:t>
            </a:r>
            <a:endParaRPr sz="2800">
              <a:solidFill>
                <a:schemeClr val="dk1"/>
              </a:solidFill>
              <a:latin typeface="Calibri"/>
              <a:ea typeface="Calibri"/>
              <a:cs typeface="Calibri"/>
              <a:sym typeface="Calibri"/>
            </a:endParaRPr>
          </a:p>
          <a:p>
            <a:pPr indent="-228602" lvl="0" marL="228600" marR="0" rtl="0" algn="l">
              <a:lnSpc>
                <a:spcPct val="90000"/>
              </a:lnSpc>
              <a:spcBef>
                <a:spcPts val="1000"/>
              </a:spcBef>
              <a:spcAft>
                <a:spcPts val="0"/>
              </a:spcAft>
              <a:buClr>
                <a:srgbClr val="0F3570"/>
              </a:buClr>
              <a:buSzPct val="59998"/>
              <a:buFont typeface="Arial"/>
              <a:buChar char="•"/>
            </a:pPr>
            <a:r>
              <a:rPr lang="en-US" sz="3733">
                <a:solidFill>
                  <a:srgbClr val="0F3570"/>
                </a:solidFill>
                <a:latin typeface="Calibri"/>
                <a:ea typeface="Calibri"/>
                <a:cs typeface="Calibri"/>
                <a:sym typeface="Calibri"/>
              </a:rPr>
              <a:t>Pohon keputusan, terdiri dari  : </a:t>
            </a:r>
            <a:endParaRPr sz="2800">
              <a:solidFill>
                <a:schemeClr val="dk1"/>
              </a:solidFill>
              <a:latin typeface="Calibri"/>
              <a:ea typeface="Calibri"/>
              <a:cs typeface="Calibri"/>
              <a:sym typeface="Calibri"/>
            </a:endParaRPr>
          </a:p>
          <a:p>
            <a:pPr indent="-228635" lvl="1" marL="685800" marR="0" rtl="0" algn="l">
              <a:lnSpc>
                <a:spcPct val="90000"/>
              </a:lnSpc>
              <a:spcBef>
                <a:spcPts val="500"/>
              </a:spcBef>
              <a:spcAft>
                <a:spcPts val="0"/>
              </a:spcAft>
              <a:buClr>
                <a:srgbClr val="0F3570"/>
              </a:buClr>
              <a:buSzPct val="60000"/>
              <a:buFont typeface="Arial"/>
              <a:buChar char="•"/>
            </a:pPr>
            <a:r>
              <a:rPr b="0" i="0" lang="en-US" sz="2667" u="none" cap="none" strike="noStrike">
                <a:solidFill>
                  <a:srgbClr val="0F3570"/>
                </a:solidFill>
                <a:latin typeface="Calibri"/>
                <a:ea typeface="Calibri"/>
                <a:cs typeface="Calibri"/>
                <a:sym typeface="Calibri"/>
              </a:rPr>
              <a:t>Root Node</a:t>
            </a:r>
            <a:endParaRPr b="0" i="0" sz="2400" u="none" cap="none" strike="noStrike">
              <a:solidFill>
                <a:schemeClr val="dk1"/>
              </a:solidFill>
              <a:latin typeface="Calibri"/>
              <a:ea typeface="Calibri"/>
              <a:cs typeface="Calibri"/>
              <a:sym typeface="Calibri"/>
            </a:endParaRPr>
          </a:p>
          <a:p>
            <a:pPr indent="-228635" lvl="1" marL="685800" marR="0" rtl="0" algn="l">
              <a:lnSpc>
                <a:spcPct val="90000"/>
              </a:lnSpc>
              <a:spcBef>
                <a:spcPts val="500"/>
              </a:spcBef>
              <a:spcAft>
                <a:spcPts val="0"/>
              </a:spcAft>
              <a:buClr>
                <a:srgbClr val="0F3570"/>
              </a:buClr>
              <a:buSzPct val="60000"/>
              <a:buFont typeface="Arial"/>
              <a:buChar char="•"/>
            </a:pPr>
            <a:r>
              <a:rPr b="0" i="0" lang="en-US" sz="2667" u="none" cap="none" strike="noStrike">
                <a:solidFill>
                  <a:srgbClr val="0F3570"/>
                </a:solidFill>
                <a:latin typeface="Calibri"/>
                <a:ea typeface="Calibri"/>
                <a:cs typeface="Calibri"/>
                <a:sym typeface="Calibri"/>
              </a:rPr>
              <a:t>Internal Node</a:t>
            </a:r>
            <a:endParaRPr b="0" i="0" sz="2400" u="none" cap="none" strike="noStrike">
              <a:solidFill>
                <a:schemeClr val="dk1"/>
              </a:solidFill>
              <a:latin typeface="Calibri"/>
              <a:ea typeface="Calibri"/>
              <a:cs typeface="Calibri"/>
              <a:sym typeface="Calibri"/>
            </a:endParaRPr>
          </a:p>
          <a:p>
            <a:pPr indent="-228635" lvl="1" marL="685800" marR="0" rtl="0" algn="l">
              <a:lnSpc>
                <a:spcPct val="90000"/>
              </a:lnSpc>
              <a:spcBef>
                <a:spcPts val="500"/>
              </a:spcBef>
              <a:spcAft>
                <a:spcPts val="0"/>
              </a:spcAft>
              <a:buClr>
                <a:srgbClr val="0F3570"/>
              </a:buClr>
              <a:buSzPct val="60000"/>
              <a:buFont typeface="Arial"/>
              <a:buChar char="•"/>
            </a:pPr>
            <a:r>
              <a:rPr b="0" i="0" lang="en-US" sz="2667" u="none" cap="none" strike="noStrike">
                <a:solidFill>
                  <a:srgbClr val="0F3570"/>
                </a:solidFill>
                <a:latin typeface="Calibri"/>
                <a:ea typeface="Calibri"/>
                <a:cs typeface="Calibri"/>
                <a:sym typeface="Calibri"/>
              </a:rPr>
              <a:t>Leaf Node</a:t>
            </a:r>
            <a:endParaRPr b="0" i="0" sz="2400" u="none" cap="none" strike="noStrike">
              <a:solidFill>
                <a:schemeClr val="dk1"/>
              </a:solidFill>
              <a:latin typeface="Calibri"/>
              <a:ea typeface="Calibri"/>
              <a:cs typeface="Calibri"/>
              <a:sym typeface="Calibri"/>
            </a:endParaRPr>
          </a:p>
          <a:p>
            <a:pPr indent="-352205" lvl="1" marL="685800" marR="0" rtl="0" algn="l">
              <a:lnSpc>
                <a:spcPct val="90000"/>
              </a:lnSpc>
              <a:spcBef>
                <a:spcPts val="500"/>
              </a:spcBef>
              <a:spcAft>
                <a:spcPts val="0"/>
              </a:spcAft>
              <a:buClr>
                <a:schemeClr val="dk1"/>
              </a:buClr>
              <a:buSzPct val="60000"/>
              <a:buFont typeface="Arial"/>
              <a:buNone/>
            </a:pPr>
            <a:r>
              <a:t/>
            </a:r>
            <a:endParaRPr b="0" i="0" sz="2667" u="none" cap="none" strike="noStrike">
              <a:solidFill>
                <a:srgbClr val="0F3570"/>
              </a:solidFill>
              <a:latin typeface="Calibri"/>
              <a:ea typeface="Calibri"/>
              <a:cs typeface="Calibri"/>
              <a:sym typeface="Calibri"/>
            </a:endParaRPr>
          </a:p>
          <a:p>
            <a:pPr indent="-352205" lvl="1" marL="685800" marR="0" rtl="0" algn="l">
              <a:lnSpc>
                <a:spcPct val="90000"/>
              </a:lnSpc>
              <a:spcBef>
                <a:spcPts val="500"/>
              </a:spcBef>
              <a:spcAft>
                <a:spcPts val="0"/>
              </a:spcAft>
              <a:buClr>
                <a:schemeClr val="dk1"/>
              </a:buClr>
              <a:buSzPct val="60000"/>
              <a:buFont typeface="Arial"/>
              <a:buNone/>
            </a:pPr>
            <a:r>
              <a:t/>
            </a:r>
            <a:endParaRPr b="0" i="0" sz="2667" u="none" cap="none" strike="noStrike">
              <a:solidFill>
                <a:srgbClr val="0F3570"/>
              </a:solidFill>
              <a:latin typeface="Calibri"/>
              <a:ea typeface="Calibri"/>
              <a:cs typeface="Calibri"/>
              <a:sym typeface="Calibri"/>
            </a:endParaRPr>
          </a:p>
        </p:txBody>
      </p:sp>
      <p:sp>
        <p:nvSpPr>
          <p:cNvPr id="202" name="Google Shape;202;p3"/>
          <p:cNvSpPr txBox="1"/>
          <p:nvPr/>
        </p:nvSpPr>
        <p:spPr>
          <a:xfrm>
            <a:off x="3951277" y="2147590"/>
            <a:ext cx="1479465" cy="410379"/>
          </a:xfrm>
          <a:prstGeom prst="rect">
            <a:avLst/>
          </a:prstGeom>
          <a:noFill/>
          <a:ln>
            <a:noFill/>
          </a:ln>
        </p:spPr>
        <p:txBody>
          <a:bodyPr anchorCtr="0" anchor="t" bIns="60925" lIns="121900" spcFirstLastPara="1" rIns="121900" wrap="square" tIns="60925">
            <a:spAutoFit/>
          </a:bodyPr>
          <a:lstStyle/>
          <a:p>
            <a:pPr indent="0" lvl="0" marL="0" marR="0" rtl="0" algn="l">
              <a:spcBef>
                <a:spcPts val="0"/>
              </a:spcBef>
              <a:spcAft>
                <a:spcPts val="0"/>
              </a:spcAft>
              <a:buNone/>
            </a:pPr>
            <a:r>
              <a:rPr lang="en-US" sz="1867">
                <a:solidFill>
                  <a:srgbClr val="0070C0"/>
                </a:solidFill>
                <a:latin typeface="Calibri"/>
                <a:ea typeface="Calibri"/>
                <a:cs typeface="Calibri"/>
                <a:sym typeface="Calibri"/>
              </a:rPr>
              <a:t>Root node</a:t>
            </a:r>
            <a:r>
              <a:rPr lang="en-US" sz="1867">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203" name="Google Shape;203;p3"/>
          <p:cNvSpPr txBox="1"/>
          <p:nvPr/>
        </p:nvSpPr>
        <p:spPr>
          <a:xfrm>
            <a:off x="1191142" y="3045056"/>
            <a:ext cx="1770144" cy="410379"/>
          </a:xfrm>
          <a:prstGeom prst="rect">
            <a:avLst/>
          </a:prstGeom>
          <a:noFill/>
          <a:ln>
            <a:noFill/>
          </a:ln>
        </p:spPr>
        <p:txBody>
          <a:bodyPr anchorCtr="0" anchor="t" bIns="60925" lIns="121900" spcFirstLastPara="1" rIns="121900" wrap="square" tIns="60925">
            <a:spAutoFit/>
          </a:bodyPr>
          <a:lstStyle/>
          <a:p>
            <a:pPr indent="0" lvl="0" marL="0" marR="0" rtl="0" algn="l">
              <a:spcBef>
                <a:spcPts val="0"/>
              </a:spcBef>
              <a:spcAft>
                <a:spcPts val="0"/>
              </a:spcAft>
              <a:buNone/>
            </a:pPr>
            <a:r>
              <a:rPr lang="en-US" sz="1867">
                <a:solidFill>
                  <a:srgbClr val="0070C0"/>
                </a:solidFill>
                <a:latin typeface="Calibri"/>
                <a:ea typeface="Calibri"/>
                <a:cs typeface="Calibri"/>
                <a:sym typeface="Calibri"/>
              </a:rPr>
              <a:t>Internal node</a:t>
            </a:r>
            <a:r>
              <a:rPr lang="en-US" sz="1867">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204" name="Google Shape;204;p3"/>
          <p:cNvSpPr txBox="1"/>
          <p:nvPr/>
        </p:nvSpPr>
        <p:spPr>
          <a:xfrm>
            <a:off x="649276" y="5415723"/>
            <a:ext cx="1438856" cy="410379"/>
          </a:xfrm>
          <a:prstGeom prst="rect">
            <a:avLst/>
          </a:prstGeom>
          <a:noFill/>
          <a:ln>
            <a:noFill/>
          </a:ln>
        </p:spPr>
        <p:txBody>
          <a:bodyPr anchorCtr="0" anchor="t" bIns="60925" lIns="121900" spcFirstLastPara="1" rIns="121900" wrap="square" tIns="60925">
            <a:spAutoFit/>
          </a:bodyPr>
          <a:lstStyle/>
          <a:p>
            <a:pPr indent="0" lvl="0" marL="0" marR="0" rtl="0" algn="l">
              <a:spcBef>
                <a:spcPts val="0"/>
              </a:spcBef>
              <a:spcAft>
                <a:spcPts val="0"/>
              </a:spcAft>
              <a:buNone/>
            </a:pPr>
            <a:r>
              <a:rPr lang="en-US" sz="1867">
                <a:solidFill>
                  <a:srgbClr val="0070C0"/>
                </a:solidFill>
                <a:latin typeface="Calibri"/>
                <a:ea typeface="Calibri"/>
                <a:cs typeface="Calibri"/>
                <a:sym typeface="Calibri"/>
              </a:rPr>
              <a:t>Leaf node</a:t>
            </a:r>
            <a:r>
              <a:rPr lang="en-US" sz="1867">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205" name="Google Shape;205;p3"/>
          <p:cNvSpPr txBox="1"/>
          <p:nvPr/>
        </p:nvSpPr>
        <p:spPr>
          <a:xfrm>
            <a:off x="3045342" y="5432656"/>
            <a:ext cx="1438856" cy="410379"/>
          </a:xfrm>
          <a:prstGeom prst="rect">
            <a:avLst/>
          </a:prstGeom>
          <a:noFill/>
          <a:ln>
            <a:noFill/>
          </a:ln>
        </p:spPr>
        <p:txBody>
          <a:bodyPr anchorCtr="0" anchor="t" bIns="60925" lIns="121900" spcFirstLastPara="1" rIns="121900" wrap="square" tIns="60925">
            <a:spAutoFit/>
          </a:bodyPr>
          <a:lstStyle/>
          <a:p>
            <a:pPr indent="0" lvl="0" marL="0" marR="0" rtl="0" algn="l">
              <a:spcBef>
                <a:spcPts val="0"/>
              </a:spcBef>
              <a:spcAft>
                <a:spcPts val="0"/>
              </a:spcAft>
              <a:buNone/>
            </a:pPr>
            <a:r>
              <a:rPr lang="en-US" sz="1867">
                <a:solidFill>
                  <a:srgbClr val="0070C0"/>
                </a:solidFill>
                <a:latin typeface="Calibri"/>
                <a:ea typeface="Calibri"/>
                <a:cs typeface="Calibri"/>
                <a:sym typeface="Calibri"/>
              </a:rPr>
              <a:t>Leaf node</a:t>
            </a:r>
            <a:r>
              <a:rPr lang="en-US" sz="1867">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206" name="Google Shape;206;p3"/>
          <p:cNvSpPr txBox="1"/>
          <p:nvPr/>
        </p:nvSpPr>
        <p:spPr>
          <a:xfrm>
            <a:off x="4560876" y="4450523"/>
            <a:ext cx="1438856" cy="410379"/>
          </a:xfrm>
          <a:prstGeom prst="rect">
            <a:avLst/>
          </a:prstGeom>
          <a:noFill/>
          <a:ln>
            <a:noFill/>
          </a:ln>
        </p:spPr>
        <p:txBody>
          <a:bodyPr anchorCtr="0" anchor="t" bIns="60925" lIns="121900" spcFirstLastPara="1" rIns="121900" wrap="square" tIns="60925">
            <a:spAutoFit/>
          </a:bodyPr>
          <a:lstStyle/>
          <a:p>
            <a:pPr indent="0" lvl="0" marL="0" marR="0" rtl="0" algn="l">
              <a:spcBef>
                <a:spcPts val="0"/>
              </a:spcBef>
              <a:spcAft>
                <a:spcPts val="0"/>
              </a:spcAft>
              <a:buNone/>
            </a:pPr>
            <a:r>
              <a:rPr lang="en-US" sz="1867">
                <a:solidFill>
                  <a:srgbClr val="0070C0"/>
                </a:solidFill>
                <a:latin typeface="Calibri"/>
                <a:ea typeface="Calibri"/>
                <a:cs typeface="Calibri"/>
                <a:sym typeface="Calibri"/>
              </a:rPr>
              <a:t>Leaf node</a:t>
            </a:r>
            <a:r>
              <a:rPr lang="en-US" sz="1867">
                <a:solidFill>
                  <a:srgbClr val="000000"/>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
          <p:cNvSpPr txBox="1"/>
          <p:nvPr>
            <p:ph type="title"/>
          </p:nvPr>
        </p:nvSpPr>
        <p:spPr>
          <a:xfrm>
            <a:off x="446809" y="-2"/>
            <a:ext cx="10528300" cy="7573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alibri"/>
              <a:buNone/>
            </a:pPr>
            <a:r>
              <a:t/>
            </a:r>
            <a:endParaRPr>
              <a:latin typeface="Arial"/>
              <a:ea typeface="Arial"/>
              <a:cs typeface="Arial"/>
              <a:sym typeface="Arial"/>
            </a:endParaRPr>
          </a:p>
        </p:txBody>
      </p:sp>
      <p:sp>
        <p:nvSpPr>
          <p:cNvPr id="212" name="Google Shape;212;p4"/>
          <p:cNvSpPr txBox="1"/>
          <p:nvPr>
            <p:ph idx="10" type="dt"/>
          </p:nvPr>
        </p:nvSpPr>
        <p:spPr>
          <a:xfrm>
            <a:off x="326738" y="655890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12/02/2025</a:t>
            </a:r>
            <a:endParaRPr/>
          </a:p>
        </p:txBody>
      </p:sp>
      <p:sp>
        <p:nvSpPr>
          <p:cNvPr id="213" name="Google Shape;213;p4"/>
          <p:cNvSpPr txBox="1"/>
          <p:nvPr>
            <p:ph idx="12" type="sldNum"/>
          </p:nvPr>
        </p:nvSpPr>
        <p:spPr>
          <a:xfrm>
            <a:off x="9103590" y="6559088"/>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4" name="Google Shape;214;p4"/>
          <p:cNvSpPr txBox="1"/>
          <p:nvPr/>
        </p:nvSpPr>
        <p:spPr>
          <a:xfrm>
            <a:off x="446809" y="878289"/>
            <a:ext cx="11360800" cy="763600"/>
          </a:xfrm>
          <a:prstGeom prst="rect">
            <a:avLst/>
          </a:prstGeom>
          <a:noFill/>
          <a:ln>
            <a:noFill/>
          </a:ln>
        </p:spPr>
        <p:txBody>
          <a:bodyPr anchorCtr="0" anchor="t" bIns="121900" lIns="121900" spcFirstLastPara="1" rIns="121900" wrap="square" tIns="121900">
            <a:normAutofit fontScale="97500" lnSpcReduction="10000"/>
          </a:bodyPr>
          <a:lstStyle/>
          <a:p>
            <a:pPr indent="0" lvl="0" marL="0" marR="0" rtl="0" algn="l">
              <a:lnSpc>
                <a:spcPct val="90000"/>
              </a:lnSpc>
              <a:spcBef>
                <a:spcPts val="0"/>
              </a:spcBef>
              <a:spcAft>
                <a:spcPts val="0"/>
              </a:spcAft>
              <a:buClr>
                <a:srgbClr val="0F3570"/>
              </a:buClr>
              <a:buSzPct val="115226"/>
              <a:buFont typeface="Calibri"/>
              <a:buNone/>
            </a:pPr>
            <a:r>
              <a:rPr lang="en-US" sz="4000">
                <a:solidFill>
                  <a:srgbClr val="0F3570"/>
                </a:solidFill>
                <a:latin typeface="Calibri"/>
                <a:ea typeface="Calibri"/>
                <a:cs typeface="Calibri"/>
                <a:sym typeface="Calibri"/>
              </a:rPr>
              <a:t>Decision Tree Classifier</a:t>
            </a:r>
            <a:endParaRPr/>
          </a:p>
        </p:txBody>
      </p:sp>
      <p:sp>
        <p:nvSpPr>
          <p:cNvPr id="215" name="Google Shape;215;p4"/>
          <p:cNvSpPr txBox="1"/>
          <p:nvPr/>
        </p:nvSpPr>
        <p:spPr>
          <a:xfrm>
            <a:off x="6006354" y="2684430"/>
            <a:ext cx="6021857" cy="3485257"/>
          </a:xfrm>
          <a:prstGeom prst="rect">
            <a:avLst/>
          </a:prstGeom>
          <a:noFill/>
          <a:ln>
            <a:noFill/>
          </a:ln>
        </p:spPr>
        <p:txBody>
          <a:bodyPr anchorCtr="0" anchor="t" bIns="121900" lIns="121900" spcFirstLastPara="1" rIns="121900" wrap="square" tIns="121900">
            <a:normAutofit fontScale="85000" lnSpcReduction="20000"/>
          </a:bodyPr>
          <a:lstStyle/>
          <a:p>
            <a:pPr indent="-228601" lvl="0" marL="228600" marR="0" rtl="0" algn="l">
              <a:lnSpc>
                <a:spcPct val="90000"/>
              </a:lnSpc>
              <a:spcBef>
                <a:spcPts val="1000"/>
              </a:spcBef>
              <a:spcAft>
                <a:spcPts val="0"/>
              </a:spcAft>
              <a:buClr>
                <a:srgbClr val="0F3570"/>
              </a:buClr>
              <a:buSzPct val="59998"/>
              <a:buFont typeface="Arial"/>
              <a:buChar char="•"/>
            </a:pPr>
            <a:r>
              <a:rPr lang="en-US" sz="3733">
                <a:solidFill>
                  <a:srgbClr val="0F3570"/>
                </a:solidFill>
                <a:latin typeface="Overlock"/>
                <a:ea typeface="Overlock"/>
                <a:cs typeface="Overlock"/>
                <a:sym typeface="Overlock"/>
              </a:rPr>
              <a:t>Menghitung Gini Index (GI) untuk setiap atribut</a:t>
            </a:r>
            <a:endParaRPr sz="2800">
              <a:solidFill>
                <a:schemeClr val="dk1"/>
              </a:solidFill>
              <a:latin typeface="Calibri"/>
              <a:ea typeface="Calibri"/>
              <a:cs typeface="Calibri"/>
              <a:sym typeface="Calibri"/>
            </a:endParaRPr>
          </a:p>
          <a:p>
            <a:pPr indent="-228601" lvl="0" marL="228600" marR="0" rtl="0" algn="l">
              <a:lnSpc>
                <a:spcPct val="90000"/>
              </a:lnSpc>
              <a:spcBef>
                <a:spcPts val="1000"/>
              </a:spcBef>
              <a:spcAft>
                <a:spcPts val="0"/>
              </a:spcAft>
              <a:buClr>
                <a:srgbClr val="0F3570"/>
              </a:buClr>
              <a:buSzPct val="59998"/>
              <a:buFont typeface="Arial"/>
              <a:buChar char="•"/>
            </a:pPr>
            <a:r>
              <a:rPr lang="en-US" sz="3733">
                <a:solidFill>
                  <a:srgbClr val="0F3570"/>
                </a:solidFill>
                <a:latin typeface="Overlock"/>
                <a:ea typeface="Overlock"/>
                <a:cs typeface="Overlock"/>
                <a:sym typeface="Overlock"/>
              </a:rPr>
              <a:t>Menentukan root berdasarkan nilai GI. Root adalah atribut dengan nilai GI terkecil.</a:t>
            </a:r>
            <a:endParaRPr sz="2800">
              <a:solidFill>
                <a:schemeClr val="dk1"/>
              </a:solidFill>
              <a:latin typeface="Calibri"/>
              <a:ea typeface="Calibri"/>
              <a:cs typeface="Calibri"/>
              <a:sym typeface="Calibri"/>
            </a:endParaRPr>
          </a:p>
          <a:p>
            <a:pPr indent="-228601" lvl="0" marL="228600" marR="0" rtl="0" algn="l">
              <a:lnSpc>
                <a:spcPct val="90000"/>
              </a:lnSpc>
              <a:spcBef>
                <a:spcPts val="1000"/>
              </a:spcBef>
              <a:spcAft>
                <a:spcPts val="0"/>
              </a:spcAft>
              <a:buClr>
                <a:srgbClr val="0F3570"/>
              </a:buClr>
              <a:buSzPct val="59998"/>
              <a:buFont typeface="Arial"/>
              <a:buChar char="•"/>
            </a:pPr>
            <a:r>
              <a:rPr lang="en-US" sz="3733">
                <a:solidFill>
                  <a:srgbClr val="0F3570"/>
                </a:solidFill>
                <a:latin typeface="Overlock"/>
                <a:ea typeface="Overlock"/>
                <a:cs typeface="Overlock"/>
                <a:sym typeface="Overlock"/>
              </a:rPr>
              <a:t>Ulangi langkah 1 dan 2 untuk level berikutnya pada tree hingga nilai GI = 0.  </a:t>
            </a:r>
            <a:endParaRPr sz="2667">
              <a:solidFill>
                <a:srgbClr val="0F3570"/>
              </a:solidFill>
              <a:latin typeface="Overlock"/>
              <a:ea typeface="Overlock"/>
              <a:cs typeface="Overlock"/>
              <a:sym typeface="Overlock"/>
            </a:endParaRPr>
          </a:p>
          <a:p>
            <a:pPr indent="-352205" lvl="1" marL="685800" marR="0" rtl="0" algn="l">
              <a:lnSpc>
                <a:spcPct val="90000"/>
              </a:lnSpc>
              <a:spcBef>
                <a:spcPts val="500"/>
              </a:spcBef>
              <a:spcAft>
                <a:spcPts val="0"/>
              </a:spcAft>
              <a:buClr>
                <a:schemeClr val="dk1"/>
              </a:buClr>
              <a:buSzPct val="60000"/>
              <a:buFont typeface="Arial"/>
              <a:buNone/>
            </a:pPr>
            <a:r>
              <a:t/>
            </a:r>
            <a:endParaRPr b="0" i="0" sz="2667" u="none" cap="none" strike="noStrike">
              <a:solidFill>
                <a:srgbClr val="0F3570"/>
              </a:solidFill>
              <a:latin typeface="Overlock"/>
              <a:ea typeface="Overlock"/>
              <a:cs typeface="Overlock"/>
              <a:sym typeface="Overlock"/>
            </a:endParaRPr>
          </a:p>
        </p:txBody>
      </p:sp>
      <p:pic>
        <p:nvPicPr>
          <p:cNvPr id="216" name="Google Shape;216;p4"/>
          <p:cNvPicPr preferRelativeResize="0"/>
          <p:nvPr/>
        </p:nvPicPr>
        <p:blipFill rotWithShape="1">
          <a:blip r:embed="rId3">
            <a:alphaModFix/>
          </a:blip>
          <a:srcRect b="0" l="0" r="0" t="0"/>
          <a:stretch/>
        </p:blipFill>
        <p:spPr>
          <a:xfrm>
            <a:off x="379838" y="1684866"/>
            <a:ext cx="5220863" cy="3686937"/>
          </a:xfrm>
          <a:prstGeom prst="rect">
            <a:avLst/>
          </a:prstGeom>
          <a:noFill/>
          <a:ln>
            <a:noFill/>
          </a:ln>
        </p:spPr>
      </p:pic>
      <p:pic>
        <p:nvPicPr>
          <p:cNvPr id="217" name="Google Shape;217;p4"/>
          <p:cNvPicPr preferRelativeResize="0"/>
          <p:nvPr/>
        </p:nvPicPr>
        <p:blipFill rotWithShape="1">
          <a:blip r:embed="rId4">
            <a:alphaModFix/>
          </a:blip>
          <a:srcRect b="0" l="0" r="0" t="0"/>
          <a:stretch/>
        </p:blipFill>
        <p:spPr>
          <a:xfrm>
            <a:off x="7559040" y="1724877"/>
            <a:ext cx="2661920" cy="911616"/>
          </a:xfrm>
          <a:prstGeom prst="rect">
            <a:avLst/>
          </a:prstGeom>
          <a:noFill/>
          <a:ln>
            <a:noFill/>
          </a:ln>
        </p:spPr>
      </p:pic>
      <p:sp>
        <p:nvSpPr>
          <p:cNvPr id="218" name="Google Shape;218;p4"/>
          <p:cNvSpPr txBox="1"/>
          <p:nvPr/>
        </p:nvSpPr>
        <p:spPr>
          <a:xfrm>
            <a:off x="415601" y="5371803"/>
            <a:ext cx="5093751" cy="1161101"/>
          </a:xfrm>
          <a:prstGeom prst="rect">
            <a:avLst/>
          </a:prstGeom>
          <a:noFill/>
          <a:ln>
            <a:noFill/>
          </a:ln>
        </p:spPr>
        <p:txBody>
          <a:bodyPr anchorCtr="0" anchor="t" bIns="121900" lIns="121900" spcFirstLastPara="1" rIns="121900" wrap="square" tIns="121900">
            <a:normAutofit fontScale="62500" lnSpcReduction="20000"/>
          </a:bodyPr>
          <a:lstStyle/>
          <a:p>
            <a:pPr indent="-457189" lvl="0" marL="609585" marR="0" rtl="0" algn="l">
              <a:lnSpc>
                <a:spcPct val="115000"/>
              </a:lnSpc>
              <a:spcBef>
                <a:spcPts val="0"/>
              </a:spcBef>
              <a:spcAft>
                <a:spcPts val="0"/>
              </a:spcAft>
              <a:buClr>
                <a:schemeClr val="dk2"/>
              </a:buClr>
              <a:buSzPct val="59999"/>
              <a:buFont typeface="Arial"/>
              <a:buChar char="●"/>
            </a:pPr>
            <a:r>
              <a:rPr lang="en-US" sz="3200">
                <a:solidFill>
                  <a:srgbClr val="0F3570"/>
                </a:solidFill>
                <a:latin typeface="Overlock"/>
                <a:ea typeface="Overlock"/>
                <a:cs typeface="Overlock"/>
                <a:sym typeface="Overlock"/>
              </a:rPr>
              <a:t>Data latih terdiri dari 7 data. Data terdiri dari 3 atribut. </a:t>
            </a:r>
            <a:endParaRPr sz="2400">
              <a:solidFill>
                <a:schemeClr val="dk1"/>
              </a:solidFill>
              <a:latin typeface="Calibri"/>
              <a:ea typeface="Calibri"/>
              <a:cs typeface="Calibri"/>
              <a:sym typeface="Calibri"/>
            </a:endParaRPr>
          </a:p>
          <a:p>
            <a:pPr indent="-457189" lvl="0" marL="609585" marR="0" rtl="0" algn="l">
              <a:lnSpc>
                <a:spcPct val="115000"/>
              </a:lnSpc>
              <a:spcBef>
                <a:spcPts val="0"/>
              </a:spcBef>
              <a:spcAft>
                <a:spcPts val="0"/>
              </a:spcAft>
              <a:buClr>
                <a:schemeClr val="dk2"/>
              </a:buClr>
              <a:buSzPct val="59999"/>
              <a:buFont typeface="Arial"/>
              <a:buChar char="●"/>
            </a:pPr>
            <a:r>
              <a:rPr lang="en-US" sz="3200">
                <a:solidFill>
                  <a:srgbClr val="0F3570"/>
                </a:solidFill>
                <a:latin typeface="Overlock"/>
                <a:ea typeface="Overlock"/>
                <a:cs typeface="Overlock"/>
                <a:sym typeface="Overlock"/>
              </a:rPr>
              <a:t>Terdapat 2 kelas : Beli dan Tidak Beli </a:t>
            </a:r>
            <a:endParaRPr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5"/>
          <p:cNvSpPr txBox="1"/>
          <p:nvPr>
            <p:ph type="title"/>
          </p:nvPr>
        </p:nvSpPr>
        <p:spPr>
          <a:xfrm>
            <a:off x="446809" y="-2"/>
            <a:ext cx="10528300" cy="7573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alibri"/>
              <a:buNone/>
            </a:pPr>
            <a:r>
              <a:t/>
            </a:r>
            <a:endParaRPr>
              <a:latin typeface="Arial"/>
              <a:ea typeface="Arial"/>
              <a:cs typeface="Arial"/>
              <a:sym typeface="Arial"/>
            </a:endParaRPr>
          </a:p>
        </p:txBody>
      </p:sp>
      <p:sp>
        <p:nvSpPr>
          <p:cNvPr id="224" name="Google Shape;224;p5"/>
          <p:cNvSpPr txBox="1"/>
          <p:nvPr>
            <p:ph idx="10" type="dt"/>
          </p:nvPr>
        </p:nvSpPr>
        <p:spPr>
          <a:xfrm>
            <a:off x="326738" y="655890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12/02/2025</a:t>
            </a:r>
            <a:endParaRPr/>
          </a:p>
        </p:txBody>
      </p:sp>
      <p:sp>
        <p:nvSpPr>
          <p:cNvPr id="225" name="Google Shape;225;p5"/>
          <p:cNvSpPr txBox="1"/>
          <p:nvPr>
            <p:ph idx="12" type="sldNum"/>
          </p:nvPr>
        </p:nvSpPr>
        <p:spPr>
          <a:xfrm>
            <a:off x="9103590" y="6559088"/>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6" name="Google Shape;226;p5"/>
          <p:cNvSpPr txBox="1"/>
          <p:nvPr/>
        </p:nvSpPr>
        <p:spPr>
          <a:xfrm>
            <a:off x="415601" y="5371803"/>
            <a:ext cx="5093751" cy="1161101"/>
          </a:xfrm>
          <a:prstGeom prst="rect">
            <a:avLst/>
          </a:prstGeom>
          <a:noFill/>
          <a:ln>
            <a:noFill/>
          </a:ln>
        </p:spPr>
        <p:txBody>
          <a:bodyPr anchorCtr="0" anchor="t" bIns="121900" lIns="121900" spcFirstLastPara="1" rIns="121900" wrap="square" tIns="121900">
            <a:normAutofit fontScale="62500" lnSpcReduction="20000"/>
          </a:bodyPr>
          <a:lstStyle/>
          <a:p>
            <a:pPr indent="-457189" lvl="0" marL="609585" marR="0" rtl="0" algn="l">
              <a:lnSpc>
                <a:spcPct val="115000"/>
              </a:lnSpc>
              <a:spcBef>
                <a:spcPts val="0"/>
              </a:spcBef>
              <a:spcAft>
                <a:spcPts val="0"/>
              </a:spcAft>
              <a:buClr>
                <a:schemeClr val="dk2"/>
              </a:buClr>
              <a:buSzPct val="59999"/>
              <a:buFont typeface="Arial"/>
              <a:buChar char="●"/>
            </a:pPr>
            <a:r>
              <a:rPr lang="en-US" sz="3200">
                <a:solidFill>
                  <a:srgbClr val="0F3570"/>
                </a:solidFill>
                <a:latin typeface="Overlock"/>
                <a:ea typeface="Overlock"/>
                <a:cs typeface="Overlock"/>
                <a:sym typeface="Overlock"/>
              </a:rPr>
              <a:t>Data latih terdiri dari 7 data. Data terdiri dari 3 atribut. </a:t>
            </a:r>
            <a:endParaRPr sz="2400">
              <a:solidFill>
                <a:schemeClr val="dk1"/>
              </a:solidFill>
              <a:latin typeface="Calibri"/>
              <a:ea typeface="Calibri"/>
              <a:cs typeface="Calibri"/>
              <a:sym typeface="Calibri"/>
            </a:endParaRPr>
          </a:p>
          <a:p>
            <a:pPr indent="-457189" lvl="0" marL="609585" marR="0" rtl="0" algn="l">
              <a:lnSpc>
                <a:spcPct val="115000"/>
              </a:lnSpc>
              <a:spcBef>
                <a:spcPts val="0"/>
              </a:spcBef>
              <a:spcAft>
                <a:spcPts val="0"/>
              </a:spcAft>
              <a:buClr>
                <a:schemeClr val="dk2"/>
              </a:buClr>
              <a:buSzPct val="59999"/>
              <a:buFont typeface="Arial"/>
              <a:buChar char="●"/>
            </a:pPr>
            <a:r>
              <a:rPr lang="en-US" sz="3200">
                <a:solidFill>
                  <a:srgbClr val="0F3570"/>
                </a:solidFill>
                <a:latin typeface="Overlock"/>
                <a:ea typeface="Overlock"/>
                <a:cs typeface="Overlock"/>
                <a:sym typeface="Overlock"/>
              </a:rPr>
              <a:t>Terdapat 2 kelas : Beli dan Tidak Beli </a:t>
            </a:r>
            <a:endParaRPr sz="2400">
              <a:solidFill>
                <a:schemeClr val="dk1"/>
              </a:solidFill>
              <a:latin typeface="Calibri"/>
              <a:ea typeface="Calibri"/>
              <a:cs typeface="Calibri"/>
              <a:sym typeface="Calibri"/>
            </a:endParaRPr>
          </a:p>
        </p:txBody>
      </p:sp>
      <p:pic>
        <p:nvPicPr>
          <p:cNvPr id="227" name="Google Shape;227;p5"/>
          <p:cNvPicPr preferRelativeResize="0"/>
          <p:nvPr/>
        </p:nvPicPr>
        <p:blipFill rotWithShape="1">
          <a:blip r:embed="rId3">
            <a:alphaModFix/>
          </a:blip>
          <a:srcRect b="0" l="0" r="0" t="0"/>
          <a:stretch/>
        </p:blipFill>
        <p:spPr>
          <a:xfrm>
            <a:off x="407248" y="1639172"/>
            <a:ext cx="10590952" cy="4434235"/>
          </a:xfrm>
          <a:prstGeom prst="rect">
            <a:avLst/>
          </a:prstGeom>
          <a:noFill/>
          <a:ln>
            <a:noFill/>
          </a:ln>
        </p:spPr>
      </p:pic>
      <p:sp>
        <p:nvSpPr>
          <p:cNvPr id="228" name="Google Shape;228;p5"/>
          <p:cNvSpPr txBox="1"/>
          <p:nvPr/>
        </p:nvSpPr>
        <p:spPr>
          <a:xfrm>
            <a:off x="407248" y="875572"/>
            <a:ext cx="11360800" cy="763600"/>
          </a:xfrm>
          <a:prstGeom prst="rect">
            <a:avLst/>
          </a:prstGeom>
          <a:noFill/>
          <a:ln>
            <a:noFill/>
          </a:ln>
        </p:spPr>
        <p:txBody>
          <a:bodyPr anchorCtr="0" anchor="t" bIns="121900" lIns="121900" spcFirstLastPara="1" rIns="121900" wrap="square" tIns="121900">
            <a:normAutofit fontScale="97500" lnSpcReduction="10000"/>
          </a:bodyPr>
          <a:lstStyle/>
          <a:p>
            <a:pPr indent="0" lvl="0" marL="0" marR="0" rtl="0" algn="l">
              <a:lnSpc>
                <a:spcPct val="90000"/>
              </a:lnSpc>
              <a:spcBef>
                <a:spcPts val="0"/>
              </a:spcBef>
              <a:spcAft>
                <a:spcPts val="0"/>
              </a:spcAft>
              <a:buClr>
                <a:schemeClr val="dk1"/>
              </a:buClr>
              <a:buSzPct val="115226"/>
              <a:buFont typeface="Calibri"/>
              <a:buNone/>
            </a:pPr>
            <a:r>
              <a:rPr lang="en-US" sz="4000">
                <a:solidFill>
                  <a:schemeClr val="dk1"/>
                </a:solidFill>
                <a:latin typeface="Calibri"/>
                <a:ea typeface="Calibri"/>
                <a:cs typeface="Calibri"/>
                <a:sym typeface="Calibri"/>
              </a:rPr>
              <a:t>Gini Index/Impurity untuk Atribut “Kebutuhan Primer”</a:t>
            </a:r>
            <a:endParaRPr sz="4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6"/>
          <p:cNvSpPr txBox="1"/>
          <p:nvPr>
            <p:ph type="title"/>
          </p:nvPr>
        </p:nvSpPr>
        <p:spPr>
          <a:xfrm>
            <a:off x="446809" y="-2"/>
            <a:ext cx="10528300" cy="7573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alibri"/>
              <a:buNone/>
            </a:pPr>
            <a:r>
              <a:t/>
            </a:r>
            <a:endParaRPr>
              <a:latin typeface="Arial"/>
              <a:ea typeface="Arial"/>
              <a:cs typeface="Arial"/>
              <a:sym typeface="Arial"/>
            </a:endParaRPr>
          </a:p>
        </p:txBody>
      </p:sp>
      <p:sp>
        <p:nvSpPr>
          <p:cNvPr id="234" name="Google Shape;234;p6"/>
          <p:cNvSpPr txBox="1"/>
          <p:nvPr>
            <p:ph idx="10" type="dt"/>
          </p:nvPr>
        </p:nvSpPr>
        <p:spPr>
          <a:xfrm>
            <a:off x="326738" y="655890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12/02/2025</a:t>
            </a:r>
            <a:endParaRPr/>
          </a:p>
        </p:txBody>
      </p:sp>
      <p:sp>
        <p:nvSpPr>
          <p:cNvPr id="235" name="Google Shape;235;p6"/>
          <p:cNvSpPr txBox="1"/>
          <p:nvPr>
            <p:ph idx="12" type="sldNum"/>
          </p:nvPr>
        </p:nvSpPr>
        <p:spPr>
          <a:xfrm>
            <a:off x="9103590" y="6559088"/>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6" name="Google Shape;236;p6"/>
          <p:cNvSpPr txBox="1"/>
          <p:nvPr/>
        </p:nvSpPr>
        <p:spPr>
          <a:xfrm>
            <a:off x="415600" y="812028"/>
            <a:ext cx="11360800" cy="763600"/>
          </a:xfrm>
          <a:prstGeom prst="rect">
            <a:avLst/>
          </a:prstGeom>
          <a:noFill/>
          <a:ln>
            <a:noFill/>
          </a:ln>
        </p:spPr>
        <p:txBody>
          <a:bodyPr anchorCtr="0" anchor="t" bIns="121900" lIns="121900" spcFirstLastPara="1" rIns="121900" wrap="square" tIns="121900">
            <a:normAutofit fontScale="97500" lnSpcReduction="10000"/>
          </a:bodyPr>
          <a:lstStyle/>
          <a:p>
            <a:pPr indent="0" lvl="0" marL="0" marR="0" rtl="0" algn="l">
              <a:lnSpc>
                <a:spcPct val="90000"/>
              </a:lnSpc>
              <a:spcBef>
                <a:spcPts val="0"/>
              </a:spcBef>
              <a:spcAft>
                <a:spcPts val="0"/>
              </a:spcAft>
              <a:buClr>
                <a:schemeClr val="dk1"/>
              </a:buClr>
              <a:buSzPct val="115226"/>
              <a:buFont typeface="Calibri"/>
              <a:buNone/>
            </a:pPr>
            <a:r>
              <a:rPr lang="en-US" sz="4000">
                <a:solidFill>
                  <a:schemeClr val="dk1"/>
                </a:solidFill>
                <a:latin typeface="Calibri"/>
                <a:ea typeface="Calibri"/>
                <a:cs typeface="Calibri"/>
                <a:sym typeface="Calibri"/>
              </a:rPr>
              <a:t>Gini Index/Impurity untuk Atribut “Sudah Gajian”</a:t>
            </a:r>
            <a:endParaRPr/>
          </a:p>
        </p:txBody>
      </p:sp>
      <p:pic>
        <p:nvPicPr>
          <p:cNvPr id="237" name="Google Shape;237;p6"/>
          <p:cNvPicPr preferRelativeResize="0"/>
          <p:nvPr/>
        </p:nvPicPr>
        <p:blipFill rotWithShape="1">
          <a:blip r:embed="rId3">
            <a:alphaModFix/>
          </a:blip>
          <a:srcRect b="0" l="0" r="0" t="0"/>
          <a:stretch/>
        </p:blipFill>
        <p:spPr>
          <a:xfrm>
            <a:off x="550333" y="1889982"/>
            <a:ext cx="10727267" cy="44269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7"/>
          <p:cNvSpPr txBox="1"/>
          <p:nvPr>
            <p:ph type="title"/>
          </p:nvPr>
        </p:nvSpPr>
        <p:spPr>
          <a:xfrm>
            <a:off x="446809" y="-2"/>
            <a:ext cx="10528300" cy="7573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alibri"/>
              <a:buNone/>
            </a:pPr>
            <a:r>
              <a:t/>
            </a:r>
            <a:endParaRPr>
              <a:latin typeface="Arial"/>
              <a:ea typeface="Arial"/>
              <a:cs typeface="Arial"/>
              <a:sym typeface="Arial"/>
            </a:endParaRPr>
          </a:p>
        </p:txBody>
      </p:sp>
      <p:sp>
        <p:nvSpPr>
          <p:cNvPr id="243" name="Google Shape;243;p7"/>
          <p:cNvSpPr txBox="1"/>
          <p:nvPr>
            <p:ph idx="10" type="dt"/>
          </p:nvPr>
        </p:nvSpPr>
        <p:spPr>
          <a:xfrm>
            <a:off x="326738" y="655890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12/02/2025</a:t>
            </a:r>
            <a:endParaRPr/>
          </a:p>
        </p:txBody>
      </p:sp>
      <p:sp>
        <p:nvSpPr>
          <p:cNvPr id="244" name="Google Shape;244;p7"/>
          <p:cNvSpPr txBox="1"/>
          <p:nvPr>
            <p:ph idx="12" type="sldNum"/>
          </p:nvPr>
        </p:nvSpPr>
        <p:spPr>
          <a:xfrm>
            <a:off x="9103590" y="6559088"/>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5" name="Google Shape;245;p7"/>
          <p:cNvSpPr txBox="1"/>
          <p:nvPr/>
        </p:nvSpPr>
        <p:spPr>
          <a:xfrm>
            <a:off x="446809" y="896544"/>
            <a:ext cx="11360800" cy="763600"/>
          </a:xfrm>
          <a:prstGeom prst="rect">
            <a:avLst/>
          </a:prstGeom>
          <a:noFill/>
          <a:ln>
            <a:noFill/>
          </a:ln>
        </p:spPr>
        <p:txBody>
          <a:bodyPr anchorCtr="0" anchor="t" bIns="121900" lIns="121900" spcFirstLastPara="1" rIns="121900" wrap="square" tIns="121900">
            <a:normAutofit fontScale="97500" lnSpcReduction="10000"/>
          </a:bodyPr>
          <a:lstStyle/>
          <a:p>
            <a:pPr indent="0" lvl="0" marL="0" marR="0" rtl="0" algn="l">
              <a:lnSpc>
                <a:spcPct val="90000"/>
              </a:lnSpc>
              <a:spcBef>
                <a:spcPts val="0"/>
              </a:spcBef>
              <a:spcAft>
                <a:spcPts val="0"/>
              </a:spcAft>
              <a:buClr>
                <a:schemeClr val="dk1"/>
              </a:buClr>
              <a:buSzPct val="115226"/>
              <a:buFont typeface="Calibri"/>
              <a:buNone/>
            </a:pPr>
            <a:r>
              <a:rPr lang="en-US" sz="4000">
                <a:solidFill>
                  <a:schemeClr val="dk1"/>
                </a:solidFill>
                <a:latin typeface="Calibri"/>
                <a:ea typeface="Calibri"/>
                <a:cs typeface="Calibri"/>
                <a:sym typeface="Calibri"/>
              </a:rPr>
              <a:t>Gini Index/Impurity untuk Atribut “Harga Barang”</a:t>
            </a:r>
            <a:endParaRPr/>
          </a:p>
        </p:txBody>
      </p:sp>
      <p:pic>
        <p:nvPicPr>
          <p:cNvPr id="246" name="Google Shape;246;p7"/>
          <p:cNvPicPr preferRelativeResize="0"/>
          <p:nvPr/>
        </p:nvPicPr>
        <p:blipFill rotWithShape="1">
          <a:blip r:embed="rId3">
            <a:alphaModFix/>
          </a:blip>
          <a:srcRect b="0" l="0" r="0" t="0"/>
          <a:stretch/>
        </p:blipFill>
        <p:spPr>
          <a:xfrm>
            <a:off x="196310" y="1902233"/>
            <a:ext cx="11874500" cy="46566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8"/>
          <p:cNvSpPr txBox="1"/>
          <p:nvPr>
            <p:ph type="title"/>
          </p:nvPr>
        </p:nvSpPr>
        <p:spPr>
          <a:xfrm>
            <a:off x="446809" y="-2"/>
            <a:ext cx="10528300" cy="7573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alibri"/>
              <a:buNone/>
            </a:pPr>
            <a:r>
              <a:t/>
            </a:r>
            <a:endParaRPr>
              <a:latin typeface="Arial"/>
              <a:ea typeface="Arial"/>
              <a:cs typeface="Arial"/>
              <a:sym typeface="Arial"/>
            </a:endParaRPr>
          </a:p>
        </p:txBody>
      </p:sp>
      <p:sp>
        <p:nvSpPr>
          <p:cNvPr id="252" name="Google Shape;252;p8"/>
          <p:cNvSpPr txBox="1"/>
          <p:nvPr>
            <p:ph idx="10" type="dt"/>
          </p:nvPr>
        </p:nvSpPr>
        <p:spPr>
          <a:xfrm>
            <a:off x="326738" y="655890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12/02/2025</a:t>
            </a:r>
            <a:endParaRPr/>
          </a:p>
        </p:txBody>
      </p:sp>
      <p:sp>
        <p:nvSpPr>
          <p:cNvPr id="253" name="Google Shape;253;p8"/>
          <p:cNvSpPr txBox="1"/>
          <p:nvPr>
            <p:ph idx="12" type="sldNum"/>
          </p:nvPr>
        </p:nvSpPr>
        <p:spPr>
          <a:xfrm>
            <a:off x="9103590" y="6559088"/>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4" name="Google Shape;254;p8"/>
          <p:cNvSpPr txBox="1"/>
          <p:nvPr/>
        </p:nvSpPr>
        <p:spPr>
          <a:xfrm>
            <a:off x="912557" y="757382"/>
            <a:ext cx="11360800" cy="763600"/>
          </a:xfrm>
          <a:prstGeom prst="rect">
            <a:avLst/>
          </a:prstGeom>
          <a:noFill/>
          <a:ln>
            <a:noFill/>
          </a:ln>
        </p:spPr>
        <p:txBody>
          <a:bodyPr anchorCtr="0" anchor="t" bIns="121900" lIns="121900" spcFirstLastPara="1" rIns="121900" wrap="square" tIns="121900">
            <a:normAutofit fontScale="97500"/>
          </a:bodyPr>
          <a:lstStyle/>
          <a:p>
            <a:pPr indent="0" lvl="0" marL="0" marR="0" rtl="0" algn="l">
              <a:lnSpc>
                <a:spcPct val="90000"/>
              </a:lnSpc>
              <a:spcBef>
                <a:spcPts val="0"/>
              </a:spcBef>
              <a:spcAft>
                <a:spcPts val="0"/>
              </a:spcAft>
              <a:buClr>
                <a:schemeClr val="dk1"/>
              </a:buClr>
              <a:buSzPct val="115226"/>
              <a:buFont typeface="Calibri"/>
              <a:buNone/>
            </a:pPr>
            <a:r>
              <a:rPr lang="en-US" sz="3600">
                <a:solidFill>
                  <a:schemeClr val="dk1"/>
                </a:solidFill>
                <a:latin typeface="Calibri"/>
                <a:ea typeface="Calibri"/>
                <a:cs typeface="Calibri"/>
                <a:sym typeface="Calibri"/>
              </a:rPr>
              <a:t>Gini Index/Impurity untuk Atribut “Harga Barang”</a:t>
            </a:r>
            <a:endParaRPr/>
          </a:p>
        </p:txBody>
      </p:sp>
      <p:pic>
        <p:nvPicPr>
          <p:cNvPr id="255" name="Google Shape;255;p8"/>
          <p:cNvPicPr preferRelativeResize="0"/>
          <p:nvPr/>
        </p:nvPicPr>
        <p:blipFill rotWithShape="1">
          <a:blip r:embed="rId3">
            <a:alphaModFix/>
          </a:blip>
          <a:srcRect b="0" l="0" r="0" t="0"/>
          <a:stretch/>
        </p:blipFill>
        <p:spPr>
          <a:xfrm>
            <a:off x="3214758" y="1728656"/>
            <a:ext cx="6261100" cy="485297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9"/>
          <p:cNvSpPr txBox="1"/>
          <p:nvPr>
            <p:ph type="title"/>
          </p:nvPr>
        </p:nvSpPr>
        <p:spPr>
          <a:xfrm>
            <a:off x="446809" y="-2"/>
            <a:ext cx="10528300" cy="7573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alibri"/>
              <a:buNone/>
            </a:pPr>
            <a:r>
              <a:t/>
            </a:r>
            <a:endParaRPr>
              <a:latin typeface="Arial"/>
              <a:ea typeface="Arial"/>
              <a:cs typeface="Arial"/>
              <a:sym typeface="Arial"/>
            </a:endParaRPr>
          </a:p>
        </p:txBody>
      </p:sp>
      <p:sp>
        <p:nvSpPr>
          <p:cNvPr id="261" name="Google Shape;261;p9"/>
          <p:cNvSpPr txBox="1"/>
          <p:nvPr>
            <p:ph idx="10" type="dt"/>
          </p:nvPr>
        </p:nvSpPr>
        <p:spPr>
          <a:xfrm>
            <a:off x="326738" y="655890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12/02/2025</a:t>
            </a:r>
            <a:endParaRPr/>
          </a:p>
        </p:txBody>
      </p:sp>
      <p:sp>
        <p:nvSpPr>
          <p:cNvPr id="262" name="Google Shape;262;p9"/>
          <p:cNvSpPr txBox="1"/>
          <p:nvPr>
            <p:ph idx="12" type="sldNum"/>
          </p:nvPr>
        </p:nvSpPr>
        <p:spPr>
          <a:xfrm>
            <a:off x="9103590" y="6559088"/>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3" name="Google Shape;263;p9"/>
          <p:cNvSpPr txBox="1"/>
          <p:nvPr/>
        </p:nvSpPr>
        <p:spPr>
          <a:xfrm>
            <a:off x="470429" y="876681"/>
            <a:ext cx="11360800" cy="763600"/>
          </a:xfrm>
          <a:prstGeom prst="rect">
            <a:avLst/>
          </a:prstGeom>
          <a:noFill/>
          <a:ln>
            <a:noFill/>
          </a:ln>
        </p:spPr>
        <p:txBody>
          <a:bodyPr anchorCtr="0" anchor="t" bIns="121900" lIns="121900" spcFirstLastPara="1" rIns="121900" wrap="square" tIns="121900">
            <a:normAutofit fontScale="97500" lnSpcReduction="10000"/>
          </a:bodyPr>
          <a:lstStyle/>
          <a:p>
            <a:pPr indent="0" lvl="0" marL="0" marR="0" rtl="0" algn="l">
              <a:lnSpc>
                <a:spcPct val="90000"/>
              </a:lnSpc>
              <a:spcBef>
                <a:spcPts val="0"/>
              </a:spcBef>
              <a:spcAft>
                <a:spcPts val="0"/>
              </a:spcAft>
              <a:buClr>
                <a:schemeClr val="dk1"/>
              </a:buClr>
              <a:buSzPct val="115226"/>
              <a:buFont typeface="Calibri"/>
              <a:buNone/>
            </a:pPr>
            <a:r>
              <a:rPr b="1" lang="en-US" sz="4000">
                <a:solidFill>
                  <a:schemeClr val="dk1"/>
                </a:solidFill>
                <a:latin typeface="Calibri"/>
                <a:ea typeface="Calibri"/>
                <a:cs typeface="Calibri"/>
                <a:sym typeface="Calibri"/>
              </a:rPr>
              <a:t>Penentuan Root</a:t>
            </a:r>
            <a:endParaRPr/>
          </a:p>
        </p:txBody>
      </p:sp>
      <p:sp>
        <p:nvSpPr>
          <p:cNvPr id="264" name="Google Shape;264;p9"/>
          <p:cNvSpPr txBox="1"/>
          <p:nvPr/>
        </p:nvSpPr>
        <p:spPr>
          <a:xfrm>
            <a:off x="349623" y="1842246"/>
            <a:ext cx="6495677" cy="3415553"/>
          </a:xfrm>
          <a:prstGeom prst="rect">
            <a:avLst/>
          </a:prstGeom>
          <a:noFill/>
          <a:ln>
            <a:noFill/>
          </a:ln>
        </p:spPr>
        <p:txBody>
          <a:bodyPr anchorCtr="0" anchor="t" bIns="121900" lIns="121900" spcFirstLastPara="1" rIns="121900" wrap="square" tIns="121900">
            <a:normAutofit fontScale="85000" lnSpcReduction="20000"/>
          </a:bodyPr>
          <a:lstStyle/>
          <a:p>
            <a:pPr indent="-228600" lvl="0" marL="228600" marR="0" rtl="0" algn="l">
              <a:lnSpc>
                <a:spcPct val="90000"/>
              </a:lnSpc>
              <a:spcBef>
                <a:spcPts val="1000"/>
              </a:spcBef>
              <a:spcAft>
                <a:spcPts val="0"/>
              </a:spcAft>
              <a:buClr>
                <a:schemeClr val="dk1"/>
              </a:buClr>
              <a:buSzPct val="59999"/>
              <a:buFont typeface="Arial"/>
              <a:buChar char="•"/>
            </a:pPr>
            <a:r>
              <a:rPr lang="en-US" sz="3200">
                <a:solidFill>
                  <a:schemeClr val="dk1"/>
                </a:solidFill>
                <a:latin typeface="Calibri"/>
                <a:ea typeface="Calibri"/>
                <a:cs typeface="Calibri"/>
                <a:sym typeface="Calibri"/>
              </a:rPr>
              <a:t>Gini Index “Kebutuhan Primer” : 0.44</a:t>
            </a:r>
            <a:endParaRPr sz="28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ct val="59999"/>
              <a:buFont typeface="Arial"/>
              <a:buChar char="•"/>
            </a:pPr>
            <a:r>
              <a:rPr b="1" lang="en-US" sz="3200">
                <a:solidFill>
                  <a:schemeClr val="dk1"/>
                </a:solidFill>
                <a:latin typeface="Calibri"/>
                <a:ea typeface="Calibri"/>
                <a:cs typeface="Calibri"/>
                <a:sym typeface="Calibri"/>
              </a:rPr>
              <a:t>Gini Index “Sudah gajian” : 0.22 </a:t>
            </a:r>
            <a:endParaRPr sz="28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ct val="59999"/>
              <a:buFont typeface="Arial"/>
              <a:buChar char="•"/>
            </a:pPr>
            <a:r>
              <a:rPr lang="en-US" sz="3200">
                <a:solidFill>
                  <a:schemeClr val="dk1"/>
                </a:solidFill>
                <a:latin typeface="Calibri"/>
                <a:ea typeface="Calibri"/>
                <a:cs typeface="Calibri"/>
                <a:sym typeface="Calibri"/>
              </a:rPr>
              <a:t>Gini Index “Harga barang &lt; 15000” : 0.34</a:t>
            </a:r>
            <a:endParaRPr sz="28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ct val="59999"/>
              <a:buFont typeface="Arial"/>
              <a:buChar char="•"/>
            </a:pPr>
            <a:r>
              <a:rPr lang="en-US" sz="3200">
                <a:solidFill>
                  <a:schemeClr val="dk1"/>
                </a:solidFill>
                <a:latin typeface="Calibri"/>
                <a:ea typeface="Calibri"/>
                <a:cs typeface="Calibri"/>
                <a:sym typeface="Calibri"/>
              </a:rPr>
              <a:t>Atribut yang terpilih sebagai root adalah ”Sudah Gajian”</a:t>
            </a:r>
            <a:endParaRPr sz="2800">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ct val="59999"/>
              <a:buFont typeface="Arial"/>
              <a:buChar char="•"/>
            </a:pPr>
            <a:r>
              <a:rPr lang="en-US" sz="3200">
                <a:solidFill>
                  <a:schemeClr val="dk1"/>
                </a:solidFill>
                <a:latin typeface="Calibri"/>
                <a:ea typeface="Calibri"/>
                <a:cs typeface="Calibri"/>
                <a:sym typeface="Calibri"/>
              </a:rPr>
              <a:t>Dilakukan proses perhitungan Gini Index bagi left node untuk attribut ”Kebutuhan Primer” dan ”Sudah Gajian”</a:t>
            </a:r>
            <a:endParaRPr sz="2800">
              <a:solidFill>
                <a:schemeClr val="dk1"/>
              </a:solidFill>
              <a:latin typeface="Calibri"/>
              <a:ea typeface="Calibri"/>
              <a:cs typeface="Calibri"/>
              <a:sym typeface="Calibri"/>
            </a:endParaRPr>
          </a:p>
          <a:p>
            <a:pPr indent="0" lvl="0" marL="152396" marR="0" rtl="0" algn="l">
              <a:lnSpc>
                <a:spcPct val="90000"/>
              </a:lnSpc>
              <a:spcBef>
                <a:spcPts val="1000"/>
              </a:spcBef>
              <a:spcAft>
                <a:spcPts val="0"/>
              </a:spcAft>
              <a:buClr>
                <a:schemeClr val="dk1"/>
              </a:buClr>
              <a:buSzPct val="59998"/>
              <a:buFont typeface="Arial"/>
              <a:buNone/>
            </a:pPr>
            <a:r>
              <a:t/>
            </a:r>
            <a:endParaRPr sz="3733">
              <a:solidFill>
                <a:schemeClr val="dk1"/>
              </a:solidFill>
              <a:latin typeface="Calibri"/>
              <a:ea typeface="Calibri"/>
              <a:cs typeface="Calibri"/>
              <a:sym typeface="Calibri"/>
            </a:endParaRPr>
          </a:p>
        </p:txBody>
      </p:sp>
      <p:pic>
        <p:nvPicPr>
          <p:cNvPr id="265" name="Google Shape;265;p9"/>
          <p:cNvPicPr preferRelativeResize="0"/>
          <p:nvPr/>
        </p:nvPicPr>
        <p:blipFill rotWithShape="1">
          <a:blip r:embed="rId3">
            <a:alphaModFix/>
          </a:blip>
          <a:srcRect b="0" l="0" r="0" t="0"/>
          <a:stretch/>
        </p:blipFill>
        <p:spPr>
          <a:xfrm>
            <a:off x="7360207" y="1994274"/>
            <a:ext cx="4642604" cy="2869453"/>
          </a:xfrm>
          <a:prstGeom prst="rect">
            <a:avLst/>
          </a:prstGeom>
          <a:noFill/>
          <a:ln>
            <a:noFill/>
          </a:ln>
        </p:spPr>
      </p:pic>
      <p:cxnSp>
        <p:nvCxnSpPr>
          <p:cNvPr id="266" name="Google Shape;266;p9"/>
          <p:cNvCxnSpPr/>
          <p:nvPr/>
        </p:nvCxnSpPr>
        <p:spPr>
          <a:xfrm>
            <a:off x="8026400" y="4737100"/>
            <a:ext cx="0" cy="660400"/>
          </a:xfrm>
          <a:prstGeom prst="straightConnector1">
            <a:avLst/>
          </a:prstGeom>
          <a:noFill/>
          <a:ln cap="flat" cmpd="sng" w="9525">
            <a:solidFill>
              <a:srgbClr val="D7D7D7"/>
            </a:solidFill>
            <a:prstDash val="solid"/>
            <a:round/>
            <a:headEnd len="sm" w="sm" type="none"/>
            <a:tailEnd len="med" w="med" type="triangle"/>
          </a:ln>
        </p:spPr>
      </p:cxnSp>
      <p:sp>
        <p:nvSpPr>
          <p:cNvPr id="267" name="Google Shape;267;p9"/>
          <p:cNvSpPr txBox="1"/>
          <p:nvPr/>
        </p:nvSpPr>
        <p:spPr>
          <a:xfrm>
            <a:off x="6654800" y="5372100"/>
            <a:ext cx="3530800" cy="985023"/>
          </a:xfrm>
          <a:prstGeom prst="rect">
            <a:avLst/>
          </a:prstGeom>
          <a:noFill/>
          <a:ln>
            <a:noFill/>
          </a:ln>
        </p:spPr>
        <p:txBody>
          <a:bodyPr anchorCtr="0" anchor="t" bIns="60925" lIns="121900" spcFirstLastPara="1" rIns="121900" wrap="square" tIns="60925">
            <a:spAutoFit/>
          </a:bodyPr>
          <a:lstStyle/>
          <a:p>
            <a:pPr indent="0" lvl="0" marL="0" marR="0" rtl="0" algn="ctr">
              <a:spcBef>
                <a:spcPts val="0"/>
              </a:spcBef>
              <a:spcAft>
                <a:spcPts val="0"/>
              </a:spcAft>
              <a:buNone/>
            </a:pPr>
            <a:r>
              <a:rPr lang="en-US" sz="1867">
                <a:solidFill>
                  <a:schemeClr val="dk1"/>
                </a:solidFill>
                <a:latin typeface="Calibri"/>
                <a:ea typeface="Calibri"/>
                <a:cs typeface="Calibri"/>
                <a:sym typeface="Calibri"/>
              </a:rPr>
              <a:t>Merupakan </a:t>
            </a:r>
            <a:r>
              <a:rPr i="1" lang="en-US" sz="1867">
                <a:solidFill>
                  <a:schemeClr val="dk1"/>
                </a:solidFill>
                <a:latin typeface="Calibri"/>
                <a:ea typeface="Calibri"/>
                <a:cs typeface="Calibri"/>
                <a:sym typeface="Calibri"/>
              </a:rPr>
              <a:t>internal node</a:t>
            </a:r>
            <a:r>
              <a:rPr lang="en-US" sz="1867">
                <a:solidFill>
                  <a:schemeClr val="dk1"/>
                </a:solidFill>
                <a:latin typeface="Calibri"/>
                <a:ea typeface="Calibri"/>
                <a:cs typeface="Calibri"/>
                <a:sym typeface="Calibri"/>
              </a:rPr>
              <a:t> sehingga memerlukan perhitungan </a:t>
            </a:r>
            <a:r>
              <a:rPr i="1" lang="en-US" sz="1867">
                <a:solidFill>
                  <a:schemeClr val="dk1"/>
                </a:solidFill>
                <a:latin typeface="Calibri"/>
                <a:ea typeface="Calibri"/>
                <a:cs typeface="Calibri"/>
                <a:sym typeface="Calibri"/>
              </a:rPr>
              <a:t>Gini Index</a:t>
            </a:r>
            <a:endParaRPr sz="2400">
              <a:solidFill>
                <a:schemeClr val="dk1"/>
              </a:solidFill>
              <a:latin typeface="Calibri"/>
              <a:ea typeface="Calibri"/>
              <a:cs typeface="Calibri"/>
              <a:sym typeface="Calibri"/>
            </a:endParaRPr>
          </a:p>
        </p:txBody>
      </p:sp>
      <p:sp>
        <p:nvSpPr>
          <p:cNvPr id="268" name="Google Shape;268;p9"/>
          <p:cNvSpPr txBox="1"/>
          <p:nvPr/>
        </p:nvSpPr>
        <p:spPr>
          <a:xfrm>
            <a:off x="10033001" y="4635501"/>
            <a:ext cx="1841499" cy="410379"/>
          </a:xfrm>
          <a:prstGeom prst="rect">
            <a:avLst/>
          </a:prstGeom>
          <a:noFill/>
          <a:ln>
            <a:noFill/>
          </a:ln>
        </p:spPr>
        <p:txBody>
          <a:bodyPr anchorCtr="0" anchor="t" bIns="60925" lIns="121900" spcFirstLastPara="1" rIns="121900" wrap="square" tIns="60925">
            <a:spAutoFit/>
          </a:bodyPr>
          <a:lstStyle/>
          <a:p>
            <a:pPr indent="0" lvl="0" marL="0" marR="0" rtl="0" algn="ctr">
              <a:spcBef>
                <a:spcPts val="0"/>
              </a:spcBef>
              <a:spcAft>
                <a:spcPts val="0"/>
              </a:spcAft>
              <a:buNone/>
            </a:pPr>
            <a:r>
              <a:rPr lang="en-US" sz="1867">
                <a:solidFill>
                  <a:schemeClr val="dk1"/>
                </a:solidFill>
                <a:latin typeface="Calibri"/>
                <a:ea typeface="Calibri"/>
                <a:cs typeface="Calibri"/>
                <a:sym typeface="Calibri"/>
              </a:rPr>
              <a:t>Leaf node</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2024-03-24T10:48:50Z</dcterms:created>
  <dc:creator>Andi Wahyu Maulana</dc:creator>
</cp:coreProperties>
</file>